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9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6" r:id="rId114"/>
    <p:sldId id="367" r:id="rId115"/>
    <p:sldId id="368" r:id="rId116"/>
    <p:sldId id="369" r:id="rId117"/>
    <p:sldId id="370" r:id="rId118"/>
    <p:sldId id="371" r:id="rId119"/>
    <p:sldId id="372" r:id="rId120"/>
    <p:sldId id="373" r:id="rId121"/>
    <p:sldId id="374" r:id="rId122"/>
    <p:sldId id="375" r:id="rId123"/>
    <p:sldId id="376" r:id="rId124"/>
    <p:sldId id="377" r:id="rId125"/>
    <p:sldId id="378" r:id="rId126"/>
    <p:sldId id="379" r:id="rId127"/>
    <p:sldId id="394" r:id="rId128"/>
    <p:sldId id="380" r:id="rId129"/>
    <p:sldId id="381" r:id="rId130"/>
    <p:sldId id="382" r:id="rId131"/>
    <p:sldId id="383" r:id="rId132"/>
    <p:sldId id="384" r:id="rId133"/>
    <p:sldId id="385" r:id="rId134"/>
    <p:sldId id="386" r:id="rId135"/>
    <p:sldId id="387" r:id="rId136"/>
    <p:sldId id="388" r:id="rId137"/>
    <p:sldId id="389" r:id="rId138"/>
    <p:sldId id="390" r:id="rId139"/>
    <p:sldId id="391" r:id="rId140"/>
    <p:sldId id="392" r:id="rId141"/>
  </p:sldIdLst>
  <p:sldSz cx="13004800" cy="9753600"/>
  <p:notesSz cx="13004800" cy="9753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2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80"/>
        <p:guide pos="22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7.xml"/><Relationship Id="rId98" Type="http://schemas.openxmlformats.org/officeDocument/2006/relationships/slide" Target="slides/slide96.xml"/><Relationship Id="rId97" Type="http://schemas.openxmlformats.org/officeDocument/2006/relationships/slide" Target="slides/slide95.xml"/><Relationship Id="rId96" Type="http://schemas.openxmlformats.org/officeDocument/2006/relationships/slide" Target="slides/slide94.xml"/><Relationship Id="rId95" Type="http://schemas.openxmlformats.org/officeDocument/2006/relationships/slide" Target="slides/slide93.xml"/><Relationship Id="rId94" Type="http://schemas.openxmlformats.org/officeDocument/2006/relationships/slide" Target="slides/slide92.xml"/><Relationship Id="rId93" Type="http://schemas.openxmlformats.org/officeDocument/2006/relationships/slide" Target="slides/slide91.xml"/><Relationship Id="rId92" Type="http://schemas.openxmlformats.org/officeDocument/2006/relationships/slide" Target="slides/slide90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4" Type="http://schemas.openxmlformats.org/officeDocument/2006/relationships/tableStyles" Target="tableStyles.xml"/><Relationship Id="rId143" Type="http://schemas.openxmlformats.org/officeDocument/2006/relationships/viewProps" Target="viewProps.xml"/><Relationship Id="rId142" Type="http://schemas.openxmlformats.org/officeDocument/2006/relationships/presProps" Target="presProps.xml"/><Relationship Id="rId141" Type="http://schemas.openxmlformats.org/officeDocument/2006/relationships/slide" Target="slides/slide139.xml"/><Relationship Id="rId140" Type="http://schemas.openxmlformats.org/officeDocument/2006/relationships/slide" Target="slides/slide138.xml"/><Relationship Id="rId14" Type="http://schemas.openxmlformats.org/officeDocument/2006/relationships/slide" Target="slides/slide12.xml"/><Relationship Id="rId139" Type="http://schemas.openxmlformats.org/officeDocument/2006/relationships/slide" Target="slides/slide137.xml"/><Relationship Id="rId138" Type="http://schemas.openxmlformats.org/officeDocument/2006/relationships/slide" Target="slides/slide136.xml"/><Relationship Id="rId137" Type="http://schemas.openxmlformats.org/officeDocument/2006/relationships/slide" Target="slides/slide135.xml"/><Relationship Id="rId136" Type="http://schemas.openxmlformats.org/officeDocument/2006/relationships/slide" Target="slides/slide134.xml"/><Relationship Id="rId135" Type="http://schemas.openxmlformats.org/officeDocument/2006/relationships/slide" Target="slides/slide133.xml"/><Relationship Id="rId134" Type="http://schemas.openxmlformats.org/officeDocument/2006/relationships/slide" Target="slides/slide132.xml"/><Relationship Id="rId133" Type="http://schemas.openxmlformats.org/officeDocument/2006/relationships/slide" Target="slides/slide131.xml"/><Relationship Id="rId132" Type="http://schemas.openxmlformats.org/officeDocument/2006/relationships/slide" Target="slides/slide130.xml"/><Relationship Id="rId131" Type="http://schemas.openxmlformats.org/officeDocument/2006/relationships/slide" Target="slides/slide129.xml"/><Relationship Id="rId130" Type="http://schemas.openxmlformats.org/officeDocument/2006/relationships/slide" Target="slides/slide128.xml"/><Relationship Id="rId13" Type="http://schemas.openxmlformats.org/officeDocument/2006/relationships/slide" Target="slides/slide11.xml"/><Relationship Id="rId129" Type="http://schemas.openxmlformats.org/officeDocument/2006/relationships/slide" Target="slides/slide127.xml"/><Relationship Id="rId128" Type="http://schemas.openxmlformats.org/officeDocument/2006/relationships/slide" Target="slides/slide126.xml"/><Relationship Id="rId127" Type="http://schemas.openxmlformats.org/officeDocument/2006/relationships/slide" Target="slides/slide125.xml"/><Relationship Id="rId126" Type="http://schemas.openxmlformats.org/officeDocument/2006/relationships/slide" Target="slides/slide124.xml"/><Relationship Id="rId125" Type="http://schemas.openxmlformats.org/officeDocument/2006/relationships/slide" Target="slides/slide123.xml"/><Relationship Id="rId124" Type="http://schemas.openxmlformats.org/officeDocument/2006/relationships/slide" Target="slides/slide122.xml"/><Relationship Id="rId123" Type="http://schemas.openxmlformats.org/officeDocument/2006/relationships/slide" Target="slides/slide121.xml"/><Relationship Id="rId122" Type="http://schemas.openxmlformats.org/officeDocument/2006/relationships/slide" Target="slides/slide120.xml"/><Relationship Id="rId121" Type="http://schemas.openxmlformats.org/officeDocument/2006/relationships/slide" Target="slides/slide119.xml"/><Relationship Id="rId120" Type="http://schemas.openxmlformats.org/officeDocument/2006/relationships/slide" Target="slides/slide118.xml"/><Relationship Id="rId12" Type="http://schemas.openxmlformats.org/officeDocument/2006/relationships/slide" Target="slides/slide10.xml"/><Relationship Id="rId119" Type="http://schemas.openxmlformats.org/officeDocument/2006/relationships/slide" Target="slides/slide117.xml"/><Relationship Id="rId118" Type="http://schemas.openxmlformats.org/officeDocument/2006/relationships/slide" Target="slides/slide116.xml"/><Relationship Id="rId117" Type="http://schemas.openxmlformats.org/officeDocument/2006/relationships/slide" Target="slides/slide115.xml"/><Relationship Id="rId116" Type="http://schemas.openxmlformats.org/officeDocument/2006/relationships/slide" Target="slides/slide114.xml"/><Relationship Id="rId115" Type="http://schemas.openxmlformats.org/officeDocument/2006/relationships/slide" Target="slides/slide113.xml"/><Relationship Id="rId114" Type="http://schemas.openxmlformats.org/officeDocument/2006/relationships/slide" Target="slides/slide112.xml"/><Relationship Id="rId113" Type="http://schemas.openxmlformats.org/officeDocument/2006/relationships/slide" Target="slides/slide111.xml"/><Relationship Id="rId112" Type="http://schemas.openxmlformats.org/officeDocument/2006/relationships/slide" Target="slides/slide110.xml"/><Relationship Id="rId111" Type="http://schemas.openxmlformats.org/officeDocument/2006/relationships/slide" Target="slides/slide109.xml"/><Relationship Id="rId110" Type="http://schemas.openxmlformats.org/officeDocument/2006/relationships/slide" Target="slides/slide108.xml"/><Relationship Id="rId11" Type="http://schemas.openxmlformats.org/officeDocument/2006/relationships/slide" Target="slides/slide9.xml"/><Relationship Id="rId109" Type="http://schemas.openxmlformats.org/officeDocument/2006/relationships/slide" Target="slides/slide107.xml"/><Relationship Id="rId108" Type="http://schemas.openxmlformats.org/officeDocument/2006/relationships/slide" Target="slides/slide106.xml"/><Relationship Id="rId107" Type="http://schemas.openxmlformats.org/officeDocument/2006/relationships/slide" Target="slides/slide105.xml"/><Relationship Id="rId106" Type="http://schemas.openxmlformats.org/officeDocument/2006/relationships/slide" Target="slides/slide104.xml"/><Relationship Id="rId105" Type="http://schemas.openxmlformats.org/officeDocument/2006/relationships/slide" Target="slides/slide103.xml"/><Relationship Id="rId104" Type="http://schemas.openxmlformats.org/officeDocument/2006/relationships/slide" Target="slides/slide102.xml"/><Relationship Id="rId103" Type="http://schemas.openxmlformats.org/officeDocument/2006/relationships/slide" Target="slides/slide101.xml"/><Relationship Id="rId102" Type="http://schemas.openxmlformats.org/officeDocument/2006/relationships/slide" Target="slides/slide100.xml"/><Relationship Id="rId101" Type="http://schemas.openxmlformats.org/officeDocument/2006/relationships/slide" Target="slides/slide99.xml"/><Relationship Id="rId100" Type="http://schemas.openxmlformats.org/officeDocument/2006/relationships/slide" Target="slides/slide98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22862" cy="975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6045" y="1702364"/>
            <a:ext cx="11672711" cy="153980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68302" y="3445369"/>
            <a:ext cx="11679485" cy="249258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7" y="8882098"/>
            <a:ext cx="4118187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/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270933"/>
            <a:ext cx="2926080" cy="84440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270933"/>
            <a:ext cx="8561493" cy="84440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/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7"/>
            <a:ext cx="11216640" cy="4057226"/>
          </a:xfrm>
        </p:spPr>
        <p:txBody>
          <a:bodyPr anchor="b"/>
          <a:lstStyle>
            <a:lvl1pPr>
              <a:defRPr sz="853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6"/>
            <a:ext cx="11216640" cy="2133599"/>
          </a:xfrm>
        </p:spPr>
        <p:txBody>
          <a:bodyPr/>
          <a:lstStyle>
            <a:lvl1pPr marL="0" indent="0">
              <a:buNone/>
              <a:defRPr sz="3415"/>
            </a:lvl1pPr>
            <a:lvl2pPr marL="650240" indent="0">
              <a:buNone/>
              <a:defRPr sz="2845"/>
            </a:lvl2pPr>
            <a:lvl3pPr marL="1300480" indent="0">
              <a:buNone/>
              <a:defRPr sz="2560"/>
            </a:lvl3pPr>
            <a:lvl4pPr marL="1950720" indent="0">
              <a:buNone/>
              <a:defRPr sz="2275"/>
            </a:lvl4pPr>
            <a:lvl5pPr marL="2600960" indent="0">
              <a:buNone/>
              <a:defRPr sz="2275"/>
            </a:lvl5pPr>
            <a:lvl6pPr marL="3251200" indent="0">
              <a:buNone/>
              <a:defRPr sz="2275"/>
            </a:lvl6pPr>
            <a:lvl7pPr marL="3901440" indent="0">
              <a:buNone/>
              <a:defRPr sz="2275"/>
            </a:lvl7pPr>
            <a:lvl8pPr marL="4551680" indent="0">
              <a:buNone/>
              <a:defRPr sz="2275"/>
            </a:lvl8pPr>
            <a:lvl9pPr marL="5201920" indent="0">
              <a:buNone/>
              <a:defRPr sz="22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1670756"/>
            <a:ext cx="5743787" cy="70442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1670756"/>
            <a:ext cx="5743787" cy="70442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/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519289"/>
            <a:ext cx="11216640" cy="18852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338" y="2390987"/>
            <a:ext cx="5502204" cy="1171786"/>
          </a:xfrm>
        </p:spPr>
        <p:txBody>
          <a:bodyPr anchor="b"/>
          <a:lstStyle>
            <a:lvl1pPr marL="0" indent="0">
              <a:buNone/>
              <a:defRPr sz="3415" b="1"/>
            </a:lvl1pPr>
            <a:lvl2pPr marL="650240" indent="0">
              <a:buNone/>
              <a:defRPr sz="2845" b="1"/>
            </a:lvl2pPr>
            <a:lvl3pPr marL="1300480" indent="0">
              <a:buNone/>
              <a:defRPr sz="2560" b="1"/>
            </a:lvl3pPr>
            <a:lvl4pPr marL="1950720" indent="0">
              <a:buNone/>
              <a:defRPr sz="2275" b="1"/>
            </a:lvl4pPr>
            <a:lvl5pPr marL="2600960" indent="0">
              <a:buNone/>
              <a:defRPr sz="2275" b="1"/>
            </a:lvl5pPr>
            <a:lvl6pPr marL="3251200" indent="0">
              <a:buNone/>
              <a:defRPr sz="2275" b="1"/>
            </a:lvl6pPr>
            <a:lvl7pPr marL="3901440" indent="0">
              <a:buNone/>
              <a:defRPr sz="2275" b="1"/>
            </a:lvl7pPr>
            <a:lvl8pPr marL="4551680" indent="0">
              <a:buNone/>
              <a:defRPr sz="2275" b="1"/>
            </a:lvl8pPr>
            <a:lvl9pPr marL="5201920" indent="0">
              <a:buNone/>
              <a:defRPr sz="227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338" y="3562773"/>
            <a:ext cx="5502204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15" b="1"/>
            </a:lvl1pPr>
            <a:lvl2pPr marL="650240" indent="0">
              <a:buNone/>
              <a:defRPr sz="2845" b="1"/>
            </a:lvl2pPr>
            <a:lvl3pPr marL="1300480" indent="0">
              <a:buNone/>
              <a:defRPr sz="2560" b="1"/>
            </a:lvl3pPr>
            <a:lvl4pPr marL="1950720" indent="0">
              <a:buNone/>
              <a:defRPr sz="2275" b="1"/>
            </a:lvl4pPr>
            <a:lvl5pPr marL="2600960" indent="0">
              <a:buNone/>
              <a:defRPr sz="2275" b="1"/>
            </a:lvl5pPr>
            <a:lvl6pPr marL="3251200" indent="0">
              <a:buNone/>
              <a:defRPr sz="2275" b="1"/>
            </a:lvl6pPr>
            <a:lvl7pPr marL="3901440" indent="0">
              <a:buNone/>
              <a:defRPr sz="2275" b="1"/>
            </a:lvl7pPr>
            <a:lvl8pPr marL="4551680" indent="0">
              <a:buNone/>
              <a:defRPr sz="2275" b="1"/>
            </a:lvl8pPr>
            <a:lvl9pPr marL="5201920" indent="0">
              <a:buNone/>
              <a:defRPr sz="227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p/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p/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650240"/>
            <a:ext cx="4194951" cy="2275840"/>
          </a:xfrm>
        </p:spPr>
        <p:txBody>
          <a:bodyPr anchor="b"/>
          <a:lstStyle>
            <a:lvl1pPr>
              <a:defRPr sz="45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550"/>
            </a:lvl1pPr>
            <a:lvl2pPr>
              <a:defRPr sz="3980"/>
            </a:lvl2pPr>
            <a:lvl3pPr>
              <a:defRPr sz="3415"/>
            </a:lvl3pPr>
            <a:lvl4pPr>
              <a:defRPr sz="2845"/>
            </a:lvl4pPr>
            <a:lvl5pPr>
              <a:defRPr sz="2845"/>
            </a:lvl5pPr>
            <a:lvl6pPr>
              <a:defRPr sz="2845"/>
            </a:lvl6pPr>
            <a:lvl7pPr>
              <a:defRPr sz="2845"/>
            </a:lvl7pPr>
            <a:lvl8pPr>
              <a:defRPr sz="2845"/>
            </a:lvl8pPr>
            <a:lvl9pPr>
              <a:defRPr sz="284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338" y="2926080"/>
            <a:ext cx="4194951" cy="5420925"/>
          </a:xfrm>
        </p:spPr>
        <p:txBody>
          <a:bodyPr/>
          <a:lstStyle>
            <a:lvl1pPr marL="0" indent="0">
              <a:buNone/>
              <a:defRPr sz="2275"/>
            </a:lvl1pPr>
            <a:lvl2pPr marL="650240" indent="0">
              <a:buNone/>
              <a:defRPr sz="1990"/>
            </a:lvl2pPr>
            <a:lvl3pPr marL="1300480" indent="0">
              <a:buNone/>
              <a:defRPr sz="1705"/>
            </a:lvl3pPr>
            <a:lvl4pPr marL="1950720" indent="0">
              <a:buNone/>
              <a:defRPr sz="1420"/>
            </a:lvl4pPr>
            <a:lvl5pPr marL="2600960" indent="0">
              <a:buNone/>
              <a:defRPr sz="1420"/>
            </a:lvl5pPr>
            <a:lvl6pPr marL="3251200" indent="0">
              <a:buNone/>
              <a:defRPr sz="1420"/>
            </a:lvl6pPr>
            <a:lvl7pPr marL="3901440" indent="0">
              <a:buNone/>
              <a:defRPr sz="1420"/>
            </a:lvl7pPr>
            <a:lvl8pPr marL="4551680" indent="0">
              <a:buNone/>
              <a:defRPr sz="1420"/>
            </a:lvl8pPr>
            <a:lvl9pPr marL="5201920" indent="0">
              <a:buNone/>
              <a:defRPr sz="142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650240"/>
            <a:ext cx="4194951" cy="2275840"/>
          </a:xfrm>
        </p:spPr>
        <p:txBody>
          <a:bodyPr anchor="b"/>
          <a:lstStyle>
            <a:lvl1pPr>
              <a:defRPr sz="45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4550"/>
            </a:lvl1pPr>
            <a:lvl2pPr marL="650240" indent="0">
              <a:buNone/>
              <a:defRPr sz="3980"/>
            </a:lvl2pPr>
            <a:lvl3pPr marL="1300480" indent="0">
              <a:buNone/>
              <a:defRPr sz="3415"/>
            </a:lvl3pPr>
            <a:lvl4pPr marL="1950720" indent="0">
              <a:buNone/>
              <a:defRPr sz="2845"/>
            </a:lvl4pPr>
            <a:lvl5pPr marL="2600960" indent="0">
              <a:buNone/>
              <a:defRPr sz="2845"/>
            </a:lvl5pPr>
            <a:lvl6pPr marL="3251200" indent="0">
              <a:buNone/>
              <a:defRPr sz="2845"/>
            </a:lvl6pPr>
            <a:lvl7pPr marL="3901440" indent="0">
              <a:buNone/>
              <a:defRPr sz="2845"/>
            </a:lvl7pPr>
            <a:lvl8pPr marL="4551680" indent="0">
              <a:buNone/>
              <a:defRPr sz="2845"/>
            </a:lvl8pPr>
            <a:lvl9pPr marL="5201920" indent="0">
              <a:buNone/>
              <a:defRPr sz="2845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338" y="2926080"/>
            <a:ext cx="4194951" cy="5420925"/>
          </a:xfrm>
        </p:spPr>
        <p:txBody>
          <a:bodyPr/>
          <a:lstStyle>
            <a:lvl1pPr marL="0" indent="0">
              <a:buNone/>
              <a:defRPr sz="2275"/>
            </a:lvl1pPr>
            <a:lvl2pPr marL="650240" indent="0">
              <a:buNone/>
              <a:defRPr sz="1990"/>
            </a:lvl2pPr>
            <a:lvl3pPr marL="1300480" indent="0">
              <a:buNone/>
              <a:defRPr sz="1705"/>
            </a:lvl3pPr>
            <a:lvl4pPr marL="1950720" indent="0">
              <a:buNone/>
              <a:defRPr sz="1420"/>
            </a:lvl4pPr>
            <a:lvl5pPr marL="2600960" indent="0">
              <a:buNone/>
              <a:defRPr sz="1420"/>
            </a:lvl5pPr>
            <a:lvl6pPr marL="3251200" indent="0">
              <a:buNone/>
              <a:defRPr sz="1420"/>
            </a:lvl6pPr>
            <a:lvl7pPr marL="3901440" indent="0">
              <a:buNone/>
              <a:defRPr sz="1420"/>
            </a:lvl7pPr>
            <a:lvl8pPr marL="4551680" indent="0">
              <a:buNone/>
              <a:defRPr sz="1420"/>
            </a:lvl8pPr>
            <a:lvl9pPr marL="5201920" indent="0">
              <a:buNone/>
              <a:defRPr sz="142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3022862" cy="975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50240" y="270933"/>
            <a:ext cx="11704320" cy="82860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50240" y="1670756"/>
            <a:ext cx="11704320" cy="704426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2098"/>
            <a:ext cx="3034453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990"/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7" y="8882098"/>
            <a:ext cx="4118187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990"/>
            </a:lvl1pPr>
          </a:lstStyle>
          <a:p/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2098"/>
            <a:ext cx="3034453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990"/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512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487680" indent="-487680" algn="l" rtl="0" fontAlgn="base">
        <a:spcBef>
          <a:spcPts val="140"/>
        </a:spcBef>
        <a:spcAft>
          <a:spcPct val="0"/>
        </a:spcAft>
        <a:buChar char="•"/>
        <a:defRPr sz="455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40" indent="-406400" algn="l" rtl="0" fontAlgn="base">
        <a:spcBef>
          <a:spcPts val="140"/>
        </a:spcBef>
        <a:spcAft>
          <a:spcPct val="0"/>
        </a:spcAft>
        <a:buChar char="–"/>
        <a:defRPr sz="398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00" indent="-325120" algn="l" rtl="0" fontAlgn="base">
        <a:spcBef>
          <a:spcPts val="140"/>
        </a:spcBef>
        <a:spcAft>
          <a:spcPct val="0"/>
        </a:spcAft>
        <a:buChar char="•"/>
        <a:defRPr sz="3415" kern="1200">
          <a:solidFill>
            <a:schemeClr val="tx1"/>
          </a:solidFill>
          <a:latin typeface="+mn-lt"/>
          <a:ea typeface="+mn-ea"/>
          <a:cs typeface="+mn-cs"/>
        </a:defRPr>
      </a:lvl3pPr>
      <a:lvl4pPr marL="2275840" indent="-325120" algn="l" rtl="0" fontAlgn="base">
        <a:spcBef>
          <a:spcPts val="140"/>
        </a:spcBef>
        <a:spcAft>
          <a:spcPct val="0"/>
        </a:spcAft>
        <a:buChar char="–"/>
        <a:defRPr sz="2845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indent="-325120" algn="l" rtl="0" fontAlgn="base">
        <a:spcBef>
          <a:spcPts val="140"/>
        </a:spcBef>
        <a:spcAft>
          <a:spcPct val="0"/>
        </a:spcAft>
        <a:buChar char="»"/>
        <a:defRPr sz="2845" kern="1200">
          <a:solidFill>
            <a:schemeClr val="tx1"/>
          </a:solidFill>
          <a:latin typeface="+mn-lt"/>
          <a:ea typeface="+mn-ea"/>
          <a:cs typeface="+mn-cs"/>
        </a:defRPr>
      </a:lvl5pPr>
      <a:lvl6pPr marL="3576320" indent="-325120" algn="l" defTabSz="1300480" rtl="0" eaLnBrk="1" latinLnBrk="0" hangingPunct="1">
        <a:lnSpc>
          <a:spcPct val="90000"/>
        </a:lnSpc>
        <a:spcBef>
          <a:spcPct val="143000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560" indent="-325120" algn="l" defTabSz="1300480" rtl="0" eaLnBrk="1" latinLnBrk="0" hangingPunct="1">
        <a:lnSpc>
          <a:spcPct val="90000"/>
        </a:lnSpc>
        <a:spcBef>
          <a:spcPct val="143000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800" indent="-325120" algn="l" defTabSz="1300480" rtl="0" eaLnBrk="1" latinLnBrk="0" hangingPunct="1">
        <a:lnSpc>
          <a:spcPct val="90000"/>
        </a:lnSpc>
        <a:spcBef>
          <a:spcPct val="143000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7040" indent="-325120" algn="l" defTabSz="1300480" rtl="0" eaLnBrk="1" latinLnBrk="0" hangingPunct="1">
        <a:lnSpc>
          <a:spcPct val="90000"/>
        </a:lnSpc>
        <a:spcBef>
          <a:spcPct val="143000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8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72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6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20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44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8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920" algn="l" defTabSz="130048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5.jpeg"/><Relationship Id="rId1" Type="http://schemas.openxmlformats.org/officeDocument/2006/relationships/image" Target="../media/image84.jpe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6.jpe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6.jpe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6.jpe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6.jpe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7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9.jpeg"/><Relationship Id="rId1" Type="http://schemas.openxmlformats.org/officeDocument/2006/relationships/image" Target="../media/image88.jpe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0.jpe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2.jpe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3.jpe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4.jpe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5.jpe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6.jpe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6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6.jpe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6.jpe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6.jpe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6.jpe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7.jpe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8.jpeg"/></Relationships>
</file>

<file path=ppt/slides/_rels/slide1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png"/><Relationship Id="rId8" Type="http://schemas.openxmlformats.org/officeDocument/2006/relationships/image" Target="../media/image106.png"/><Relationship Id="rId7" Type="http://schemas.openxmlformats.org/officeDocument/2006/relationships/image" Target="../media/image105.png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12.jpeg"/><Relationship Id="rId13" Type="http://schemas.openxmlformats.org/officeDocument/2006/relationships/image" Target="../media/image111.jpeg"/><Relationship Id="rId12" Type="http://schemas.openxmlformats.org/officeDocument/2006/relationships/image" Target="../media/image110.jpeg"/><Relationship Id="rId11" Type="http://schemas.openxmlformats.org/officeDocument/2006/relationships/image" Target="../media/image109.jpeg"/><Relationship Id="rId10" Type="http://schemas.openxmlformats.org/officeDocument/2006/relationships/image" Target="../media/image108.png"/><Relationship Id="rId1" Type="http://schemas.openxmlformats.org/officeDocument/2006/relationships/image" Target="../media/image99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6.jpe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3.jpeg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6.jpe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4.jpeg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5.jpe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6.jpeg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7.jpe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8.jpe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9.jpeg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0.jpe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0.jpeg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1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5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6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8.jpeg"/><Relationship Id="rId1" Type="http://schemas.openxmlformats.org/officeDocument/2006/relationships/image" Target="../media/image6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9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0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1.jpeg"/></Relationships>
</file>

<file path=ppt/slides/_rels/slide8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image" Target="../media/image29.jpe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4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5.jpe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1.jpe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6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jpe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9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1.jpeg"/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image" Target="../media/image78.jpe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2.jpe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96859" y="3426005"/>
            <a:ext cx="854773" cy="95702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936" y="4586658"/>
            <a:ext cx="742838" cy="3003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7215" y="4841240"/>
            <a:ext cx="4957445" cy="342773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920916" y="4383032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565054"/>
                </a:moveTo>
                <a:lnTo>
                  <a:pt x="0" y="0"/>
                </a:lnTo>
              </a:path>
            </a:pathLst>
          </a:custGeom>
          <a:ln w="559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175" y="4097959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5">
                <a:moveTo>
                  <a:pt x="0" y="0"/>
                </a:moveTo>
                <a:lnTo>
                  <a:pt x="386683" y="0"/>
                </a:lnTo>
              </a:path>
            </a:pathLst>
          </a:custGeom>
          <a:ln w="50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80212" y="4622289"/>
            <a:ext cx="9057005" cy="0"/>
          </a:xfrm>
          <a:custGeom>
            <a:avLst/>
            <a:gdLst/>
            <a:ahLst/>
            <a:cxnLst/>
            <a:rect l="l" t="t" r="r" b="b"/>
            <a:pathLst>
              <a:path w="9057005">
                <a:moveTo>
                  <a:pt x="0" y="0"/>
                </a:moveTo>
                <a:lnTo>
                  <a:pt x="9056524" y="0"/>
                </a:lnTo>
              </a:path>
            </a:pathLst>
          </a:custGeom>
          <a:ln w="509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84152" y="3558358"/>
            <a:ext cx="8595995" cy="0"/>
          </a:xfrm>
          <a:custGeom>
            <a:avLst/>
            <a:gdLst/>
            <a:ahLst/>
            <a:cxnLst/>
            <a:rect l="l" t="t" r="r" b="b"/>
            <a:pathLst>
              <a:path w="8595995">
                <a:moveTo>
                  <a:pt x="0" y="0"/>
                </a:moveTo>
                <a:lnTo>
                  <a:pt x="8595589" y="0"/>
                </a:lnTo>
              </a:path>
            </a:pathLst>
          </a:custGeom>
          <a:ln w="12726">
            <a:solidFill>
              <a:srgbClr val="3634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71453" y="2813888"/>
            <a:ext cx="8696325" cy="903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750" u="none" spc="110" dirty="0">
                <a:solidFill>
                  <a:srgbClr val="36348E"/>
                </a:solidFill>
              </a:rPr>
              <a:t>Chapitre</a:t>
            </a:r>
            <a:r>
              <a:rPr sz="5750" u="none" spc="585" dirty="0">
                <a:solidFill>
                  <a:srgbClr val="36348E"/>
                </a:solidFill>
              </a:rPr>
              <a:t> </a:t>
            </a:r>
            <a:r>
              <a:rPr sz="5750" u="none" spc="200" dirty="0">
                <a:solidFill>
                  <a:srgbClr val="36348E"/>
                </a:solidFill>
              </a:rPr>
              <a:t>2:</a:t>
            </a:r>
            <a:r>
              <a:rPr sz="5750" u="none" spc="-125" dirty="0">
                <a:solidFill>
                  <a:srgbClr val="36348E"/>
                </a:solidFill>
              </a:rPr>
              <a:t> </a:t>
            </a:r>
            <a:r>
              <a:rPr sz="5750" u="none" dirty="0">
                <a:solidFill>
                  <a:srgbClr val="36348E"/>
                </a:solidFill>
              </a:rPr>
              <a:t>Le</a:t>
            </a:r>
            <a:r>
              <a:rPr sz="5750" u="none" spc="-45" dirty="0">
                <a:solidFill>
                  <a:srgbClr val="36348E"/>
                </a:solidFill>
              </a:rPr>
              <a:t> </a:t>
            </a:r>
            <a:r>
              <a:rPr sz="5750" u="none" spc="245" dirty="0">
                <a:solidFill>
                  <a:srgbClr val="36348E"/>
                </a:solidFill>
              </a:rPr>
              <a:t>lait</a:t>
            </a:r>
            <a:r>
              <a:rPr sz="5750" u="none" spc="-10" dirty="0">
                <a:solidFill>
                  <a:srgbClr val="36348E"/>
                </a:solidFill>
              </a:rPr>
              <a:t> </a:t>
            </a:r>
            <a:r>
              <a:rPr sz="5750" u="none" spc="300" dirty="0">
                <a:solidFill>
                  <a:srgbClr val="36348E"/>
                </a:solidFill>
              </a:rPr>
              <a:t>et</a:t>
            </a:r>
            <a:r>
              <a:rPr sz="5750" u="none" spc="65" dirty="0">
                <a:solidFill>
                  <a:srgbClr val="36348E"/>
                </a:solidFill>
              </a:rPr>
              <a:t> </a:t>
            </a:r>
            <a:r>
              <a:rPr sz="5750" u="none" spc="50" dirty="0">
                <a:solidFill>
                  <a:srgbClr val="36348E"/>
                </a:solidFill>
              </a:rPr>
              <a:t>les</a:t>
            </a:r>
            <a:endParaRPr sz="5750"/>
          </a:p>
        </p:txBody>
      </p:sp>
      <p:sp>
        <p:nvSpPr>
          <p:cNvPr id="10" name="object 10"/>
          <p:cNvSpPr/>
          <p:nvPr/>
        </p:nvSpPr>
        <p:spPr>
          <a:xfrm>
            <a:off x="3954470" y="4423757"/>
            <a:ext cx="2981960" cy="0"/>
          </a:xfrm>
          <a:custGeom>
            <a:avLst/>
            <a:gdLst/>
            <a:ahLst/>
            <a:cxnLst/>
            <a:rect l="l" t="t" r="r" b="b"/>
            <a:pathLst>
              <a:path w="2981959">
                <a:moveTo>
                  <a:pt x="0" y="0"/>
                </a:moveTo>
                <a:lnTo>
                  <a:pt x="2981529" y="0"/>
                </a:lnTo>
              </a:path>
            </a:pathLst>
          </a:custGeom>
          <a:ln w="12726">
            <a:solidFill>
              <a:srgbClr val="3634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941772" y="3679288"/>
            <a:ext cx="5767705" cy="903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750" b="1" spc="80" dirty="0">
                <a:solidFill>
                  <a:srgbClr val="36348E"/>
                </a:solidFill>
                <a:latin typeface="Arial" panose="020B0604020202020204"/>
                <a:cs typeface="Arial" panose="020B0604020202020204"/>
              </a:rPr>
              <a:t>produits</a:t>
            </a:r>
            <a:r>
              <a:rPr sz="5750" b="1" spc="235" dirty="0">
                <a:solidFill>
                  <a:srgbClr val="36348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5750" b="1" spc="120" dirty="0">
                <a:solidFill>
                  <a:srgbClr val="36348E"/>
                </a:solidFill>
                <a:latin typeface="Arial" panose="020B0604020202020204"/>
                <a:cs typeface="Arial" panose="020B0604020202020204"/>
              </a:rPr>
              <a:t>laitiers</a:t>
            </a:r>
            <a:endParaRPr sz="57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31200" y="7696200"/>
            <a:ext cx="3684905" cy="1097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200"/>
              </a:lnSpc>
              <a:spcBef>
                <a:spcPts val="105"/>
              </a:spcBef>
            </a:pPr>
            <a:r>
              <a:rPr sz="360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lang="fr-FR" altLang="en-US" sz="3600" spc="-140" baseline="30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40" baseline="30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3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anné</a:t>
            </a:r>
            <a:r>
              <a:rPr sz="33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lang="fr-FR" altLang="en-US" sz="33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CMQ</a:t>
            </a:r>
            <a:endParaRPr sz="3350">
              <a:latin typeface="Arial" panose="020B0604020202020204"/>
              <a:cs typeface="Arial" panose="020B0604020202020204"/>
            </a:endParaRPr>
          </a:p>
          <a:p>
            <a:pPr marL="15875">
              <a:lnSpc>
                <a:spcPts val="4260"/>
              </a:lnSpc>
            </a:pPr>
            <a:endParaRPr sz="365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4879" rIns="0" bIns="0" rtlCol="0">
            <a:spAutoFit/>
          </a:bodyPr>
          <a:lstStyle/>
          <a:p>
            <a:pPr marL="3257550">
              <a:lnSpc>
                <a:spcPct val="100000"/>
              </a:lnSpc>
              <a:spcBef>
                <a:spcPts val="105"/>
              </a:spcBef>
            </a:pPr>
            <a:r>
              <a:rPr sz="3500" u="none" spc="-40" dirty="0">
                <a:solidFill>
                  <a:srgbClr val="383685"/>
                </a:solidFill>
              </a:rPr>
              <a:t>Les</a:t>
            </a:r>
            <a:r>
              <a:rPr sz="3500" u="none" spc="-100" dirty="0">
                <a:solidFill>
                  <a:srgbClr val="383685"/>
                </a:solidFill>
              </a:rPr>
              <a:t> </a:t>
            </a:r>
            <a:r>
              <a:rPr sz="3500" u="none" dirty="0">
                <a:solidFill>
                  <a:srgbClr val="383685"/>
                </a:solidFill>
              </a:rPr>
              <a:t>lipides</a:t>
            </a:r>
            <a:r>
              <a:rPr sz="3500" u="none" spc="50" dirty="0">
                <a:solidFill>
                  <a:srgbClr val="383685"/>
                </a:solidFill>
              </a:rPr>
              <a:t> </a:t>
            </a:r>
            <a:r>
              <a:rPr sz="3500" u="none" dirty="0">
                <a:solidFill>
                  <a:srgbClr val="383685"/>
                </a:solidFill>
              </a:rPr>
              <a:t>saponifiables</a:t>
            </a:r>
            <a:r>
              <a:rPr sz="3500" u="none" spc="280" dirty="0">
                <a:solidFill>
                  <a:srgbClr val="383685"/>
                </a:solidFill>
              </a:rPr>
              <a:t> </a:t>
            </a:r>
            <a:r>
              <a:rPr sz="3500" u="none" spc="-25" dirty="0">
                <a:solidFill>
                  <a:srgbClr val="383685"/>
                </a:solidFill>
              </a:rPr>
              <a:t>{2)</a:t>
            </a:r>
            <a:endParaRPr sz="3500"/>
          </a:p>
        </p:txBody>
      </p:sp>
      <p:sp>
        <p:nvSpPr>
          <p:cNvPr id="10" name="object 10"/>
          <p:cNvSpPr txBox="1"/>
          <p:nvPr/>
        </p:nvSpPr>
        <p:spPr>
          <a:xfrm>
            <a:off x="1083858" y="2678988"/>
            <a:ext cx="11370310" cy="6412230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129540">
              <a:lnSpc>
                <a:spcPct val="100000"/>
              </a:lnSpc>
              <a:spcBef>
                <a:spcPts val="2090"/>
              </a:spcBef>
            </a:pPr>
            <a:r>
              <a:rPr sz="3550" u="heavy" spc="-23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Les</a:t>
            </a:r>
            <a:r>
              <a:rPr sz="3550" u="heavy" spc="-3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5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lipides</a:t>
            </a:r>
            <a:r>
              <a:rPr sz="3550" u="heavy" spc="-12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4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complexes: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19380" marR="421640" indent="28575">
              <a:lnSpc>
                <a:spcPts val="3970"/>
              </a:lnSpc>
              <a:spcBef>
                <a:spcPts val="2365"/>
              </a:spcBef>
            </a:pP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•Composes</a:t>
            </a:r>
            <a:r>
              <a:rPr sz="3550" spc="-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phosphores</a:t>
            </a:r>
            <a:r>
              <a:rPr sz="3550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azotes</a:t>
            </a:r>
            <a:r>
              <a:rPr sz="3550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3550" spc="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phosphoaminolipides 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lang="en-US" altLang="en-US"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cithines)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10"/>
              </a:spcBef>
            </a:pPr>
            <a:endParaRPr sz="3550">
              <a:latin typeface="Arial" panose="020B0604020202020204"/>
              <a:cs typeface="Arial" panose="020B0604020202020204"/>
            </a:endParaRPr>
          </a:p>
          <a:p>
            <a:pPr marL="137160">
              <a:lnSpc>
                <a:spcPct val="100000"/>
              </a:lnSpc>
            </a:pPr>
            <a:r>
              <a:rPr sz="3500" b="1" u="heavy" spc="165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1.2.2</a:t>
            </a:r>
            <a:r>
              <a:rPr sz="3500" b="1" u="heavy" spc="-114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-10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L'insaponifiable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20955" marR="5080" indent="-8890">
              <a:lnSpc>
                <a:spcPts val="4130"/>
              </a:lnSpc>
              <a:spcBef>
                <a:spcPts val="2450"/>
              </a:spcBef>
            </a:pP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L'insaponifiable</a:t>
            </a:r>
            <a:r>
              <a:rPr sz="355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3550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ensemble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composants</a:t>
            </a:r>
            <a:r>
              <a:rPr sz="3550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matiere 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5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ne</a:t>
            </a:r>
            <a:r>
              <a:rPr sz="3550" spc="-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en-US" altLang="en-US"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alisent</a:t>
            </a:r>
            <a:r>
              <a:rPr sz="3550" spc="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pas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reactions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saponnification.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4605" marR="28575" indent="-2540">
              <a:lnSpc>
                <a:spcPts val="3970"/>
              </a:lnSpc>
              <a:spcBef>
                <a:spcPts val="2250"/>
              </a:spcBef>
            </a:pPr>
            <a:r>
              <a:rPr sz="355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carot</a:t>
            </a:r>
            <a:r>
              <a:rPr lang="en-US" altLang="en-US"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lang="en-US" altLang="en-US"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des,</a:t>
            </a:r>
            <a:r>
              <a:rPr sz="3550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st</a:t>
            </a:r>
            <a:r>
              <a:rPr lang="en-US" altLang="en-US"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rols,</a:t>
            </a:r>
            <a:r>
              <a:rPr sz="35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alcools,</a:t>
            </a:r>
            <a:r>
              <a:rPr sz="3550" spc="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triterp</a:t>
            </a:r>
            <a:r>
              <a:rPr lang="en-US" altLang="en-US"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niques,</a:t>
            </a:r>
            <a:r>
              <a:rPr sz="35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vitamines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liposolubles,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alcools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</a:t>
            </a:r>
            <a:r>
              <a:rPr sz="355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sup</a:t>
            </a:r>
            <a:r>
              <a:rPr lang="en-US" altLang="en-US"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rieurs.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1200" y="401708"/>
            <a:ext cx="11704320" cy="20059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813685" marR="5080" indent="-657225">
              <a:lnSpc>
                <a:spcPts val="7580"/>
              </a:lnSpc>
              <a:spcBef>
                <a:spcPts val="490"/>
              </a:spcBef>
            </a:pPr>
            <a:r>
              <a:rPr sz="6550" u="none" spc="-459" dirty="0">
                <a:solidFill>
                  <a:srgbClr val="383689"/>
                </a:solidFill>
              </a:rPr>
              <a:t>Partie</a:t>
            </a:r>
            <a:r>
              <a:rPr sz="6550" u="none" spc="340" dirty="0">
                <a:solidFill>
                  <a:srgbClr val="383689"/>
                </a:solidFill>
              </a:rPr>
              <a:t> </a:t>
            </a:r>
            <a:r>
              <a:rPr sz="6550" u="none" dirty="0">
                <a:solidFill>
                  <a:srgbClr val="383689"/>
                </a:solidFill>
              </a:rPr>
              <a:t>4:</a:t>
            </a:r>
            <a:r>
              <a:rPr sz="6550" u="none" spc="40" dirty="0">
                <a:solidFill>
                  <a:srgbClr val="383689"/>
                </a:solidFill>
              </a:rPr>
              <a:t> </a:t>
            </a:r>
            <a:r>
              <a:rPr sz="6550" u="none" spc="-570" dirty="0">
                <a:solidFill>
                  <a:srgbClr val="383689"/>
                </a:solidFill>
              </a:rPr>
              <a:t>Technologies</a:t>
            </a:r>
            <a:r>
              <a:rPr sz="6550" u="none" spc="665" dirty="0">
                <a:solidFill>
                  <a:srgbClr val="383689"/>
                </a:solidFill>
              </a:rPr>
              <a:t> </a:t>
            </a:r>
            <a:r>
              <a:rPr sz="6550" u="none" spc="-595" dirty="0">
                <a:solidFill>
                  <a:srgbClr val="383689"/>
                </a:solidFill>
              </a:rPr>
              <a:t>des </a:t>
            </a:r>
            <a:r>
              <a:rPr sz="6550" u="none" spc="-484" dirty="0">
                <a:solidFill>
                  <a:srgbClr val="383689"/>
                </a:solidFill>
              </a:rPr>
              <a:t>beurres</a:t>
            </a:r>
            <a:r>
              <a:rPr sz="6550" u="none" spc="100" dirty="0">
                <a:solidFill>
                  <a:srgbClr val="383689"/>
                </a:solidFill>
              </a:rPr>
              <a:t> </a:t>
            </a:r>
            <a:r>
              <a:rPr sz="6550" u="none" dirty="0">
                <a:solidFill>
                  <a:srgbClr val="383689"/>
                </a:solidFill>
              </a:rPr>
              <a:t>et</a:t>
            </a:r>
            <a:r>
              <a:rPr sz="6550" u="none" spc="-145" dirty="0">
                <a:solidFill>
                  <a:srgbClr val="383689"/>
                </a:solidFill>
              </a:rPr>
              <a:t> </a:t>
            </a:r>
            <a:r>
              <a:rPr sz="6550" u="none" spc="-530" dirty="0">
                <a:solidFill>
                  <a:srgbClr val="383689"/>
                </a:solidFill>
              </a:rPr>
              <a:t>des</a:t>
            </a:r>
            <a:r>
              <a:rPr sz="6550" u="none" spc="-45" dirty="0">
                <a:solidFill>
                  <a:srgbClr val="383689"/>
                </a:solidFill>
              </a:rPr>
              <a:t> </a:t>
            </a:r>
            <a:r>
              <a:rPr sz="6550" u="none" spc="-590" dirty="0">
                <a:solidFill>
                  <a:srgbClr val="383689"/>
                </a:solidFill>
              </a:rPr>
              <a:t>cr</a:t>
            </a:r>
            <a:r>
              <a:rPr lang="fr-FR" sz="6550" u="none" spc="-590" dirty="0">
                <a:solidFill>
                  <a:srgbClr val="383689"/>
                </a:solidFill>
              </a:rPr>
              <a:t>é</a:t>
            </a:r>
            <a:r>
              <a:rPr sz="6550" u="none" spc="-590" dirty="0">
                <a:solidFill>
                  <a:srgbClr val="383689"/>
                </a:solidFill>
              </a:rPr>
              <a:t>mes</a:t>
            </a:r>
            <a:endParaRPr sz="6550"/>
          </a:p>
        </p:txBody>
      </p:sp>
      <p:sp>
        <p:nvSpPr>
          <p:cNvPr id="10" name="object 10"/>
          <p:cNvSpPr txBox="1"/>
          <p:nvPr/>
        </p:nvSpPr>
        <p:spPr>
          <a:xfrm>
            <a:off x="2045014" y="3031511"/>
            <a:ext cx="4667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725" algn="l"/>
              </a:tabLst>
            </a:pPr>
            <a:r>
              <a:rPr sz="1800" spc="-50" dirty="0">
                <a:solidFill>
                  <a:srgbClr val="0F0F0F"/>
                </a:solidFill>
                <a:latin typeface="Courier New" panose="02070309020205020404"/>
                <a:cs typeface="Courier New" panose="02070309020205020404"/>
              </a:rPr>
              <a:t>,</a:t>
            </a:r>
            <a:r>
              <a:rPr sz="1800" dirty="0">
                <a:solidFill>
                  <a:srgbClr val="0F0F0F"/>
                </a:solidFill>
                <a:latin typeface="Courier New" panose="02070309020205020404"/>
                <a:cs typeface="Courier New" panose="02070309020205020404"/>
              </a:rPr>
              <a:t>	</a:t>
            </a:r>
            <a:r>
              <a:rPr sz="1750" spc="-100" dirty="0">
                <a:solidFill>
                  <a:srgbClr val="0F0F0F"/>
                </a:solidFill>
                <a:latin typeface="Courier New" panose="02070309020205020404"/>
                <a:cs typeface="Courier New" panose="02070309020205020404"/>
              </a:rPr>
              <a:t>,</a:t>
            </a:r>
            <a:endParaRPr sz="175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7809" y="3125686"/>
            <a:ext cx="8093709" cy="312102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734695" indent="-721995">
              <a:lnSpc>
                <a:spcPct val="100000"/>
              </a:lnSpc>
              <a:spcBef>
                <a:spcPts val="825"/>
              </a:spcBef>
              <a:buAutoNum type="arabicPeriod" startAt="14"/>
              <a:tabLst>
                <a:tab pos="734695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Ecremage</a:t>
            </a:r>
            <a:r>
              <a:rPr sz="2700" spc="2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00" spc="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20395" indent="-607695">
              <a:lnSpc>
                <a:spcPct val="100000"/>
              </a:lnSpc>
              <a:spcBef>
                <a:spcPts val="730"/>
              </a:spcBef>
              <a:buClr>
                <a:srgbClr val="A31C2A"/>
              </a:buClr>
              <a:buAutoNum type="arabicPeriod" startAt="14"/>
              <a:tabLst>
                <a:tab pos="620395" algn="l"/>
              </a:tabLst>
            </a:pPr>
            <a:r>
              <a:rPr sz="2700" dirty="0">
                <a:solidFill>
                  <a:srgbClr val="BD1C23"/>
                </a:solidFill>
                <a:latin typeface="Arial" panose="020B0604020202020204"/>
                <a:cs typeface="Arial" panose="020B0604020202020204"/>
              </a:rPr>
              <a:t>Fabrication</a:t>
            </a:r>
            <a:r>
              <a:rPr sz="2700" spc="385" dirty="0">
                <a:solidFill>
                  <a:srgbClr val="BD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00" dirty="0">
                <a:solidFill>
                  <a:srgbClr val="BD1C23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00" spc="125" dirty="0">
                <a:solidFill>
                  <a:srgbClr val="BD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0" dirty="0">
                <a:solidFill>
                  <a:srgbClr val="BD1C23"/>
                </a:solidFill>
                <a:latin typeface="Arial" panose="020B0604020202020204"/>
                <a:cs typeface="Arial" panose="020B0604020202020204"/>
              </a:rPr>
              <a:t>beurre</a:t>
            </a:r>
            <a:r>
              <a:rPr sz="2700" spc="185" dirty="0">
                <a:solidFill>
                  <a:srgbClr val="BD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85" dirty="0">
                <a:solidFill>
                  <a:srgbClr val="BD1C23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2700" spc="165" dirty="0">
                <a:solidFill>
                  <a:srgbClr val="BD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5" dirty="0">
                <a:solidFill>
                  <a:srgbClr val="BD1C23"/>
                </a:solidFill>
                <a:latin typeface="Arial" panose="020B0604020202020204"/>
                <a:cs typeface="Arial" panose="020B0604020202020204"/>
              </a:rPr>
              <a:t>baratte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819785" lvl="1" indent="-807085">
              <a:lnSpc>
                <a:spcPct val="100000"/>
              </a:lnSpc>
              <a:spcBef>
                <a:spcPts val="930"/>
              </a:spcBef>
              <a:buAutoNum type="arabicPeriod"/>
              <a:tabLst>
                <a:tab pos="819785" algn="l"/>
              </a:tabLst>
            </a:pPr>
            <a:r>
              <a:rPr sz="2700" spc="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Desacidification</a:t>
            </a:r>
            <a:r>
              <a:rPr sz="2700" spc="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700" spc="3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cremes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819785" lvl="1" indent="-807085">
              <a:lnSpc>
                <a:spcPct val="100000"/>
              </a:lnSpc>
              <a:spcBef>
                <a:spcPts val="885"/>
              </a:spcBef>
              <a:buAutoNum type="arabicPeriod"/>
              <a:tabLst>
                <a:tab pos="819785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Pasteurisation</a:t>
            </a:r>
            <a:r>
              <a:rPr sz="2700" spc="2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00" spc="25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00" spc="25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creme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820420" lvl="1" indent="-807720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819785" algn="l"/>
              </a:tabLst>
            </a:pPr>
            <a:r>
              <a:rPr sz="27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Maturation</a:t>
            </a:r>
            <a:r>
              <a:rPr sz="2700" spc="2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00" spc="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00" spc="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creme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821055" lvl="1" indent="-80835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821055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Barattage</a:t>
            </a:r>
            <a:r>
              <a:rPr sz="2700" spc="3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00" spc="1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00" spc="1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creme</a:t>
            </a:r>
            <a:r>
              <a:rPr sz="2700" spc="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700" spc="4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malaxage</a:t>
            </a:r>
            <a:r>
              <a:rPr sz="2700" spc="3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00" spc="1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beurre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0552" y="2010822"/>
            <a:ext cx="1007411" cy="8806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4618" y="3955425"/>
            <a:ext cx="3261367" cy="332415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90200" y="1527216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514148"/>
                </a:moveTo>
                <a:lnTo>
                  <a:pt x="0" y="0"/>
                </a:lnTo>
              </a:path>
            </a:pathLst>
          </a:custGeom>
          <a:ln w="15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188253" y="1369408"/>
            <a:ext cx="941705" cy="664845"/>
            <a:chOff x="188253" y="1369408"/>
            <a:chExt cx="941705" cy="664845"/>
          </a:xfrm>
        </p:grpSpPr>
        <p:sp>
          <p:nvSpPr>
            <p:cNvPr id="6" name="object 6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617963" y="2199173"/>
            <a:ext cx="11188700" cy="0"/>
          </a:xfrm>
          <a:custGeom>
            <a:avLst/>
            <a:gdLst/>
            <a:ahLst/>
            <a:cxnLst/>
            <a:rect l="l" t="t" r="r" b="b"/>
            <a:pathLst>
              <a:path w="11188700">
                <a:moveTo>
                  <a:pt x="0" y="0"/>
                </a:moveTo>
                <a:lnTo>
                  <a:pt x="11188368" y="0"/>
                </a:lnTo>
              </a:path>
            </a:pathLst>
          </a:custGeom>
          <a:ln w="15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12875" y="2524970"/>
            <a:ext cx="6339840" cy="0"/>
          </a:xfrm>
          <a:custGeom>
            <a:avLst/>
            <a:gdLst/>
            <a:ahLst/>
            <a:cxnLst/>
            <a:rect l="l" t="t" r="r" b="b"/>
            <a:pathLst>
              <a:path w="6339840">
                <a:moveTo>
                  <a:pt x="0" y="0"/>
                </a:moveTo>
                <a:lnTo>
                  <a:pt x="6339566" y="0"/>
                </a:lnTo>
              </a:path>
            </a:pathLst>
          </a:custGeom>
          <a:ln w="30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8825" rIns="0" bIns="0" rtlCol="0">
            <a:spAutoFit/>
          </a:bodyPr>
          <a:lstStyle/>
          <a:p>
            <a:pPr marL="1443990">
              <a:lnSpc>
                <a:spcPct val="100000"/>
              </a:lnSpc>
              <a:spcBef>
                <a:spcPts val="110"/>
              </a:spcBef>
            </a:pPr>
            <a:r>
              <a:rPr sz="6150" u="none" dirty="0">
                <a:solidFill>
                  <a:srgbClr val="900E2A"/>
                </a:solidFill>
                <a:latin typeface="Times New Roman" panose="02020603050405020304"/>
                <a:cs typeface="Times New Roman" panose="02020603050405020304"/>
              </a:rPr>
              <a:t>15</a:t>
            </a:r>
            <a:r>
              <a:rPr sz="6150" u="none" spc="300" dirty="0">
                <a:solidFill>
                  <a:srgbClr val="900E2A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5950" u="none" spc="-420" dirty="0">
                <a:solidFill>
                  <a:srgbClr val="900E2A"/>
                </a:solidFill>
              </a:rPr>
              <a:t>fabrication</a:t>
            </a:r>
            <a:r>
              <a:rPr sz="5950" u="none" spc="580" dirty="0">
                <a:solidFill>
                  <a:srgbClr val="900E2A"/>
                </a:solidFill>
              </a:rPr>
              <a:t> </a:t>
            </a:r>
            <a:r>
              <a:rPr sz="5950" u="none" spc="-440" dirty="0">
                <a:solidFill>
                  <a:srgbClr val="900E2A"/>
                </a:solidFill>
              </a:rPr>
              <a:t>du</a:t>
            </a:r>
            <a:r>
              <a:rPr sz="5950" u="none" spc="75" dirty="0">
                <a:solidFill>
                  <a:srgbClr val="900E2A"/>
                </a:solidFill>
              </a:rPr>
              <a:t> </a:t>
            </a:r>
            <a:r>
              <a:rPr sz="5950" u="none" spc="-409" dirty="0">
                <a:solidFill>
                  <a:srgbClr val="900E2A"/>
                </a:solidFill>
              </a:rPr>
              <a:t>beurre</a:t>
            </a:r>
            <a:r>
              <a:rPr sz="5950" u="none" spc="270" dirty="0">
                <a:solidFill>
                  <a:srgbClr val="900E2A"/>
                </a:solidFill>
              </a:rPr>
              <a:t> </a:t>
            </a:r>
            <a:r>
              <a:rPr sz="5950" u="none" spc="-350" dirty="0">
                <a:solidFill>
                  <a:srgbClr val="900E2A"/>
                </a:solidFill>
              </a:rPr>
              <a:t>en</a:t>
            </a:r>
            <a:r>
              <a:rPr sz="5950" u="none" spc="50" dirty="0">
                <a:solidFill>
                  <a:srgbClr val="900E2A"/>
                </a:solidFill>
              </a:rPr>
              <a:t> </a:t>
            </a:r>
            <a:r>
              <a:rPr sz="5950" u="none" spc="-330" dirty="0">
                <a:solidFill>
                  <a:srgbClr val="900E2A"/>
                </a:solidFill>
              </a:rPr>
              <a:t>baratte</a:t>
            </a:r>
            <a:endParaRPr sz="59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00881" y="2930972"/>
            <a:ext cx="1036193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beurre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laitier</a:t>
            </a:r>
            <a:r>
              <a:rPr sz="355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550" spc="-2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beurre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fabrique</a:t>
            </a:r>
            <a:r>
              <a:rPr sz="3550" spc="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usine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29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4740" y="3070860"/>
            <a:ext cx="9751060" cy="5642610"/>
          </a:xfrm>
          <a:prstGeom prst="rect">
            <a:avLst/>
          </a:prstGeom>
        </p:spPr>
        <p:txBody>
          <a:bodyPr vert="horz" wrap="square" lIns="0" tIns="455930" rIns="0" bIns="0" rtlCol="0">
            <a:noAutofit/>
          </a:bodyPr>
          <a:lstStyle/>
          <a:p>
            <a:pPr marL="116840">
              <a:lnSpc>
                <a:spcPct val="100000"/>
              </a:lnSpc>
              <a:spcBef>
                <a:spcPts val="3590"/>
              </a:spcBef>
            </a:pP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beurre</a:t>
            </a:r>
            <a:r>
              <a:rPr sz="3550" spc="-2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fermier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550" spc="-2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beurre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fabriqu</a:t>
            </a:r>
            <a:r>
              <a:rPr lang="fr-FR" altLang="en-US"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ferme.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385"/>
              </a:spcBef>
            </a:pPr>
            <a:r>
              <a:rPr sz="3450" u="heavy" spc="60" dirty="0">
                <a:solidFill>
                  <a:srgbClr val="3F3A7C"/>
                </a:solidFill>
                <a:uFill>
                  <a:solidFill>
                    <a:srgbClr val="3F3A7C"/>
                  </a:solidFill>
                </a:uFill>
                <a:latin typeface="Arial" panose="020B0604020202020204"/>
                <a:cs typeface="Arial" panose="020B0604020202020204"/>
              </a:rPr>
              <a:t>15.1</a:t>
            </a:r>
            <a:r>
              <a:rPr sz="3450" u="heavy" spc="-245" dirty="0">
                <a:solidFill>
                  <a:srgbClr val="3F3A7C"/>
                </a:solidFill>
                <a:uFill>
                  <a:solidFill>
                    <a:srgbClr val="3F3A7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450" u="heavy" spc="-245" dirty="0">
                <a:solidFill>
                  <a:srgbClr val="3F3A7C"/>
                </a:solidFill>
                <a:uFill>
                  <a:solidFill>
                    <a:srgbClr val="3F3A7C"/>
                  </a:solidFill>
                </a:uFill>
                <a:latin typeface="Arial" panose="020B0604020202020204"/>
                <a:cs typeface="Arial" panose="020B0604020202020204"/>
              </a:rPr>
              <a:t>dé</a:t>
            </a:r>
            <a:r>
              <a:rPr sz="3550" u="heavy" spc="-55" dirty="0">
                <a:solidFill>
                  <a:srgbClr val="3F3A7C"/>
                </a:solidFill>
                <a:uFill>
                  <a:solidFill>
                    <a:srgbClr val="3F3A7C"/>
                  </a:solidFill>
                </a:uFill>
                <a:latin typeface="Arial" panose="020B0604020202020204"/>
                <a:cs typeface="Arial" panose="020B0604020202020204"/>
              </a:rPr>
              <a:t>sacidification</a:t>
            </a:r>
            <a:r>
              <a:rPr sz="3550" u="heavy" spc="-204" dirty="0">
                <a:solidFill>
                  <a:srgbClr val="3F3A7C"/>
                </a:solidFill>
                <a:uFill>
                  <a:solidFill>
                    <a:srgbClr val="3F3A7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90" dirty="0">
                <a:solidFill>
                  <a:srgbClr val="3F3A7C"/>
                </a:solidFill>
                <a:uFill>
                  <a:solidFill>
                    <a:srgbClr val="3F3A7C"/>
                  </a:solidFill>
                </a:uFill>
                <a:latin typeface="Arial" panose="020B0604020202020204"/>
                <a:cs typeface="Arial" panose="020B0604020202020204"/>
              </a:rPr>
              <a:t>des</a:t>
            </a:r>
            <a:r>
              <a:rPr sz="3550" u="heavy" spc="-155" dirty="0">
                <a:solidFill>
                  <a:srgbClr val="3F3A7C"/>
                </a:solidFill>
                <a:uFill>
                  <a:solidFill>
                    <a:srgbClr val="3F3A7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14" dirty="0">
                <a:solidFill>
                  <a:srgbClr val="3F3A7C"/>
                </a:solidFill>
                <a:uFill>
                  <a:solidFill>
                    <a:srgbClr val="3F3A7C"/>
                  </a:solidFill>
                </a:u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50" u="heavy" spc="-114" dirty="0">
                <a:solidFill>
                  <a:srgbClr val="3F3A7C"/>
                </a:solidFill>
                <a:uFill>
                  <a:solidFill>
                    <a:srgbClr val="3F3A7C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550" u="heavy" spc="-114" dirty="0">
                <a:solidFill>
                  <a:srgbClr val="3F3A7C"/>
                </a:solidFill>
                <a:uFill>
                  <a:solidFill>
                    <a:srgbClr val="3F3A7C"/>
                  </a:solidFill>
                </a:uFill>
                <a:latin typeface="Arial" panose="020B0604020202020204"/>
                <a:cs typeface="Arial" panose="020B0604020202020204"/>
              </a:rPr>
              <a:t>mes</a:t>
            </a:r>
            <a:r>
              <a:rPr sz="3550" u="heavy" spc="15" dirty="0">
                <a:solidFill>
                  <a:srgbClr val="3F3A7C"/>
                </a:solidFill>
                <a:uFill>
                  <a:solidFill>
                    <a:srgbClr val="3F3A7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50" u="heavy" spc="85" dirty="0">
                <a:solidFill>
                  <a:srgbClr val="3F3A7C"/>
                </a:solidFill>
                <a:uFill>
                  <a:solidFill>
                    <a:srgbClr val="3F3A7C"/>
                  </a:solidFill>
                </a:uFill>
                <a:latin typeface="Arial" panose="020B0604020202020204"/>
                <a:cs typeface="Arial" panose="020B0604020202020204"/>
              </a:rPr>
              <a:t>(1)</a:t>
            </a:r>
            <a:endParaRPr sz="3450">
              <a:latin typeface="Arial" panose="020B0604020202020204"/>
              <a:cs typeface="Arial" panose="020B0604020202020204"/>
            </a:endParaRPr>
          </a:p>
          <a:p>
            <a:pPr marL="118110">
              <a:lnSpc>
                <a:spcPct val="100000"/>
              </a:lnSpc>
              <a:spcBef>
                <a:spcPts val="2540"/>
              </a:spcBef>
            </a:pPr>
            <a:r>
              <a:rPr sz="3600" b="1" spc="-3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Probl</a:t>
            </a:r>
            <a:r>
              <a:rPr lang="fr-FR" altLang="en-US" sz="3600" b="1" spc="-3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1" spc="-3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mes</a:t>
            </a:r>
            <a:r>
              <a:rPr sz="3600" b="1" spc="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3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600" b="1" spc="-3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1" spc="-3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mes</a:t>
            </a:r>
            <a:r>
              <a:rPr sz="3600" b="1" spc="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3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acides: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37795">
              <a:lnSpc>
                <a:spcPct val="100000"/>
              </a:lnSpc>
              <a:spcBef>
                <a:spcPts val="2025"/>
              </a:spcBef>
            </a:pP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•Gratinage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37795">
              <a:lnSpc>
                <a:spcPct val="100000"/>
              </a:lnSpc>
              <a:spcBef>
                <a:spcPts val="1875"/>
              </a:spcBef>
            </a:pP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•Perte</a:t>
            </a:r>
            <a:r>
              <a:rPr sz="355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grasses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37795">
              <a:lnSpc>
                <a:spcPct val="100000"/>
              </a:lnSpc>
              <a:spcBef>
                <a:spcPts val="1830"/>
              </a:spcBef>
            </a:pP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•Diminution</a:t>
            </a:r>
            <a:r>
              <a:rPr sz="3550" spc="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l'effet</a:t>
            </a:r>
            <a:r>
              <a:rPr sz="355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germicide</a:t>
            </a:r>
            <a:r>
              <a:rPr sz="3550" spc="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chauffage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37795">
              <a:lnSpc>
                <a:spcPct val="100000"/>
              </a:lnSpc>
              <a:spcBef>
                <a:spcPts val="1995"/>
              </a:spcBef>
            </a:pP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•Entrave</a:t>
            </a:r>
            <a:r>
              <a:rPr sz="3550" spc="-20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developpement</a:t>
            </a:r>
            <a:r>
              <a:rPr sz="3550" spc="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ferments</a:t>
            </a:r>
            <a:r>
              <a:rPr sz="355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lactiques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0240" y="-300602"/>
            <a:ext cx="11704320" cy="1971675"/>
          </a:xfrm>
          <a:prstGeom prst="rect">
            <a:avLst/>
          </a:prstGeom>
        </p:spPr>
        <p:txBody>
          <a:bodyPr vert="horz" wrap="square" lIns="0" tIns="1441243" rIns="0" bIns="0" rtlCol="0">
            <a:spAutoFit/>
          </a:bodyPr>
          <a:lstStyle/>
          <a:p>
            <a:pPr marL="3274060">
              <a:lnSpc>
                <a:spcPct val="100000"/>
              </a:lnSpc>
              <a:spcBef>
                <a:spcPts val="105"/>
              </a:spcBef>
            </a:pPr>
            <a:r>
              <a:rPr lang="fr-FR" sz="3450" u="none" spc="75" dirty="0">
                <a:solidFill>
                  <a:srgbClr val="3B3880"/>
                </a:solidFill>
              </a:rPr>
              <a:t>Dé</a:t>
            </a:r>
            <a:r>
              <a:rPr sz="3450" u="none" spc="75" dirty="0">
                <a:solidFill>
                  <a:srgbClr val="3B3880"/>
                </a:solidFill>
              </a:rPr>
              <a:t>sacidification</a:t>
            </a:r>
            <a:r>
              <a:rPr sz="3450" u="none" spc="-60" dirty="0">
                <a:solidFill>
                  <a:srgbClr val="3B3880"/>
                </a:solidFill>
              </a:rPr>
              <a:t> </a:t>
            </a:r>
            <a:r>
              <a:rPr sz="3450" u="none" dirty="0">
                <a:solidFill>
                  <a:srgbClr val="3B3880"/>
                </a:solidFill>
              </a:rPr>
              <a:t>des</a:t>
            </a:r>
            <a:r>
              <a:rPr sz="3450" u="none" spc="-100" dirty="0">
                <a:solidFill>
                  <a:srgbClr val="3B3880"/>
                </a:solidFill>
              </a:rPr>
              <a:t> </a:t>
            </a:r>
            <a:r>
              <a:rPr sz="3450" u="none" spc="55" dirty="0">
                <a:solidFill>
                  <a:srgbClr val="3B3880"/>
                </a:solidFill>
              </a:rPr>
              <a:t>cr</a:t>
            </a:r>
            <a:r>
              <a:rPr lang="fr-FR" sz="3450" u="none" spc="55" dirty="0">
                <a:solidFill>
                  <a:srgbClr val="3B3880"/>
                </a:solidFill>
              </a:rPr>
              <a:t>é</a:t>
            </a:r>
            <a:r>
              <a:rPr sz="3450" u="none" spc="55" dirty="0">
                <a:solidFill>
                  <a:srgbClr val="3B3880"/>
                </a:solidFill>
              </a:rPr>
              <a:t>mes</a:t>
            </a:r>
            <a:r>
              <a:rPr sz="3450" u="none" spc="95" dirty="0">
                <a:solidFill>
                  <a:srgbClr val="3B3880"/>
                </a:solidFill>
              </a:rPr>
              <a:t> </a:t>
            </a:r>
            <a:r>
              <a:rPr sz="3450" u="none" spc="-25" dirty="0">
                <a:solidFill>
                  <a:srgbClr val="3B3880"/>
                </a:solidFill>
              </a:rPr>
              <a:t>(2)</a:t>
            </a:r>
            <a:endParaRPr sz="345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650240" y="1670756"/>
            <a:ext cx="11704320" cy="6378575"/>
          </a:xfrm>
          <a:prstGeom prst="rect">
            <a:avLst/>
          </a:prstGeom>
        </p:spPr>
        <p:txBody>
          <a:bodyPr vert="horz" wrap="square" lIns="0" tIns="745208" rIns="0" bIns="0" rtlCol="0">
            <a:spAutoFit/>
          </a:bodyPr>
          <a:lstStyle/>
          <a:p>
            <a:pPr marL="546735">
              <a:lnSpc>
                <a:spcPct val="100000"/>
              </a:lnSpc>
              <a:spcBef>
                <a:spcPts val="2130"/>
              </a:spcBef>
            </a:pPr>
            <a:r>
              <a:rPr sz="3550" dirty="0"/>
              <a:t>II</a:t>
            </a:r>
            <a:r>
              <a:rPr sz="3550" spc="50" dirty="0"/>
              <a:t> </a:t>
            </a:r>
            <a:r>
              <a:rPr sz="3550" spc="-45" dirty="0"/>
              <a:t>existe</a:t>
            </a:r>
            <a:r>
              <a:rPr sz="3550" spc="-75" dirty="0"/>
              <a:t> </a:t>
            </a:r>
            <a:r>
              <a:rPr sz="3550" spc="-55" dirty="0"/>
              <a:t>deux</a:t>
            </a:r>
            <a:r>
              <a:rPr sz="3550" spc="-105" dirty="0"/>
              <a:t> </a:t>
            </a:r>
            <a:r>
              <a:rPr sz="3550" spc="-70" dirty="0"/>
              <a:t>techniques</a:t>
            </a:r>
            <a:r>
              <a:rPr sz="3550" spc="-30" dirty="0"/>
              <a:t> </a:t>
            </a:r>
            <a:r>
              <a:rPr sz="3550" dirty="0"/>
              <a:t>de</a:t>
            </a:r>
            <a:r>
              <a:rPr sz="3550" spc="-180" dirty="0"/>
              <a:t> </a:t>
            </a:r>
            <a:r>
              <a:rPr sz="3550" spc="-70" dirty="0"/>
              <a:t>d</a:t>
            </a:r>
            <a:r>
              <a:rPr lang="fr-FR" sz="3550" spc="-70" dirty="0"/>
              <a:t>é</a:t>
            </a:r>
            <a:r>
              <a:rPr sz="3550" spc="-70" dirty="0"/>
              <a:t>sacidification</a:t>
            </a:r>
            <a:r>
              <a:rPr sz="3550" spc="-100" dirty="0"/>
              <a:t> </a:t>
            </a:r>
            <a:r>
              <a:rPr sz="3550" spc="-50" dirty="0"/>
              <a:t>:</a:t>
            </a:r>
            <a:endParaRPr sz="3550"/>
          </a:p>
          <a:p>
            <a:pPr marL="590550">
              <a:lnSpc>
                <a:spcPct val="100000"/>
              </a:lnSpc>
              <a:spcBef>
                <a:spcPts val="2035"/>
              </a:spcBef>
            </a:pPr>
            <a:r>
              <a:rPr sz="3550" dirty="0"/>
              <a:t>Le</a:t>
            </a:r>
            <a:r>
              <a:rPr sz="3550" spc="-260" dirty="0"/>
              <a:t> </a:t>
            </a:r>
            <a:r>
              <a:rPr sz="3550" spc="-95" dirty="0"/>
              <a:t>lavage</a:t>
            </a:r>
            <a:r>
              <a:rPr sz="3550" spc="-120" dirty="0"/>
              <a:t> </a:t>
            </a:r>
            <a:r>
              <a:rPr sz="3550" spc="-130" dirty="0"/>
              <a:t>des</a:t>
            </a:r>
            <a:r>
              <a:rPr sz="3550" spc="-114" dirty="0"/>
              <a:t> </a:t>
            </a:r>
            <a:r>
              <a:rPr sz="3550" spc="-100" dirty="0"/>
              <a:t>cr</a:t>
            </a:r>
            <a:r>
              <a:rPr lang="fr-FR" sz="3550" spc="-100" dirty="0"/>
              <a:t>é</a:t>
            </a:r>
            <a:r>
              <a:rPr sz="3550" spc="-100" dirty="0"/>
              <a:t>mes</a:t>
            </a:r>
            <a:r>
              <a:rPr sz="3550" spc="-125" dirty="0"/>
              <a:t> </a:t>
            </a:r>
            <a:r>
              <a:rPr sz="3550" dirty="0"/>
              <a:t>qui</a:t>
            </a:r>
            <a:r>
              <a:rPr sz="3550" spc="-250" dirty="0"/>
              <a:t> </a:t>
            </a:r>
            <a:r>
              <a:rPr lang="fr-FR" sz="3550" spc="-250" dirty="0"/>
              <a:t>é</a:t>
            </a:r>
            <a:r>
              <a:rPr sz="3550" spc="-35" dirty="0"/>
              <a:t>limine</a:t>
            </a:r>
            <a:r>
              <a:rPr sz="3550" spc="-155" dirty="0"/>
              <a:t> </a:t>
            </a:r>
            <a:r>
              <a:rPr sz="3550" spc="-45" dirty="0"/>
              <a:t>les</a:t>
            </a:r>
            <a:r>
              <a:rPr sz="3550" spc="-204" dirty="0"/>
              <a:t> </a:t>
            </a:r>
            <a:r>
              <a:rPr sz="3550" spc="-125" dirty="0"/>
              <a:t>substances</a:t>
            </a:r>
            <a:r>
              <a:rPr sz="3550" spc="15" dirty="0"/>
              <a:t> </a:t>
            </a:r>
            <a:r>
              <a:rPr sz="3550" spc="-125" dirty="0"/>
              <a:t>acides</a:t>
            </a:r>
            <a:endParaRPr sz="3550"/>
          </a:p>
          <a:p>
            <a:pPr marL="590550">
              <a:lnSpc>
                <a:spcPct val="100000"/>
              </a:lnSpc>
              <a:spcBef>
                <a:spcPts val="1830"/>
              </a:spcBef>
            </a:pPr>
            <a:r>
              <a:rPr sz="3550" spc="-35" dirty="0"/>
              <a:t>L'addition</a:t>
            </a:r>
            <a:r>
              <a:rPr sz="3550" spc="-40" dirty="0"/>
              <a:t> </a:t>
            </a:r>
            <a:r>
              <a:rPr sz="3550" dirty="0"/>
              <a:t>de</a:t>
            </a:r>
            <a:r>
              <a:rPr sz="3550" spc="-215" dirty="0"/>
              <a:t> </a:t>
            </a:r>
            <a:r>
              <a:rPr sz="3550" spc="-25" dirty="0"/>
              <a:t>produits</a:t>
            </a:r>
            <a:r>
              <a:rPr sz="3550" spc="-110" dirty="0"/>
              <a:t> </a:t>
            </a:r>
            <a:r>
              <a:rPr sz="3550" spc="-90" dirty="0"/>
              <a:t>alcalins</a:t>
            </a:r>
            <a:r>
              <a:rPr sz="3550" spc="-105" dirty="0"/>
              <a:t> </a:t>
            </a:r>
            <a:r>
              <a:rPr sz="3550" dirty="0"/>
              <a:t>qui</a:t>
            </a:r>
            <a:r>
              <a:rPr sz="3550" spc="-215" dirty="0"/>
              <a:t> </a:t>
            </a:r>
            <a:r>
              <a:rPr sz="3550" spc="-25" dirty="0"/>
              <a:t>les</a:t>
            </a:r>
            <a:r>
              <a:rPr sz="3550" spc="-185" dirty="0"/>
              <a:t> </a:t>
            </a:r>
            <a:r>
              <a:rPr sz="3550" spc="-10" dirty="0"/>
              <a:t>neutralisent</a:t>
            </a:r>
            <a:endParaRPr sz="3550"/>
          </a:p>
          <a:p>
            <a:pPr marL="346710">
              <a:lnSpc>
                <a:spcPct val="100000"/>
              </a:lnSpc>
              <a:spcBef>
                <a:spcPts val="1310"/>
              </a:spcBef>
            </a:pPr>
            <a:r>
              <a:rPr sz="3550" u="heavy" spc="-20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</a:rPr>
              <a:t>15.2</a:t>
            </a:r>
            <a:r>
              <a:rPr sz="3550" u="heavy" spc="-229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</a:rPr>
              <a:t> </a:t>
            </a:r>
            <a:r>
              <a:rPr sz="3550" u="heavy" spc="-90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</a:rPr>
              <a:t>Pasteurisation</a:t>
            </a:r>
            <a:r>
              <a:rPr sz="3550" u="heavy" spc="-195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</a:rPr>
              <a:t> </a:t>
            </a:r>
            <a:r>
              <a:rPr sz="3550" u="heavy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</a:rPr>
              <a:t>de</a:t>
            </a:r>
            <a:r>
              <a:rPr sz="3550" u="heavy" spc="-155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</a:rPr>
              <a:t> </a:t>
            </a:r>
            <a:r>
              <a:rPr sz="3550" u="heavy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</a:rPr>
              <a:t>la</a:t>
            </a:r>
            <a:r>
              <a:rPr sz="3550" u="heavy" spc="-120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</a:rPr>
              <a:t> </a:t>
            </a:r>
            <a:r>
              <a:rPr sz="3550" u="heavy" spc="-80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</a:rPr>
              <a:t>cr</a:t>
            </a:r>
            <a:r>
              <a:rPr lang="fr-FR" sz="3550" u="heavy" spc="-80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</a:rPr>
              <a:t>é</a:t>
            </a:r>
            <a:r>
              <a:rPr sz="3550" u="heavy" spc="-80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</a:rPr>
              <a:t>me</a:t>
            </a:r>
            <a:r>
              <a:rPr sz="3550" u="heavy" spc="-90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</a:rPr>
              <a:t> </a:t>
            </a:r>
            <a:r>
              <a:rPr sz="3550" u="heavy" spc="-25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</a:rPr>
              <a:t>(1)</a:t>
            </a:r>
            <a:endParaRPr sz="3550"/>
          </a:p>
          <a:p>
            <a:pPr marL="343535" marR="1555750">
              <a:lnSpc>
                <a:spcPct val="145000"/>
              </a:lnSpc>
              <a:spcBef>
                <a:spcPts val="3190"/>
              </a:spcBef>
            </a:pPr>
            <a:r>
              <a:rPr sz="3550" spc="-20" dirty="0"/>
              <a:t>Objectif</a:t>
            </a:r>
            <a:r>
              <a:rPr sz="3550" spc="30" dirty="0"/>
              <a:t> </a:t>
            </a:r>
            <a:r>
              <a:rPr sz="3450" dirty="0"/>
              <a:t>1</a:t>
            </a:r>
            <a:r>
              <a:rPr sz="3450" spc="50" dirty="0"/>
              <a:t> </a:t>
            </a:r>
            <a:r>
              <a:rPr sz="3450" dirty="0"/>
              <a:t>:</a:t>
            </a:r>
            <a:r>
              <a:rPr sz="3450" spc="20" dirty="0"/>
              <a:t> </a:t>
            </a:r>
            <a:r>
              <a:rPr lang="fr-FR" sz="3450" spc="20" dirty="0"/>
              <a:t>é</a:t>
            </a:r>
            <a:r>
              <a:rPr sz="3550" spc="-35" dirty="0"/>
              <a:t>limination</a:t>
            </a:r>
            <a:r>
              <a:rPr sz="3550" spc="20" dirty="0"/>
              <a:t> </a:t>
            </a:r>
            <a:r>
              <a:rPr sz="3550" spc="-90" dirty="0"/>
              <a:t>germes</a:t>
            </a:r>
            <a:r>
              <a:rPr sz="3550" spc="-135" dirty="0"/>
              <a:t> </a:t>
            </a:r>
            <a:r>
              <a:rPr sz="3550" spc="-35" dirty="0"/>
              <a:t>pathog</a:t>
            </a:r>
            <a:r>
              <a:rPr lang="fr-FR" sz="3550" spc="-35" dirty="0"/>
              <a:t>é</a:t>
            </a:r>
            <a:r>
              <a:rPr sz="3550" spc="-35" dirty="0"/>
              <a:t>nes </a:t>
            </a:r>
            <a:r>
              <a:rPr sz="3550" spc="-10" dirty="0"/>
              <a:t>Objectif</a:t>
            </a:r>
            <a:r>
              <a:rPr sz="3550" spc="70" dirty="0"/>
              <a:t> </a:t>
            </a:r>
            <a:r>
              <a:rPr sz="3550" dirty="0"/>
              <a:t>2</a:t>
            </a:r>
            <a:r>
              <a:rPr sz="3550" spc="-135" dirty="0"/>
              <a:t> </a:t>
            </a:r>
            <a:r>
              <a:rPr sz="3550" dirty="0"/>
              <a:t>:</a:t>
            </a:r>
            <a:r>
              <a:rPr sz="3550" spc="-55" dirty="0"/>
              <a:t> </a:t>
            </a:r>
            <a:r>
              <a:rPr lang="fr-FR" sz="3550" spc="-55" dirty="0"/>
              <a:t>é</a:t>
            </a:r>
            <a:r>
              <a:rPr sz="3550" spc="-35" dirty="0"/>
              <a:t>limination</a:t>
            </a:r>
            <a:r>
              <a:rPr sz="3550" dirty="0"/>
              <a:t> de</a:t>
            </a:r>
            <a:r>
              <a:rPr sz="3550" spc="-185" dirty="0"/>
              <a:t> </a:t>
            </a:r>
            <a:r>
              <a:rPr sz="3550" dirty="0"/>
              <a:t>la</a:t>
            </a:r>
            <a:r>
              <a:rPr sz="3550" spc="-65" dirty="0"/>
              <a:t> </a:t>
            </a:r>
            <a:r>
              <a:rPr sz="3550" dirty="0"/>
              <a:t>fl</a:t>
            </a:r>
            <a:r>
              <a:rPr lang="fr-FR" sz="3550" dirty="0"/>
              <a:t>o</a:t>
            </a:r>
            <a:r>
              <a:rPr sz="3550" dirty="0"/>
              <a:t>re</a:t>
            </a:r>
            <a:r>
              <a:rPr sz="3550" spc="-180" dirty="0"/>
              <a:t> </a:t>
            </a:r>
            <a:r>
              <a:rPr sz="3550" dirty="0"/>
              <a:t>non</a:t>
            </a:r>
            <a:r>
              <a:rPr sz="3550" spc="-105" dirty="0"/>
              <a:t> pathog</a:t>
            </a:r>
            <a:r>
              <a:rPr lang="fr-FR" sz="3550" spc="-105" dirty="0"/>
              <a:t>é</a:t>
            </a:r>
            <a:r>
              <a:rPr sz="3550" spc="-105" dirty="0"/>
              <a:t>ne </a:t>
            </a:r>
            <a:r>
              <a:rPr sz="3550" spc="-10" dirty="0"/>
              <a:t>Objectif </a:t>
            </a:r>
            <a:r>
              <a:rPr sz="3250" spc="90" dirty="0"/>
              <a:t>3</a:t>
            </a:r>
            <a:r>
              <a:rPr sz="3250" spc="55" dirty="0"/>
              <a:t> </a:t>
            </a:r>
            <a:r>
              <a:rPr sz="3250" spc="50" dirty="0"/>
              <a:t>:</a:t>
            </a:r>
            <a:r>
              <a:rPr sz="3250" spc="110" dirty="0"/>
              <a:t> </a:t>
            </a:r>
            <a:r>
              <a:rPr sz="3550" spc="-45" dirty="0"/>
              <a:t>inactivation</a:t>
            </a:r>
            <a:r>
              <a:rPr sz="3550" spc="180" dirty="0"/>
              <a:t> </a:t>
            </a:r>
            <a:r>
              <a:rPr sz="3550" spc="-140" dirty="0"/>
              <a:t>des</a:t>
            </a:r>
            <a:r>
              <a:rPr sz="3550" spc="-110" dirty="0"/>
              <a:t> </a:t>
            </a:r>
            <a:r>
              <a:rPr sz="3550" spc="-25" dirty="0"/>
              <a:t>enzymes</a:t>
            </a:r>
            <a:endParaRPr sz="355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567236" y="1847950"/>
            <a:ext cx="6513195" cy="551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spc="4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Pasteurisation</a:t>
            </a:r>
            <a:r>
              <a:rPr sz="3500" b="1" spc="-9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14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00" b="1" spc="-114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9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00" b="1" spc="-8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7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00" b="1" spc="7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b="1" spc="7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3500" b="1" spc="-3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2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(2)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68400" y="2891790"/>
            <a:ext cx="10957560" cy="800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heavy" spc="-80" dirty="0">
                <a:solidFill>
                  <a:srgbClr val="0C0C0C"/>
                </a:solidFill>
                <a:uFill>
                  <a:solidFill>
                    <a:srgbClr val="BABABA"/>
                  </a:solidFill>
                </a:uFill>
                <a:latin typeface="Arial" panose="020B0604020202020204"/>
                <a:cs typeface="Arial" panose="020B0604020202020204"/>
              </a:rPr>
              <a:t>Conditions</a:t>
            </a:r>
            <a:r>
              <a:rPr b="0" u="heavy" spc="-114" dirty="0">
                <a:solidFill>
                  <a:srgbClr val="0C0C0C"/>
                </a:solidFill>
                <a:uFill>
                  <a:solidFill>
                    <a:srgbClr val="BABABA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b="0" u="heavy" dirty="0">
                <a:solidFill>
                  <a:srgbClr val="0C0C0C"/>
                </a:solidFill>
                <a:uFill>
                  <a:solidFill>
                    <a:srgbClr val="BABABA"/>
                  </a:solidFill>
                </a:uFill>
                <a:latin typeface="Arial" panose="020B0604020202020204"/>
                <a:cs typeface="Arial" panose="020B0604020202020204"/>
              </a:rPr>
              <a:t>de</a:t>
            </a:r>
            <a:r>
              <a:rPr b="0" u="heavy" spc="-245" dirty="0">
                <a:solidFill>
                  <a:srgbClr val="0C0C0C"/>
                </a:solidFill>
                <a:uFill>
                  <a:solidFill>
                    <a:srgbClr val="BABABA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b="0" u="heavy" spc="-45" dirty="0">
                <a:solidFill>
                  <a:srgbClr val="0C0C0C"/>
                </a:solidFill>
                <a:uFill>
                  <a:solidFill>
                    <a:srgbClr val="BABABA"/>
                  </a:solidFill>
                </a:uFill>
                <a:latin typeface="Arial" panose="020B0604020202020204"/>
                <a:cs typeface="Arial" panose="020B0604020202020204"/>
              </a:rPr>
              <a:t>pasteurisation:</a:t>
            </a:r>
            <a:r>
              <a:rPr b="0" u="none" spc="-45" dirty="0">
                <a:solidFill>
                  <a:srgbClr val="BABABA"/>
                </a:solidFill>
                <a:latin typeface="Arial" panose="020B0604020202020204"/>
                <a:cs typeface="Arial" panose="020B0604020202020204"/>
              </a:rPr>
              <a:t>.</a:t>
            </a:r>
            <a:endParaRPr b="0" u="none" spc="-45" dirty="0">
              <a:solidFill>
                <a:srgbClr val="BABABA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4651" y="3923636"/>
            <a:ext cx="11837035" cy="559308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1750" marR="1435735" indent="-19685">
              <a:lnSpc>
                <a:spcPts val="4010"/>
              </a:lnSpc>
              <a:spcBef>
                <a:spcPts val="450"/>
              </a:spcBef>
            </a:pP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II</a:t>
            </a:r>
            <a:r>
              <a:rPr sz="3550" spc="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faut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que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chauffage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soit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homog</a:t>
            </a:r>
            <a:r>
              <a:rPr lang="fr-FR" altLang="en-US"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ne.</a:t>
            </a:r>
            <a:r>
              <a:rPr sz="3550" spc="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choix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 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temp</a:t>
            </a:r>
            <a:r>
              <a:rPr lang="fr-FR" altLang="en-US"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rature</a:t>
            </a:r>
            <a:r>
              <a:rPr sz="35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chauffage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se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fait</a:t>
            </a:r>
            <a:r>
              <a:rPr sz="355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fonction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55880">
              <a:lnSpc>
                <a:spcPct val="100000"/>
              </a:lnSpc>
              <a:spcBef>
                <a:spcPts val="1895"/>
              </a:spcBef>
            </a:pP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•De</a:t>
            </a:r>
            <a:r>
              <a:rPr sz="3550" spc="-2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thermor</a:t>
            </a:r>
            <a:r>
              <a:rPr lang="fr-FR" altLang="en-US"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sistance</a:t>
            </a:r>
            <a:r>
              <a:rPr sz="355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germes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55880">
              <a:lnSpc>
                <a:spcPct val="100000"/>
              </a:lnSpc>
              <a:spcBef>
                <a:spcPts val="1875"/>
              </a:spcBef>
            </a:pP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•De</a:t>
            </a:r>
            <a:r>
              <a:rPr sz="3550" spc="-2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temp</a:t>
            </a:r>
            <a:r>
              <a:rPr lang="fr-FR" altLang="en-US"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rature</a:t>
            </a:r>
            <a:r>
              <a:rPr sz="3550" spc="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d'inactivation</a:t>
            </a:r>
            <a:r>
              <a:rPr sz="3550" spc="-2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enzymes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2385" marR="904240" indent="22860">
              <a:lnSpc>
                <a:spcPct val="93000"/>
              </a:lnSpc>
              <a:spcBef>
                <a:spcPts val="810"/>
              </a:spcBef>
            </a:pP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•Du</a:t>
            </a:r>
            <a:r>
              <a:rPr sz="355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fait</a:t>
            </a:r>
            <a:r>
              <a:rPr sz="355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que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chauffage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haute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temp</a:t>
            </a:r>
            <a:r>
              <a:rPr lang="fr-FR" altLang="en-US"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rature</a:t>
            </a:r>
            <a:r>
              <a:rPr sz="3550" spc="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libere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 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substances 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antioxydantes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capables 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d'entraver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certaines </a:t>
            </a:r>
            <a:r>
              <a:rPr sz="3500" b="1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lib</a:t>
            </a:r>
            <a:r>
              <a:rPr lang="fr-FR" altLang="en-US" sz="3500" b="1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b="1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rations</a:t>
            </a:r>
            <a:r>
              <a:rPr sz="3500" b="1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00" b="1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beurre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55880">
              <a:lnSpc>
                <a:spcPts val="4200"/>
              </a:lnSpc>
              <a:spcBef>
                <a:spcPts val="1885"/>
              </a:spcBef>
            </a:pP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•Que</a:t>
            </a:r>
            <a:r>
              <a:rPr sz="3550" spc="-20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go</a:t>
            </a:r>
            <a:r>
              <a:rPr lang="fr-FR" altLang="en-US" sz="3550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3550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cuit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n'apparait</a:t>
            </a:r>
            <a:r>
              <a:rPr sz="355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pas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aussi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facilement</a:t>
            </a:r>
            <a:r>
              <a:rPr sz="3550" spc="-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que</a:t>
            </a:r>
            <a:r>
              <a:rPr sz="355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dans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2385">
              <a:lnSpc>
                <a:spcPts val="4140"/>
              </a:lnSpc>
            </a:pPr>
            <a:r>
              <a:rPr sz="3500" b="1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00" b="1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567236" y="1847950"/>
            <a:ext cx="6513195" cy="551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spc="4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Pasteurisation</a:t>
            </a:r>
            <a:r>
              <a:rPr sz="3500" b="1" spc="-9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14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00" b="1" spc="-114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9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00" b="1" spc="-8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7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00" b="1" spc="7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b="1" spc="7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3500" b="1" spc="-3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2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(3)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98245" y="2921635"/>
            <a:ext cx="11229975" cy="800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heavy" spc="-7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R</a:t>
            </a:r>
            <a:r>
              <a:rPr lang="fr-FR" b="0" u="heavy" spc="-7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b="0" u="heavy" spc="-7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frig</a:t>
            </a:r>
            <a:r>
              <a:rPr lang="fr-FR" b="0" u="heavy" spc="-7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b="0" u="heavy" spc="-7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ration</a:t>
            </a:r>
            <a:r>
              <a:rPr b="0" u="heavy" spc="12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b="0" u="heavy" spc="7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et</a:t>
            </a:r>
            <a:r>
              <a:rPr b="0" u="heavy" spc="-22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b="0" u="heavy" spc="-14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d</a:t>
            </a:r>
            <a:r>
              <a:rPr lang="fr-FR" b="0" u="heavy" spc="-14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b="0" u="heavy" spc="-14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gazage</a:t>
            </a:r>
            <a:r>
              <a:rPr b="0" u="heavy" spc="4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b="0" u="heavy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de</a:t>
            </a:r>
            <a:r>
              <a:rPr b="0" u="heavy" spc="-25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b="0" u="heavy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la</a:t>
            </a:r>
            <a:r>
              <a:rPr b="0" u="heavy" spc="-16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b="0" u="heavy" spc="-6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cr</a:t>
            </a:r>
            <a:r>
              <a:rPr lang="fr-FR" b="0" u="heavy" spc="-6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b="0" u="heavy" spc="-6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me:</a:t>
            </a:r>
            <a:endParaRPr b="0" u="heavy" spc="-65" dirty="0">
              <a:solidFill>
                <a:srgbClr val="0C0C0C"/>
              </a:solidFill>
              <a:uFill>
                <a:solidFill>
                  <a:srgbClr val="0C0C0C"/>
                </a:solidFill>
              </a:u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0881" y="3837096"/>
            <a:ext cx="1135126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2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frig</a:t>
            </a:r>
            <a:r>
              <a:rPr lang="fr-FR" altLang="en-US"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ration</a:t>
            </a:r>
            <a:r>
              <a:rPr sz="3550" spc="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doit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etre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rapide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alis</a:t>
            </a:r>
            <a:r>
              <a:rPr lang="fr-FR" altLang="en-US"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50" spc="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telle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mani</a:t>
            </a:r>
            <a:r>
              <a:rPr lang="fr-FR" altLang="en-US"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92381" y="4138713"/>
            <a:ext cx="10688320" cy="314388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335" marR="217805" indent="-1270">
              <a:lnSpc>
                <a:spcPct val="91000"/>
              </a:lnSpc>
              <a:spcBef>
                <a:spcPts val="650"/>
              </a:spcBef>
            </a:pP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que</a:t>
            </a:r>
            <a:r>
              <a:rPr sz="3550" spc="-2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229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soit</a:t>
            </a:r>
            <a:r>
              <a:rPr sz="355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à</a:t>
            </a:r>
            <a:r>
              <a:rPr sz="5100" spc="-2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l'abris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recontaminations</a:t>
            </a:r>
            <a:r>
              <a:rPr sz="355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 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oxydations.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9050" marR="5080" indent="1905">
              <a:lnSpc>
                <a:spcPct val="96000"/>
              </a:lnSpc>
              <a:spcBef>
                <a:spcPts val="2180"/>
              </a:spcBef>
            </a:pPr>
            <a:r>
              <a:rPr sz="3550" spc="-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gazage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355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consiste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229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evaporation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partielle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355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chaude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substances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volatiles 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sapides.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1216717" y="4825913"/>
            <a:ext cx="3210560" cy="0"/>
          </a:xfrm>
          <a:custGeom>
            <a:avLst/>
            <a:gdLst/>
            <a:ahLst/>
            <a:cxnLst/>
            <a:rect l="l" t="t" r="r" b="b"/>
            <a:pathLst>
              <a:path w="3210560">
                <a:moveTo>
                  <a:pt x="0" y="0"/>
                </a:moveTo>
                <a:lnTo>
                  <a:pt x="3210549" y="0"/>
                </a:lnTo>
              </a:path>
            </a:pathLst>
          </a:custGeom>
          <a:ln w="12726">
            <a:solidFill>
              <a:srgbClr val="0C0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98534" y="1847950"/>
            <a:ext cx="10629265" cy="3121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79600">
              <a:lnSpc>
                <a:spcPct val="100000"/>
              </a:lnSpc>
              <a:spcBef>
                <a:spcPts val="105"/>
              </a:spcBef>
            </a:pPr>
            <a:r>
              <a:rPr sz="3500" b="1" spc="16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15.3</a:t>
            </a:r>
            <a:r>
              <a:rPr sz="3500" b="1" spc="-3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00" b="1" spc="9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8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maturation</a:t>
            </a:r>
            <a:r>
              <a:rPr sz="3500" b="1" spc="16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16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00" b="1" spc="-16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7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00" b="1" spc="6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00" b="1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b="1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3500" b="1" spc="13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2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(1)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35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ts val="4130"/>
              </a:lnSpc>
            </a:pP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360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282828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3600" spc="40" dirty="0">
                <a:solidFill>
                  <a:srgbClr val="282828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favoriser</a:t>
            </a:r>
            <a:r>
              <a:rPr sz="3600" spc="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60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</a:t>
            </a:r>
            <a:r>
              <a:rPr lang="fr-FR" altLang="en-US" sz="36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6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360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developpement</a:t>
            </a:r>
            <a:r>
              <a:rPr sz="3600" spc="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60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ferments</a:t>
            </a:r>
            <a:r>
              <a:rPr sz="360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qui </a:t>
            </a:r>
            <a:r>
              <a:rPr sz="360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produisent</a:t>
            </a:r>
            <a:r>
              <a:rPr sz="360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l'ar</a:t>
            </a:r>
            <a:r>
              <a:rPr lang="fr-FR" altLang="en-US" sz="360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60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360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60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beurre.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7780">
              <a:lnSpc>
                <a:spcPct val="100000"/>
              </a:lnSpc>
              <a:spcBef>
                <a:spcPts val="1905"/>
              </a:spcBef>
            </a:pPr>
            <a:r>
              <a:rPr sz="3600" spc="-3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Ar</a:t>
            </a:r>
            <a:r>
              <a:rPr lang="fr-FR" altLang="en-US" sz="3600" spc="-3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600" spc="-3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3600" spc="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60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beurre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0416" y="4925208"/>
            <a:ext cx="9779000" cy="5676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600" spc="-2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L'ar</a:t>
            </a:r>
            <a:r>
              <a:rPr lang="fr-FR" altLang="en-US" sz="3600" spc="-2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600" spc="-2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3600" spc="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600" spc="-229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beurre</a:t>
            </a:r>
            <a:r>
              <a:rPr sz="3600" spc="-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60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60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600" spc="-2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600" spc="-2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60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60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ferments</a:t>
            </a:r>
            <a:r>
              <a:rPr sz="360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lactiques.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99450" y="5397360"/>
            <a:ext cx="10633075" cy="8521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078355" algn="l"/>
              </a:tabLst>
            </a:pPr>
            <a:r>
              <a:rPr sz="360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l'acet</a:t>
            </a:r>
            <a:r>
              <a:rPr lang="fr-FR" altLang="en-US" sz="360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60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ine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5450" spc="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□</a:t>
            </a:r>
            <a:r>
              <a:rPr sz="5450" spc="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diac</a:t>
            </a:r>
            <a:r>
              <a:rPr lang="fr-FR" altLang="en-US" sz="360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tyle</a:t>
            </a:r>
            <a:r>
              <a:rPr sz="360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60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donne</a:t>
            </a:r>
            <a:r>
              <a:rPr sz="360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600" spc="-2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goGt</a:t>
            </a:r>
            <a:r>
              <a:rPr sz="3600" spc="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particulier</a:t>
            </a:r>
            <a:r>
              <a:rPr sz="3600" spc="2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98992" y="5958597"/>
            <a:ext cx="11000105" cy="5905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6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beurre.</a:t>
            </a:r>
            <a:r>
              <a:rPr sz="360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0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60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</a:t>
            </a:r>
            <a:r>
              <a:rPr lang="fr-FR" altLang="en-US" sz="360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60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ns</a:t>
            </a:r>
            <a:r>
              <a:rPr sz="360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</a:t>
            </a:r>
            <a:r>
              <a:rPr lang="fr-FR" altLang="en-US" sz="360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60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urres</a:t>
            </a:r>
            <a:r>
              <a:rPr sz="360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contiennent</a:t>
            </a:r>
            <a:r>
              <a:rPr sz="3600" spc="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750" spc="75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0,5</a:t>
            </a:r>
            <a:r>
              <a:rPr sz="3750" spc="-229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r-FR" altLang="en-US" sz="3750" spc="-229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à </a:t>
            </a:r>
            <a:r>
              <a:rPr sz="3750" spc="125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1,5</a:t>
            </a:r>
            <a:r>
              <a:rPr sz="3750" spc="-204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mg</a:t>
            </a:r>
            <a:r>
              <a:rPr sz="360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8528" y="6553306"/>
            <a:ext cx="11337925" cy="2663825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360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diac</a:t>
            </a:r>
            <a:r>
              <a:rPr lang="fr-FR" altLang="en-US" sz="360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tyle</a:t>
            </a:r>
            <a:r>
              <a:rPr sz="360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600" spc="-2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kg.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7780" marR="5080" indent="1270">
              <a:lnSpc>
                <a:spcPct val="94000"/>
              </a:lnSpc>
              <a:spcBef>
                <a:spcPts val="2225"/>
              </a:spcBef>
              <a:tabLst>
                <a:tab pos="10361930" algn="l"/>
              </a:tabLst>
            </a:pPr>
            <a:r>
              <a:rPr sz="3600" spc="-3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production</a:t>
            </a:r>
            <a:r>
              <a:rPr sz="360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d'acetoine</a:t>
            </a:r>
            <a:r>
              <a:rPr sz="36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60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diac</a:t>
            </a:r>
            <a:r>
              <a:rPr lang="fr-FR" altLang="en-US" sz="360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tyle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est</a:t>
            </a:r>
            <a:r>
              <a:rPr sz="360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60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ph</a:t>
            </a:r>
            <a:r>
              <a:rPr lang="fr-FR" altLang="en-US" sz="360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nom</a:t>
            </a:r>
            <a:r>
              <a:rPr lang="fr-FR" altLang="en-US" sz="360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ne </a:t>
            </a:r>
            <a:r>
              <a:rPr sz="360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fugace</a:t>
            </a:r>
            <a:r>
              <a:rPr sz="360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ce</a:t>
            </a:r>
            <a:r>
              <a:rPr sz="360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60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entraine</a:t>
            </a:r>
            <a:r>
              <a:rPr sz="360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60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disparition</a:t>
            </a:r>
            <a:r>
              <a:rPr sz="3600" spc="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ces</a:t>
            </a:r>
            <a:r>
              <a:rPr sz="360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produit</a:t>
            </a:r>
            <a:r>
              <a:rPr sz="360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lang="fr-FR" altLang="en-US" sz="360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par </a:t>
            </a:r>
            <a:r>
              <a:rPr sz="360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reduction</a:t>
            </a:r>
            <a:r>
              <a:rPr sz="360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60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2,3-</a:t>
            </a:r>
            <a:r>
              <a:rPr sz="360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butanediol</a:t>
            </a:r>
            <a:r>
              <a:rPr sz="360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sans</a:t>
            </a:r>
            <a:r>
              <a:rPr sz="360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saveur</a:t>
            </a:r>
            <a:r>
              <a:rPr sz="360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ni</a:t>
            </a:r>
            <a:r>
              <a:rPr sz="360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odeur.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736089"/>
            <a:chOff x="188253" y="1369408"/>
            <a:chExt cx="1445260" cy="1736089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10944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01070" y="1847950"/>
            <a:ext cx="644842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/>
              <a:t>La</a:t>
            </a:r>
            <a:r>
              <a:rPr sz="3500" spc="114" dirty="0"/>
              <a:t> </a:t>
            </a:r>
            <a:r>
              <a:rPr sz="3500" spc="85" dirty="0"/>
              <a:t>maturation</a:t>
            </a:r>
            <a:r>
              <a:rPr sz="3500" spc="95" dirty="0"/>
              <a:t> </a:t>
            </a:r>
            <a:r>
              <a:rPr sz="3500" spc="130" dirty="0"/>
              <a:t>de</a:t>
            </a:r>
            <a:r>
              <a:rPr sz="3500" spc="-160" dirty="0"/>
              <a:t> </a:t>
            </a:r>
            <a:r>
              <a:rPr sz="3500" spc="125" dirty="0"/>
              <a:t>la</a:t>
            </a:r>
            <a:r>
              <a:rPr sz="3500" u="none" spc="-114" dirty="0"/>
              <a:t> </a:t>
            </a:r>
            <a:r>
              <a:rPr sz="3500" u="none" spc="55" dirty="0"/>
              <a:t>creme</a:t>
            </a:r>
            <a:r>
              <a:rPr sz="3500" u="none" spc="50" dirty="0"/>
              <a:t> </a:t>
            </a:r>
            <a:r>
              <a:rPr sz="3500" u="none" spc="-25" dirty="0"/>
              <a:t>(2)</a:t>
            </a:r>
            <a:endParaRPr sz="3500"/>
          </a:p>
        </p:txBody>
      </p:sp>
      <p:sp>
        <p:nvSpPr>
          <p:cNvPr id="9" name="object 9"/>
          <p:cNvSpPr txBox="1"/>
          <p:nvPr/>
        </p:nvSpPr>
        <p:spPr>
          <a:xfrm>
            <a:off x="1186641" y="2402825"/>
            <a:ext cx="11087735" cy="6144895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1950"/>
              </a:spcBef>
            </a:pPr>
            <a:r>
              <a:rPr sz="2700" u="heavy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eparation</a:t>
            </a:r>
            <a:r>
              <a:rPr sz="2700" u="heavy" spc="459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700" u="heavy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des</a:t>
            </a:r>
            <a:r>
              <a:rPr sz="2700" u="heavy" spc="27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700" u="heavy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levains</a:t>
            </a:r>
            <a:r>
              <a:rPr sz="2700" u="heavy" spc="36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700" u="heavy" spc="-1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lactigues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17780" marR="2242185" indent="-5715">
              <a:lnSpc>
                <a:spcPts val="5130"/>
              </a:lnSpc>
              <a:spcBef>
                <a:spcPts val="445"/>
              </a:spcBef>
              <a:tabLst>
                <a:tab pos="356870" algn="l"/>
              </a:tabLst>
            </a:pPr>
            <a:r>
              <a:rPr sz="270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II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2700" spc="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faut</a:t>
            </a:r>
            <a:r>
              <a:rPr sz="2700" spc="20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preparer</a:t>
            </a:r>
            <a:r>
              <a:rPr sz="2700" spc="4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2700" spc="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culture</a:t>
            </a:r>
            <a:r>
              <a:rPr sz="2700" spc="20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pure</a:t>
            </a:r>
            <a:r>
              <a:rPr sz="2700" spc="1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00" spc="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bacteries</a:t>
            </a:r>
            <a:r>
              <a:rPr sz="2700" spc="2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lactiques. </a:t>
            </a:r>
            <a:r>
              <a:rPr sz="2700" spc="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2700" spc="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retrouve</a:t>
            </a:r>
            <a:r>
              <a:rPr sz="2700" spc="229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700" spc="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cultures</a:t>
            </a:r>
            <a:r>
              <a:rPr sz="2700" spc="2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liquides</a:t>
            </a:r>
            <a:r>
              <a:rPr sz="2700" spc="1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2700" spc="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2700" spc="2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poudre.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17145">
              <a:lnSpc>
                <a:spcPct val="100000"/>
              </a:lnSpc>
              <a:spcBef>
                <a:spcPts val="1445"/>
              </a:spcBef>
            </a:pPr>
            <a:r>
              <a:rPr sz="2700" u="heavy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Conduite</a:t>
            </a:r>
            <a:r>
              <a:rPr sz="2700" u="heavy" spc="28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700" u="heavy" spc="7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de</a:t>
            </a:r>
            <a:r>
              <a:rPr sz="2700" u="heavy" spc="19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700" u="heavy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la</a:t>
            </a:r>
            <a:r>
              <a:rPr sz="2700" u="heavy" spc="21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700" u="heavy" spc="6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maturation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0320" marR="106680" indent="3810">
              <a:lnSpc>
                <a:spcPct val="96000"/>
              </a:lnSpc>
              <a:spcBef>
                <a:spcPts val="510"/>
              </a:spcBef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00" spc="2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maturation</a:t>
            </a:r>
            <a:r>
              <a:rPr sz="2700" spc="3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doit</a:t>
            </a:r>
            <a:r>
              <a:rPr sz="2700" spc="1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amener</a:t>
            </a:r>
            <a:r>
              <a:rPr sz="2700" spc="2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2700" spc="2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à</a:t>
            </a:r>
            <a:r>
              <a:rPr sz="4300" spc="-1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2700" spc="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acidification</a:t>
            </a:r>
            <a:r>
              <a:rPr sz="2700" spc="2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700" spc="3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2700" spc="3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à</a:t>
            </a:r>
            <a:r>
              <a:rPr sz="4300" spc="-1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2700" spc="1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aromatisation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convenable</a:t>
            </a:r>
            <a:r>
              <a:rPr sz="2700" spc="3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00" spc="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00" spc="1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creme.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2860">
              <a:lnSpc>
                <a:spcPct val="100000"/>
              </a:lnSpc>
              <a:spcBef>
                <a:spcPts val="1895"/>
              </a:spcBef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2700" spc="2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cela,</a:t>
            </a:r>
            <a:r>
              <a:rPr sz="2700" spc="2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lang="fr-FR" altLang="en-US"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2700" spc="3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faut</a:t>
            </a:r>
            <a:r>
              <a:rPr sz="2700" spc="2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placer</a:t>
            </a:r>
            <a:r>
              <a:rPr sz="2700" spc="3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00" spc="20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27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7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2700" spc="1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2700" spc="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700" spc="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conditions</a:t>
            </a:r>
            <a:r>
              <a:rPr sz="2700" spc="3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favorables: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035">
              <a:lnSpc>
                <a:spcPct val="100000"/>
              </a:lnSpc>
              <a:spcBef>
                <a:spcPts val="1850"/>
              </a:spcBef>
              <a:tabLst>
                <a:tab pos="3390900" algn="l"/>
              </a:tabLst>
            </a:pPr>
            <a:r>
              <a:rPr sz="2700" spc="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•A</a:t>
            </a:r>
            <a:r>
              <a:rPr sz="2700" spc="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2700" spc="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developpement</a:t>
            </a:r>
            <a:r>
              <a:rPr lang="fr-FR" altLang="en-US" sz="27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700" spc="2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bacteries</a:t>
            </a:r>
            <a:r>
              <a:rPr sz="2700" spc="3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lactiques</a:t>
            </a:r>
            <a:r>
              <a:rPr sz="2700" spc="3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apport</a:t>
            </a:r>
            <a:r>
              <a:rPr lang="fr-FR" altLang="en-US"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es</a:t>
            </a:r>
            <a:r>
              <a:rPr sz="2700" spc="4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2700" spc="4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700" spc="2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levains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1590" marR="942340" indent="4445">
              <a:lnSpc>
                <a:spcPct val="105000"/>
              </a:lnSpc>
              <a:spcBef>
                <a:spcPts val="1760"/>
              </a:spcBef>
            </a:pPr>
            <a:r>
              <a:rPr sz="2700" spc="1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•A</a:t>
            </a:r>
            <a:r>
              <a:rPr sz="2700" spc="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2700" spc="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cristallisation</a:t>
            </a:r>
            <a:r>
              <a:rPr sz="27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00" spc="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00" spc="2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2700" spc="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700" spc="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re</a:t>
            </a:r>
            <a:r>
              <a:rPr sz="2700" spc="1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grasse</a:t>
            </a:r>
            <a:r>
              <a:rPr sz="2700" spc="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2700" spc="2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2700" spc="2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7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viter</a:t>
            </a:r>
            <a:r>
              <a:rPr sz="2700" spc="2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700" spc="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pertes </a:t>
            </a:r>
            <a:r>
              <a:rPr sz="2700" spc="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importantes</a:t>
            </a:r>
            <a:r>
              <a:rPr lang="fr-FR" altLang="en-US" sz="2700" spc="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270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 </a:t>
            </a:r>
            <a:r>
              <a:rPr sz="27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babeurre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0552" y="2010822"/>
            <a:ext cx="1022675" cy="8806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2609" y="3196929"/>
            <a:ext cx="5332190" cy="549782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90200" y="1527216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514148"/>
                </a:moveTo>
                <a:lnTo>
                  <a:pt x="0" y="0"/>
                </a:lnTo>
              </a:path>
            </a:pathLst>
          </a:custGeom>
          <a:ln w="15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04081" y="1369408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5">
                <a:moveTo>
                  <a:pt x="0" y="641413"/>
                </a:moveTo>
                <a:lnTo>
                  <a:pt x="0" y="0"/>
                </a:lnTo>
              </a:path>
            </a:pathLst>
          </a:custGeom>
          <a:ln w="50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994585" y="6984319"/>
            <a:ext cx="0" cy="463550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463242"/>
                </a:moveTo>
                <a:lnTo>
                  <a:pt x="0" y="0"/>
                </a:lnTo>
              </a:path>
            </a:pathLst>
          </a:custGeom>
          <a:ln w="15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0024" y="1537397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265" y="0"/>
                </a:lnTo>
              </a:path>
            </a:pathLst>
          </a:custGeom>
          <a:ln w="101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8253" y="2031183"/>
            <a:ext cx="427990" cy="0"/>
          </a:xfrm>
          <a:custGeom>
            <a:avLst/>
            <a:gdLst/>
            <a:ahLst/>
            <a:cxnLst/>
            <a:rect l="l" t="t" r="r" b="b"/>
            <a:pathLst>
              <a:path w="427990">
                <a:moveTo>
                  <a:pt x="0" y="0"/>
                </a:moveTo>
                <a:lnTo>
                  <a:pt x="427386" y="0"/>
                </a:lnTo>
              </a:path>
            </a:pathLst>
          </a:custGeom>
          <a:ln w="50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33227" y="2524970"/>
            <a:ext cx="6324600" cy="0"/>
          </a:xfrm>
          <a:custGeom>
            <a:avLst/>
            <a:gdLst/>
            <a:ahLst/>
            <a:cxnLst/>
            <a:rect l="l" t="t" r="r" b="b"/>
            <a:pathLst>
              <a:path w="6324600">
                <a:moveTo>
                  <a:pt x="0" y="0"/>
                </a:moveTo>
                <a:lnTo>
                  <a:pt x="6324303" y="0"/>
                </a:lnTo>
              </a:path>
            </a:pathLst>
          </a:custGeom>
          <a:ln w="30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63930" y="1132205"/>
            <a:ext cx="11642090" cy="163766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4335"/>
              </a:lnSpc>
              <a:spcBef>
                <a:spcPts val="5"/>
              </a:spcBef>
            </a:pPr>
            <a:r>
              <a:rPr sz="3650" u="none" spc="300" dirty="0">
                <a:latin typeface="Times New Roman" panose="02020603050405020304"/>
                <a:cs typeface="Times New Roman" panose="02020603050405020304"/>
              </a:rPr>
              <a:t>15.4</a:t>
            </a:r>
            <a:r>
              <a:rPr sz="3650" u="none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u="none" spc="50" dirty="0"/>
              <a:t>Barattage</a:t>
            </a:r>
            <a:r>
              <a:rPr u="none" spc="155" dirty="0"/>
              <a:t> </a:t>
            </a:r>
            <a:r>
              <a:rPr u="none" spc="140" dirty="0"/>
              <a:t>de</a:t>
            </a:r>
            <a:r>
              <a:rPr u="none" spc="-65" dirty="0"/>
              <a:t> </a:t>
            </a:r>
            <a:r>
              <a:rPr u="none" dirty="0"/>
              <a:t>la</a:t>
            </a:r>
            <a:r>
              <a:rPr u="none" spc="30" dirty="0"/>
              <a:t> </a:t>
            </a:r>
            <a:r>
              <a:rPr u="none" dirty="0"/>
              <a:t>cr</a:t>
            </a:r>
            <a:r>
              <a:rPr lang="fr-FR" u="none" dirty="0"/>
              <a:t>é</a:t>
            </a:r>
            <a:r>
              <a:rPr u="none" dirty="0"/>
              <a:t>me</a:t>
            </a:r>
            <a:r>
              <a:rPr u="none" spc="55" dirty="0"/>
              <a:t> </a:t>
            </a:r>
            <a:r>
              <a:rPr u="none" dirty="0"/>
              <a:t>et</a:t>
            </a:r>
            <a:r>
              <a:rPr u="none" spc="390" dirty="0"/>
              <a:t> </a:t>
            </a:r>
            <a:r>
              <a:rPr u="none" dirty="0"/>
              <a:t>malaxage</a:t>
            </a:r>
            <a:r>
              <a:rPr u="none" spc="190" dirty="0"/>
              <a:t> </a:t>
            </a:r>
            <a:r>
              <a:rPr u="none" dirty="0"/>
              <a:t>du</a:t>
            </a:r>
            <a:r>
              <a:rPr u="none" spc="150" dirty="0"/>
              <a:t> </a:t>
            </a:r>
            <a:r>
              <a:rPr u="none" spc="-10" dirty="0"/>
              <a:t>beurre</a:t>
            </a:r>
            <a:endParaRPr sz="3650">
              <a:latin typeface="Times New Roman" panose="02020603050405020304"/>
              <a:cs typeface="Times New Roman" panose="02020603050405020304"/>
            </a:endParaRPr>
          </a:p>
          <a:p>
            <a:pPr marL="5130800">
              <a:lnSpc>
                <a:spcPts val="4095"/>
              </a:lnSpc>
            </a:pPr>
            <a:r>
              <a:rPr sz="3450" u="none" spc="-25" dirty="0"/>
              <a:t>(1)</a:t>
            </a:r>
            <a:endParaRPr sz="3450"/>
          </a:p>
        </p:txBody>
      </p:sp>
      <p:sp>
        <p:nvSpPr>
          <p:cNvPr id="11" name="object 11"/>
          <p:cNvSpPr txBox="1"/>
          <p:nvPr/>
        </p:nvSpPr>
        <p:spPr>
          <a:xfrm>
            <a:off x="7163837" y="2393915"/>
            <a:ext cx="3683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50" spc="-50" dirty="0">
                <a:solidFill>
                  <a:srgbClr val="DBDBDB"/>
                </a:solidFill>
                <a:latin typeface="Arial" panose="020B0604020202020204"/>
                <a:cs typeface="Arial" panose="020B0604020202020204"/>
              </a:rPr>
              <a:t>-</a:t>
            </a:r>
            <a:endParaRPr sz="8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8529" y="3577476"/>
            <a:ext cx="6326505" cy="36988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4445">
              <a:lnSpc>
                <a:spcPct val="96000"/>
              </a:lnSpc>
              <a:spcBef>
                <a:spcPts val="260"/>
              </a:spcBef>
            </a:pPr>
            <a:r>
              <a:rPr sz="3550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barattage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 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transformer</a:t>
            </a:r>
            <a:r>
              <a:rPr sz="3550" spc="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creme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une 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emulsion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matieres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grasses 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spc="-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550" spc="-2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solution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aqueuse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 beurre</a:t>
            </a:r>
            <a:r>
              <a:rPr sz="355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550" spc="-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emulsion</a:t>
            </a:r>
            <a:r>
              <a:rPr sz="3550" spc="-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solution</a:t>
            </a:r>
            <a:r>
              <a:rPr sz="355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aqueuse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 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matiere</a:t>
            </a:r>
            <a:r>
              <a:rPr sz="3550" spc="-20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grasse.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74498"/>
            <a:ext cx="7769859" cy="1517015"/>
            <a:chOff x="188253" y="1374498"/>
            <a:chExt cx="7769859" cy="151701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1985369"/>
              <a:ext cx="1134610" cy="90612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74498"/>
              <a:ext cx="0" cy="616585"/>
            </a:xfrm>
            <a:custGeom>
              <a:avLst/>
              <a:gdLst/>
              <a:ahLst/>
              <a:cxnLst/>
              <a:rect l="l" t="t" r="r" b="b"/>
              <a:pathLst>
                <a:path h="616585">
                  <a:moveTo>
                    <a:pt x="0" y="615960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45161" y="2524970"/>
              <a:ext cx="6212840" cy="0"/>
            </a:xfrm>
            <a:custGeom>
              <a:avLst/>
              <a:gdLst/>
              <a:ahLst/>
              <a:cxnLst/>
              <a:rect l="l" t="t" r="r" b="b"/>
              <a:pathLst>
                <a:path w="6212840">
                  <a:moveTo>
                    <a:pt x="0" y="0"/>
                  </a:moveTo>
                  <a:lnTo>
                    <a:pt x="6212368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6400" y="491878"/>
            <a:ext cx="11704320" cy="1978025"/>
          </a:xfrm>
          <a:prstGeom prst="rect">
            <a:avLst/>
          </a:prstGeom>
        </p:spPr>
        <p:txBody>
          <a:bodyPr vert="horz" wrap="square" lIns="0" tIns="1409427" rIns="0" bIns="0" rtlCol="0">
            <a:spAutoFit/>
          </a:bodyPr>
          <a:lstStyle/>
          <a:p>
            <a:pPr marL="1545590">
              <a:lnSpc>
                <a:spcPct val="100000"/>
              </a:lnSpc>
              <a:spcBef>
                <a:spcPts val="105"/>
              </a:spcBef>
            </a:pPr>
            <a:r>
              <a:rPr sz="3500" u="none" spc="110" dirty="0"/>
              <a:t>arattage</a:t>
            </a:r>
            <a:r>
              <a:rPr sz="3500" u="none" spc="40" dirty="0"/>
              <a:t> </a:t>
            </a:r>
            <a:r>
              <a:rPr sz="3500" u="none" spc="160" dirty="0"/>
              <a:t>de</a:t>
            </a:r>
            <a:r>
              <a:rPr sz="3500" u="none" spc="-105" dirty="0"/>
              <a:t> </a:t>
            </a:r>
            <a:r>
              <a:rPr sz="3500" u="none" spc="70" dirty="0"/>
              <a:t>la</a:t>
            </a:r>
            <a:r>
              <a:rPr sz="3500" u="none" spc="40" dirty="0"/>
              <a:t> </a:t>
            </a:r>
            <a:r>
              <a:rPr sz="3500" u="none" dirty="0"/>
              <a:t>cr</a:t>
            </a:r>
            <a:r>
              <a:rPr lang="fr-FR" sz="3500" u="none" dirty="0"/>
              <a:t>é</a:t>
            </a:r>
            <a:r>
              <a:rPr sz="3500" u="none" dirty="0"/>
              <a:t>me</a:t>
            </a:r>
            <a:r>
              <a:rPr sz="3500" u="none" spc="190" dirty="0"/>
              <a:t> </a:t>
            </a:r>
            <a:r>
              <a:rPr sz="3500" u="none" dirty="0"/>
              <a:t>et</a:t>
            </a:r>
            <a:r>
              <a:rPr sz="3500" u="none" spc="355" dirty="0"/>
              <a:t> </a:t>
            </a:r>
            <a:r>
              <a:rPr sz="3500" u="none" spc="55" dirty="0"/>
              <a:t>malaxage</a:t>
            </a:r>
            <a:r>
              <a:rPr sz="3500" u="none" spc="235" dirty="0"/>
              <a:t> </a:t>
            </a:r>
            <a:r>
              <a:rPr sz="3500" u="none" spc="80" dirty="0"/>
              <a:t>du</a:t>
            </a:r>
            <a:r>
              <a:rPr sz="3500" u="none" spc="15" dirty="0"/>
              <a:t> </a:t>
            </a:r>
            <a:r>
              <a:rPr sz="3500" u="none" spc="65" dirty="0"/>
              <a:t>beurre</a:t>
            </a:r>
            <a:r>
              <a:rPr sz="3500" u="none" spc="145" dirty="0"/>
              <a:t> </a:t>
            </a:r>
            <a:r>
              <a:rPr sz="3700" u="none" spc="-25" dirty="0">
                <a:latin typeface="Times New Roman" panose="02020603050405020304"/>
                <a:cs typeface="Times New Roman" panose="02020603050405020304"/>
              </a:rPr>
              <a:t>(2)</a:t>
            </a:r>
            <a:endParaRPr sz="37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0915" y="2733711"/>
            <a:ext cx="10893425" cy="1325880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2900" u="heavy" spc="-8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Mecanismes</a:t>
            </a:r>
            <a:r>
              <a:rPr sz="2900" u="heavy" spc="2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900" u="heavy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du</a:t>
            </a:r>
            <a:r>
              <a:rPr sz="2900" u="heavy" spc="-15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900" u="heavy" spc="-1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barattage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13335">
              <a:lnSpc>
                <a:spcPct val="100000"/>
              </a:lnSpc>
              <a:spcBef>
                <a:spcPts val="1650"/>
              </a:spcBef>
            </a:pP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2900" spc="-1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barattage</a:t>
            </a:r>
            <a:r>
              <a:rPr sz="290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2900" spc="-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290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agitation</a:t>
            </a:r>
            <a:r>
              <a:rPr sz="290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energique</a:t>
            </a:r>
            <a:r>
              <a:rPr sz="2900" spc="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00" spc="-1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0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290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fait</a:t>
            </a:r>
            <a:r>
              <a:rPr sz="290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eclater</a:t>
            </a:r>
            <a:r>
              <a:rPr sz="2900" spc="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les</a:t>
            </a:r>
            <a:endParaRPr sz="2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6670" y="4026720"/>
            <a:ext cx="1123505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67885" algn="l"/>
                <a:tab pos="7084695" algn="l"/>
              </a:tabLst>
            </a:pPr>
            <a:r>
              <a:rPr sz="290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globules</a:t>
            </a:r>
            <a:r>
              <a:rPr sz="2900" spc="-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00" spc="-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matiere</a:t>
            </a:r>
            <a:r>
              <a:rPr sz="2900" spc="1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sgrasse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	set</a:t>
            </a:r>
            <a:r>
              <a:rPr sz="2900" spc="-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900" spc="-1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soude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	sentre</a:t>
            </a:r>
            <a:r>
              <a:rPr sz="290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eux,</a:t>
            </a:r>
            <a:r>
              <a:rPr sz="2900" spc="-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2900" spc="-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liberant</a:t>
            </a:r>
            <a:r>
              <a:rPr sz="2900" spc="-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un</a:t>
            </a:r>
            <a:endParaRPr sz="2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9961" y="4255794"/>
            <a:ext cx="11637645" cy="4592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56030" indent="9525">
              <a:lnSpc>
                <a:spcPct val="146000"/>
              </a:lnSpc>
              <a:spcBef>
                <a:spcPts val="95"/>
              </a:spcBef>
            </a:pPr>
            <a:r>
              <a:rPr sz="290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liquide</a:t>
            </a:r>
            <a:r>
              <a:rPr sz="290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riche</a:t>
            </a:r>
            <a:r>
              <a:rPr sz="290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290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proteines</a:t>
            </a:r>
            <a:r>
              <a:rPr sz="2900" spc="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00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290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lactose</a:t>
            </a:r>
            <a:r>
              <a:rPr sz="2900" spc="1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2900" spc="1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290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petit</a:t>
            </a:r>
            <a:r>
              <a:rPr sz="2900" spc="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290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2900" spc="-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babeurre. </a:t>
            </a:r>
            <a:r>
              <a:rPr sz="2900" u="heavy" spc="-4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Conditions</a:t>
            </a:r>
            <a:r>
              <a:rPr sz="2900" u="heavy" spc="4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900" u="heavy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du</a:t>
            </a:r>
            <a:r>
              <a:rPr sz="2900" u="heavy" spc="-11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900" u="heavy" spc="-1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barattage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21590">
              <a:lnSpc>
                <a:spcPct val="100000"/>
              </a:lnSpc>
              <a:spcBef>
                <a:spcPts val="340"/>
              </a:spcBef>
            </a:pP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•Agitation</a:t>
            </a:r>
            <a:r>
              <a:rPr sz="2900" spc="1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20</a:t>
            </a:r>
            <a:r>
              <a:rPr sz="290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290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30</a:t>
            </a:r>
            <a:r>
              <a:rPr sz="290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tours</a:t>
            </a:r>
            <a:r>
              <a:rPr sz="2900" spc="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minute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21590">
              <a:lnSpc>
                <a:spcPct val="100000"/>
              </a:lnSpc>
              <a:spcBef>
                <a:spcPts val="1385"/>
              </a:spcBef>
            </a:pP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•Temp</a:t>
            </a:r>
            <a:r>
              <a:rPr lang="fr-FR" altLang="en-US"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rature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21590">
              <a:lnSpc>
                <a:spcPct val="100000"/>
              </a:lnSpc>
              <a:spcBef>
                <a:spcPts val="1690"/>
              </a:spcBef>
            </a:pP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•Acidite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21590">
              <a:lnSpc>
                <a:spcPct val="100000"/>
              </a:lnSpc>
              <a:spcBef>
                <a:spcPts val="1610"/>
              </a:spcBef>
            </a:pP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•Teneur</a:t>
            </a:r>
            <a:r>
              <a:rPr sz="290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2900" spc="-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2900" spc="-1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00" spc="-1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2900" spc="-1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es </a:t>
            </a:r>
            <a:r>
              <a:rPr sz="2900" spc="-1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grasse</a:t>
            </a:r>
            <a:r>
              <a:rPr sz="2900" spc="-1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sde</a:t>
            </a:r>
            <a:r>
              <a:rPr sz="290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00" spc="-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creme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21590" marR="5080" indent="-3175">
              <a:lnSpc>
                <a:spcPct val="67000"/>
              </a:lnSpc>
              <a:spcBef>
                <a:spcPts val="1955"/>
              </a:spcBef>
            </a:pPr>
            <a:r>
              <a:rPr sz="290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2900" spc="-1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barattage</a:t>
            </a:r>
            <a:r>
              <a:rPr sz="2900" spc="-1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dure</a:t>
            </a:r>
            <a:r>
              <a:rPr sz="2900" spc="-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environ</a:t>
            </a:r>
            <a:r>
              <a:rPr sz="290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40</a:t>
            </a:r>
            <a:r>
              <a:rPr sz="2900" spc="-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2900" spc="-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50</a:t>
            </a:r>
            <a:r>
              <a:rPr sz="290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minutes</a:t>
            </a:r>
            <a:r>
              <a:rPr sz="290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00" spc="-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2900" spc="-1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babeurre</a:t>
            </a:r>
            <a:r>
              <a:rPr sz="2900" spc="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lang="fr-FR" altLang="en-US" sz="290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0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pare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ne</a:t>
            </a:r>
            <a:r>
              <a:rPr sz="2900" spc="-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doit </a:t>
            </a:r>
            <a:r>
              <a:rPr sz="290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pas</a:t>
            </a:r>
            <a:r>
              <a:rPr sz="2900" spc="-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contenir</a:t>
            </a:r>
            <a:r>
              <a:rPr sz="2900" spc="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plus</a:t>
            </a:r>
            <a:r>
              <a:rPr sz="290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00" spc="-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2900" spc="-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2900" spc="-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2900" spc="1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4</a:t>
            </a:r>
            <a:r>
              <a:rPr sz="2900" spc="-1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2900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00" spc="-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matieres</a:t>
            </a:r>
            <a:r>
              <a:rPr lang="fr-FR" altLang="en-US" sz="290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grasse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lang="fr-FR" altLang="en-US"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2900" spc="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litre.</a:t>
            </a:r>
            <a:endParaRPr sz="29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74498"/>
            <a:ext cx="1557020" cy="1822450"/>
            <a:chOff x="188253" y="1374498"/>
            <a:chExt cx="1557020" cy="182245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1985369"/>
              <a:ext cx="1134610" cy="121155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74498"/>
              <a:ext cx="0" cy="616585"/>
            </a:xfrm>
            <a:custGeom>
              <a:avLst/>
              <a:gdLst/>
              <a:ahLst/>
              <a:cxnLst/>
              <a:rect l="l" t="t" r="r" b="b"/>
              <a:pathLst>
                <a:path h="616585">
                  <a:moveTo>
                    <a:pt x="0" y="615960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26612" y="1826625"/>
            <a:ext cx="10306685" cy="582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110" dirty="0"/>
              <a:t>arattage</a:t>
            </a:r>
            <a:r>
              <a:rPr sz="3500" spc="35" dirty="0"/>
              <a:t> </a:t>
            </a:r>
            <a:r>
              <a:rPr sz="3500" spc="150" dirty="0"/>
              <a:t>de</a:t>
            </a:r>
            <a:r>
              <a:rPr sz="3500" spc="-110" dirty="0"/>
              <a:t> </a:t>
            </a:r>
            <a:r>
              <a:rPr sz="3500" spc="70" dirty="0"/>
              <a:t>la</a:t>
            </a:r>
            <a:r>
              <a:rPr sz="3500" spc="30" dirty="0"/>
              <a:t> </a:t>
            </a:r>
            <a:r>
              <a:rPr sz="3500" dirty="0"/>
              <a:t>cr</a:t>
            </a:r>
            <a:r>
              <a:rPr lang="fr-FR" sz="3500" dirty="0"/>
              <a:t>é</a:t>
            </a:r>
            <a:r>
              <a:rPr sz="3500" dirty="0"/>
              <a:t>me</a:t>
            </a:r>
            <a:r>
              <a:rPr sz="3500" spc="180" dirty="0"/>
              <a:t> </a:t>
            </a:r>
            <a:r>
              <a:rPr sz="3500" dirty="0"/>
              <a:t>et</a:t>
            </a:r>
            <a:r>
              <a:rPr sz="3500" spc="350" dirty="0"/>
              <a:t> </a:t>
            </a:r>
            <a:r>
              <a:rPr sz="3500" spc="55" dirty="0"/>
              <a:t>malaxage</a:t>
            </a:r>
            <a:r>
              <a:rPr sz="3500" u="none" spc="229" dirty="0"/>
              <a:t> </a:t>
            </a:r>
            <a:r>
              <a:rPr sz="3500" u="none" spc="80" dirty="0"/>
              <a:t>du</a:t>
            </a:r>
            <a:r>
              <a:rPr sz="3500" u="none" spc="5" dirty="0"/>
              <a:t> </a:t>
            </a:r>
            <a:r>
              <a:rPr sz="3500" u="none" spc="65" dirty="0"/>
              <a:t>beurre</a:t>
            </a:r>
            <a:r>
              <a:rPr sz="3500" u="none" spc="135" dirty="0"/>
              <a:t> </a:t>
            </a:r>
            <a:r>
              <a:rPr sz="3700" u="none" spc="-25" dirty="0">
                <a:latin typeface="Times New Roman" panose="02020603050405020304"/>
                <a:cs typeface="Times New Roman" panose="02020603050405020304"/>
              </a:rPr>
              <a:t>(3)</a:t>
            </a:r>
            <a:endParaRPr sz="37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2133" y="2588299"/>
            <a:ext cx="11837670" cy="402780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32410">
              <a:lnSpc>
                <a:spcPct val="100000"/>
              </a:lnSpc>
              <a:spcBef>
                <a:spcPts val="360"/>
              </a:spcBef>
            </a:pPr>
            <a:r>
              <a:rPr sz="3550" u="heavy" spc="-11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avage</a:t>
            </a:r>
            <a:r>
              <a:rPr sz="3550" u="heavy" spc="-14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7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des</a:t>
            </a:r>
            <a:r>
              <a:rPr sz="3550" u="heavy" spc="-17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6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grains</a:t>
            </a:r>
            <a:r>
              <a:rPr sz="3550" u="heavy" spc="-11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de</a:t>
            </a:r>
            <a:r>
              <a:rPr sz="3550" u="heavy" spc="-18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beurre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8415" marR="5080" indent="-6350">
              <a:lnSpc>
                <a:spcPct val="91000"/>
              </a:lnSpc>
              <a:spcBef>
                <a:spcPts val="945"/>
              </a:spcBef>
            </a:pP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Cette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etape</a:t>
            </a: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consiste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5200" spc="-1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5200" spc="-3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remplacer</a:t>
            </a:r>
            <a:r>
              <a:rPr sz="355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gouttelettes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babeurre emulsionn</a:t>
            </a:r>
            <a:r>
              <a:rPr lang="fr-FR" altLang="en-US"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50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graisse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beurre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gouttelettes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d'eau</a:t>
            </a: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pure.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1590">
              <a:lnSpc>
                <a:spcPct val="100000"/>
              </a:lnSpc>
              <a:spcBef>
                <a:spcPts val="1910"/>
              </a:spcBef>
            </a:pPr>
            <a:r>
              <a:rPr sz="3550" u="heavy" spc="-15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Malaxage</a:t>
            </a:r>
            <a:r>
              <a:rPr sz="3550" u="heavy" spc="3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du</a:t>
            </a:r>
            <a:r>
              <a:rPr sz="3550" u="heavy" spc="-15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beurre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2225">
              <a:lnSpc>
                <a:spcPct val="100000"/>
              </a:lnSpc>
              <a:spcBef>
                <a:spcPts val="1995"/>
              </a:spcBef>
              <a:tabLst>
                <a:tab pos="4826635" algn="l"/>
              </a:tabLst>
            </a:pP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malaxage</a:t>
            </a:r>
            <a:r>
              <a:rPr sz="355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beurre</a:t>
            </a:r>
            <a:r>
              <a:rPr lang="fr-FR" altLang="en-US"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lang="fr-FR" altLang="en-US"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355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souder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grains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5536" y="6524924"/>
            <a:ext cx="1042289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beurre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pulveriser</a:t>
            </a:r>
            <a:r>
              <a:rPr sz="3550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phase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aqueuse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sein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85889" y="8297689"/>
            <a:ext cx="3919220" cy="0"/>
          </a:xfrm>
          <a:custGeom>
            <a:avLst/>
            <a:gdLst/>
            <a:ahLst/>
            <a:cxnLst/>
            <a:rect l="l" t="t" r="r" b="b"/>
            <a:pathLst>
              <a:path w="3919220">
                <a:moveTo>
                  <a:pt x="0" y="0"/>
                </a:moveTo>
                <a:lnTo>
                  <a:pt x="3919185" y="0"/>
                </a:lnTo>
              </a:path>
            </a:pathLst>
          </a:custGeom>
          <a:ln w="12726">
            <a:solidFill>
              <a:srgbClr val="0E0E0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73189" y="6827194"/>
            <a:ext cx="3957954" cy="1575435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4605">
              <a:lnSpc>
                <a:spcPct val="100000"/>
              </a:lnSpc>
              <a:spcBef>
                <a:spcPts val="1895"/>
              </a:spcBef>
            </a:pP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matiere</a:t>
            </a:r>
            <a:r>
              <a:rPr sz="355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3600" b="1" spc="-2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Coloration</a:t>
            </a:r>
            <a:r>
              <a:rPr sz="3600" b="1" spc="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2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600" b="1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beurre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5536" y="8622244"/>
            <a:ext cx="10651490" cy="108521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 indent="6350">
              <a:lnSpc>
                <a:spcPts val="4010"/>
              </a:lnSpc>
              <a:spcBef>
                <a:spcPts val="450"/>
              </a:spcBef>
              <a:tabLst>
                <a:tab pos="2821305" algn="l"/>
              </a:tabLst>
            </a:pP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L'intensite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la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couleur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jaune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beurre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varie</a:t>
            </a:r>
            <a:r>
              <a:rPr sz="355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avec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gions</a:t>
            </a:r>
            <a:r>
              <a:rPr sz="3550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saisons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(teneur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carot</a:t>
            </a:r>
            <a:r>
              <a:rPr lang="fr-FR" altLang="en-US"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ne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lait).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209040" y="1966595"/>
            <a:ext cx="10553065" cy="402844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2068195">
              <a:lnSpc>
                <a:spcPct val="100000"/>
              </a:lnSpc>
              <a:spcBef>
                <a:spcPts val="105"/>
              </a:spcBef>
              <a:tabLst>
                <a:tab pos="3141980" algn="l"/>
              </a:tabLst>
            </a:pPr>
            <a:r>
              <a:rPr sz="3450" b="1" u="heavy" spc="160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1.3.</a:t>
            </a:r>
            <a:r>
              <a:rPr sz="3450" b="1" u="none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450" b="1" u="heavy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Les</a:t>
            </a:r>
            <a:r>
              <a:rPr sz="3450" b="1" u="heavy" spc="-85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50" b="1" u="heavy" spc="100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matieres</a:t>
            </a:r>
            <a:r>
              <a:rPr sz="3450" b="1" u="heavy" spc="-25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50" b="1" u="heavy" spc="65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azotees</a:t>
            </a:r>
            <a:r>
              <a:rPr sz="3450" b="1" u="none" spc="-5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u="none" spc="25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(1)</a:t>
            </a:r>
            <a:endParaRPr sz="3450">
              <a:latin typeface="Arial" panose="020B0604020202020204"/>
              <a:cs typeface="Arial" panose="020B0604020202020204"/>
            </a:endParaRPr>
          </a:p>
          <a:p>
            <a:pPr marL="1374775" lvl="2" indent="-1148715">
              <a:lnSpc>
                <a:spcPct val="100000"/>
              </a:lnSpc>
              <a:spcBef>
                <a:spcPts val="2675"/>
              </a:spcBef>
              <a:buAutoNum type="arabicPeriod"/>
              <a:tabLst>
                <a:tab pos="1374775" algn="l"/>
              </a:tabLst>
            </a:pPr>
            <a:r>
              <a:rPr sz="3450" b="1" u="heavy" spc="-350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50" b="1" u="heavy" spc="-10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Proteines</a:t>
            </a:r>
            <a:endParaRPr sz="3450">
              <a:latin typeface="Arial" panose="020B0604020202020204"/>
              <a:cs typeface="Arial" panose="020B0604020202020204"/>
            </a:endParaRPr>
          </a:p>
          <a:p>
            <a:pPr marL="22860">
              <a:lnSpc>
                <a:spcPct val="100000"/>
              </a:lnSpc>
              <a:spcBef>
                <a:spcPts val="1770"/>
              </a:spcBef>
            </a:pP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•Caseines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2860">
              <a:lnSpc>
                <a:spcPct val="100000"/>
              </a:lnSpc>
              <a:spcBef>
                <a:spcPts val="1995"/>
              </a:spcBef>
            </a:pP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•Proteines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lactoserum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2860">
              <a:lnSpc>
                <a:spcPct val="100000"/>
              </a:lnSpc>
              <a:spcBef>
                <a:spcPts val="1875"/>
              </a:spcBef>
            </a:pP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•Glycoproteines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35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prote</a:t>
            </a:r>
            <a:r>
              <a:rPr lang="en-US" altLang="en-US"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ses</a:t>
            </a:r>
            <a:r>
              <a:rPr sz="3550" spc="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peptones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112520" lvl="2" indent="-1099820">
              <a:lnSpc>
                <a:spcPct val="100000"/>
              </a:lnSpc>
              <a:spcBef>
                <a:spcPts val="1970"/>
              </a:spcBef>
              <a:buAutoNum type="arabicPeriod" startAt="2"/>
              <a:tabLst>
                <a:tab pos="1112520" algn="l"/>
              </a:tabLst>
            </a:pPr>
            <a:r>
              <a:rPr sz="3450" b="1" u="heavy" spc="-90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50" b="1" u="heavy" spc="-20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Les</a:t>
            </a:r>
            <a:r>
              <a:rPr sz="3450" b="1" u="heavy" spc="-145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50" b="1" u="heavy" spc="-10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caseines</a:t>
            </a:r>
            <a:endParaRPr sz="34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8405" y="6421755"/>
            <a:ext cx="11111865" cy="4074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405245" algn="l"/>
              </a:tabLst>
            </a:pPr>
            <a:r>
              <a:rPr sz="3550" spc="-165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α</a:t>
            </a:r>
            <a:r>
              <a:rPr sz="355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et</a:t>
            </a:r>
            <a:r>
              <a:rPr lang="en-US" altLang="en-US"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altLang="en-US" sz="3550" spc="-25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β 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caseines</a:t>
            </a:r>
            <a:r>
              <a:rPr sz="3550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:granules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spheriques</a:t>
            </a:r>
            <a:r>
              <a:rPr lang="en-US" altLang="en-US"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lang="en-US" altLang="en-US"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40</a:t>
            </a:r>
            <a:r>
              <a:rPr sz="3550" spc="-2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550" spc="-2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 2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00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µm</a:t>
            </a:r>
            <a:r>
              <a:rPr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lang="en-US" altLang="en-US"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diametre.</a:t>
            </a:r>
            <a:endParaRPr sz="3550" spc="-10" dirty="0">
              <a:solidFill>
                <a:srgbClr val="0C0C0C"/>
              </a:solidFill>
              <a:latin typeface="Arial" panose="020B0604020202020204"/>
              <a:cs typeface="Arial" panose="020B0604020202020204"/>
              <a:sym typeface="+mn-ea"/>
            </a:endParaRPr>
          </a:p>
          <a:p>
            <a:pPr>
              <a:lnSpc>
                <a:spcPts val="4135"/>
              </a:lnSpc>
              <a:spcBef>
                <a:spcPts val="1995"/>
              </a:spcBef>
            </a:pPr>
            <a:r>
              <a:rPr sz="3550" spc="-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•Composees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de</a:t>
            </a:r>
            <a:r>
              <a:rPr sz="3550" spc="-220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18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acides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amines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differents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dont</a:t>
            </a:r>
            <a:r>
              <a:rPr lang="en-US" altLang="en-US"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glutamate,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leucine,</a:t>
            </a:r>
            <a:r>
              <a:rPr sz="355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isoleucine,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lysine,</a:t>
            </a:r>
            <a:r>
              <a:rPr sz="3550" spc="-204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arginine,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methionine, phenylalanine,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tryptophane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405245" algn="l"/>
              </a:tabLst>
            </a:pPr>
            <a:endParaRPr sz="35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405245" algn="l"/>
              </a:tabLst>
            </a:pPr>
            <a:endParaRPr lang="en-US" altLang="en-US" sz="3550" spc="-25" dirty="0">
              <a:solidFill>
                <a:srgbClr val="0C0C0C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1200" y="401708"/>
            <a:ext cx="11704320" cy="20059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813685" marR="5080" indent="-657225">
              <a:lnSpc>
                <a:spcPts val="7580"/>
              </a:lnSpc>
              <a:spcBef>
                <a:spcPts val="490"/>
              </a:spcBef>
            </a:pPr>
            <a:r>
              <a:rPr sz="6550" u="none" spc="-459" dirty="0">
                <a:solidFill>
                  <a:srgbClr val="383689"/>
                </a:solidFill>
              </a:rPr>
              <a:t>Partie</a:t>
            </a:r>
            <a:r>
              <a:rPr sz="6550" u="none" spc="340" dirty="0">
                <a:solidFill>
                  <a:srgbClr val="383689"/>
                </a:solidFill>
              </a:rPr>
              <a:t> </a:t>
            </a:r>
            <a:r>
              <a:rPr sz="6550" u="none" dirty="0">
                <a:solidFill>
                  <a:srgbClr val="383689"/>
                </a:solidFill>
              </a:rPr>
              <a:t>4:</a:t>
            </a:r>
            <a:r>
              <a:rPr sz="6550" u="none" spc="40" dirty="0">
                <a:solidFill>
                  <a:srgbClr val="383689"/>
                </a:solidFill>
              </a:rPr>
              <a:t> </a:t>
            </a:r>
            <a:r>
              <a:rPr sz="6550" u="none" spc="-570" dirty="0">
                <a:solidFill>
                  <a:srgbClr val="383689"/>
                </a:solidFill>
              </a:rPr>
              <a:t>Technologies</a:t>
            </a:r>
            <a:r>
              <a:rPr sz="6550" u="none" spc="665" dirty="0">
                <a:solidFill>
                  <a:srgbClr val="383689"/>
                </a:solidFill>
              </a:rPr>
              <a:t> </a:t>
            </a:r>
            <a:r>
              <a:rPr sz="6550" u="none" spc="-595" dirty="0">
                <a:solidFill>
                  <a:srgbClr val="383689"/>
                </a:solidFill>
              </a:rPr>
              <a:t>des </a:t>
            </a:r>
            <a:r>
              <a:rPr sz="6550" u="none" spc="-484" dirty="0">
                <a:solidFill>
                  <a:srgbClr val="383689"/>
                </a:solidFill>
              </a:rPr>
              <a:t>beurres</a:t>
            </a:r>
            <a:r>
              <a:rPr sz="6550" u="none" spc="100" dirty="0">
                <a:solidFill>
                  <a:srgbClr val="383689"/>
                </a:solidFill>
              </a:rPr>
              <a:t> </a:t>
            </a:r>
            <a:r>
              <a:rPr sz="6550" u="none" dirty="0">
                <a:solidFill>
                  <a:srgbClr val="383689"/>
                </a:solidFill>
              </a:rPr>
              <a:t>et</a:t>
            </a:r>
            <a:r>
              <a:rPr sz="6550" u="none" spc="-145" dirty="0">
                <a:solidFill>
                  <a:srgbClr val="383689"/>
                </a:solidFill>
              </a:rPr>
              <a:t> </a:t>
            </a:r>
            <a:r>
              <a:rPr sz="6550" u="none" spc="-530" dirty="0">
                <a:solidFill>
                  <a:srgbClr val="383689"/>
                </a:solidFill>
              </a:rPr>
              <a:t>des</a:t>
            </a:r>
            <a:r>
              <a:rPr sz="6550" u="none" spc="-45" dirty="0">
                <a:solidFill>
                  <a:srgbClr val="383689"/>
                </a:solidFill>
              </a:rPr>
              <a:t> </a:t>
            </a:r>
            <a:r>
              <a:rPr sz="6550" u="none" spc="-590" dirty="0">
                <a:solidFill>
                  <a:srgbClr val="383689"/>
                </a:solidFill>
              </a:rPr>
              <a:t>cr</a:t>
            </a:r>
            <a:r>
              <a:rPr lang="fr-FR" sz="6550" u="none" spc="-590" dirty="0">
                <a:solidFill>
                  <a:srgbClr val="383689"/>
                </a:solidFill>
              </a:rPr>
              <a:t>é</a:t>
            </a:r>
            <a:r>
              <a:rPr sz="6550" u="none" spc="-590" dirty="0">
                <a:solidFill>
                  <a:srgbClr val="383689"/>
                </a:solidFill>
              </a:rPr>
              <a:t>mes</a:t>
            </a:r>
            <a:endParaRPr sz="6550"/>
          </a:p>
        </p:txBody>
      </p:sp>
      <p:sp>
        <p:nvSpPr>
          <p:cNvPr id="10" name="object 10"/>
          <p:cNvSpPr txBox="1"/>
          <p:nvPr/>
        </p:nvSpPr>
        <p:spPr>
          <a:xfrm>
            <a:off x="2045014" y="3031511"/>
            <a:ext cx="4667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725" algn="l"/>
              </a:tabLst>
            </a:pPr>
            <a:r>
              <a:rPr sz="1800" spc="-50" dirty="0">
                <a:solidFill>
                  <a:srgbClr val="0F0F0F"/>
                </a:solidFill>
                <a:latin typeface="Courier New" panose="02070309020205020404"/>
                <a:cs typeface="Courier New" panose="02070309020205020404"/>
              </a:rPr>
              <a:t>,</a:t>
            </a:r>
            <a:r>
              <a:rPr sz="1800" dirty="0">
                <a:solidFill>
                  <a:srgbClr val="0F0F0F"/>
                </a:solidFill>
                <a:latin typeface="Courier New" panose="02070309020205020404"/>
                <a:cs typeface="Courier New" panose="02070309020205020404"/>
              </a:rPr>
              <a:t>	</a:t>
            </a:r>
            <a:r>
              <a:rPr sz="1750" spc="-100" dirty="0">
                <a:solidFill>
                  <a:srgbClr val="0F0F0F"/>
                </a:solidFill>
                <a:latin typeface="Courier New" panose="02070309020205020404"/>
                <a:cs typeface="Courier New" panose="02070309020205020404"/>
              </a:rPr>
              <a:t>,</a:t>
            </a:r>
            <a:endParaRPr sz="175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5061" y="3125685"/>
            <a:ext cx="5888990" cy="312610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735330" indent="-722630">
              <a:lnSpc>
                <a:spcPct val="100000"/>
              </a:lnSpc>
              <a:spcBef>
                <a:spcPts val="625"/>
              </a:spcBef>
              <a:buAutoNum type="arabicPeriod" startAt="14"/>
              <a:tabLst>
                <a:tab pos="735330" algn="l"/>
              </a:tabLst>
            </a:pPr>
            <a:r>
              <a:rPr sz="290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Ecremage</a:t>
            </a:r>
            <a:r>
              <a:rPr sz="2900" spc="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00" spc="-1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615315" indent="-602615">
              <a:lnSpc>
                <a:spcPct val="100000"/>
              </a:lnSpc>
              <a:spcBef>
                <a:spcPts val="530"/>
              </a:spcBef>
              <a:buAutoNum type="arabicPeriod" startAt="14"/>
              <a:tabLst>
                <a:tab pos="615315" algn="l"/>
              </a:tabLst>
            </a:pPr>
            <a:r>
              <a:rPr sz="290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Fabrication</a:t>
            </a:r>
            <a:r>
              <a:rPr sz="2900" spc="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00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beurre</a:t>
            </a:r>
            <a:r>
              <a:rPr sz="290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290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baratte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622300" indent="-609600">
              <a:lnSpc>
                <a:spcPct val="100000"/>
              </a:lnSpc>
              <a:spcBef>
                <a:spcPts val="650"/>
              </a:spcBef>
              <a:buAutoNum type="arabicPeriod" startAt="14"/>
              <a:tabLst>
                <a:tab pos="622300" algn="l"/>
              </a:tabLst>
            </a:pPr>
            <a:r>
              <a:rPr sz="2900" spc="-30" dirty="0">
                <a:solidFill>
                  <a:srgbClr val="BD1C24"/>
                </a:solidFill>
                <a:latin typeface="Arial" panose="020B0604020202020204"/>
                <a:cs typeface="Arial" panose="020B0604020202020204"/>
              </a:rPr>
              <a:t>Conditionnement</a:t>
            </a:r>
            <a:r>
              <a:rPr sz="2900" spc="-95" dirty="0">
                <a:solidFill>
                  <a:srgbClr val="BD1C2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55" dirty="0">
                <a:solidFill>
                  <a:srgbClr val="BD1C24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00" spc="-60" dirty="0">
                <a:solidFill>
                  <a:srgbClr val="BD1C2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45" dirty="0">
                <a:solidFill>
                  <a:srgbClr val="BD1C24"/>
                </a:solidFill>
                <a:latin typeface="Arial" panose="020B0604020202020204"/>
                <a:cs typeface="Arial" panose="020B0604020202020204"/>
              </a:rPr>
              <a:t>conservation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819785" lvl="1" indent="-807085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819785" algn="l"/>
              </a:tabLst>
            </a:pP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Conditionnement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821690" lvl="1" indent="-80899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821690" algn="l"/>
              </a:tabLst>
            </a:pP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Salage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819785" lvl="1" indent="-807085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819785" algn="l"/>
              </a:tabLst>
            </a:pPr>
            <a:r>
              <a:rPr sz="290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Conservation</a:t>
            </a:r>
            <a:r>
              <a:rPr sz="29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2900" spc="-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froid</a:t>
            </a:r>
            <a:endParaRPr sz="29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901074"/>
            <a:ext cx="12261215" cy="1990725"/>
            <a:chOff x="188253" y="901074"/>
            <a:chExt cx="12261215" cy="199072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78642" y="901074"/>
              <a:ext cx="0" cy="1109980"/>
            </a:xfrm>
            <a:custGeom>
              <a:avLst/>
              <a:gdLst/>
              <a:ahLst/>
              <a:cxnLst/>
              <a:rect l="l" t="t" r="r" b="b"/>
              <a:pathLst>
                <a:path h="1109980">
                  <a:moveTo>
                    <a:pt x="0" y="1109746"/>
                  </a:moveTo>
                  <a:lnTo>
                    <a:pt x="0" y="0"/>
                  </a:lnTo>
                </a:path>
              </a:pathLst>
            </a:custGeom>
            <a:ln w="66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50639" y="1435585"/>
              <a:ext cx="11198860" cy="0"/>
            </a:xfrm>
            <a:custGeom>
              <a:avLst/>
              <a:gdLst/>
              <a:ahLst/>
              <a:cxnLst/>
              <a:rect l="l" t="t" r="r" b="b"/>
              <a:pathLst>
                <a:path w="11198860">
                  <a:moveTo>
                    <a:pt x="0" y="0"/>
                  </a:moveTo>
                  <a:lnTo>
                    <a:pt x="11198544" y="0"/>
                  </a:lnTo>
                </a:path>
              </a:pathLst>
            </a:custGeom>
            <a:ln w="12726">
              <a:solidFill>
                <a:srgbClr val="900C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37940" y="672025"/>
            <a:ext cx="11199495" cy="926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900" u="none" dirty="0">
                <a:solidFill>
                  <a:srgbClr val="900C28"/>
                </a:solidFill>
              </a:rPr>
              <a:t>6.</a:t>
            </a:r>
            <a:r>
              <a:rPr sz="5900" u="none" spc="-120" dirty="0">
                <a:solidFill>
                  <a:srgbClr val="900C28"/>
                </a:solidFill>
              </a:rPr>
              <a:t> </a:t>
            </a:r>
            <a:r>
              <a:rPr sz="5900" u="none" spc="-350" dirty="0">
                <a:solidFill>
                  <a:srgbClr val="900C28"/>
                </a:solidFill>
              </a:rPr>
              <a:t>conditionnement</a:t>
            </a:r>
            <a:r>
              <a:rPr sz="5900" u="none" spc="-360" dirty="0">
                <a:solidFill>
                  <a:srgbClr val="900C28"/>
                </a:solidFill>
              </a:rPr>
              <a:t> </a:t>
            </a:r>
            <a:r>
              <a:rPr sz="5900" u="none" dirty="0">
                <a:solidFill>
                  <a:srgbClr val="900C28"/>
                </a:solidFill>
              </a:rPr>
              <a:t>et</a:t>
            </a:r>
            <a:r>
              <a:rPr sz="5900" u="none" spc="-204" dirty="0">
                <a:solidFill>
                  <a:srgbClr val="900C28"/>
                </a:solidFill>
              </a:rPr>
              <a:t> </a:t>
            </a:r>
            <a:r>
              <a:rPr sz="5900" u="none" spc="-475" dirty="0">
                <a:solidFill>
                  <a:srgbClr val="900C28"/>
                </a:solidFill>
              </a:rPr>
              <a:t>conservation</a:t>
            </a:r>
            <a:endParaRPr sz="5900"/>
          </a:p>
        </p:txBody>
      </p:sp>
      <p:sp>
        <p:nvSpPr>
          <p:cNvPr id="9" name="object 9"/>
          <p:cNvSpPr txBox="1"/>
          <p:nvPr/>
        </p:nvSpPr>
        <p:spPr>
          <a:xfrm>
            <a:off x="1064060" y="1070847"/>
            <a:ext cx="9240520" cy="6026785"/>
          </a:xfrm>
          <a:prstGeom prst="rect">
            <a:avLst/>
          </a:prstGeom>
        </p:spPr>
        <p:txBody>
          <a:bodyPr vert="horz" wrap="square" lIns="0" tIns="485775" rIns="0" bIns="0" rtlCol="0">
            <a:spAutoFit/>
          </a:bodyPr>
          <a:lstStyle/>
          <a:p>
            <a:pPr marL="563880">
              <a:lnSpc>
                <a:spcPct val="100000"/>
              </a:lnSpc>
              <a:spcBef>
                <a:spcPts val="3825"/>
              </a:spcBef>
              <a:tabLst>
                <a:tab pos="4043045" algn="l"/>
              </a:tabLst>
            </a:pPr>
            <a:r>
              <a:rPr sz="5900" b="1" u="heavy" dirty="0">
                <a:solidFill>
                  <a:srgbClr val="900C28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5900" b="1" u="heavy" spc="-434" dirty="0">
                <a:solidFill>
                  <a:srgbClr val="900C28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du</a:t>
            </a:r>
            <a:r>
              <a:rPr sz="5900" b="1" u="heavy" spc="155" dirty="0">
                <a:solidFill>
                  <a:srgbClr val="900C28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5900" b="1" u="heavy" spc="-385" dirty="0">
                <a:solidFill>
                  <a:srgbClr val="900C28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beurre</a:t>
            </a:r>
            <a:endParaRPr sz="5900">
              <a:latin typeface="Arial" panose="020B0604020202020204"/>
              <a:cs typeface="Arial" panose="020B0604020202020204"/>
            </a:endParaRPr>
          </a:p>
          <a:p>
            <a:pPr marL="128270">
              <a:lnSpc>
                <a:spcPct val="100000"/>
              </a:lnSpc>
              <a:spcBef>
                <a:spcPts val="2245"/>
              </a:spcBef>
            </a:pPr>
            <a:r>
              <a:rPr sz="3550" u="heavy" spc="-1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16.1</a:t>
            </a:r>
            <a:r>
              <a:rPr sz="3550" u="heavy" spc="-22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2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Conditionnement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II</a:t>
            </a:r>
            <a:r>
              <a:rPr sz="360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existe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trois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types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d'emballage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beurre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41275">
              <a:lnSpc>
                <a:spcPct val="100000"/>
              </a:lnSpc>
              <a:spcBef>
                <a:spcPts val="2025"/>
              </a:spcBef>
            </a:pP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•le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grand</a:t>
            </a:r>
            <a:r>
              <a:rPr sz="3550" spc="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format,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41275">
              <a:lnSpc>
                <a:spcPct val="100000"/>
              </a:lnSpc>
              <a:spcBef>
                <a:spcPts val="1910"/>
              </a:spcBef>
            </a:pP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•le</a:t>
            </a:r>
            <a:r>
              <a:rPr sz="3550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petit</a:t>
            </a:r>
            <a:r>
              <a:rPr sz="3550" spc="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format,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41275">
              <a:lnSpc>
                <a:spcPct val="100000"/>
              </a:lnSpc>
              <a:spcBef>
                <a:spcPts val="1835"/>
              </a:spcBef>
            </a:pP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•le</a:t>
            </a:r>
            <a:r>
              <a:rPr sz="3550" spc="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micro-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format.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8270">
              <a:lnSpc>
                <a:spcPct val="100000"/>
              </a:lnSpc>
              <a:spcBef>
                <a:spcPts val="1430"/>
              </a:spcBef>
            </a:pPr>
            <a:r>
              <a:rPr sz="3550" u="heavy" spc="-1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16.2</a:t>
            </a:r>
            <a:r>
              <a:rPr sz="3550" u="heavy" spc="-24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6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Le</a:t>
            </a:r>
            <a:r>
              <a:rPr sz="3550" u="heavy" spc="-17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salage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3858" y="7027619"/>
            <a:ext cx="1106614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salage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procede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conservation</a:t>
            </a:r>
            <a:r>
              <a:rPr sz="3550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plus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ancien.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II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3858" y="7045830"/>
            <a:ext cx="7689215" cy="26060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 indent="5715">
              <a:lnSpc>
                <a:spcPct val="127000"/>
              </a:lnSpc>
              <a:spcBef>
                <a:spcPts val="865"/>
              </a:spcBef>
            </a:pP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realise</a:t>
            </a:r>
            <a:r>
              <a:rPr lang="fr-FR" altLang="en-US"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à</a:t>
            </a:r>
            <a:r>
              <a:rPr sz="5200" spc="-3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partir</a:t>
            </a:r>
            <a:r>
              <a:rPr sz="3550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d'NaCI:</a:t>
            </a:r>
            <a:r>
              <a:rPr sz="3550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355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retrouve</a:t>
            </a:r>
            <a:r>
              <a:rPr sz="355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beurre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demi-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sel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beurre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sale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997040" y="1847950"/>
            <a:ext cx="579882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spc="14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16.3</a:t>
            </a:r>
            <a:r>
              <a:rPr sz="3500" b="1" spc="-1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Conservation</a:t>
            </a:r>
            <a:r>
              <a:rPr sz="3500" b="1" spc="24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16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3500" b="1" spc="-11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4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froid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78602" y="2663955"/>
            <a:ext cx="10986770" cy="1621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4445">
              <a:lnSpc>
                <a:spcPts val="4090"/>
              </a:lnSpc>
              <a:spcBef>
                <a:spcPts val="375"/>
              </a:spcBef>
            </a:pPr>
            <a:r>
              <a:rPr sz="3450" b="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600" b="0" u="none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600" b="0" u="none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temp</a:t>
            </a:r>
            <a:r>
              <a:rPr lang="fr-FR" sz="3600" b="0" u="none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0" u="none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rature</a:t>
            </a:r>
            <a:r>
              <a:rPr sz="3600" b="0" u="none" spc="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comprise</a:t>
            </a:r>
            <a:r>
              <a:rPr sz="3600" b="0" u="none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entre</a:t>
            </a:r>
            <a:r>
              <a:rPr sz="3600" b="0" u="none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3600" b="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10</a:t>
            </a:r>
            <a:r>
              <a:rPr sz="3600" b="0" u="none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600" b="0" u="none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3600" b="0" u="none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15</a:t>
            </a:r>
            <a:r>
              <a:rPr lang="fr-FR" sz="3600" b="0" u="none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°</a:t>
            </a:r>
            <a:r>
              <a:rPr sz="3600" b="0" u="none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3600" b="0" u="none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600" b="0" u="none" spc="-2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beurre </a:t>
            </a:r>
            <a:r>
              <a:rPr sz="3600" b="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peut</a:t>
            </a:r>
            <a:r>
              <a:rPr sz="3600" b="0" u="none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se</a:t>
            </a:r>
            <a:r>
              <a:rPr sz="3600" b="0" u="none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conserver</a:t>
            </a:r>
            <a:r>
              <a:rPr sz="3600" b="0" u="none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parfaitement</a:t>
            </a:r>
            <a:r>
              <a:rPr sz="3600" b="0" u="none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pendant</a:t>
            </a:r>
            <a:r>
              <a:rPr sz="3600" b="0" u="none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plusieurs</a:t>
            </a:r>
            <a:r>
              <a:rPr sz="3600" b="0" u="none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mois.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7863" y="4249433"/>
            <a:ext cx="11690985" cy="213296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1115" marR="17780" indent="-6350">
              <a:lnSpc>
                <a:spcPct val="96000"/>
              </a:lnSpc>
              <a:spcBef>
                <a:spcPts val="295"/>
              </a:spcBef>
              <a:tabLst>
                <a:tab pos="8940165" algn="l"/>
              </a:tabLst>
            </a:pP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Comme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toutes</a:t>
            </a:r>
            <a:r>
              <a:rPr sz="355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matieres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grasses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beurre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	est</a:t>
            </a:r>
            <a:r>
              <a:rPr sz="355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capable 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d'absorber</a:t>
            </a:r>
            <a:r>
              <a:rPr sz="355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rapidement</a:t>
            </a:r>
            <a:r>
              <a:rPr sz="3550" spc="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232323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185" dirty="0">
                <a:solidFill>
                  <a:srgbClr val="2323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mauvaises</a:t>
            </a:r>
            <a:r>
              <a:rPr sz="355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odeurs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done</a:t>
            </a: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doivent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etre</a:t>
            </a:r>
            <a:r>
              <a:rPr sz="355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conserve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chambres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froides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sp</a:t>
            </a:r>
            <a:r>
              <a:rPr lang="fr-FR" altLang="en-US"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cialement </a:t>
            </a:r>
            <a:r>
              <a:rPr lang="fr-FR" altLang="en-US"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résevées.</a:t>
            </a:r>
            <a:endParaRPr lang="fr-FR" altLang="en-US" sz="3550" spc="-50" dirty="0">
              <a:solidFill>
                <a:srgbClr val="0C0C0C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0240" y="325508"/>
            <a:ext cx="11704320" cy="20059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813685" marR="5080" indent="-657225">
              <a:lnSpc>
                <a:spcPts val="7580"/>
              </a:lnSpc>
              <a:spcBef>
                <a:spcPts val="490"/>
              </a:spcBef>
            </a:pPr>
            <a:r>
              <a:rPr sz="6550" u="none" spc="-459" dirty="0">
                <a:solidFill>
                  <a:srgbClr val="383689"/>
                </a:solidFill>
              </a:rPr>
              <a:t>Partie</a:t>
            </a:r>
            <a:r>
              <a:rPr sz="6550" u="none" spc="340" dirty="0">
                <a:solidFill>
                  <a:srgbClr val="383689"/>
                </a:solidFill>
              </a:rPr>
              <a:t> </a:t>
            </a:r>
            <a:r>
              <a:rPr sz="6550" u="none" dirty="0">
                <a:solidFill>
                  <a:srgbClr val="383689"/>
                </a:solidFill>
              </a:rPr>
              <a:t>4:</a:t>
            </a:r>
            <a:r>
              <a:rPr sz="6550" u="none" spc="40" dirty="0">
                <a:solidFill>
                  <a:srgbClr val="383689"/>
                </a:solidFill>
              </a:rPr>
              <a:t> </a:t>
            </a:r>
            <a:r>
              <a:rPr sz="6550" u="none" spc="-570" dirty="0">
                <a:solidFill>
                  <a:srgbClr val="383689"/>
                </a:solidFill>
              </a:rPr>
              <a:t>Technologies</a:t>
            </a:r>
            <a:r>
              <a:rPr sz="6550" u="none" spc="665" dirty="0">
                <a:solidFill>
                  <a:srgbClr val="383689"/>
                </a:solidFill>
              </a:rPr>
              <a:t> </a:t>
            </a:r>
            <a:r>
              <a:rPr sz="6550" u="none" spc="-595" dirty="0">
                <a:solidFill>
                  <a:srgbClr val="383689"/>
                </a:solidFill>
              </a:rPr>
              <a:t>des </a:t>
            </a:r>
            <a:r>
              <a:rPr sz="6550" u="none" spc="-484" dirty="0">
                <a:solidFill>
                  <a:srgbClr val="383689"/>
                </a:solidFill>
              </a:rPr>
              <a:t>beurres</a:t>
            </a:r>
            <a:r>
              <a:rPr sz="6550" u="none" spc="100" dirty="0">
                <a:solidFill>
                  <a:srgbClr val="383689"/>
                </a:solidFill>
              </a:rPr>
              <a:t> </a:t>
            </a:r>
            <a:r>
              <a:rPr sz="6550" u="none" dirty="0">
                <a:solidFill>
                  <a:srgbClr val="383689"/>
                </a:solidFill>
              </a:rPr>
              <a:t>et</a:t>
            </a:r>
            <a:r>
              <a:rPr sz="6550" u="none" spc="-145" dirty="0">
                <a:solidFill>
                  <a:srgbClr val="383689"/>
                </a:solidFill>
              </a:rPr>
              <a:t> </a:t>
            </a:r>
            <a:r>
              <a:rPr sz="6550" u="none" spc="-530" dirty="0">
                <a:solidFill>
                  <a:srgbClr val="383689"/>
                </a:solidFill>
              </a:rPr>
              <a:t>des</a:t>
            </a:r>
            <a:r>
              <a:rPr sz="6550" u="none" spc="-45" dirty="0">
                <a:solidFill>
                  <a:srgbClr val="383689"/>
                </a:solidFill>
              </a:rPr>
              <a:t> </a:t>
            </a:r>
            <a:r>
              <a:rPr sz="6550" u="none" spc="-590" dirty="0">
                <a:solidFill>
                  <a:srgbClr val="383689"/>
                </a:solidFill>
              </a:rPr>
              <a:t>cr</a:t>
            </a:r>
            <a:r>
              <a:rPr lang="fr-FR" sz="6550" u="none" spc="-590" dirty="0">
                <a:solidFill>
                  <a:srgbClr val="383689"/>
                </a:solidFill>
              </a:rPr>
              <a:t>é</a:t>
            </a:r>
            <a:r>
              <a:rPr sz="6550" u="none" spc="-590" dirty="0">
                <a:solidFill>
                  <a:srgbClr val="383689"/>
                </a:solidFill>
              </a:rPr>
              <a:t>mes</a:t>
            </a:r>
            <a:endParaRPr sz="6550"/>
          </a:p>
        </p:txBody>
      </p:sp>
      <p:sp>
        <p:nvSpPr>
          <p:cNvPr id="10" name="object 10"/>
          <p:cNvSpPr txBox="1"/>
          <p:nvPr/>
        </p:nvSpPr>
        <p:spPr>
          <a:xfrm>
            <a:off x="2045014" y="3031511"/>
            <a:ext cx="4667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725" algn="l"/>
              </a:tabLst>
            </a:pPr>
            <a:r>
              <a:rPr sz="1800" spc="-50" dirty="0">
                <a:solidFill>
                  <a:srgbClr val="0F0F0F"/>
                </a:solidFill>
                <a:latin typeface="Courier New" panose="02070309020205020404"/>
                <a:cs typeface="Courier New" panose="02070309020205020404"/>
              </a:rPr>
              <a:t>,</a:t>
            </a:r>
            <a:r>
              <a:rPr sz="1800" dirty="0">
                <a:solidFill>
                  <a:srgbClr val="0F0F0F"/>
                </a:solidFill>
                <a:latin typeface="Courier New" panose="02070309020205020404"/>
                <a:cs typeface="Courier New" panose="02070309020205020404"/>
              </a:rPr>
              <a:t>	</a:t>
            </a:r>
            <a:r>
              <a:rPr sz="1750" spc="-100" dirty="0">
                <a:solidFill>
                  <a:srgbClr val="0F0F0F"/>
                </a:solidFill>
                <a:latin typeface="Courier New" panose="02070309020205020404"/>
                <a:cs typeface="Courier New" panose="02070309020205020404"/>
              </a:rPr>
              <a:t>,</a:t>
            </a:r>
            <a:endParaRPr sz="175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0634" y="3120595"/>
            <a:ext cx="5887085" cy="205232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741680" indent="-728980">
              <a:lnSpc>
                <a:spcPct val="100000"/>
              </a:lnSpc>
              <a:spcBef>
                <a:spcPts val="565"/>
              </a:spcBef>
              <a:buSzPct val="111000"/>
              <a:buFont typeface="Times New Roman" panose="02020603050405020304"/>
              <a:buAutoNum type="arabicPeriod" startAt="14"/>
              <a:tabLst>
                <a:tab pos="741680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Ecremage</a:t>
            </a:r>
            <a:r>
              <a:rPr sz="2700" spc="2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00" spc="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22300" indent="-602615">
              <a:lnSpc>
                <a:spcPct val="100000"/>
              </a:lnSpc>
              <a:spcBef>
                <a:spcPts val="710"/>
              </a:spcBef>
              <a:buAutoNum type="arabicPeriod" startAt="14"/>
              <a:tabLst>
                <a:tab pos="622300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Fabrication</a:t>
            </a:r>
            <a:r>
              <a:rPr sz="2700" spc="3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00" spc="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beurre</a:t>
            </a:r>
            <a:r>
              <a:rPr sz="2700" spc="1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2700" spc="1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baratte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28015" indent="-608330">
              <a:lnSpc>
                <a:spcPct val="100000"/>
              </a:lnSpc>
              <a:spcBef>
                <a:spcPts val="890"/>
              </a:spcBef>
              <a:buAutoNum type="arabicPeriod" startAt="14"/>
              <a:tabLst>
                <a:tab pos="628015" algn="l"/>
              </a:tabLst>
            </a:pPr>
            <a:r>
              <a:rPr sz="2700" spc="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Conditionnement</a:t>
            </a:r>
            <a:r>
              <a:rPr sz="2700" spc="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700" spc="1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conservation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29285" indent="-609600">
              <a:lnSpc>
                <a:spcPct val="100000"/>
              </a:lnSpc>
              <a:spcBef>
                <a:spcPts val="885"/>
              </a:spcBef>
              <a:buAutoNum type="arabicPeriod" startAt="14"/>
              <a:tabLst>
                <a:tab pos="629285" algn="l"/>
              </a:tabLst>
            </a:pPr>
            <a:r>
              <a:rPr sz="2700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2700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700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fauts</a:t>
            </a:r>
            <a:r>
              <a:rPr sz="2700" spc="370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700" spc="570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alt</a:t>
            </a:r>
            <a:r>
              <a:rPr lang="fr-FR" altLang="en-US" sz="2700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700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rations</a:t>
            </a:r>
            <a:r>
              <a:rPr sz="2700" spc="525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00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00" spc="295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beurre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2618085" cy="1634489"/>
            <a:chOff x="188253" y="1369408"/>
            <a:chExt cx="12618085" cy="1634489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9926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28139" y="2397705"/>
              <a:ext cx="11178540" cy="0"/>
            </a:xfrm>
            <a:custGeom>
              <a:avLst/>
              <a:gdLst/>
              <a:ahLst/>
              <a:cxnLst/>
              <a:rect l="l" t="t" r="r" b="b"/>
              <a:pathLst>
                <a:path w="11178540">
                  <a:moveTo>
                    <a:pt x="0" y="0"/>
                  </a:moveTo>
                  <a:lnTo>
                    <a:pt x="11178193" y="0"/>
                  </a:lnTo>
                </a:path>
              </a:pathLst>
            </a:custGeom>
            <a:ln w="152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23739" y="1501786"/>
            <a:ext cx="11193145" cy="906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250" u="none" spc="55" dirty="0">
                <a:solidFill>
                  <a:srgbClr val="900C28"/>
                </a:solidFill>
              </a:rPr>
              <a:t>17</a:t>
            </a:r>
            <a:r>
              <a:rPr sz="5250" u="none" spc="310" dirty="0">
                <a:solidFill>
                  <a:srgbClr val="900C28"/>
                </a:solidFill>
              </a:rPr>
              <a:t> </a:t>
            </a:r>
            <a:r>
              <a:rPr sz="5800" u="none" spc="-340" dirty="0">
                <a:solidFill>
                  <a:srgbClr val="900C28"/>
                </a:solidFill>
              </a:rPr>
              <a:t>D</a:t>
            </a:r>
            <a:r>
              <a:rPr lang="fr-FR" sz="5800" u="none" spc="-340" dirty="0">
                <a:solidFill>
                  <a:srgbClr val="900C28"/>
                </a:solidFill>
              </a:rPr>
              <a:t>é</a:t>
            </a:r>
            <a:r>
              <a:rPr sz="5800" u="none" spc="-340" dirty="0">
                <a:solidFill>
                  <a:srgbClr val="900C28"/>
                </a:solidFill>
              </a:rPr>
              <a:t>fauts</a:t>
            </a:r>
            <a:r>
              <a:rPr sz="5800" u="none" spc="400" dirty="0">
                <a:solidFill>
                  <a:srgbClr val="900C28"/>
                </a:solidFill>
              </a:rPr>
              <a:t> </a:t>
            </a:r>
            <a:r>
              <a:rPr sz="5800" u="none" dirty="0">
                <a:solidFill>
                  <a:srgbClr val="900C28"/>
                </a:solidFill>
              </a:rPr>
              <a:t>et</a:t>
            </a:r>
            <a:r>
              <a:rPr sz="5800" u="none" spc="-20" dirty="0">
                <a:solidFill>
                  <a:srgbClr val="900C28"/>
                </a:solidFill>
              </a:rPr>
              <a:t> </a:t>
            </a:r>
            <a:r>
              <a:rPr sz="5800" u="none" spc="-300" dirty="0">
                <a:solidFill>
                  <a:srgbClr val="900C28"/>
                </a:solidFill>
              </a:rPr>
              <a:t>alt</a:t>
            </a:r>
            <a:r>
              <a:rPr lang="fr-FR" sz="5800" u="none" spc="-300" dirty="0">
                <a:solidFill>
                  <a:srgbClr val="900C28"/>
                </a:solidFill>
              </a:rPr>
              <a:t>é</a:t>
            </a:r>
            <a:r>
              <a:rPr sz="5800" u="none" spc="-300" dirty="0">
                <a:solidFill>
                  <a:srgbClr val="900C28"/>
                </a:solidFill>
              </a:rPr>
              <a:t>rations</a:t>
            </a:r>
            <a:r>
              <a:rPr sz="5800" u="none" spc="215" dirty="0">
                <a:solidFill>
                  <a:srgbClr val="900C28"/>
                </a:solidFill>
              </a:rPr>
              <a:t> </a:t>
            </a:r>
            <a:r>
              <a:rPr sz="5800" u="none" spc="-360" dirty="0">
                <a:solidFill>
                  <a:srgbClr val="900C28"/>
                </a:solidFill>
              </a:rPr>
              <a:t>du</a:t>
            </a:r>
            <a:r>
              <a:rPr sz="5800" u="none" spc="215" dirty="0">
                <a:solidFill>
                  <a:srgbClr val="900C28"/>
                </a:solidFill>
              </a:rPr>
              <a:t> </a:t>
            </a:r>
            <a:r>
              <a:rPr sz="5800" u="none" spc="-320" dirty="0">
                <a:solidFill>
                  <a:srgbClr val="900C28"/>
                </a:solidFill>
              </a:rPr>
              <a:t>beurre</a:t>
            </a:r>
            <a:endParaRPr sz="5800"/>
          </a:p>
        </p:txBody>
      </p:sp>
      <p:sp>
        <p:nvSpPr>
          <p:cNvPr id="11" name="object 11"/>
          <p:cNvSpPr txBox="1"/>
          <p:nvPr/>
        </p:nvSpPr>
        <p:spPr>
          <a:xfrm>
            <a:off x="1285570" y="2292106"/>
            <a:ext cx="5945505" cy="745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09880">
              <a:lnSpc>
                <a:spcPct val="144000"/>
              </a:lnSpc>
              <a:spcBef>
                <a:spcPts val="95"/>
              </a:spcBef>
            </a:pPr>
            <a:r>
              <a:rPr sz="3550" spc="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peut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retrouver</a:t>
            </a:r>
            <a:r>
              <a:rPr sz="355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fauts: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D'aspect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035"/>
              </a:spcBef>
            </a:pP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texture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 marR="161290">
              <a:lnSpc>
                <a:spcPts val="6130"/>
              </a:lnSpc>
              <a:spcBef>
                <a:spcPts val="515"/>
              </a:spcBef>
            </a:pP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repartition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inegale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l'eau 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goGt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d'odeur: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7145">
              <a:lnSpc>
                <a:spcPts val="2725"/>
              </a:lnSpc>
            </a:pP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•Le</a:t>
            </a:r>
            <a:r>
              <a:rPr sz="29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rancissement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7145">
              <a:lnSpc>
                <a:spcPts val="3425"/>
              </a:lnSpc>
            </a:pPr>
            <a:r>
              <a:rPr sz="29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•gout</a:t>
            </a:r>
            <a:r>
              <a:rPr sz="2900" spc="3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acide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7145">
              <a:lnSpc>
                <a:spcPts val="3405"/>
              </a:lnSpc>
            </a:pPr>
            <a:r>
              <a:rPr sz="29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•gout</a:t>
            </a:r>
            <a:r>
              <a:rPr sz="2900" spc="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fromage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7145">
              <a:lnSpc>
                <a:spcPts val="3405"/>
              </a:lnSpc>
            </a:pPr>
            <a:r>
              <a:rPr sz="29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•gout</a:t>
            </a:r>
            <a:r>
              <a:rPr sz="2900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levure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7145">
              <a:lnSpc>
                <a:spcPts val="3425"/>
              </a:lnSpc>
            </a:pP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•gout</a:t>
            </a:r>
            <a:r>
              <a:rPr sz="2950" spc="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moisi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7145">
              <a:lnSpc>
                <a:spcPts val="3405"/>
              </a:lnSpc>
            </a:pPr>
            <a:r>
              <a:rPr sz="29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•gout</a:t>
            </a:r>
            <a:r>
              <a:rPr sz="2900" spc="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metal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7145">
              <a:lnSpc>
                <a:spcPts val="3405"/>
              </a:lnSpc>
            </a:pPr>
            <a:r>
              <a:rPr sz="29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•gout</a:t>
            </a:r>
            <a:r>
              <a:rPr sz="2900" spc="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poisson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7145">
              <a:lnSpc>
                <a:spcPts val="3495"/>
              </a:lnSpc>
            </a:pPr>
            <a:r>
              <a:rPr sz="29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•gout</a:t>
            </a:r>
            <a:r>
              <a:rPr sz="2900" spc="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cuit,</a:t>
            </a:r>
            <a:r>
              <a:rPr sz="29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caramel</a:t>
            </a:r>
            <a:r>
              <a:rPr sz="2950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2050" spc="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brule</a:t>
            </a:r>
            <a:endParaRPr sz="29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0240" y="1093893"/>
            <a:ext cx="11704320" cy="82860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813685" marR="5080" indent="-657225">
              <a:lnSpc>
                <a:spcPts val="7580"/>
              </a:lnSpc>
              <a:spcBef>
                <a:spcPts val="490"/>
              </a:spcBef>
            </a:pPr>
            <a:r>
              <a:rPr sz="6550" u="none" spc="-459" dirty="0">
                <a:solidFill>
                  <a:srgbClr val="383689"/>
                </a:solidFill>
              </a:rPr>
              <a:t>Partie</a:t>
            </a:r>
            <a:r>
              <a:rPr sz="6550" u="none" spc="340" dirty="0">
                <a:solidFill>
                  <a:srgbClr val="383689"/>
                </a:solidFill>
              </a:rPr>
              <a:t> </a:t>
            </a:r>
            <a:r>
              <a:rPr sz="6550" u="none" dirty="0">
                <a:solidFill>
                  <a:srgbClr val="383689"/>
                </a:solidFill>
              </a:rPr>
              <a:t>4:</a:t>
            </a:r>
            <a:r>
              <a:rPr sz="6550" u="none" spc="40" dirty="0">
                <a:solidFill>
                  <a:srgbClr val="383689"/>
                </a:solidFill>
              </a:rPr>
              <a:t> </a:t>
            </a:r>
            <a:r>
              <a:rPr sz="6550" u="none" spc="-570" dirty="0">
                <a:solidFill>
                  <a:srgbClr val="383689"/>
                </a:solidFill>
              </a:rPr>
              <a:t>Technologies</a:t>
            </a:r>
            <a:r>
              <a:rPr sz="6550" u="none" spc="665" dirty="0">
                <a:solidFill>
                  <a:srgbClr val="383689"/>
                </a:solidFill>
              </a:rPr>
              <a:t> </a:t>
            </a:r>
            <a:r>
              <a:rPr sz="6550" u="none" spc="-595" dirty="0">
                <a:solidFill>
                  <a:srgbClr val="383689"/>
                </a:solidFill>
              </a:rPr>
              <a:t>des </a:t>
            </a:r>
            <a:r>
              <a:rPr sz="6550" u="none" spc="-484" dirty="0">
                <a:solidFill>
                  <a:srgbClr val="383689"/>
                </a:solidFill>
              </a:rPr>
              <a:t>beurres</a:t>
            </a:r>
            <a:r>
              <a:rPr sz="6550" u="none" spc="100" dirty="0">
                <a:solidFill>
                  <a:srgbClr val="383689"/>
                </a:solidFill>
              </a:rPr>
              <a:t> </a:t>
            </a:r>
            <a:r>
              <a:rPr sz="6550" u="none" dirty="0">
                <a:solidFill>
                  <a:srgbClr val="383689"/>
                </a:solidFill>
              </a:rPr>
              <a:t>et</a:t>
            </a:r>
            <a:r>
              <a:rPr sz="6550" u="none" spc="-145" dirty="0">
                <a:solidFill>
                  <a:srgbClr val="383689"/>
                </a:solidFill>
              </a:rPr>
              <a:t> </a:t>
            </a:r>
            <a:r>
              <a:rPr sz="6550" u="none" spc="-530" dirty="0">
                <a:solidFill>
                  <a:srgbClr val="383689"/>
                </a:solidFill>
              </a:rPr>
              <a:t>des</a:t>
            </a:r>
            <a:r>
              <a:rPr sz="6550" u="none" spc="-45" dirty="0">
                <a:solidFill>
                  <a:srgbClr val="383689"/>
                </a:solidFill>
              </a:rPr>
              <a:t> </a:t>
            </a:r>
            <a:r>
              <a:rPr sz="6550" u="none" spc="-590" dirty="0">
                <a:solidFill>
                  <a:srgbClr val="383689"/>
                </a:solidFill>
              </a:rPr>
              <a:t>cremes</a:t>
            </a:r>
            <a:endParaRPr sz="6550"/>
          </a:p>
        </p:txBody>
      </p:sp>
      <p:sp>
        <p:nvSpPr>
          <p:cNvPr id="10" name="object 10"/>
          <p:cNvSpPr txBox="1"/>
          <p:nvPr/>
        </p:nvSpPr>
        <p:spPr>
          <a:xfrm>
            <a:off x="2045014" y="3031511"/>
            <a:ext cx="4667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725" algn="l"/>
              </a:tabLst>
            </a:pPr>
            <a:r>
              <a:rPr sz="1800" spc="-50" dirty="0">
                <a:solidFill>
                  <a:srgbClr val="0F0F0F"/>
                </a:solidFill>
                <a:latin typeface="Courier New" panose="02070309020205020404"/>
                <a:cs typeface="Courier New" panose="02070309020205020404"/>
              </a:rPr>
              <a:t>,</a:t>
            </a:r>
            <a:r>
              <a:rPr sz="1800" dirty="0">
                <a:solidFill>
                  <a:srgbClr val="0F0F0F"/>
                </a:solidFill>
                <a:latin typeface="Courier New" panose="02070309020205020404"/>
                <a:cs typeface="Courier New" panose="02070309020205020404"/>
              </a:rPr>
              <a:t>	</a:t>
            </a:r>
            <a:r>
              <a:rPr sz="1750" spc="-100" dirty="0">
                <a:solidFill>
                  <a:srgbClr val="0F0F0F"/>
                </a:solidFill>
                <a:latin typeface="Courier New" panose="02070309020205020404"/>
                <a:cs typeface="Courier New" panose="02070309020205020404"/>
              </a:rPr>
              <a:t>,</a:t>
            </a:r>
            <a:endParaRPr sz="175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0634" y="3126958"/>
            <a:ext cx="7660005" cy="371284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739140" indent="-726440">
              <a:lnSpc>
                <a:spcPct val="100000"/>
              </a:lnSpc>
              <a:spcBef>
                <a:spcPts val="515"/>
              </a:spcBef>
              <a:buSzPct val="102000"/>
              <a:buFont typeface="Times New Roman" panose="02020603050405020304"/>
              <a:buAutoNum type="arabicPeriod" startAt="14"/>
              <a:tabLst>
                <a:tab pos="739140" algn="l"/>
              </a:tabLst>
            </a:pPr>
            <a:r>
              <a:rPr sz="295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Ecremage</a:t>
            </a:r>
            <a:r>
              <a:rPr sz="2950" spc="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50" spc="-1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620395" indent="-604520">
              <a:lnSpc>
                <a:spcPct val="100000"/>
              </a:lnSpc>
              <a:spcBef>
                <a:spcPts val="460"/>
              </a:spcBef>
              <a:buAutoNum type="arabicPeriod" startAt="14"/>
              <a:tabLst>
                <a:tab pos="620395" algn="l"/>
              </a:tabLst>
            </a:pPr>
            <a:r>
              <a:rPr sz="2950" spc="-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Fabrication</a:t>
            </a:r>
            <a:r>
              <a:rPr sz="2950" spc="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00" spc="-1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beurre</a:t>
            </a:r>
            <a:r>
              <a:rPr sz="295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295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baratte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626745" indent="-610870">
              <a:lnSpc>
                <a:spcPct val="100000"/>
              </a:lnSpc>
              <a:spcBef>
                <a:spcPts val="590"/>
              </a:spcBef>
              <a:buAutoNum type="arabicPeriod" startAt="14"/>
              <a:tabLst>
                <a:tab pos="626745" algn="l"/>
              </a:tabLst>
            </a:pPr>
            <a:r>
              <a:rPr sz="2950" spc="-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Conditionnement</a:t>
            </a:r>
            <a:r>
              <a:rPr sz="295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50" spc="-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conservation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622300" indent="-609600">
              <a:lnSpc>
                <a:spcPct val="100000"/>
              </a:lnSpc>
              <a:spcBef>
                <a:spcPts val="535"/>
              </a:spcBef>
              <a:buSzPct val="102000"/>
              <a:buFont typeface="Times New Roman" panose="02020603050405020304"/>
              <a:buAutoNum type="arabicPeriod" startAt="14"/>
              <a:tabLst>
                <a:tab pos="622300" algn="l"/>
              </a:tabLst>
            </a:pP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Defauts</a:t>
            </a:r>
            <a:r>
              <a:rPr sz="2950" spc="-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50" spc="-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alterations</a:t>
            </a:r>
            <a:r>
              <a:rPr sz="2950" spc="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50" spc="-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beurre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628650" indent="-612775">
              <a:lnSpc>
                <a:spcPct val="100000"/>
              </a:lnSpc>
              <a:spcBef>
                <a:spcPts val="580"/>
              </a:spcBef>
              <a:buAutoNum type="arabicPeriod" startAt="14"/>
              <a:tabLst>
                <a:tab pos="628650" algn="l"/>
              </a:tabLst>
            </a:pPr>
            <a:r>
              <a:rPr sz="2950" spc="-165" dirty="0">
                <a:solidFill>
                  <a:srgbClr val="BA1F24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950" spc="-40" dirty="0">
                <a:solidFill>
                  <a:srgbClr val="BA1F2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75" dirty="0">
                <a:solidFill>
                  <a:srgbClr val="BA1F24"/>
                </a:solidFill>
                <a:latin typeface="Arial" panose="020B0604020202020204"/>
                <a:cs typeface="Arial" panose="020B0604020202020204"/>
              </a:rPr>
              <a:t>cremes</a:t>
            </a:r>
            <a:r>
              <a:rPr sz="2950" spc="-105" dirty="0">
                <a:solidFill>
                  <a:srgbClr val="BA1F2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BA1F24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190" dirty="0">
                <a:solidFill>
                  <a:srgbClr val="BA1F2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5" dirty="0">
                <a:solidFill>
                  <a:srgbClr val="BA1F24"/>
                </a:solidFill>
                <a:latin typeface="Arial" panose="020B0604020202020204"/>
                <a:cs typeface="Arial" panose="020B0604020202020204"/>
              </a:rPr>
              <a:t>consommation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826770" lvl="1" indent="-799465">
              <a:lnSpc>
                <a:spcPct val="100000"/>
              </a:lnSpc>
              <a:spcBef>
                <a:spcPts val="190"/>
              </a:spcBef>
              <a:buAutoNum type="arabicPeriod"/>
              <a:tabLst>
                <a:tab pos="826135" algn="l"/>
              </a:tabLst>
            </a:pPr>
            <a:r>
              <a:rPr sz="2950" b="1" spc="-2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2950" b="1" spc="-2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50" b="1" spc="-2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mes</a:t>
            </a:r>
            <a:r>
              <a:rPr sz="2950" b="1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b="1" spc="-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lang="fr-FR" altLang="en-US" sz="2950" b="1" spc="-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50" b="1" spc="-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lang="fr-FR" altLang="en-US" sz="2950" b="1" spc="-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50" b="1" spc="-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2950" b="1" spc="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b="1" spc="-2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st</a:t>
            </a:r>
            <a:r>
              <a:rPr lang="fr-FR" altLang="en-US" sz="2950" b="1" spc="-2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50" b="1" spc="-2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rilis</a:t>
            </a:r>
            <a:r>
              <a:rPr lang="fr-FR" altLang="en-US" sz="2950" b="1" spc="-2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50" b="1" spc="-2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es</a:t>
            </a:r>
            <a:r>
              <a:rPr sz="2950" b="1" spc="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b="1" spc="-229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2950" b="1" spc="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b="1" spc="-1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2950" b="1" spc="-1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50" b="1" spc="-1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2950" b="1" spc="-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2950" b="1" spc="-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2950" b="1" spc="-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caf</a:t>
            </a:r>
            <a:r>
              <a:rPr lang="fr-FR" altLang="en-US" sz="2950" b="1" spc="-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827405" lvl="1" indent="-800100">
              <a:lnSpc>
                <a:spcPct val="100000"/>
              </a:lnSpc>
              <a:spcBef>
                <a:spcPts val="1310"/>
              </a:spcBef>
              <a:buSzPct val="102000"/>
              <a:buFont typeface="Arial" panose="020B0604020202020204"/>
              <a:buAutoNum type="arabicPeriod"/>
              <a:tabLst>
                <a:tab pos="827405" algn="l"/>
              </a:tabLst>
            </a:pPr>
            <a:r>
              <a:rPr sz="290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00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b="1" spc="-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2950" b="1" spc="-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50" b="1" spc="-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2950" b="1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b="1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fouett</a:t>
            </a:r>
            <a:r>
              <a:rPr lang="fr-FR" altLang="en-US" sz="2950" b="1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50" b="1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</a:t>
            </a:r>
            <a:endParaRPr sz="29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1729897" y="2397705"/>
            <a:ext cx="10481310" cy="0"/>
          </a:xfrm>
          <a:custGeom>
            <a:avLst/>
            <a:gdLst/>
            <a:ahLst/>
            <a:cxnLst/>
            <a:rect l="l" t="t" r="r" b="b"/>
            <a:pathLst>
              <a:path w="10481310">
                <a:moveTo>
                  <a:pt x="0" y="0"/>
                </a:moveTo>
                <a:lnTo>
                  <a:pt x="10481146" y="0"/>
                </a:lnTo>
              </a:path>
            </a:pathLst>
          </a:custGeom>
          <a:ln w="15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33227" y="2524970"/>
            <a:ext cx="6324600" cy="0"/>
          </a:xfrm>
          <a:custGeom>
            <a:avLst/>
            <a:gdLst/>
            <a:ahLst/>
            <a:cxnLst/>
            <a:rect l="l" t="t" r="r" b="b"/>
            <a:pathLst>
              <a:path w="6324600">
                <a:moveTo>
                  <a:pt x="0" y="0"/>
                </a:moveTo>
                <a:lnTo>
                  <a:pt x="6324303" y="0"/>
                </a:lnTo>
              </a:path>
            </a:pathLst>
          </a:custGeom>
          <a:ln w="30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44908" y="1492882"/>
            <a:ext cx="10357485" cy="9188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850" u="none" spc="-265" dirty="0">
                <a:solidFill>
                  <a:srgbClr val="900C28"/>
                </a:solidFill>
              </a:rPr>
              <a:t>18</a:t>
            </a:r>
            <a:r>
              <a:rPr sz="5850" u="none" spc="195" dirty="0">
                <a:solidFill>
                  <a:srgbClr val="900C28"/>
                </a:solidFill>
              </a:rPr>
              <a:t> </a:t>
            </a:r>
            <a:r>
              <a:rPr sz="5850" u="none" spc="-575" dirty="0">
                <a:solidFill>
                  <a:srgbClr val="900C28"/>
                </a:solidFill>
              </a:rPr>
              <a:t>Les</a:t>
            </a:r>
            <a:r>
              <a:rPr sz="5850" u="none" spc="-20" dirty="0">
                <a:solidFill>
                  <a:srgbClr val="900C28"/>
                </a:solidFill>
              </a:rPr>
              <a:t> </a:t>
            </a:r>
            <a:r>
              <a:rPr sz="5850" u="none" spc="-415" dirty="0">
                <a:solidFill>
                  <a:srgbClr val="900C28"/>
                </a:solidFill>
              </a:rPr>
              <a:t>cremes</a:t>
            </a:r>
            <a:r>
              <a:rPr sz="5850" u="none" spc="200" dirty="0">
                <a:solidFill>
                  <a:srgbClr val="900C28"/>
                </a:solidFill>
              </a:rPr>
              <a:t> </a:t>
            </a:r>
            <a:r>
              <a:rPr sz="5850" u="none" spc="-280" dirty="0">
                <a:solidFill>
                  <a:srgbClr val="900C28"/>
                </a:solidFill>
              </a:rPr>
              <a:t>de</a:t>
            </a:r>
            <a:r>
              <a:rPr sz="5850" u="none" spc="-25" dirty="0">
                <a:solidFill>
                  <a:srgbClr val="900C28"/>
                </a:solidFill>
              </a:rPr>
              <a:t> </a:t>
            </a:r>
            <a:r>
              <a:rPr sz="5850" u="none" spc="-505" dirty="0">
                <a:solidFill>
                  <a:srgbClr val="900C28"/>
                </a:solidFill>
              </a:rPr>
              <a:t>consommation</a:t>
            </a:r>
            <a:endParaRPr sz="5850"/>
          </a:p>
        </p:txBody>
      </p:sp>
      <p:sp>
        <p:nvSpPr>
          <p:cNvPr id="11" name="object 11"/>
          <p:cNvSpPr/>
          <p:nvPr/>
        </p:nvSpPr>
        <p:spPr>
          <a:xfrm>
            <a:off x="9170544" y="3191836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>
                <a:moveTo>
                  <a:pt x="0" y="0"/>
                </a:moveTo>
                <a:lnTo>
                  <a:pt x="198429" y="0"/>
                </a:lnTo>
              </a:path>
            </a:pathLst>
          </a:custGeom>
          <a:ln w="12726">
            <a:solidFill>
              <a:srgbClr val="3D38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542167" y="3191836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8278" y="0"/>
                </a:lnTo>
              </a:path>
            </a:pathLst>
          </a:custGeom>
          <a:ln w="12726">
            <a:solidFill>
              <a:srgbClr val="3D38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81149" y="2530088"/>
            <a:ext cx="11442065" cy="376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96315" lvl="1" indent="-890270">
              <a:lnSpc>
                <a:spcPct val="100000"/>
              </a:lnSpc>
              <a:spcBef>
                <a:spcPts val="110"/>
              </a:spcBef>
              <a:buAutoNum type="arabicPeriod"/>
              <a:tabLst>
                <a:tab pos="996315" algn="l"/>
              </a:tabLst>
            </a:pPr>
            <a:r>
              <a:rPr sz="3550" u="heavy" spc="-36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6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" sz="3550" u="heavy" spc="-16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550" u="heavy" spc="-16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mes</a:t>
            </a:r>
            <a:r>
              <a:rPr sz="3550" u="heavy" spc="-8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8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l</a:t>
            </a:r>
            <a:r>
              <a:rPr lang="fr-FR" altLang="en-US" sz="3550" u="heavy" spc="-8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550" u="heavy" spc="-8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g</a:t>
            </a:r>
            <a:r>
              <a:rPr lang="fr-FR" altLang="en-US" sz="3550" u="heavy" spc="-8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550" u="heavy" spc="-8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res</a:t>
            </a:r>
            <a:r>
              <a:rPr sz="3550" u="heavy" spc="-16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8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st</a:t>
            </a:r>
            <a:r>
              <a:rPr lang="fr-FR" altLang="en-US" sz="3550" u="heavy" spc="-8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550" u="heavy" spc="-8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rilis</a:t>
            </a:r>
            <a:r>
              <a:rPr lang="fr-FR" altLang="" sz="3550" u="heavy" spc="-8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550" u="heavy" spc="-8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es</a:t>
            </a:r>
            <a:r>
              <a:rPr sz="3550" u="none" spc="-130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u="heavy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OU</a:t>
            </a:r>
            <a:r>
              <a:rPr sz="2700" u="none" spc="90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9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50" u="heavy" spc="-9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550" u="heavy" spc="-9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me</a:t>
            </a:r>
            <a:r>
              <a:rPr sz="3550" u="none" spc="-145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u="none" spc="-145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à</a:t>
            </a:r>
            <a:r>
              <a:rPr sz="5100" u="none" spc="-310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u="none" spc="-20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caf</a:t>
            </a:r>
            <a:r>
              <a:rPr lang="fr-FR" altLang="en-US" sz="3550" u="none" spc="-20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é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5240">
              <a:lnSpc>
                <a:spcPct val="100000"/>
              </a:lnSpc>
              <a:spcBef>
                <a:spcPts val="2685"/>
              </a:spcBef>
            </a:pP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lé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lang="fr-FR" altLang="en-US"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contient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12-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15%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grasses.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4110"/>
              </a:lnSpc>
              <a:spcBef>
                <a:spcPts val="2030"/>
              </a:spcBef>
            </a:pP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Elle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doit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etre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stable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fluide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afin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lang="fr-FR" altLang="en-US"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langer</a:t>
            </a:r>
            <a:r>
              <a:rPr sz="3550" spc="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facilement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1590">
              <a:lnSpc>
                <a:spcPts val="4170"/>
              </a:lnSpc>
            </a:pPr>
            <a:r>
              <a:rPr sz="3600" b="1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3600" b="1" spc="-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2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caf</a:t>
            </a:r>
            <a:r>
              <a:rPr lang="fr-FR" altLang="en-US" sz="3600" b="1" spc="-2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1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2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chaud.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961390" lvl="1" indent="-890270">
              <a:lnSpc>
                <a:spcPct val="100000"/>
              </a:lnSpc>
              <a:spcBef>
                <a:spcPts val="1585"/>
              </a:spcBef>
              <a:buAutoNum type="arabicPeriod" startAt="2"/>
              <a:tabLst>
                <a:tab pos="961390" algn="l"/>
              </a:tabLst>
            </a:pPr>
            <a:r>
              <a:rPr sz="3550" u="heavy" spc="-23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4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La</a:t>
            </a:r>
            <a:r>
              <a:rPr sz="3550" u="heavy" spc="-10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6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50" u="heavy" spc="-6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550" u="heavy" spc="-6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me</a:t>
            </a:r>
            <a:r>
              <a:rPr sz="3550" u="heavy" spc="-8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fouett</a:t>
            </a:r>
            <a:r>
              <a:rPr lang="fr-FR" altLang="en-US" sz="3550" u="heavy" spc="-1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550" u="heavy" spc="-1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e</a:t>
            </a:r>
            <a:r>
              <a:rPr sz="3550" u="heavy" spc="-7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2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(1)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5079" y="6615281"/>
            <a:ext cx="11060430" cy="567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4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b="1" spc="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2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600" b="1" spc="-2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1" spc="-2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3600" b="1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fouett</a:t>
            </a:r>
            <a:r>
              <a:rPr lang="fr-FR" altLang="en-US" sz="3600" b="1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1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600" b="1" spc="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600" b="1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2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600" b="1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3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emulsion</a:t>
            </a:r>
            <a:r>
              <a:rPr sz="3600" b="1" spc="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d'air</a:t>
            </a:r>
            <a:r>
              <a:rPr sz="3600" b="1" spc="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600" b="1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2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600" b="1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2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600" b="1" spc="-2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1" spc="-2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me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6634" y="7110005"/>
            <a:ext cx="10756265" cy="560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fr-FR" altLang="en-US"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32-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35%</a:t>
            </a:r>
            <a:r>
              <a:rPr sz="355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matieres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grasses.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L'air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occupe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35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moins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90572" y="7670305"/>
            <a:ext cx="1095311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moiti</a:t>
            </a:r>
            <a:r>
              <a:rPr lang="fr-FR" altLang="en-US"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volume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produit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final</a:t>
            </a:r>
            <a:r>
              <a:rPr sz="355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sous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forme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bulles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96894" y="8229775"/>
            <a:ext cx="8405495" cy="560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tres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fines</a:t>
            </a:r>
            <a:r>
              <a:rPr sz="355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d'environ</a:t>
            </a:r>
            <a:r>
              <a:rPr sz="3550" spc="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60</a:t>
            </a:r>
            <a:r>
              <a:rPr sz="355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70µm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diam</a:t>
            </a:r>
            <a:r>
              <a:rPr lang="fr-FR" altLang="en-US"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tre.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34879" rIns="0" bIns="0" rtlCol="0">
            <a:spAutoFit/>
          </a:bodyPr>
          <a:lstStyle/>
          <a:p>
            <a:pPr marL="4313555">
              <a:lnSpc>
                <a:spcPct val="100000"/>
              </a:lnSpc>
              <a:spcBef>
                <a:spcPts val="105"/>
              </a:spcBef>
            </a:pPr>
            <a:r>
              <a:rPr sz="3200" u="none" spc="90" dirty="0">
                <a:solidFill>
                  <a:srgbClr val="383685"/>
                </a:solidFill>
              </a:rPr>
              <a:t>La</a:t>
            </a:r>
            <a:r>
              <a:rPr sz="3200" u="none" spc="65" dirty="0">
                <a:solidFill>
                  <a:srgbClr val="383685"/>
                </a:solidFill>
              </a:rPr>
              <a:t> </a:t>
            </a:r>
            <a:r>
              <a:rPr sz="3500" u="none" spc="55" dirty="0">
                <a:solidFill>
                  <a:srgbClr val="383685"/>
                </a:solidFill>
              </a:rPr>
              <a:t>creme</a:t>
            </a:r>
            <a:r>
              <a:rPr sz="3500" u="none" spc="50" dirty="0">
                <a:solidFill>
                  <a:srgbClr val="383685"/>
                </a:solidFill>
              </a:rPr>
              <a:t> </a:t>
            </a:r>
            <a:r>
              <a:rPr sz="3500" u="none" spc="110" dirty="0">
                <a:solidFill>
                  <a:srgbClr val="383685"/>
                </a:solidFill>
              </a:rPr>
              <a:t>fouettee</a:t>
            </a:r>
            <a:r>
              <a:rPr sz="3500" u="none" spc="65" dirty="0">
                <a:solidFill>
                  <a:srgbClr val="383685"/>
                </a:solidFill>
              </a:rPr>
              <a:t> </a:t>
            </a:r>
            <a:r>
              <a:rPr sz="3450" u="none" spc="70" dirty="0">
                <a:solidFill>
                  <a:srgbClr val="383685"/>
                </a:solidFill>
              </a:rPr>
              <a:t>(2)</a:t>
            </a:r>
            <a:endParaRPr sz="3450"/>
          </a:p>
        </p:txBody>
      </p:sp>
      <p:sp>
        <p:nvSpPr>
          <p:cNvPr id="10" name="object 10"/>
          <p:cNvSpPr txBox="1"/>
          <p:nvPr/>
        </p:nvSpPr>
        <p:spPr>
          <a:xfrm>
            <a:off x="1171899" y="2759163"/>
            <a:ext cx="11200130" cy="427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110">
              <a:lnSpc>
                <a:spcPts val="2625"/>
              </a:lnSpc>
              <a:spcBef>
                <a:spcPts val="105"/>
              </a:spcBef>
            </a:pPr>
            <a:r>
              <a:rPr sz="2500" spc="-50" dirty="0">
                <a:solidFill>
                  <a:srgbClr val="0E0E0E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13970">
              <a:lnSpc>
                <a:spcPts val="3825"/>
              </a:lnSpc>
            </a:pPr>
            <a:r>
              <a:rPr sz="35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Etapes</a:t>
            </a:r>
            <a:r>
              <a:rPr sz="35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fabrication: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14605">
              <a:lnSpc>
                <a:spcPct val="100000"/>
              </a:lnSpc>
              <a:spcBef>
                <a:spcPts val="390"/>
              </a:spcBef>
            </a:pPr>
            <a:r>
              <a:rPr sz="350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Pasteurisation</a:t>
            </a:r>
            <a:r>
              <a:rPr sz="350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35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75</a:t>
            </a:r>
            <a:r>
              <a:rPr sz="350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0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80°C</a:t>
            </a:r>
            <a:r>
              <a:rPr sz="35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pendant</a:t>
            </a:r>
            <a:r>
              <a:rPr sz="350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10</a:t>
            </a:r>
            <a:r>
              <a:rPr sz="350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0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20</a:t>
            </a:r>
            <a:r>
              <a:rPr sz="35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minutes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16510">
              <a:lnSpc>
                <a:spcPct val="100000"/>
              </a:lnSpc>
              <a:spcBef>
                <a:spcPts val="1555"/>
              </a:spcBef>
            </a:pPr>
            <a:r>
              <a:rPr sz="3500" b="1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Refroidissement</a:t>
            </a:r>
            <a:r>
              <a:rPr sz="3500" b="1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3500" spc="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8-</a:t>
            </a:r>
            <a:r>
              <a:rPr sz="35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10°C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19685" marR="5080" indent="-7620">
              <a:lnSpc>
                <a:spcPct val="91000"/>
              </a:lnSpc>
              <a:spcBef>
                <a:spcPts val="800"/>
              </a:spcBef>
            </a:pPr>
            <a:r>
              <a:rPr sz="350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Fouettage</a:t>
            </a:r>
            <a:r>
              <a:rPr sz="35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3500" spc="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5</a:t>
            </a:r>
            <a:r>
              <a:rPr sz="35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</a:t>
            </a:r>
            <a:r>
              <a:rPr sz="5200" spc="-3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6°C,</a:t>
            </a:r>
            <a:r>
              <a:rPr sz="350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agitation</a:t>
            </a:r>
            <a:r>
              <a:rPr sz="35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pendant</a:t>
            </a:r>
            <a:r>
              <a:rPr sz="3500" spc="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350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0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00" spc="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4</a:t>
            </a:r>
            <a:r>
              <a:rPr sz="3500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minutes</a:t>
            </a:r>
            <a:r>
              <a:rPr sz="350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avec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injection</a:t>
            </a:r>
            <a:r>
              <a:rPr sz="3500" spc="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d'air,</a:t>
            </a:r>
            <a:r>
              <a:rPr sz="350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d'azote</a:t>
            </a:r>
            <a:r>
              <a:rPr sz="350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350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peroxyde</a:t>
            </a:r>
            <a:r>
              <a:rPr sz="3500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d'azote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13335">
              <a:lnSpc>
                <a:spcPct val="100000"/>
              </a:lnSpc>
              <a:spcBef>
                <a:spcPts val="1935"/>
              </a:spcBef>
            </a:pPr>
            <a:r>
              <a:rPr sz="35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Stockage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1200" y="1066588"/>
            <a:ext cx="11704320" cy="828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48690" algn="ctr">
              <a:lnSpc>
                <a:spcPts val="7660"/>
              </a:lnSpc>
              <a:spcBef>
                <a:spcPts val="110"/>
              </a:spcBef>
            </a:pPr>
            <a:r>
              <a:rPr sz="6450" u="none" spc="-425" dirty="0">
                <a:solidFill>
                  <a:srgbClr val="383689"/>
                </a:solidFill>
              </a:rPr>
              <a:t>Partie</a:t>
            </a:r>
            <a:r>
              <a:rPr sz="6450" u="none" spc="450" dirty="0">
                <a:solidFill>
                  <a:srgbClr val="383689"/>
                </a:solidFill>
              </a:rPr>
              <a:t> </a:t>
            </a:r>
            <a:r>
              <a:rPr sz="6450" u="none" dirty="0">
                <a:solidFill>
                  <a:srgbClr val="383689"/>
                </a:solidFill>
              </a:rPr>
              <a:t>5:</a:t>
            </a:r>
            <a:r>
              <a:rPr sz="6450" u="none" spc="105" dirty="0">
                <a:solidFill>
                  <a:srgbClr val="383689"/>
                </a:solidFill>
              </a:rPr>
              <a:t> </a:t>
            </a:r>
            <a:r>
              <a:rPr sz="6450" u="none" spc="-490" dirty="0">
                <a:solidFill>
                  <a:srgbClr val="383689"/>
                </a:solidFill>
              </a:rPr>
              <a:t>Technologies</a:t>
            </a:r>
            <a:r>
              <a:rPr sz="6450" u="none" spc="409" dirty="0">
                <a:solidFill>
                  <a:srgbClr val="383689"/>
                </a:solidFill>
              </a:rPr>
              <a:t> </a:t>
            </a:r>
            <a:r>
              <a:rPr sz="6450" u="none" spc="-550" dirty="0">
                <a:solidFill>
                  <a:srgbClr val="383689"/>
                </a:solidFill>
              </a:rPr>
              <a:t>des</a:t>
            </a:r>
            <a:endParaRPr sz="6450"/>
          </a:p>
          <a:p>
            <a:pPr marL="948690" marR="154940" algn="ctr">
              <a:lnSpc>
                <a:spcPts val="7660"/>
              </a:lnSpc>
            </a:pPr>
            <a:r>
              <a:rPr sz="6450" u="none" spc="-490" dirty="0">
                <a:solidFill>
                  <a:srgbClr val="383689"/>
                </a:solidFill>
              </a:rPr>
              <a:t>fromages</a:t>
            </a:r>
            <a:endParaRPr sz="6450"/>
          </a:p>
        </p:txBody>
      </p:sp>
      <p:sp>
        <p:nvSpPr>
          <p:cNvPr id="10" name="object 10"/>
          <p:cNvSpPr txBox="1"/>
          <p:nvPr/>
        </p:nvSpPr>
        <p:spPr>
          <a:xfrm>
            <a:off x="1257809" y="3120595"/>
            <a:ext cx="4725035" cy="15633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621665" indent="-608965">
              <a:lnSpc>
                <a:spcPct val="100000"/>
              </a:lnSpc>
              <a:spcBef>
                <a:spcPts val="865"/>
              </a:spcBef>
              <a:buAutoNum type="arabicPeriod" startAt="19"/>
              <a:tabLst>
                <a:tab pos="621665" algn="l"/>
              </a:tabLst>
            </a:pPr>
            <a:r>
              <a:rPr sz="2700" spc="-10" dirty="0">
                <a:solidFill>
                  <a:srgbClr val="BC1D26"/>
                </a:solidFill>
                <a:latin typeface="Arial" panose="020B0604020202020204"/>
                <a:cs typeface="Arial" panose="020B0604020202020204"/>
              </a:rPr>
              <a:t>Genera</a:t>
            </a:r>
            <a:r>
              <a:rPr sz="2700" spc="-10" dirty="0">
                <a:solidFill>
                  <a:srgbClr val="CA383B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2700" spc="-10" dirty="0">
                <a:solidFill>
                  <a:srgbClr val="BC1D26"/>
                </a:solidFill>
                <a:latin typeface="Arial" panose="020B0604020202020204"/>
                <a:cs typeface="Arial" panose="020B0604020202020204"/>
              </a:rPr>
              <a:t>ites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819785" lvl="1" indent="-80708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819785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Procedure</a:t>
            </a:r>
            <a:r>
              <a:rPr sz="2700" spc="2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00" spc="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fabrication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824230" lvl="1" indent="-81153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824230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Valeur</a:t>
            </a:r>
            <a:r>
              <a:rPr sz="2700" spc="2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nutritionnelle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4105963" y="2397705"/>
            <a:ext cx="4798060" cy="0"/>
          </a:xfrm>
          <a:custGeom>
            <a:avLst/>
            <a:gdLst/>
            <a:ahLst/>
            <a:cxnLst/>
            <a:rect l="l" t="t" r="r" b="b"/>
            <a:pathLst>
              <a:path w="4798059">
                <a:moveTo>
                  <a:pt x="0" y="0"/>
                </a:moveTo>
                <a:lnTo>
                  <a:pt x="4797922" y="0"/>
                </a:lnTo>
              </a:path>
            </a:pathLst>
          </a:custGeom>
          <a:ln w="15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33227" y="2524970"/>
            <a:ext cx="6324600" cy="0"/>
          </a:xfrm>
          <a:custGeom>
            <a:avLst/>
            <a:gdLst/>
            <a:ahLst/>
            <a:cxnLst/>
            <a:rect l="l" t="t" r="r" b="b"/>
            <a:pathLst>
              <a:path w="6324600">
                <a:moveTo>
                  <a:pt x="0" y="0"/>
                </a:moveTo>
                <a:lnTo>
                  <a:pt x="6324303" y="0"/>
                </a:lnTo>
              </a:path>
            </a:pathLst>
          </a:custGeom>
          <a:ln w="30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50240" y="-304094"/>
            <a:ext cx="11704320" cy="1978660"/>
          </a:xfrm>
          <a:prstGeom prst="rect">
            <a:avLst/>
          </a:prstGeom>
        </p:spPr>
        <p:txBody>
          <a:bodyPr vert="horz" wrap="square" lIns="0" tIns="1086810" rIns="0" bIns="0" rtlCol="0">
            <a:spAutoFit/>
          </a:bodyPr>
          <a:lstStyle/>
          <a:p>
            <a:pPr marL="3930650">
              <a:lnSpc>
                <a:spcPct val="100000"/>
              </a:lnSpc>
              <a:spcBef>
                <a:spcPts val="110"/>
              </a:spcBef>
            </a:pPr>
            <a:r>
              <a:rPr sz="5800" u="none" dirty="0">
                <a:solidFill>
                  <a:srgbClr val="900C28"/>
                </a:solidFill>
              </a:rPr>
              <a:t>19.</a:t>
            </a:r>
            <a:r>
              <a:rPr sz="5800" u="none" spc="-254" dirty="0">
                <a:solidFill>
                  <a:srgbClr val="900C28"/>
                </a:solidFill>
              </a:rPr>
              <a:t> </a:t>
            </a:r>
            <a:r>
              <a:rPr sz="5800" u="none" spc="-360" dirty="0">
                <a:solidFill>
                  <a:srgbClr val="900C28"/>
                </a:solidFill>
              </a:rPr>
              <a:t>G</a:t>
            </a:r>
            <a:r>
              <a:rPr lang="fr-FR" sz="5800" u="none" spc="-360" dirty="0">
                <a:solidFill>
                  <a:srgbClr val="900C28"/>
                </a:solidFill>
              </a:rPr>
              <a:t>é</a:t>
            </a:r>
            <a:r>
              <a:rPr sz="5800" u="none" spc="-360" dirty="0">
                <a:solidFill>
                  <a:srgbClr val="900C28"/>
                </a:solidFill>
              </a:rPr>
              <a:t>neralit</a:t>
            </a:r>
            <a:r>
              <a:rPr lang="fr-FR" sz="5800" u="none" spc="-360" dirty="0">
                <a:solidFill>
                  <a:srgbClr val="900C28"/>
                </a:solidFill>
              </a:rPr>
              <a:t>é</a:t>
            </a:r>
            <a:r>
              <a:rPr sz="5800" u="none" spc="-360" dirty="0">
                <a:solidFill>
                  <a:srgbClr val="900C28"/>
                </a:solidFill>
              </a:rPr>
              <a:t>s</a:t>
            </a:r>
            <a:endParaRPr sz="5800"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650240" y="2578100"/>
            <a:ext cx="11704320" cy="5865495"/>
          </a:xfrm>
          <a:prstGeom prst="rect">
            <a:avLst/>
          </a:prstGeom>
        </p:spPr>
        <p:txBody>
          <a:bodyPr vert="horz" wrap="square" lIns="0" tIns="673830" rIns="0" bIns="0" rtlCol="0">
            <a:noAutofit/>
          </a:bodyPr>
          <a:lstStyle/>
          <a:p>
            <a:pPr marL="547370" marR="104140" indent="1270">
              <a:lnSpc>
                <a:spcPts val="4090"/>
              </a:lnSpc>
              <a:spcBef>
                <a:spcPts val="135"/>
              </a:spcBef>
            </a:pPr>
            <a:r>
              <a:rPr sz="3300" dirty="0"/>
              <a:t>Le</a:t>
            </a:r>
            <a:r>
              <a:rPr sz="3300" spc="105" dirty="0"/>
              <a:t> </a:t>
            </a:r>
            <a:r>
              <a:rPr sz="3300" spc="45" dirty="0"/>
              <a:t>fromage</a:t>
            </a:r>
            <a:r>
              <a:rPr sz="3300" spc="140" dirty="0"/>
              <a:t> </a:t>
            </a:r>
            <a:r>
              <a:rPr sz="3300" dirty="0"/>
              <a:t>est</a:t>
            </a:r>
            <a:r>
              <a:rPr sz="3300" spc="155" dirty="0"/>
              <a:t> </a:t>
            </a:r>
            <a:r>
              <a:rPr sz="3300" spc="105" dirty="0"/>
              <a:t>un</a:t>
            </a:r>
            <a:r>
              <a:rPr sz="3300" spc="80" dirty="0"/>
              <a:t> produit</a:t>
            </a:r>
            <a:r>
              <a:rPr sz="3300" spc="170" dirty="0"/>
              <a:t> </a:t>
            </a:r>
            <a:r>
              <a:rPr sz="3300" spc="60" dirty="0"/>
              <a:t>ferment</a:t>
            </a:r>
            <a:r>
              <a:rPr lang="fr-FR" sz="3300" spc="60" dirty="0"/>
              <a:t>é</a:t>
            </a:r>
            <a:r>
              <a:rPr sz="3300" spc="235" dirty="0"/>
              <a:t> </a:t>
            </a:r>
            <a:r>
              <a:rPr sz="3300" spc="85" dirty="0"/>
              <a:t>ou</a:t>
            </a:r>
            <a:r>
              <a:rPr sz="3300" spc="95" dirty="0"/>
              <a:t> </a:t>
            </a:r>
            <a:r>
              <a:rPr sz="3300" spc="70" dirty="0"/>
              <a:t>non</a:t>
            </a:r>
            <a:r>
              <a:rPr sz="3300" spc="75" dirty="0"/>
              <a:t> </a:t>
            </a:r>
            <a:r>
              <a:rPr sz="3300" spc="60" dirty="0"/>
              <a:t>obtenu</a:t>
            </a:r>
            <a:r>
              <a:rPr sz="3300" spc="135" dirty="0"/>
              <a:t> </a:t>
            </a:r>
            <a:r>
              <a:rPr sz="3300" spc="-25" dirty="0"/>
              <a:t>par </a:t>
            </a:r>
            <a:r>
              <a:rPr sz="3300" dirty="0"/>
              <a:t>coagulation</a:t>
            </a:r>
            <a:r>
              <a:rPr sz="3300" spc="420" dirty="0"/>
              <a:t> </a:t>
            </a:r>
            <a:r>
              <a:rPr sz="3300" spc="105" dirty="0"/>
              <a:t>du</a:t>
            </a:r>
            <a:r>
              <a:rPr sz="3300" spc="120" dirty="0"/>
              <a:t> </a:t>
            </a:r>
            <a:r>
              <a:rPr sz="3300" spc="95" dirty="0"/>
              <a:t>lait,</a:t>
            </a:r>
            <a:r>
              <a:rPr sz="3300" spc="20" dirty="0"/>
              <a:t> </a:t>
            </a:r>
            <a:r>
              <a:rPr sz="3300" spc="70" dirty="0"/>
              <a:t>de</a:t>
            </a:r>
            <a:r>
              <a:rPr sz="3300" spc="120" dirty="0"/>
              <a:t> </a:t>
            </a:r>
            <a:r>
              <a:rPr sz="3300" dirty="0"/>
              <a:t>la</a:t>
            </a:r>
            <a:r>
              <a:rPr sz="3300" spc="130" dirty="0"/>
              <a:t> </a:t>
            </a:r>
            <a:r>
              <a:rPr sz="3300" dirty="0"/>
              <a:t>cr</a:t>
            </a:r>
            <a:r>
              <a:rPr lang="fr-FR" sz="3300" dirty="0"/>
              <a:t>é</a:t>
            </a:r>
            <a:r>
              <a:rPr sz="3300" dirty="0"/>
              <a:t>me,</a:t>
            </a:r>
            <a:r>
              <a:rPr sz="3300" spc="204" dirty="0"/>
              <a:t> </a:t>
            </a:r>
            <a:r>
              <a:rPr sz="3300" spc="50" dirty="0"/>
              <a:t>de</a:t>
            </a:r>
            <a:r>
              <a:rPr sz="3300" spc="30" dirty="0"/>
              <a:t> </a:t>
            </a:r>
            <a:r>
              <a:rPr sz="3300" spc="90" dirty="0"/>
              <a:t>lait </a:t>
            </a:r>
            <a:r>
              <a:rPr lang="fr-FR" sz="3300" spc="90" dirty="0"/>
              <a:t>é</a:t>
            </a:r>
            <a:r>
              <a:rPr sz="3300" dirty="0"/>
              <a:t>cr</a:t>
            </a:r>
            <a:r>
              <a:rPr lang="fr-FR" sz="3300" dirty="0"/>
              <a:t>é</a:t>
            </a:r>
            <a:r>
              <a:rPr sz="3300" dirty="0"/>
              <a:t>m</a:t>
            </a:r>
            <a:r>
              <a:rPr lang="fr-FR" sz="3300" dirty="0"/>
              <a:t>é</a:t>
            </a:r>
            <a:r>
              <a:rPr sz="3300" spc="254" dirty="0"/>
              <a:t> </a:t>
            </a:r>
            <a:r>
              <a:rPr sz="3300" spc="105" dirty="0"/>
              <a:t>ou</a:t>
            </a:r>
            <a:r>
              <a:rPr sz="3300" spc="20" dirty="0"/>
              <a:t> </a:t>
            </a:r>
            <a:r>
              <a:rPr sz="3300" spc="50" dirty="0"/>
              <a:t>de</a:t>
            </a:r>
            <a:r>
              <a:rPr sz="3300" spc="110" dirty="0"/>
              <a:t> </a:t>
            </a:r>
            <a:r>
              <a:rPr sz="3300" spc="-20" dirty="0"/>
              <a:t>leur</a:t>
            </a:r>
            <a:endParaRPr sz="3300"/>
          </a:p>
          <a:p>
            <a:pPr marL="551180">
              <a:lnSpc>
                <a:spcPct val="100000"/>
              </a:lnSpc>
              <a:spcBef>
                <a:spcPts val="50"/>
              </a:spcBef>
            </a:pPr>
            <a:r>
              <a:rPr sz="3300" dirty="0"/>
              <a:t>m</a:t>
            </a:r>
            <a:r>
              <a:rPr lang="fr-FR" sz="3300" dirty="0"/>
              <a:t>é</a:t>
            </a:r>
            <a:r>
              <a:rPr sz="3300" dirty="0"/>
              <a:t>lange</a:t>
            </a:r>
            <a:r>
              <a:rPr sz="3300" spc="285" dirty="0"/>
              <a:t> </a:t>
            </a:r>
            <a:r>
              <a:rPr sz="3300" dirty="0"/>
              <a:t>suivi</a:t>
            </a:r>
            <a:r>
              <a:rPr sz="3300" spc="114" dirty="0"/>
              <a:t> </a:t>
            </a:r>
            <a:r>
              <a:rPr sz="3300" spc="85" dirty="0"/>
              <a:t>d'un</a:t>
            </a:r>
            <a:r>
              <a:rPr sz="3300" spc="35" dirty="0"/>
              <a:t> </a:t>
            </a:r>
            <a:r>
              <a:rPr lang="fr-FR" sz="3300" spc="35" dirty="0"/>
              <a:t>é</a:t>
            </a:r>
            <a:r>
              <a:rPr sz="3300" spc="-10" dirty="0"/>
              <a:t>gouttage.</a:t>
            </a:r>
            <a:endParaRPr sz="3300"/>
          </a:p>
          <a:p>
            <a:pPr marL="1591310" lvl="1" indent="-1011555">
              <a:lnSpc>
                <a:spcPct val="100000"/>
              </a:lnSpc>
              <a:spcBef>
                <a:spcPts val="2130"/>
              </a:spcBef>
              <a:buAutoNum type="arabicPeriod"/>
              <a:tabLst>
                <a:tab pos="1591310" algn="l"/>
              </a:tabLst>
            </a:pPr>
            <a:r>
              <a:rPr sz="3500" b="1" u="heavy" spc="-44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Proc</a:t>
            </a:r>
            <a:r>
              <a:rPr lang="fr-FR" sz="350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50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dure</a:t>
            </a:r>
            <a:r>
              <a:rPr sz="3500" b="1" u="heavy" spc="15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11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de</a:t>
            </a:r>
            <a:r>
              <a:rPr sz="3500" b="1" u="heavy" spc="-14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-1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fabrication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654050" marR="5080" indent="-4445">
              <a:lnSpc>
                <a:spcPct val="105000"/>
              </a:lnSpc>
              <a:spcBef>
                <a:spcPts val="2185"/>
              </a:spcBef>
            </a:pPr>
            <a:r>
              <a:rPr sz="3300" dirty="0"/>
              <a:t>Chaque</a:t>
            </a:r>
            <a:r>
              <a:rPr sz="3300" spc="200" dirty="0"/>
              <a:t> </a:t>
            </a:r>
            <a:r>
              <a:rPr sz="3300" spc="70" dirty="0"/>
              <a:t>type</a:t>
            </a:r>
            <a:r>
              <a:rPr sz="3300" spc="50" dirty="0"/>
              <a:t> </a:t>
            </a:r>
            <a:r>
              <a:rPr sz="3300" spc="70" dirty="0"/>
              <a:t>de</a:t>
            </a:r>
            <a:r>
              <a:rPr sz="3300" spc="40" dirty="0"/>
              <a:t> </a:t>
            </a:r>
            <a:r>
              <a:rPr sz="3300" spc="45" dirty="0"/>
              <a:t>fromage</a:t>
            </a:r>
            <a:r>
              <a:rPr sz="3300" spc="200" dirty="0"/>
              <a:t> </a:t>
            </a:r>
            <a:r>
              <a:rPr sz="3300" spc="50" dirty="0"/>
              <a:t>requiert</a:t>
            </a:r>
            <a:r>
              <a:rPr sz="3300" spc="240" dirty="0"/>
              <a:t> </a:t>
            </a:r>
            <a:r>
              <a:rPr sz="3300" spc="50" dirty="0"/>
              <a:t>une</a:t>
            </a:r>
            <a:r>
              <a:rPr sz="3300" spc="20" dirty="0"/>
              <a:t> </a:t>
            </a:r>
            <a:r>
              <a:rPr sz="3300" spc="50" dirty="0"/>
              <a:t>m</a:t>
            </a:r>
            <a:r>
              <a:rPr lang="fr-FR" sz="3300" spc="50" dirty="0"/>
              <a:t>é</a:t>
            </a:r>
            <a:r>
              <a:rPr sz="3300" spc="50" dirty="0"/>
              <a:t>thode</a:t>
            </a:r>
            <a:r>
              <a:rPr sz="3300" spc="145" dirty="0"/>
              <a:t> </a:t>
            </a:r>
            <a:r>
              <a:rPr sz="3300" spc="-10" dirty="0"/>
              <a:t>sp</a:t>
            </a:r>
            <a:r>
              <a:rPr lang="fr-FR" sz="3300" spc="-10" dirty="0"/>
              <a:t>é</a:t>
            </a:r>
            <a:r>
              <a:rPr sz="3300" spc="-10" dirty="0"/>
              <a:t>cifique </a:t>
            </a:r>
            <a:r>
              <a:rPr sz="3300" spc="50" dirty="0"/>
              <a:t>de</a:t>
            </a:r>
            <a:r>
              <a:rPr sz="3300" spc="105" dirty="0"/>
              <a:t> </a:t>
            </a:r>
            <a:r>
              <a:rPr sz="3300" dirty="0"/>
              <a:t>fabrication,</a:t>
            </a:r>
            <a:r>
              <a:rPr sz="3300" spc="415" dirty="0"/>
              <a:t> </a:t>
            </a:r>
            <a:r>
              <a:rPr sz="3300" dirty="0"/>
              <a:t>mais</a:t>
            </a:r>
            <a:r>
              <a:rPr sz="3300" spc="225" dirty="0"/>
              <a:t> </a:t>
            </a:r>
            <a:r>
              <a:rPr sz="3300" spc="70" dirty="0"/>
              <a:t>en</a:t>
            </a:r>
            <a:r>
              <a:rPr sz="3300" spc="90" dirty="0"/>
              <a:t> </a:t>
            </a:r>
            <a:r>
              <a:rPr sz="3300" dirty="0"/>
              <a:t>g</a:t>
            </a:r>
            <a:r>
              <a:rPr lang="fr-FR" sz="3300" dirty="0"/>
              <a:t>é</a:t>
            </a:r>
            <a:r>
              <a:rPr sz="3300" dirty="0"/>
              <a:t>n</a:t>
            </a:r>
            <a:r>
              <a:rPr lang="fr-FR" sz="3300" dirty="0"/>
              <a:t>é</a:t>
            </a:r>
            <a:r>
              <a:rPr sz="3300" dirty="0"/>
              <a:t>ral,</a:t>
            </a:r>
            <a:r>
              <a:rPr sz="3300" spc="335" dirty="0"/>
              <a:t> </a:t>
            </a:r>
            <a:r>
              <a:rPr sz="3300" spc="85" dirty="0"/>
              <a:t>le</a:t>
            </a:r>
            <a:r>
              <a:rPr sz="3300" spc="110" dirty="0"/>
              <a:t> </a:t>
            </a:r>
            <a:r>
              <a:rPr sz="3300" dirty="0"/>
              <a:t>prec</a:t>
            </a:r>
            <a:r>
              <a:rPr lang="fr-FR" sz="3300" dirty="0"/>
              <a:t>é</a:t>
            </a:r>
            <a:r>
              <a:rPr sz="3300" dirty="0"/>
              <a:t>d</a:t>
            </a:r>
            <a:r>
              <a:rPr lang="fr-FR" sz="3300" dirty="0"/>
              <a:t>é</a:t>
            </a:r>
            <a:r>
              <a:rPr sz="3300" spc="335" dirty="0"/>
              <a:t> </a:t>
            </a:r>
            <a:r>
              <a:rPr sz="3300" spc="50" dirty="0"/>
              <a:t>de</a:t>
            </a:r>
            <a:r>
              <a:rPr sz="3300" spc="195" dirty="0"/>
              <a:t> </a:t>
            </a:r>
            <a:r>
              <a:rPr sz="3300" spc="-10" dirty="0"/>
              <a:t>fabrication </a:t>
            </a:r>
            <a:r>
              <a:rPr sz="3300" dirty="0"/>
              <a:t>comporte</a:t>
            </a:r>
            <a:r>
              <a:rPr sz="3300" spc="254" dirty="0"/>
              <a:t> </a:t>
            </a:r>
            <a:r>
              <a:rPr lang="fr-FR" sz="3300" spc="254" dirty="0"/>
              <a:t>3</a:t>
            </a:r>
            <a:r>
              <a:rPr sz="3300" spc="130" dirty="0"/>
              <a:t> </a:t>
            </a:r>
            <a:r>
              <a:rPr sz="3300" dirty="0"/>
              <a:t>phases</a:t>
            </a:r>
            <a:r>
              <a:rPr sz="3300" spc="320" dirty="0"/>
              <a:t> </a:t>
            </a:r>
            <a:r>
              <a:rPr sz="3300" spc="-50" dirty="0"/>
              <a:t>:</a:t>
            </a:r>
            <a:endParaRPr sz="3300"/>
          </a:p>
          <a:p>
            <a:pPr marL="196215" indent="0">
              <a:lnSpc>
                <a:spcPct val="100000"/>
              </a:lnSpc>
              <a:spcBef>
                <a:spcPts val="2170"/>
              </a:spcBef>
              <a:buNone/>
            </a:pPr>
            <a:r>
              <a:rPr lang="fr-FR" sz="3300" dirty="0"/>
              <a:t>    </a:t>
            </a:r>
            <a:r>
              <a:rPr sz="3300" dirty="0"/>
              <a:t>•Coagulation</a:t>
            </a:r>
            <a:r>
              <a:rPr sz="3300" spc="355" dirty="0"/>
              <a:t> </a:t>
            </a:r>
            <a:r>
              <a:rPr sz="3300" spc="105" dirty="0"/>
              <a:t>du</a:t>
            </a:r>
            <a:r>
              <a:rPr sz="3300" spc="150" dirty="0"/>
              <a:t> </a:t>
            </a:r>
            <a:r>
              <a:rPr sz="3300" spc="55" dirty="0"/>
              <a:t>lait</a:t>
            </a:r>
            <a:endParaRPr sz="3300"/>
          </a:p>
          <a:p>
            <a:pPr marL="843280" lvl="2" indent="-159385">
              <a:lnSpc>
                <a:spcPct val="100000"/>
              </a:lnSpc>
              <a:spcBef>
                <a:spcPts val="130"/>
              </a:spcBef>
              <a:buSzPct val="97000"/>
              <a:buChar char="•"/>
              <a:tabLst>
                <a:tab pos="843280" algn="l"/>
              </a:tabLst>
            </a:pPr>
            <a:r>
              <a:rPr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Transformation</a:t>
            </a:r>
            <a:r>
              <a:rPr sz="33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300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fromage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 marL="196215" indent="0">
              <a:lnSpc>
                <a:spcPct val="100000"/>
              </a:lnSpc>
              <a:spcBef>
                <a:spcPts val="210"/>
              </a:spcBef>
              <a:buNone/>
            </a:pPr>
            <a:r>
              <a:rPr lang="fr-FR" sz="3300" spc="55" dirty="0"/>
              <a:t>     </a:t>
            </a:r>
            <a:r>
              <a:rPr sz="3300" spc="55" dirty="0"/>
              <a:t>•Maturation</a:t>
            </a:r>
            <a:r>
              <a:rPr sz="3300" spc="210" dirty="0"/>
              <a:t> </a:t>
            </a:r>
            <a:r>
              <a:rPr sz="3300" spc="50" dirty="0"/>
              <a:t>et</a:t>
            </a:r>
            <a:r>
              <a:rPr sz="3300" spc="280" dirty="0"/>
              <a:t> </a:t>
            </a:r>
            <a:r>
              <a:rPr sz="3300" spc="-10" dirty="0"/>
              <a:t>affinage</a:t>
            </a:r>
            <a:endParaRPr sz="3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0552" y="2010822"/>
            <a:ext cx="1022675" cy="8806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4344" y="2489337"/>
            <a:ext cx="753014" cy="865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0952" y="6144376"/>
            <a:ext cx="2966267" cy="29525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73551" y="6042564"/>
            <a:ext cx="1770602" cy="17409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56087" y="6948688"/>
            <a:ext cx="895476" cy="3512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16202" y="8216243"/>
            <a:ext cx="1740073" cy="17307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90200" y="1527216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514148"/>
                </a:moveTo>
                <a:lnTo>
                  <a:pt x="0" y="0"/>
                </a:lnTo>
              </a:path>
            </a:pathLst>
          </a:custGeom>
          <a:ln w="15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188253" y="1369408"/>
            <a:ext cx="941705" cy="664845"/>
            <a:chOff x="188253" y="1369408"/>
            <a:chExt cx="941705" cy="664845"/>
          </a:xfrm>
        </p:grpSpPr>
        <p:sp>
          <p:nvSpPr>
            <p:cNvPr id="11" name="object 11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15439" y="1959943"/>
            <a:ext cx="591883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22220" algn="l"/>
              </a:tabLst>
            </a:pPr>
            <a:r>
              <a:rPr sz="3500" u="heavy" dirty="0">
                <a:solidFill>
                  <a:srgbClr val="3A3687"/>
                </a:solidFill>
                <a:uFill>
                  <a:solidFill>
                    <a:srgbClr val="000000"/>
                  </a:solidFill>
                </a:uFill>
              </a:rPr>
              <a:t>	</a:t>
            </a:r>
            <a:r>
              <a:rPr sz="3500" u="heavy" spc="-65" dirty="0">
                <a:solidFill>
                  <a:srgbClr val="3A3687"/>
                </a:solidFill>
                <a:uFill>
                  <a:solidFill>
                    <a:srgbClr val="000000"/>
                  </a:solidFill>
                </a:uFill>
              </a:rPr>
              <a:t>Les</a:t>
            </a:r>
            <a:r>
              <a:rPr sz="3500" u="heavy" spc="-200" dirty="0">
                <a:solidFill>
                  <a:srgbClr val="3A3687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500" u="heavy" dirty="0">
                <a:solidFill>
                  <a:srgbClr val="3A3687"/>
                </a:solidFill>
                <a:uFill>
                  <a:solidFill>
                    <a:srgbClr val="000000"/>
                  </a:solidFill>
                </a:uFill>
              </a:rPr>
              <a:t>caseines</a:t>
            </a:r>
            <a:r>
              <a:rPr sz="3500" u="heavy" spc="-105" dirty="0">
                <a:solidFill>
                  <a:srgbClr val="3A3687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500" u="heavy" spc="-25" dirty="0">
                <a:solidFill>
                  <a:srgbClr val="3A3687"/>
                </a:solidFill>
                <a:uFill>
                  <a:solidFill>
                    <a:srgbClr val="000000"/>
                  </a:solidFill>
                </a:uFill>
              </a:rPr>
              <a:t>(2</a:t>
            </a:r>
            <a:r>
              <a:rPr sz="3500" u="none" spc="-25" dirty="0">
                <a:solidFill>
                  <a:srgbClr val="3A3687"/>
                </a:solidFill>
              </a:rPr>
              <a:t>)</a:t>
            </a:r>
            <a:endParaRPr sz="3500"/>
          </a:p>
        </p:txBody>
      </p:sp>
      <p:sp>
        <p:nvSpPr>
          <p:cNvPr id="15" name="object 15"/>
          <p:cNvSpPr txBox="1"/>
          <p:nvPr/>
        </p:nvSpPr>
        <p:spPr>
          <a:xfrm>
            <a:off x="1199564" y="2784618"/>
            <a:ext cx="10547985" cy="1614170"/>
          </a:xfrm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2150"/>
              </a:spcBef>
            </a:pPr>
            <a:r>
              <a:rPr sz="350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•Amphotere:</a:t>
            </a:r>
            <a:r>
              <a:rPr sz="3500" spc="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bases</a:t>
            </a:r>
            <a:r>
              <a:rPr sz="350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3500" spc="-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caseinates,</a:t>
            </a:r>
            <a:r>
              <a:rPr sz="3500" spc="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acides:</a:t>
            </a:r>
            <a:r>
              <a:rPr sz="3500" spc="-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sels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055"/>
              </a:spcBef>
            </a:pPr>
            <a:r>
              <a:rPr sz="350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0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0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 :</a:t>
            </a:r>
            <a:r>
              <a:rPr sz="350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caseinates</a:t>
            </a:r>
            <a:r>
              <a:rPr sz="3500" spc="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0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chaux</a:t>
            </a: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en</a:t>
            </a:r>
            <a:r>
              <a:rPr sz="350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solution</a:t>
            </a:r>
            <a:r>
              <a:rPr sz="350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colloidale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6000" y="4495800"/>
            <a:ext cx="11527790" cy="19151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26035">
              <a:lnSpc>
                <a:spcPts val="3930"/>
              </a:lnSpc>
              <a:spcBef>
                <a:spcPts val="460"/>
              </a:spcBef>
              <a:tabLst>
                <a:tab pos="4014470" algn="l"/>
              </a:tabLst>
            </a:pPr>
            <a:r>
              <a:rPr sz="35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•Micelle</a:t>
            </a:r>
            <a:r>
              <a:rPr sz="350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proteique</a:t>
            </a:r>
            <a:r>
              <a:rPr sz="3500" spc="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500" spc="135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350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lang="en-US" altLang="en-US" sz="35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500" spc="-25" dirty="0">
                <a:solidFill>
                  <a:srgbClr val="0C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 C</a:t>
            </a:r>
            <a:r>
              <a:rPr sz="35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aseines</a:t>
            </a:r>
            <a:r>
              <a:rPr sz="350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qui</a:t>
            </a:r>
            <a:r>
              <a:rPr sz="350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precipitent</a:t>
            </a:r>
            <a:r>
              <a:rPr sz="350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en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12700" marR="5080" indent="26035">
              <a:lnSpc>
                <a:spcPts val="3930"/>
              </a:lnSpc>
              <a:spcBef>
                <a:spcPts val="460"/>
              </a:spcBef>
              <a:tabLst>
                <a:tab pos="4014470" algn="l"/>
              </a:tabLst>
            </a:pPr>
            <a:r>
              <a:rPr sz="35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presence</a:t>
            </a:r>
            <a:r>
              <a:rPr sz="350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00" spc="-229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Ca.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38735">
              <a:lnSpc>
                <a:spcPct val="100000"/>
              </a:lnSpc>
              <a:spcBef>
                <a:spcPts val="1965"/>
              </a:spcBef>
            </a:pP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50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Kappa</a:t>
            </a:r>
            <a:r>
              <a:rPr sz="350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caseine.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0"/>
          <p:cNvSpPr txBox="1"/>
          <p:nvPr/>
        </p:nvSpPr>
        <p:spPr>
          <a:xfrm>
            <a:off x="6055995" y="5537200"/>
            <a:ext cx="2047240" cy="41783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08025" algn="l"/>
              </a:tabLst>
            </a:pPr>
            <a:r>
              <a:rPr lang="en-US" altLang="en-US" sz="2050">
                <a:latin typeface="Arial" panose="020B0604020202020204"/>
                <a:cs typeface="Arial" panose="020B0604020202020204"/>
              </a:rPr>
              <a:t>caseine :</a:t>
            </a:r>
            <a:r>
              <a:rPr sz="20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m</a:t>
            </a:r>
            <a:r>
              <a:rPr lang="en-US" altLang="en-US" sz="2050">
                <a:latin typeface="Arial" panose="020B0604020202020204"/>
                <a:cs typeface="Arial" panose="020B0604020202020204"/>
              </a:rPr>
              <a:t>icelle</a:t>
            </a:r>
            <a:endParaRPr lang="en-US" altLang="en-US" sz="2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0"/>
          <p:cNvSpPr txBox="1"/>
          <p:nvPr/>
        </p:nvSpPr>
        <p:spPr>
          <a:xfrm>
            <a:off x="9702800" y="5410200"/>
            <a:ext cx="2047240" cy="41783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08025" algn="l"/>
              </a:tabLst>
            </a:pPr>
            <a:r>
              <a:rPr lang="en-US" altLang="en-US" sz="2050">
                <a:latin typeface="Arial" panose="020B0604020202020204"/>
                <a:cs typeface="Arial" panose="020B0604020202020204"/>
              </a:rPr>
              <a:t>caseine Sub</a:t>
            </a:r>
            <a:r>
              <a:rPr sz="20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m</a:t>
            </a:r>
            <a:r>
              <a:rPr lang="en-US" altLang="en-US" sz="2050">
                <a:latin typeface="Arial" panose="020B0604020202020204"/>
                <a:cs typeface="Arial" panose="020B0604020202020204"/>
              </a:rPr>
              <a:t>icelle</a:t>
            </a:r>
            <a:endParaRPr lang="en-US" altLang="en-US" sz="20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083535" y="1847950"/>
            <a:ext cx="565531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spc="200" dirty="0">
                <a:solidFill>
                  <a:srgbClr val="3B3882"/>
                </a:solidFill>
                <a:latin typeface="Arial" panose="020B0604020202020204"/>
                <a:cs typeface="Arial" panose="020B0604020202020204"/>
              </a:rPr>
              <a:t>19.2</a:t>
            </a:r>
            <a:r>
              <a:rPr sz="3500" b="1" spc="-75" dirty="0">
                <a:solidFill>
                  <a:srgbClr val="3B3882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dirty="0">
                <a:solidFill>
                  <a:srgbClr val="3B3882"/>
                </a:solidFill>
                <a:latin typeface="Arial" panose="020B0604020202020204"/>
                <a:cs typeface="Arial" panose="020B0604020202020204"/>
              </a:rPr>
              <a:t>Valeur</a:t>
            </a:r>
            <a:r>
              <a:rPr sz="3500" b="1" spc="260" dirty="0">
                <a:solidFill>
                  <a:srgbClr val="3B3882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95" dirty="0">
                <a:solidFill>
                  <a:srgbClr val="3B3882"/>
                </a:solidFill>
                <a:latin typeface="Arial" panose="020B0604020202020204"/>
                <a:cs typeface="Arial" panose="020B0604020202020204"/>
              </a:rPr>
              <a:t>nutritionnelle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75385" y="3037840"/>
            <a:ext cx="11711305" cy="1047115"/>
          </a:xfrm>
          <a:prstGeom prst="rect">
            <a:avLst/>
          </a:prstGeom>
        </p:spPr>
        <p:txBody>
          <a:bodyPr vert="horz" wrap="square" lIns="0" tIns="44450" rIns="0" bIns="0" rtlCol="0">
            <a:noAutofit/>
          </a:bodyPr>
          <a:lstStyle/>
          <a:p>
            <a:pPr marL="15875" marR="5080" indent="-3810">
              <a:lnSpc>
                <a:spcPts val="4130"/>
              </a:lnSpc>
              <a:spcBef>
                <a:spcPts val="350"/>
              </a:spcBef>
            </a:pPr>
            <a:r>
              <a:rPr sz="3600" b="0" u="none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600" b="0" u="none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fromage</a:t>
            </a:r>
            <a:r>
              <a:rPr sz="3600" b="0" u="none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600" b="0" u="none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facilement</a:t>
            </a:r>
            <a:r>
              <a:rPr sz="3600" b="0" u="none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assimilable.</a:t>
            </a:r>
            <a:r>
              <a:rPr sz="3600" b="0" u="none" spc="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II</a:t>
            </a:r>
            <a:r>
              <a:rPr sz="3600" b="0" u="none" spc="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600" b="0" u="none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600" b="0" u="none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 </a:t>
            </a:r>
            <a:r>
              <a:rPr sz="3600" b="0" u="none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meilleures</a:t>
            </a:r>
            <a:r>
              <a:rPr sz="3600" b="0" u="none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sources</a:t>
            </a:r>
            <a:r>
              <a:rPr sz="3600" b="0" u="none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b="0" u="none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prot</a:t>
            </a:r>
            <a:r>
              <a:rPr lang="fr-FR" sz="3600" b="0" u="none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0" u="none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ines</a:t>
            </a:r>
            <a:r>
              <a:rPr sz="3600" b="0" u="none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avec</a:t>
            </a:r>
            <a:r>
              <a:rPr sz="3600" b="0" u="none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b="0" u="none" spc="-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viande,</a:t>
            </a:r>
            <a:r>
              <a:rPr sz="3600" b="0" u="none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600" b="0" u="none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poisson,</a:t>
            </a:r>
            <a:r>
              <a:rPr sz="3600" b="0" u="none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lang="fr-FR" sz="3600" b="0" u="none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u="none" dirty="0">
                <a:solidFill>
                  <a:srgbClr val="0E0E0E"/>
                </a:solidFill>
              </a:rPr>
              <a:t>lait</a:t>
            </a:r>
            <a:r>
              <a:rPr sz="3600" u="none" spc="25" dirty="0">
                <a:solidFill>
                  <a:srgbClr val="0E0E0E"/>
                </a:solidFill>
              </a:rPr>
              <a:t> </a:t>
            </a:r>
            <a:r>
              <a:rPr sz="3600" u="none" spc="55" dirty="0">
                <a:solidFill>
                  <a:srgbClr val="0E0E0E"/>
                </a:solidFill>
              </a:rPr>
              <a:t>et</a:t>
            </a:r>
            <a:r>
              <a:rPr sz="3600" u="none" spc="-5" dirty="0">
                <a:solidFill>
                  <a:srgbClr val="0E0E0E"/>
                </a:solidFill>
              </a:rPr>
              <a:t> </a:t>
            </a:r>
            <a:r>
              <a:rPr sz="3600" u="none" spc="50" dirty="0">
                <a:solidFill>
                  <a:srgbClr val="0E0E0E"/>
                </a:solidFill>
              </a:rPr>
              <a:t>les</a:t>
            </a:r>
            <a:r>
              <a:rPr sz="3600" u="none" spc="-120" dirty="0">
                <a:solidFill>
                  <a:srgbClr val="0E0E0E"/>
                </a:solidFill>
              </a:rPr>
              <a:t> </a:t>
            </a:r>
            <a:r>
              <a:rPr lang="fr-FR" sz="3600" u="none" spc="-120" dirty="0">
                <a:solidFill>
                  <a:srgbClr val="0E0E0E"/>
                </a:solidFill>
              </a:rPr>
              <a:t>o</a:t>
            </a:r>
            <a:r>
              <a:rPr sz="3600" u="none" spc="-10" dirty="0">
                <a:solidFill>
                  <a:srgbClr val="0E0E0E"/>
                </a:solidFill>
              </a:rPr>
              <a:t>eufs.</a:t>
            </a:r>
            <a:endParaRPr sz="3600"/>
          </a:p>
        </p:txBody>
      </p:sp>
      <p:sp>
        <p:nvSpPr>
          <p:cNvPr id="11" name="object 11"/>
          <p:cNvSpPr/>
          <p:nvPr/>
        </p:nvSpPr>
        <p:spPr>
          <a:xfrm>
            <a:off x="989170" y="6994500"/>
            <a:ext cx="3860800" cy="0"/>
          </a:xfrm>
          <a:custGeom>
            <a:avLst/>
            <a:gdLst/>
            <a:ahLst/>
            <a:cxnLst/>
            <a:rect l="l" t="t" r="r" b="b"/>
            <a:pathLst>
              <a:path w="3860800">
                <a:moveTo>
                  <a:pt x="0" y="0"/>
                </a:moveTo>
                <a:lnTo>
                  <a:pt x="3860356" y="0"/>
                </a:lnTo>
              </a:path>
            </a:pathLst>
          </a:custGeom>
          <a:ln w="12726">
            <a:solidFill>
              <a:srgbClr val="3B38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76471" y="4610865"/>
            <a:ext cx="11864975" cy="3855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13995" marR="5080" indent="-3175">
              <a:lnSpc>
                <a:spcPct val="96000"/>
              </a:lnSpc>
              <a:spcBef>
                <a:spcPts val="300"/>
              </a:spcBef>
            </a:pPr>
            <a:r>
              <a:rPr sz="3550" spc="-2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composition</a:t>
            </a:r>
            <a:r>
              <a:rPr sz="35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fromage</a:t>
            </a:r>
            <a:r>
              <a:rPr sz="3550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pend</a:t>
            </a:r>
            <a:r>
              <a:rPr sz="355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l'origine</a:t>
            </a:r>
            <a:r>
              <a:rPr sz="3550" spc="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differentes</a:t>
            </a:r>
            <a:r>
              <a:rPr sz="355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technologies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(degr</a:t>
            </a:r>
            <a:r>
              <a:rPr lang="fr-FR" altLang="en-US"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</a:t>
            </a:r>
            <a:r>
              <a:rPr lang="fr-FR" altLang="en-US"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gouttage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condition d'affinage).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610"/>
              </a:spcBef>
            </a:pPr>
            <a:r>
              <a:rPr sz="3650" spc="105" dirty="0">
                <a:solidFill>
                  <a:srgbClr val="3B3882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r>
              <a:rPr lang="fr-FR" altLang="en-US" sz="3650" spc="105" dirty="0">
                <a:solidFill>
                  <a:srgbClr val="3B3882"/>
                </a:solidFill>
                <a:latin typeface="Times New Roman" panose="02020603050405020304"/>
                <a:cs typeface="Times New Roman" panose="02020603050405020304"/>
              </a:rPr>
              <a:t>.</a:t>
            </a:r>
            <a:r>
              <a:rPr sz="3650" spc="-125" dirty="0">
                <a:solidFill>
                  <a:srgbClr val="3B3882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550" spc="-200" dirty="0">
                <a:solidFill>
                  <a:srgbClr val="3B3882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30" dirty="0">
                <a:solidFill>
                  <a:srgbClr val="3B3882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3B3882"/>
                </a:solidFill>
                <a:latin typeface="Arial" panose="020B0604020202020204"/>
                <a:cs typeface="Arial" panose="020B0604020202020204"/>
              </a:rPr>
              <a:t>prot</a:t>
            </a:r>
            <a:r>
              <a:rPr lang="fr-FR" altLang="en-US" sz="3550" spc="-10" dirty="0">
                <a:solidFill>
                  <a:srgbClr val="3B3882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" dirty="0">
                <a:solidFill>
                  <a:srgbClr val="3B3882"/>
                </a:solidFill>
                <a:latin typeface="Arial" panose="020B0604020202020204"/>
                <a:cs typeface="Arial" panose="020B0604020202020204"/>
              </a:rPr>
              <a:t>ines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11455">
              <a:lnSpc>
                <a:spcPts val="4305"/>
              </a:lnSpc>
              <a:spcBef>
                <a:spcPts val="2035"/>
              </a:spcBef>
              <a:tabLst>
                <a:tab pos="937260" algn="l"/>
              </a:tabLst>
            </a:pP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fromage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contient</a:t>
            </a:r>
            <a:r>
              <a:rPr sz="3550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entre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kumimoji="0" sz="3550" b="0" i="0" u="none" strike="noStrike" kern="0" cap="none" spc="0" normalizeH="0" baseline="0" noProof="1" dirty="0">
                <a:solidFill>
                  <a:srgbClr val="0E0E0E"/>
                </a:solidFill>
                <a:latin typeface="Arial" panose="020B0604020202020204"/>
                <a:ea typeface="Arial" panose="020B0604020202020204" pitchFamily="34" charset="0"/>
                <a:cs typeface="Arial" panose="020B0604020202020204"/>
              </a:rPr>
              <a:t>10 e</a:t>
            </a:r>
            <a:r>
              <a:rPr sz="35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30%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prot</a:t>
            </a:r>
            <a:r>
              <a:rPr lang="fr-FR" altLang="en-US"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ines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12725">
              <a:lnSpc>
                <a:spcPts val="4185"/>
              </a:lnSpc>
            </a:pPr>
            <a:r>
              <a:rPr sz="3550" b="1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notamment</a:t>
            </a:r>
            <a:r>
              <a:rPr sz="3550" b="1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b="1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b="1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2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cas</a:t>
            </a:r>
            <a:r>
              <a:rPr lang="fr-FR" altLang="en-US" sz="3550" b="1" spc="-2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b="1" spc="-2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ine.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6400" y="456953"/>
            <a:ext cx="11704320" cy="1972945"/>
          </a:xfrm>
          <a:prstGeom prst="rect">
            <a:avLst/>
          </a:prstGeom>
        </p:spPr>
        <p:txBody>
          <a:bodyPr vert="horz" wrap="square" lIns="0" tIns="1434879" rIns="0" bIns="0" rtlCol="0">
            <a:spAutoFit/>
          </a:bodyPr>
          <a:lstStyle/>
          <a:p>
            <a:pPr marL="4808220">
              <a:lnSpc>
                <a:spcPct val="100000"/>
              </a:lnSpc>
              <a:spcBef>
                <a:spcPts val="105"/>
              </a:spcBef>
            </a:pPr>
            <a:r>
              <a:rPr sz="3500" u="none" spc="155" dirty="0">
                <a:solidFill>
                  <a:srgbClr val="3A3687"/>
                </a:solidFill>
              </a:rPr>
              <a:t>2</a:t>
            </a:r>
            <a:r>
              <a:rPr lang="fr-FR" sz="3500" u="none" spc="155" dirty="0">
                <a:solidFill>
                  <a:srgbClr val="3A3687"/>
                </a:solidFill>
              </a:rPr>
              <a:t>.</a:t>
            </a:r>
            <a:r>
              <a:rPr sz="3500" u="none" spc="-85" dirty="0">
                <a:solidFill>
                  <a:srgbClr val="3A3687"/>
                </a:solidFill>
              </a:rPr>
              <a:t> </a:t>
            </a:r>
            <a:r>
              <a:rPr sz="3500" u="none" spc="-40" dirty="0">
                <a:solidFill>
                  <a:srgbClr val="3A3687"/>
                </a:solidFill>
              </a:rPr>
              <a:t>Les</a:t>
            </a:r>
            <a:r>
              <a:rPr sz="3500" u="none" spc="-180" dirty="0">
                <a:solidFill>
                  <a:srgbClr val="3A3687"/>
                </a:solidFill>
              </a:rPr>
              <a:t> </a:t>
            </a:r>
            <a:r>
              <a:rPr sz="3500" u="none" spc="-10" dirty="0">
                <a:solidFill>
                  <a:srgbClr val="3A3687"/>
                </a:solidFill>
              </a:rPr>
              <a:t>lipides</a:t>
            </a:r>
            <a:endParaRPr sz="3500"/>
          </a:p>
        </p:txBody>
      </p:sp>
      <p:sp>
        <p:nvSpPr>
          <p:cNvPr id="10" name="object 10"/>
          <p:cNvSpPr txBox="1"/>
          <p:nvPr/>
        </p:nvSpPr>
        <p:spPr>
          <a:xfrm>
            <a:off x="1173635" y="2815162"/>
            <a:ext cx="11409045" cy="64643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 indent="1270">
              <a:lnSpc>
                <a:spcPct val="93000"/>
              </a:lnSpc>
              <a:spcBef>
                <a:spcPts val="550"/>
              </a:spcBef>
            </a:pPr>
            <a:r>
              <a:rPr sz="355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fromages</a:t>
            </a:r>
            <a:r>
              <a:rPr sz="355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contiennent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75%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grasses. 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jouer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sur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ce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taux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355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additionne</a:t>
            </a:r>
            <a:r>
              <a:rPr sz="3550" spc="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soit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lang="fr-FR" altLang="en-US"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soit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3550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d'origine.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0320">
              <a:lnSpc>
                <a:spcPts val="3800"/>
              </a:lnSpc>
              <a:spcBef>
                <a:spcPts val="3945"/>
              </a:spcBef>
            </a:pP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320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Un</a:t>
            </a:r>
            <a:r>
              <a:rPr sz="3200" spc="-7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200" spc="-1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fromage</a:t>
            </a:r>
            <a:r>
              <a:rPr sz="3200" spc="-4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maigre</a:t>
            </a:r>
            <a:r>
              <a:rPr sz="3200" spc="-114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contient</a:t>
            </a:r>
            <a:r>
              <a:rPr sz="320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moins</a:t>
            </a:r>
            <a:r>
              <a:rPr sz="32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0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20%</a:t>
            </a:r>
            <a:r>
              <a:rPr sz="32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2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15240">
              <a:lnSpc>
                <a:spcPts val="3780"/>
              </a:lnSpc>
            </a:pPr>
            <a:r>
              <a:rPr sz="3250" b="1" spc="-3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grasses</a:t>
            </a:r>
            <a:endParaRPr sz="3250">
              <a:latin typeface="Arial" panose="020B0604020202020204"/>
              <a:cs typeface="Arial" panose="020B0604020202020204"/>
            </a:endParaRPr>
          </a:p>
          <a:p>
            <a:pPr marL="20320">
              <a:lnSpc>
                <a:spcPts val="3760"/>
              </a:lnSpc>
            </a:pP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320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Un</a:t>
            </a:r>
            <a:r>
              <a:rPr sz="3200" spc="-6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200" spc="-1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fromage</a:t>
            </a:r>
            <a:r>
              <a:rPr sz="3200" spc="2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frais</a:t>
            </a:r>
            <a:r>
              <a:rPr sz="3200" spc="-114" dirty="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contient</a:t>
            </a:r>
            <a:r>
              <a:rPr sz="3200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plus</a:t>
            </a:r>
            <a:r>
              <a:rPr sz="32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40%</a:t>
            </a:r>
            <a:r>
              <a:rPr sz="320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0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2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20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grasses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20320" marR="351155">
              <a:lnSpc>
                <a:spcPts val="3730"/>
              </a:lnSpc>
              <a:spcBef>
                <a:spcPts val="225"/>
              </a:spcBef>
            </a:pP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320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Un</a:t>
            </a:r>
            <a:r>
              <a:rPr sz="3200" spc="-15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200" spc="-2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fromage</a:t>
            </a:r>
            <a:r>
              <a:rPr sz="3200" spc="5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ou</a:t>
            </a:r>
            <a:r>
              <a:rPr sz="3200" spc="-10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200" spc="-25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200" spc="-25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é</a:t>
            </a:r>
            <a:r>
              <a:rPr sz="3200" spc="-25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me</a:t>
            </a:r>
            <a:r>
              <a:rPr sz="3200" spc="-15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extra</a:t>
            </a:r>
            <a:r>
              <a:rPr sz="3200" spc="10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200" spc="-45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gras</a:t>
            </a:r>
            <a:r>
              <a:rPr sz="32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contient</a:t>
            </a:r>
            <a:r>
              <a:rPr sz="32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entre</a:t>
            </a:r>
            <a:r>
              <a:rPr sz="32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40</a:t>
            </a:r>
            <a:r>
              <a:rPr sz="320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20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60%</a:t>
            </a:r>
            <a:r>
              <a:rPr sz="32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de mati</a:t>
            </a:r>
            <a:r>
              <a:rPr lang="fr-FR" altLang="en-US" sz="32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20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grasses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25400">
              <a:lnSpc>
                <a:spcPts val="3580"/>
              </a:lnSpc>
            </a:pP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320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Un</a:t>
            </a:r>
            <a:r>
              <a:rPr sz="3200" spc="-4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200" spc="-1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fromage</a:t>
            </a:r>
            <a:r>
              <a:rPr sz="320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200" spc="-2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double</a:t>
            </a:r>
            <a:r>
              <a:rPr sz="3200" spc="-10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200" spc="-25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200" spc="-25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é</a:t>
            </a:r>
            <a:r>
              <a:rPr sz="3200" spc="-25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me</a:t>
            </a:r>
            <a:r>
              <a:rPr sz="32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contient</a:t>
            </a:r>
            <a:r>
              <a:rPr sz="3200" spc="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entre</a:t>
            </a:r>
            <a:r>
              <a:rPr sz="320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60</a:t>
            </a:r>
            <a:r>
              <a:rPr sz="320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20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75%</a:t>
            </a:r>
            <a:r>
              <a:rPr sz="320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20320">
              <a:lnSpc>
                <a:spcPts val="3765"/>
              </a:lnSpc>
              <a:spcBef>
                <a:spcPts val="45"/>
              </a:spcBef>
            </a:pPr>
            <a:r>
              <a:rPr sz="32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2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20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grasses.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20320">
              <a:lnSpc>
                <a:spcPts val="3745"/>
              </a:lnSpc>
            </a:pPr>
            <a:r>
              <a:rPr sz="320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•Un</a:t>
            </a:r>
            <a:r>
              <a:rPr sz="3200" spc="-5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200" spc="-1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fromage</a:t>
            </a:r>
            <a:r>
              <a:rPr sz="3200" spc="3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triple</a:t>
            </a:r>
            <a:r>
              <a:rPr sz="3200" spc="-7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200" spc="-25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200" spc="-25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é</a:t>
            </a:r>
            <a:r>
              <a:rPr sz="3200" spc="-25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me</a:t>
            </a:r>
            <a:r>
              <a:rPr sz="32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contient</a:t>
            </a:r>
            <a:r>
              <a:rPr sz="320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plus</a:t>
            </a:r>
            <a:r>
              <a:rPr sz="3200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0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75%</a:t>
            </a:r>
            <a:r>
              <a:rPr sz="32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2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15240">
              <a:lnSpc>
                <a:spcPts val="3880"/>
              </a:lnSpc>
            </a:pPr>
            <a:r>
              <a:rPr sz="3250" b="1" spc="-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grasses.</a:t>
            </a:r>
            <a:endParaRPr sz="32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1633227" y="2496972"/>
            <a:ext cx="6324600" cy="43815"/>
            <a:chOff x="1633227" y="2496972"/>
            <a:chExt cx="6324600" cy="43815"/>
          </a:xfrm>
        </p:grpSpPr>
        <p:sp>
          <p:nvSpPr>
            <p:cNvPr id="9" name="object 9"/>
            <p:cNvSpPr/>
            <p:nvPr/>
          </p:nvSpPr>
          <p:spPr>
            <a:xfrm>
              <a:off x="7428384" y="2499517"/>
              <a:ext cx="529590" cy="0"/>
            </a:xfrm>
            <a:custGeom>
              <a:avLst/>
              <a:gdLst/>
              <a:ahLst/>
              <a:cxnLst/>
              <a:rect l="l" t="t" r="r" b="b"/>
              <a:pathLst>
                <a:path w="529590">
                  <a:moveTo>
                    <a:pt x="0" y="0"/>
                  </a:moveTo>
                  <a:lnTo>
                    <a:pt x="529145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006306" y="1847950"/>
            <a:ext cx="4178300" cy="551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spc="140" dirty="0">
                <a:solidFill>
                  <a:srgbClr val="3B3880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lang="fr-FR" altLang="en-US" sz="3500" b="1" spc="140" dirty="0">
                <a:solidFill>
                  <a:srgbClr val="3B3880"/>
                </a:solidFill>
                <a:latin typeface="Arial" panose="020B0604020202020204"/>
                <a:cs typeface="Arial" panose="020B0604020202020204"/>
              </a:rPr>
              <a:t>.</a:t>
            </a:r>
            <a:r>
              <a:rPr sz="3500" b="1" spc="35" dirty="0">
                <a:solidFill>
                  <a:srgbClr val="3B388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30" dirty="0">
                <a:solidFill>
                  <a:srgbClr val="3B3880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00" b="1" spc="-165" dirty="0">
                <a:solidFill>
                  <a:srgbClr val="3B388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10" dirty="0">
                <a:solidFill>
                  <a:srgbClr val="3B3880"/>
                </a:solidFill>
                <a:latin typeface="Arial" panose="020B0604020202020204"/>
                <a:cs typeface="Arial" panose="020B0604020202020204"/>
              </a:rPr>
              <a:t>glucides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72732" y="3033113"/>
            <a:ext cx="11478260" cy="10966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4605" marR="5080" indent="-2540">
              <a:lnSpc>
                <a:spcPts val="4090"/>
              </a:lnSpc>
              <a:spcBef>
                <a:spcPts val="375"/>
              </a:spcBef>
            </a:pPr>
            <a:r>
              <a:rPr sz="3600" b="0" u="none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600" b="0" u="none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fromage</a:t>
            </a:r>
            <a:r>
              <a:rPr sz="3600" b="0" u="none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affin</a:t>
            </a:r>
            <a:r>
              <a:rPr lang="fr-FR"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0" u="none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600" b="0" u="none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600" b="0" u="none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fromage</a:t>
            </a:r>
            <a:r>
              <a:rPr sz="3600" b="0" u="none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sz="3600" b="0" u="none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0" u="none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pourvu</a:t>
            </a:r>
            <a:r>
              <a:rPr sz="3600" b="0" u="none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b="0" u="none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glucides</a:t>
            </a:r>
            <a:r>
              <a:rPr sz="3600" b="0" u="none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car </a:t>
            </a:r>
            <a:r>
              <a:rPr sz="3600" b="0" u="none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ceux-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ci</a:t>
            </a:r>
            <a:r>
              <a:rPr sz="3600" b="0" u="none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ant</a:t>
            </a:r>
            <a:r>
              <a:rPr sz="3600" b="0" u="none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sz="3600" b="0" u="none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lang="fr-FR"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0" u="none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utilis</a:t>
            </a:r>
            <a:r>
              <a:rPr lang="fr-FR" sz="3600" b="0" u="none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0" u="none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600" b="0" u="none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600" b="0" u="none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600" b="0" u="none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ferments</a:t>
            </a:r>
            <a:r>
              <a:rPr sz="3600" b="0" u="none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lactiques.</a:t>
            </a:r>
            <a:endParaRPr sz="3600" b="0" u="none" spc="-10" dirty="0">
              <a:solidFill>
                <a:srgbClr val="0E0E0E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955" y="4287520"/>
            <a:ext cx="12444730" cy="42468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3550" u="heavy" spc="-10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  <a:latin typeface="Arial" panose="020B0604020202020204"/>
                <a:cs typeface="Arial" panose="020B0604020202020204"/>
              </a:rPr>
              <a:t>4</a:t>
            </a:r>
            <a:r>
              <a:rPr lang="fr-FR" altLang="en-US" sz="3550" u="heavy" spc="-10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  <a:latin typeface="Arial" panose="020B0604020202020204"/>
                <a:cs typeface="Arial" panose="020B0604020202020204"/>
              </a:rPr>
              <a:t>.</a:t>
            </a:r>
            <a:r>
              <a:rPr sz="3550" u="heavy" spc="-175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85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  <a:latin typeface="Arial" panose="020B0604020202020204"/>
                <a:cs typeface="Arial" panose="020B0604020202020204"/>
              </a:rPr>
              <a:t>Les</a:t>
            </a:r>
            <a:r>
              <a:rPr sz="3550" u="heavy" spc="-60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60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  <a:latin typeface="Arial" panose="020B0604020202020204"/>
                <a:cs typeface="Arial" panose="020B0604020202020204"/>
              </a:rPr>
              <a:t>sels</a:t>
            </a:r>
            <a:r>
              <a:rPr sz="3550" u="heavy" spc="-90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0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  <a:latin typeface="Arial" panose="020B0604020202020204"/>
                <a:cs typeface="Arial" panose="020B0604020202020204"/>
              </a:rPr>
              <a:t>min</a:t>
            </a:r>
            <a:r>
              <a:rPr lang="fr-FR" altLang="en-US" sz="3550" u="heavy" spc="-10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550" u="heavy" spc="-10" dirty="0">
                <a:solidFill>
                  <a:srgbClr val="3B3880"/>
                </a:solidFill>
                <a:uFill>
                  <a:solidFill>
                    <a:srgbClr val="3B3880"/>
                  </a:solidFill>
                </a:uFill>
                <a:latin typeface="Arial" panose="020B0604020202020204"/>
                <a:cs typeface="Arial" panose="020B0604020202020204"/>
              </a:rPr>
              <a:t>raux</a:t>
            </a:r>
            <a:endParaRPr sz="3550" u="heavy" spc="-10" dirty="0">
              <a:solidFill>
                <a:srgbClr val="3B3880"/>
              </a:solidFill>
              <a:uFill>
                <a:solidFill>
                  <a:srgbClr val="3B3880"/>
                </a:solidFill>
              </a:uFill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3550" spc="-2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teneur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sels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min</a:t>
            </a:r>
            <a:r>
              <a:rPr lang="fr-FR" altLang="en-US"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raux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pend</a:t>
            </a:r>
            <a:r>
              <a:rPr sz="3550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fortement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</a:t>
            </a: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lang="fr-FR" altLang="en-US"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55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technologiques,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30835">
              <a:lnSpc>
                <a:spcPct val="100000"/>
              </a:lnSpc>
              <a:spcBef>
                <a:spcPts val="1905"/>
              </a:spcBef>
            </a:pPr>
            <a:r>
              <a:rPr sz="300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•Le</a:t>
            </a:r>
            <a:r>
              <a:rPr sz="3000" spc="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fromage</a:t>
            </a:r>
            <a:r>
              <a:rPr sz="3000" spc="3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000" spc="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l'une</a:t>
            </a:r>
            <a:r>
              <a:rPr sz="3000" spc="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000" spc="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meilleures</a:t>
            </a:r>
            <a:r>
              <a:rPr sz="3000" spc="4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sources</a:t>
            </a:r>
            <a:r>
              <a:rPr sz="3000" spc="2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alimentaires</a:t>
            </a:r>
            <a:r>
              <a:rPr sz="3000" spc="45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315595">
              <a:lnSpc>
                <a:spcPct val="100000"/>
              </a:lnSpc>
              <a:spcBef>
                <a:spcPts val="95"/>
              </a:spcBef>
              <a:tabLst>
                <a:tab pos="1366520" algn="l"/>
              </a:tabLst>
            </a:pPr>
            <a:r>
              <a:rPr sz="3150" spc="-2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</a:t>
            </a:r>
            <a:r>
              <a:rPr sz="3150" spc="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de</a:t>
            </a:r>
            <a:r>
              <a:rPr sz="3000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1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P.</a:t>
            </a:r>
            <a:endParaRPr sz="3100">
              <a:latin typeface="Arial" panose="020B0604020202020204"/>
              <a:cs typeface="Arial" panose="020B0604020202020204"/>
            </a:endParaRPr>
          </a:p>
          <a:p>
            <a:pPr marL="322580" marR="5080" indent="3175">
              <a:lnSpc>
                <a:spcPct val="107000"/>
              </a:lnSpc>
              <a:spcBef>
                <a:spcPts val="1655"/>
              </a:spcBef>
            </a:pPr>
            <a:r>
              <a:rPr sz="3000" spc="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•Le</a:t>
            </a:r>
            <a:r>
              <a:rPr sz="3000" spc="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taux</a:t>
            </a:r>
            <a:r>
              <a:rPr sz="3000" spc="2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000" spc="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sodium</a:t>
            </a:r>
            <a:r>
              <a:rPr sz="3000" spc="2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000" spc="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variable</a:t>
            </a:r>
            <a:r>
              <a:rPr sz="3000" spc="3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mais</a:t>
            </a:r>
            <a:r>
              <a:rPr sz="3000" spc="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reste</a:t>
            </a:r>
            <a:r>
              <a:rPr sz="3000" spc="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000" spc="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lev</a:t>
            </a:r>
            <a:r>
              <a:rPr lang="fr-FR" altLang="en-US"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000" spc="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d'autant</a:t>
            </a:r>
            <a:r>
              <a:rPr sz="3000" spc="2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plus </a:t>
            </a:r>
            <a:r>
              <a:rPr sz="300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que</a:t>
            </a:r>
            <a:r>
              <a:rPr sz="3000" spc="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000" spc="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nombreux</a:t>
            </a:r>
            <a:r>
              <a:rPr sz="3000" spc="5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fromages</a:t>
            </a:r>
            <a:r>
              <a:rPr sz="3000" spc="2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subissent</a:t>
            </a:r>
            <a:r>
              <a:rPr sz="3000" spc="3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000" spc="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salage.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755" y="8717915"/>
            <a:ext cx="11731625" cy="474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•Le</a:t>
            </a:r>
            <a:r>
              <a:rPr sz="30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taux</a:t>
            </a:r>
            <a:r>
              <a:rPr sz="3000" spc="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potassium</a:t>
            </a:r>
            <a:r>
              <a:rPr lang="fr-FR" altLang="en-US"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sz="3000" spc="3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000" spc="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magnesium</a:t>
            </a:r>
            <a:r>
              <a:rPr sz="3000" spc="3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000" spc="3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d'oligo</a:t>
            </a:r>
            <a:r>
              <a:rPr lang="fr-FR" altLang="en-US"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élé</a:t>
            </a: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ments</a:t>
            </a:r>
            <a:r>
              <a:rPr sz="300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600" y="8983980"/>
            <a:ext cx="11812270" cy="7448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plus</a:t>
            </a:r>
            <a:r>
              <a:rPr sz="30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faible</a:t>
            </a:r>
            <a:r>
              <a:rPr sz="3000" spc="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que</a:t>
            </a:r>
            <a:r>
              <a:rPr sz="300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000" spc="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000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00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suite</a:t>
            </a:r>
            <a:r>
              <a:rPr lang="fr-FR" altLang="en-US" sz="30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à</a:t>
            </a:r>
            <a:r>
              <a:rPr sz="47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l'entrainement</a:t>
            </a:r>
            <a:r>
              <a:rPr sz="300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00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lactos</a:t>
            </a:r>
            <a:r>
              <a:rPr lang="fr-FR" altLang="en-US" sz="30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0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rum.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692487" y="1905100"/>
            <a:ext cx="4498340" cy="551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spc="12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5</a:t>
            </a:r>
            <a:r>
              <a:rPr lang="fr-FR" altLang="en-US" sz="3500" b="1" spc="12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.</a:t>
            </a:r>
            <a:r>
              <a:rPr sz="3500" b="1" spc="4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00" b="1" spc="-9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1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vitamines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xfrm>
            <a:off x="863600" y="5410200"/>
            <a:ext cx="11672570" cy="2455545"/>
          </a:xfrm>
          <a:prstGeom prst="rect">
            <a:avLst/>
          </a:prstGeom>
        </p:spPr>
        <p:txBody>
          <a:bodyPr vert="horz" wrap="square" lIns="0" tIns="33655" rIns="0" bIns="0" rtlCol="0">
            <a:noAutofit/>
          </a:bodyPr>
          <a:lstStyle/>
          <a:p>
            <a:pPr marL="15240" marR="5080" indent="-3175">
              <a:lnSpc>
                <a:spcPct val="97000"/>
              </a:lnSpc>
              <a:spcBef>
                <a:spcPts val="265"/>
              </a:spcBef>
              <a:tabLst>
                <a:tab pos="5747385" algn="l"/>
              </a:tabLst>
            </a:pPr>
            <a:r>
              <a:rPr sz="3200" b="0" u="none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200" b="0" u="none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vitamines</a:t>
            </a:r>
            <a:r>
              <a:rPr sz="3200" b="0" u="none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liposolubles</a:t>
            </a:r>
            <a:r>
              <a:rPr sz="3200" b="0" u="none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spc="-340" dirty="0">
                <a:solidFill>
                  <a:srgbClr val="0E0E0E"/>
                </a:solidFill>
                <a:latin typeface="Times New Roman" panose="02020603050405020304"/>
                <a:cs typeface="Times New Roman" panose="02020603050405020304"/>
              </a:rPr>
              <a:t>A,</a:t>
            </a:r>
            <a:r>
              <a:rPr lang="fr-FR" sz="3200" b="0" u="none" spc="-340" dirty="0">
                <a:solidFill>
                  <a:srgbClr val="0E0E0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0" u="none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200" b="0" u="none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spc="-484" dirty="0">
                <a:solidFill>
                  <a:srgbClr val="0E0E0E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3200" b="0" u="none" spc="95" dirty="0">
                <a:solidFill>
                  <a:srgbClr val="0E0E0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3200" b="0" u="none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sz="3200" b="0" u="none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b="0" u="none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limin</a:t>
            </a:r>
            <a:r>
              <a:rPr lang="fr-FR" sz="3200" b="0" u="none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b="0" u="none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</a:t>
            </a:r>
            <a:r>
              <a:rPr sz="3200" b="0" u="none" spc="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 </a:t>
            </a:r>
            <a:r>
              <a:rPr sz="3200" b="0" u="none" spc="-90" dirty="0">
                <a:solidFill>
                  <a:srgbClr val="1C1C1C"/>
                </a:solidFill>
                <a:latin typeface="Arial" panose="020B0604020202020204"/>
                <a:cs typeface="Arial" panose="020B0604020202020204"/>
              </a:rPr>
              <a:t>l'</a:t>
            </a:r>
            <a:r>
              <a:rPr lang="fr-FR" sz="3200" b="0" u="none" spc="-90" dirty="0">
                <a:solidFill>
                  <a:srgbClr val="1C1C1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b="0" u="none" spc="-90" dirty="0">
                <a:solidFill>
                  <a:srgbClr val="1C1C1C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sz="3200" b="0" u="none" spc="-90" dirty="0">
                <a:solidFill>
                  <a:srgbClr val="1C1C1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b="0" u="none" spc="-90" dirty="0">
                <a:solidFill>
                  <a:srgbClr val="1C1C1C"/>
                </a:solidFill>
                <a:latin typeface="Arial" panose="020B0604020202020204"/>
                <a:cs typeface="Arial" panose="020B0604020202020204"/>
              </a:rPr>
              <a:t>mage</a:t>
            </a:r>
            <a:r>
              <a:rPr sz="3200" b="0" u="none" spc="-135" dirty="0">
                <a:solidFill>
                  <a:srgbClr val="1C1C1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don</a:t>
            </a:r>
            <a:r>
              <a:rPr lang="fr-FR" sz="3200" b="0" u="none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3200" b="0" u="none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200" b="0" u="none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teneur</a:t>
            </a:r>
            <a:r>
              <a:rPr sz="3200" b="0" u="none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200" b="0" u="none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ces</a:t>
            </a:r>
            <a:r>
              <a:rPr sz="3200" b="0" u="none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vitamines</a:t>
            </a:r>
            <a:r>
              <a:rPr sz="3200" b="0" u="none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dans</a:t>
            </a:r>
            <a:r>
              <a:rPr sz="3200" b="0" u="none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200" b="0" u="none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fromage </a:t>
            </a:r>
            <a:r>
              <a:rPr sz="3200" b="0" u="none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sz="3200" b="0" u="none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b="0" u="none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pend</a:t>
            </a:r>
            <a:r>
              <a:rPr sz="3200" b="0" u="none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200" b="0" u="none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taux</a:t>
            </a:r>
            <a:r>
              <a:rPr sz="3200" b="0" u="none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00" b="0" u="none" spc="-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sz="3200" b="0" u="none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b="0" u="none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200" b="0" u="none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grasses.</a:t>
            </a:r>
            <a:endParaRPr sz="3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ubTitle" idx="4"/>
          </p:nvPr>
        </p:nvSpPr>
        <p:spPr>
          <a:xfrm>
            <a:off x="650240" y="2954655"/>
            <a:ext cx="11704320" cy="2000250"/>
          </a:xfrm>
          <a:prstGeom prst="rect">
            <a:avLst/>
          </a:prstGeom>
        </p:spPr>
        <p:txBody>
          <a:bodyPr vert="horz" wrap="square" lIns="0" tIns="60960" rIns="0" bIns="0" rtlCol="0">
            <a:noAutofit/>
          </a:bodyPr>
          <a:lstStyle/>
          <a:p>
            <a:pPr marL="13335" marR="5080" indent="-1270">
              <a:lnSpc>
                <a:spcPts val="3970"/>
              </a:lnSpc>
              <a:spcBef>
                <a:spcPts val="480"/>
              </a:spcBef>
            </a:pPr>
            <a:r>
              <a:rPr sz="3550" spc="-185" dirty="0"/>
              <a:t>Les</a:t>
            </a:r>
            <a:r>
              <a:rPr sz="3550" spc="-65" dirty="0"/>
              <a:t> </a:t>
            </a:r>
            <a:r>
              <a:rPr sz="3550" spc="-45" dirty="0"/>
              <a:t>vitamines</a:t>
            </a:r>
            <a:r>
              <a:rPr sz="3550" spc="-200" dirty="0"/>
              <a:t> </a:t>
            </a:r>
            <a:r>
              <a:rPr sz="3550" spc="-90" dirty="0"/>
              <a:t>hydrosolubles</a:t>
            </a:r>
            <a:r>
              <a:rPr sz="3550" spc="35" dirty="0"/>
              <a:t> </a:t>
            </a:r>
            <a:r>
              <a:rPr sz="3550" dirty="0"/>
              <a:t>du</a:t>
            </a:r>
            <a:r>
              <a:rPr sz="3550" spc="-165" dirty="0"/>
              <a:t> </a:t>
            </a:r>
            <a:r>
              <a:rPr sz="3550" spc="-40" dirty="0"/>
              <a:t>groupe</a:t>
            </a:r>
            <a:r>
              <a:rPr sz="3550" spc="-165" dirty="0"/>
              <a:t> </a:t>
            </a:r>
            <a:r>
              <a:rPr sz="3450" dirty="0"/>
              <a:t>B</a:t>
            </a:r>
            <a:r>
              <a:rPr sz="3450" spc="-240" dirty="0"/>
              <a:t> </a:t>
            </a:r>
            <a:r>
              <a:rPr sz="3550" dirty="0"/>
              <a:t>sont</a:t>
            </a:r>
            <a:r>
              <a:rPr sz="3550" spc="-200" dirty="0"/>
              <a:t> </a:t>
            </a:r>
            <a:r>
              <a:rPr sz="3550" spc="-65" dirty="0"/>
              <a:t>partiellement </a:t>
            </a:r>
            <a:r>
              <a:rPr lang="fr-FR" sz="3550" spc="-65" dirty="0"/>
              <a:t>é</a:t>
            </a:r>
            <a:r>
              <a:rPr sz="3550" spc="-90" dirty="0"/>
              <a:t>limin</a:t>
            </a:r>
            <a:r>
              <a:rPr lang="fr-FR" sz="3550" spc="-90" dirty="0"/>
              <a:t>é</a:t>
            </a:r>
            <a:r>
              <a:rPr sz="3550" spc="-90" dirty="0"/>
              <a:t>es</a:t>
            </a:r>
            <a:r>
              <a:rPr sz="3550" spc="-60" dirty="0"/>
              <a:t> </a:t>
            </a:r>
            <a:r>
              <a:rPr sz="3550" dirty="0">
                <a:solidFill>
                  <a:srgbClr val="1C1C1C"/>
                </a:solidFill>
              </a:rPr>
              <a:t>lors</a:t>
            </a:r>
            <a:r>
              <a:rPr sz="3550" spc="-220" dirty="0">
                <a:solidFill>
                  <a:srgbClr val="1C1C1C"/>
                </a:solidFill>
              </a:rPr>
              <a:t> </a:t>
            </a:r>
            <a:r>
              <a:rPr sz="3550" dirty="0"/>
              <a:t>de</a:t>
            </a:r>
            <a:r>
              <a:rPr sz="3550" spc="-240" dirty="0"/>
              <a:t> </a:t>
            </a:r>
            <a:r>
              <a:rPr sz="3550" spc="-10" dirty="0">
                <a:solidFill>
                  <a:srgbClr val="1C1C1C"/>
                </a:solidFill>
              </a:rPr>
              <a:t>l'</a:t>
            </a:r>
            <a:r>
              <a:rPr lang="fr-FR" sz="3550" spc="-10" dirty="0">
                <a:solidFill>
                  <a:srgbClr val="1C1C1C"/>
                </a:solidFill>
              </a:rPr>
              <a:t>é</a:t>
            </a:r>
            <a:r>
              <a:rPr sz="3550" spc="-10" dirty="0">
                <a:solidFill>
                  <a:srgbClr val="1C1C1C"/>
                </a:solidFill>
              </a:rPr>
              <a:t>gouttage.</a:t>
            </a:r>
            <a:endParaRPr sz="355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5301958" y="2448611"/>
            <a:ext cx="3251200" cy="0"/>
          </a:xfrm>
          <a:custGeom>
            <a:avLst/>
            <a:gdLst/>
            <a:ahLst/>
            <a:cxnLst/>
            <a:rect l="l" t="t" r="r" b="b"/>
            <a:pathLst>
              <a:path w="3251200">
                <a:moveTo>
                  <a:pt x="0" y="0"/>
                </a:moveTo>
                <a:lnTo>
                  <a:pt x="3251190" y="0"/>
                </a:lnTo>
              </a:path>
            </a:pathLst>
          </a:custGeom>
          <a:ln w="12726">
            <a:solidFill>
              <a:srgbClr val="3836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58800" y="914188"/>
            <a:ext cx="11704320" cy="828605"/>
          </a:xfrm>
          <a:prstGeom prst="rect">
            <a:avLst/>
          </a:prstGeom>
        </p:spPr>
        <p:txBody>
          <a:bodyPr vert="horz" wrap="square" lIns="0" tIns="245591" rIns="0" bIns="0" rtlCol="0">
            <a:spAutoFit/>
          </a:bodyPr>
          <a:lstStyle/>
          <a:p>
            <a:pPr marL="943610" algn="ctr">
              <a:lnSpc>
                <a:spcPts val="7640"/>
              </a:lnSpc>
              <a:spcBef>
                <a:spcPts val="110"/>
              </a:spcBef>
            </a:pPr>
            <a:r>
              <a:rPr sz="6450" u="none" spc="-395" dirty="0">
                <a:solidFill>
                  <a:srgbClr val="383689"/>
                </a:solidFill>
              </a:rPr>
              <a:t>Partie</a:t>
            </a:r>
            <a:r>
              <a:rPr sz="6450" u="none" spc="315" dirty="0">
                <a:solidFill>
                  <a:srgbClr val="383689"/>
                </a:solidFill>
              </a:rPr>
              <a:t> </a:t>
            </a:r>
            <a:r>
              <a:rPr sz="6450" u="none" dirty="0">
                <a:solidFill>
                  <a:srgbClr val="383689"/>
                </a:solidFill>
              </a:rPr>
              <a:t>5:</a:t>
            </a:r>
            <a:r>
              <a:rPr sz="6450" u="none" spc="100" dirty="0">
                <a:solidFill>
                  <a:srgbClr val="383689"/>
                </a:solidFill>
              </a:rPr>
              <a:t> </a:t>
            </a:r>
            <a:r>
              <a:rPr sz="6450" u="none" spc="-490" dirty="0">
                <a:solidFill>
                  <a:srgbClr val="383689"/>
                </a:solidFill>
              </a:rPr>
              <a:t>Technologies</a:t>
            </a:r>
            <a:r>
              <a:rPr sz="6450" u="none" spc="409" dirty="0">
                <a:solidFill>
                  <a:srgbClr val="383689"/>
                </a:solidFill>
              </a:rPr>
              <a:t> </a:t>
            </a:r>
            <a:r>
              <a:rPr sz="6450" u="none" spc="-550" dirty="0">
                <a:solidFill>
                  <a:srgbClr val="383689"/>
                </a:solidFill>
              </a:rPr>
              <a:t>des</a:t>
            </a:r>
            <a:endParaRPr sz="6450"/>
          </a:p>
          <a:p>
            <a:pPr marL="943610" marR="129540" algn="ctr">
              <a:lnSpc>
                <a:spcPts val="7640"/>
              </a:lnSpc>
            </a:pPr>
            <a:r>
              <a:rPr sz="6450" u="none" spc="-490" dirty="0">
                <a:solidFill>
                  <a:srgbClr val="383689"/>
                </a:solidFill>
              </a:rPr>
              <a:t>fromages</a:t>
            </a:r>
            <a:endParaRPr sz="6450"/>
          </a:p>
        </p:txBody>
      </p:sp>
      <p:sp>
        <p:nvSpPr>
          <p:cNvPr id="10" name="object 10"/>
          <p:cNvSpPr txBox="1"/>
          <p:nvPr/>
        </p:nvSpPr>
        <p:spPr>
          <a:xfrm>
            <a:off x="1257809" y="3125686"/>
            <a:ext cx="9843135" cy="261175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620395" indent="-607695">
              <a:lnSpc>
                <a:spcPct val="100000"/>
              </a:lnSpc>
              <a:spcBef>
                <a:spcPts val="825"/>
              </a:spcBef>
              <a:buAutoNum type="arabicPeriod" startAt="19"/>
              <a:tabLst>
                <a:tab pos="620395" algn="l"/>
              </a:tabLst>
            </a:pPr>
            <a:r>
              <a:rPr sz="2700" spc="-10" dirty="0">
                <a:solidFill>
                  <a:srgbClr val="BC1D26"/>
                </a:solidFill>
                <a:latin typeface="Arial" panose="020B0604020202020204"/>
                <a:cs typeface="Arial" panose="020B0604020202020204"/>
              </a:rPr>
              <a:t>Genera</a:t>
            </a:r>
            <a:r>
              <a:rPr sz="2700" spc="-10" dirty="0">
                <a:solidFill>
                  <a:srgbClr val="CA383B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2700" spc="-10" dirty="0">
                <a:solidFill>
                  <a:srgbClr val="BC1D26"/>
                </a:solidFill>
                <a:latin typeface="Arial" panose="020B0604020202020204"/>
                <a:cs typeface="Arial" panose="020B0604020202020204"/>
              </a:rPr>
              <a:t>ites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15315" indent="-600710">
              <a:lnSpc>
                <a:spcPct val="100000"/>
              </a:lnSpc>
              <a:spcBef>
                <a:spcPts val="730"/>
              </a:spcBef>
              <a:buAutoNum type="arabicPeriod" startAt="19"/>
              <a:tabLst>
                <a:tab pos="615315" algn="l"/>
              </a:tabLst>
            </a:pPr>
            <a:r>
              <a:rPr sz="2700" dirty="0">
                <a:solidFill>
                  <a:srgbClr val="BC1D26"/>
                </a:solidFill>
                <a:latin typeface="Arial" panose="020B0604020202020204"/>
                <a:cs typeface="Arial" panose="020B0604020202020204"/>
              </a:rPr>
              <a:t>Technologie</a:t>
            </a:r>
            <a:r>
              <a:rPr sz="2700" spc="470" dirty="0">
                <a:solidFill>
                  <a:srgbClr val="BC1D2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BC1D26"/>
                </a:solidFill>
                <a:latin typeface="Arial" panose="020B0604020202020204"/>
                <a:cs typeface="Arial" panose="020B0604020202020204"/>
              </a:rPr>
              <a:t>generale</a:t>
            </a:r>
            <a:r>
              <a:rPr sz="2700" spc="409" dirty="0">
                <a:solidFill>
                  <a:srgbClr val="BC1D2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BC1D26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700" spc="250" dirty="0">
                <a:solidFill>
                  <a:srgbClr val="BC1D2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BC1D26"/>
                </a:solidFill>
                <a:latin typeface="Arial" panose="020B0604020202020204"/>
                <a:cs typeface="Arial" panose="020B0604020202020204"/>
              </a:rPr>
              <a:t>fromages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819785" lvl="1" indent="-805180">
              <a:lnSpc>
                <a:spcPct val="100000"/>
              </a:lnSpc>
              <a:spcBef>
                <a:spcPts val="930"/>
              </a:spcBef>
              <a:buAutoNum type="arabicPeriod"/>
              <a:tabLst>
                <a:tab pos="819785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Preparation</a:t>
            </a:r>
            <a:r>
              <a:rPr sz="2700" spc="4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00" spc="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820420" lvl="1" indent="-805815">
              <a:lnSpc>
                <a:spcPct val="100000"/>
              </a:lnSpc>
              <a:spcBef>
                <a:spcPts val="885"/>
              </a:spcBef>
              <a:buAutoNum type="arabicPeriod"/>
              <a:tabLst>
                <a:tab pos="819785" algn="l"/>
              </a:tabLst>
            </a:pPr>
            <a:r>
              <a:rPr sz="2700" spc="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Maturation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812800" lvl="1" indent="-798195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812800" algn="l"/>
              </a:tabLst>
            </a:pPr>
            <a:r>
              <a:rPr sz="2700" spc="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Transformations</a:t>
            </a:r>
            <a:r>
              <a:rPr sz="2700" spc="-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2700" spc="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cours</a:t>
            </a:r>
            <a:r>
              <a:rPr sz="2700" spc="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00" spc="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00" spc="1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fabrication</a:t>
            </a:r>
            <a:r>
              <a:rPr sz="2700" spc="25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700" spc="1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fromages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5396" y="1327106"/>
            <a:ext cx="11182350" cy="1564640"/>
            <a:chOff x="185396" y="1327106"/>
            <a:chExt cx="11182350" cy="156464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710977" y="1333774"/>
              <a:ext cx="9650095" cy="0"/>
            </a:xfrm>
            <a:custGeom>
              <a:avLst/>
              <a:gdLst/>
              <a:ahLst/>
              <a:cxnLst/>
              <a:rect l="l" t="t" r="r" b="b"/>
              <a:pathLst>
                <a:path w="9650095">
                  <a:moveTo>
                    <a:pt x="0" y="0"/>
                  </a:moveTo>
                  <a:lnTo>
                    <a:pt x="9649879" y="0"/>
                  </a:lnTo>
                </a:path>
              </a:pathLst>
            </a:custGeom>
            <a:ln w="12726">
              <a:solidFill>
                <a:srgbClr val="900E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98278" y="566391"/>
            <a:ext cx="9718040" cy="929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950" u="none" spc="-10" dirty="0">
                <a:solidFill>
                  <a:srgbClr val="900E2A"/>
                </a:solidFill>
              </a:rPr>
              <a:t>20.</a:t>
            </a:r>
            <a:r>
              <a:rPr sz="5950" u="none" spc="65" dirty="0">
                <a:solidFill>
                  <a:srgbClr val="900E2A"/>
                </a:solidFill>
              </a:rPr>
              <a:t> </a:t>
            </a:r>
            <a:r>
              <a:rPr sz="5950" u="none" spc="-484" dirty="0">
                <a:solidFill>
                  <a:srgbClr val="900E2A"/>
                </a:solidFill>
              </a:rPr>
              <a:t>Technologie</a:t>
            </a:r>
            <a:r>
              <a:rPr sz="5950" u="none" spc="325" dirty="0">
                <a:solidFill>
                  <a:srgbClr val="900E2A"/>
                </a:solidFill>
              </a:rPr>
              <a:t> </a:t>
            </a:r>
            <a:r>
              <a:rPr sz="5950" u="none" spc="-440" dirty="0">
                <a:solidFill>
                  <a:srgbClr val="900E2A"/>
                </a:solidFill>
              </a:rPr>
              <a:t>g</a:t>
            </a:r>
            <a:r>
              <a:rPr lang="fr-FR" sz="5950" u="none" spc="-440" dirty="0">
                <a:solidFill>
                  <a:srgbClr val="900E2A"/>
                </a:solidFill>
              </a:rPr>
              <a:t>é</a:t>
            </a:r>
            <a:r>
              <a:rPr sz="5950" u="none" spc="-440" dirty="0">
                <a:solidFill>
                  <a:srgbClr val="900E2A"/>
                </a:solidFill>
              </a:rPr>
              <a:t>n</a:t>
            </a:r>
            <a:r>
              <a:rPr lang="fr-FR" sz="5950" u="none" spc="-440" dirty="0">
                <a:solidFill>
                  <a:srgbClr val="900E2A"/>
                </a:solidFill>
              </a:rPr>
              <a:t>é</a:t>
            </a:r>
            <a:r>
              <a:rPr sz="5950" u="none" spc="-440" dirty="0">
                <a:solidFill>
                  <a:srgbClr val="900E2A"/>
                </a:solidFill>
              </a:rPr>
              <a:t>rales</a:t>
            </a:r>
            <a:r>
              <a:rPr sz="5950" u="none" spc="185" dirty="0">
                <a:solidFill>
                  <a:srgbClr val="900E2A"/>
                </a:solidFill>
              </a:rPr>
              <a:t> </a:t>
            </a:r>
            <a:r>
              <a:rPr sz="5950" u="none" spc="-509" dirty="0">
                <a:solidFill>
                  <a:srgbClr val="900E2A"/>
                </a:solidFill>
              </a:rPr>
              <a:t>des</a:t>
            </a:r>
            <a:endParaRPr sz="5950"/>
          </a:p>
        </p:txBody>
      </p:sp>
      <p:sp>
        <p:nvSpPr>
          <p:cNvPr id="11" name="object 11"/>
          <p:cNvSpPr/>
          <p:nvPr/>
        </p:nvSpPr>
        <p:spPr>
          <a:xfrm>
            <a:off x="5027973" y="2199173"/>
            <a:ext cx="2951480" cy="0"/>
          </a:xfrm>
          <a:custGeom>
            <a:avLst/>
            <a:gdLst/>
            <a:ahLst/>
            <a:cxnLst/>
            <a:rect l="l" t="t" r="r" b="b"/>
            <a:pathLst>
              <a:path w="2951479">
                <a:moveTo>
                  <a:pt x="0" y="0"/>
                </a:moveTo>
                <a:lnTo>
                  <a:pt x="2951002" y="0"/>
                </a:lnTo>
              </a:path>
            </a:pathLst>
          </a:custGeom>
          <a:ln w="12726">
            <a:solidFill>
              <a:srgbClr val="900E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015275" y="1429250"/>
            <a:ext cx="2954655" cy="934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950" b="1" spc="-484" dirty="0">
                <a:solidFill>
                  <a:srgbClr val="900E2A"/>
                </a:solidFill>
                <a:latin typeface="Arial" panose="020B0604020202020204"/>
                <a:cs typeface="Arial" panose="020B0604020202020204"/>
              </a:rPr>
              <a:t>fromages</a:t>
            </a:r>
            <a:endParaRPr sz="5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6266" y="7193033"/>
            <a:ext cx="8304530" cy="0"/>
          </a:xfrm>
          <a:custGeom>
            <a:avLst/>
            <a:gdLst/>
            <a:ahLst/>
            <a:cxnLst/>
            <a:rect l="l" t="t" r="r" b="b"/>
            <a:pathLst>
              <a:path w="8304530">
                <a:moveTo>
                  <a:pt x="0" y="0"/>
                </a:moveTo>
                <a:lnTo>
                  <a:pt x="8303983" y="0"/>
                </a:lnTo>
              </a:path>
            </a:pathLst>
          </a:custGeom>
          <a:ln w="12726">
            <a:solidFill>
              <a:srgbClr val="3D38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13080" y="2931160"/>
            <a:ext cx="12179300" cy="5681345"/>
          </a:xfrm>
          <a:prstGeom prst="rect">
            <a:avLst/>
          </a:prstGeom>
        </p:spPr>
        <p:txBody>
          <a:bodyPr vert="horz" wrap="square" lIns="0" tIns="48895" rIns="0" bIns="0" rtlCol="0">
            <a:noAutofit/>
          </a:bodyPr>
          <a:lstStyle/>
          <a:p>
            <a:pPr marL="113665" marR="216535" indent="-4445">
              <a:lnSpc>
                <a:spcPts val="4090"/>
              </a:lnSpc>
              <a:spcBef>
                <a:spcPts val="385"/>
              </a:spcBef>
            </a:pP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L'aptitude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fromag</a:t>
            </a:r>
            <a:r>
              <a:rPr lang="fr-FR" altLang="en-US"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d'un</a:t>
            </a:r>
            <a:r>
              <a:rPr sz="3550" spc="-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facilit</a:t>
            </a:r>
            <a:r>
              <a:rPr lang="fr-FR" altLang="en-US"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avec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laquelle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peut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transformer</a:t>
            </a:r>
            <a:r>
              <a:rPr sz="3550" spc="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fromage.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156335" lvl="1" indent="-999490">
              <a:lnSpc>
                <a:spcPct val="100000"/>
              </a:lnSpc>
              <a:spcBef>
                <a:spcPts val="2125"/>
              </a:spcBef>
              <a:buAutoNum type="arabicPeriod"/>
              <a:tabLst>
                <a:tab pos="1156335" algn="l"/>
              </a:tabLst>
            </a:pPr>
            <a:r>
              <a:rPr sz="3550" b="1" u="heavy" spc="-475" dirty="0">
                <a:solidFill>
                  <a:srgbClr val="3D3880"/>
                </a:solidFill>
                <a:uFill>
                  <a:solidFill>
                    <a:srgbClr val="3D388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spc="145" dirty="0">
                <a:solidFill>
                  <a:srgbClr val="3D3880"/>
                </a:solidFill>
                <a:uFill>
                  <a:solidFill>
                    <a:srgbClr val="3D3880"/>
                  </a:solidFill>
                </a:u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550" b="1" u="heavy" spc="145" dirty="0">
                <a:solidFill>
                  <a:srgbClr val="3D3880"/>
                </a:solidFill>
                <a:uFill>
                  <a:solidFill>
                    <a:srgbClr val="3D3880"/>
                  </a:solidFill>
                </a:uFill>
                <a:latin typeface="Arial" panose="020B0604020202020204"/>
                <a:cs typeface="Arial" panose="020B0604020202020204"/>
              </a:rPr>
              <a:t>ép</a:t>
            </a:r>
            <a:r>
              <a:rPr sz="3550" b="1" u="heavy" spc="130" dirty="0">
                <a:solidFill>
                  <a:srgbClr val="3D3880"/>
                </a:solidFill>
                <a:uFill>
                  <a:solidFill>
                    <a:srgbClr val="3D3880"/>
                  </a:solidFill>
                </a:uFill>
                <a:latin typeface="Arial" panose="020B0604020202020204"/>
                <a:cs typeface="Arial" panose="020B0604020202020204"/>
              </a:rPr>
              <a:t>aration </a:t>
            </a:r>
            <a:r>
              <a:rPr sz="3550" b="1" u="heavy" spc="80" dirty="0">
                <a:solidFill>
                  <a:srgbClr val="3D3880"/>
                </a:solidFill>
                <a:uFill>
                  <a:solidFill>
                    <a:srgbClr val="3D3880"/>
                  </a:solidFill>
                </a:uFill>
                <a:latin typeface="Arial" panose="020B0604020202020204"/>
                <a:cs typeface="Arial" panose="020B0604020202020204"/>
              </a:rPr>
              <a:t>du</a:t>
            </a:r>
            <a:r>
              <a:rPr sz="3550" b="1" u="heavy" spc="-80" dirty="0">
                <a:solidFill>
                  <a:srgbClr val="3D3880"/>
                </a:solidFill>
                <a:uFill>
                  <a:solidFill>
                    <a:srgbClr val="3D388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spc="95" dirty="0">
                <a:solidFill>
                  <a:srgbClr val="3D3880"/>
                </a:solidFill>
                <a:uFill>
                  <a:solidFill>
                    <a:srgbClr val="3D3880"/>
                  </a:solidFill>
                </a:uFill>
                <a:latin typeface="Arial" panose="020B0604020202020204"/>
                <a:cs typeface="Arial" panose="020B0604020202020204"/>
              </a:rPr>
              <a:t>lait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8415">
              <a:lnSpc>
                <a:spcPts val="4195"/>
              </a:lnSpc>
              <a:spcBef>
                <a:spcPts val="2110"/>
              </a:spcBef>
            </a:pP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lang="fr-FR" altLang="en-US"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cessite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fournir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produits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qualit</a:t>
            </a:r>
            <a:r>
              <a:rPr lang="fr-FR" altLang="en-US"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constante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1590" marR="5080" indent="-9525">
              <a:lnSpc>
                <a:spcPts val="4130"/>
              </a:lnSpc>
              <a:spcBef>
                <a:spcPts val="180"/>
              </a:spcBef>
            </a:pPr>
            <a:r>
              <a:rPr lang="fr-FR" altLang="en-US"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'utilisation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proc</a:t>
            </a:r>
            <a:r>
              <a:rPr lang="fr-FR" altLang="en-US"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fabrication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rigoureux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exigent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premi</a:t>
            </a:r>
            <a:r>
              <a:rPr lang="fr-FR" altLang="en-US"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agissant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toujours</a:t>
            </a:r>
            <a:r>
              <a:rPr sz="355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lang="fr-FR" altLang="en-US"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facon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454785" lvl="2" indent="-1326515">
              <a:lnSpc>
                <a:spcPct val="100000"/>
              </a:lnSpc>
              <a:spcBef>
                <a:spcPts val="215"/>
              </a:spcBef>
              <a:buSzPct val="103000"/>
              <a:buFont typeface="Times New Roman" panose="02020603050405020304"/>
              <a:buAutoNum type="arabicPeriod"/>
              <a:tabLst>
                <a:tab pos="1454785" algn="l"/>
              </a:tabLst>
            </a:pPr>
            <a:r>
              <a:rPr sz="3550" spc="-75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Standardisation</a:t>
            </a:r>
            <a:r>
              <a:rPr sz="3550" spc="-175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35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70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550" spc="-25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25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re</a:t>
            </a:r>
            <a:r>
              <a:rPr sz="3550" spc="-80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grasse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19075">
              <a:lnSpc>
                <a:spcPct val="100000"/>
              </a:lnSpc>
              <a:spcBef>
                <a:spcPts val="2090"/>
              </a:spcBef>
            </a:pPr>
            <a:r>
              <a:rPr sz="3550" spc="-3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550" spc="-3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3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alisation</a:t>
            </a:r>
            <a:r>
              <a:rPr sz="3550" spc="2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d'une</a:t>
            </a:r>
            <a:r>
              <a:rPr sz="3550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homog</a:t>
            </a:r>
            <a:r>
              <a:rPr lang="fr-FR" altLang="en-US" sz="3550" spc="-3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éi</a:t>
            </a:r>
            <a:r>
              <a:rPr sz="3550" spc="-3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nisation.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54000" y="366395"/>
            <a:ext cx="11925935" cy="4307840"/>
          </a:xfrm>
          <a:prstGeom prst="rect">
            <a:avLst/>
          </a:prstGeom>
        </p:spPr>
        <p:txBody>
          <a:bodyPr vert="horz" wrap="square" lIns="0" tIns="11583" rIns="0" bIns="0" rtlCol="0">
            <a:noAutofit/>
          </a:bodyPr>
          <a:lstStyle/>
          <a:p>
            <a:pPr marL="88900" indent="-88900" algn="just">
              <a:lnSpc>
                <a:spcPct val="100000"/>
              </a:lnSpc>
              <a:spcBef>
                <a:spcPts val="100"/>
              </a:spcBef>
              <a:buAutoNum type="arabicPlain" startAt="3"/>
              <a:tabLst>
                <a:tab pos="88900" algn="l"/>
              </a:tabLst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​LES</a:t>
            </a:r>
            <a:r>
              <a:rPr sz="2800" b="1" u="sng" spc="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FROMAGES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0" lvl="1" indent="0" algn="just">
              <a:lnSpc>
                <a:spcPts val="1410"/>
              </a:lnSpc>
              <a:spcBef>
                <a:spcPts val="1295"/>
              </a:spcBef>
              <a:buNone/>
              <a:tabLst>
                <a:tab pos="203200" algn="l"/>
              </a:tabLst>
            </a:pP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5080" algn="just">
              <a:lnSpc>
                <a:spcPts val="1380"/>
              </a:lnSpc>
              <a:spcBef>
                <a:spcPts val="65"/>
              </a:spcBef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C’était</a:t>
            </a:r>
            <a:r>
              <a:rPr sz="200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autrefois</a:t>
            </a:r>
            <a:r>
              <a:rPr sz="2000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avec</a:t>
            </a:r>
            <a:r>
              <a:rPr sz="2000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la</a:t>
            </a:r>
            <a:r>
              <a:rPr sz="2000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présure</a:t>
            </a:r>
            <a:r>
              <a:rPr sz="2000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contenue</a:t>
            </a:r>
            <a:r>
              <a:rPr sz="2000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dans</a:t>
            </a:r>
            <a:r>
              <a:rPr sz="2000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le</a:t>
            </a:r>
            <a:r>
              <a:rPr sz="2000" spc="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foie</a:t>
            </a:r>
            <a:r>
              <a:rPr sz="2000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de</a:t>
            </a:r>
            <a:r>
              <a:rPr sz="2000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veaux</a:t>
            </a:r>
            <a:r>
              <a:rPr sz="2000" spc="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que</a:t>
            </a:r>
            <a:r>
              <a:rPr sz="2000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l’on</a:t>
            </a:r>
            <a:r>
              <a:rPr sz="2000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faisait</a:t>
            </a:r>
            <a:r>
              <a:rPr sz="200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r-FR" altLang="" sz="200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cailler</a:t>
            </a:r>
            <a:r>
              <a:rPr sz="2000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le</a:t>
            </a:r>
            <a:r>
              <a:rPr sz="2000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lait</a:t>
            </a:r>
            <a:r>
              <a:rPr sz="200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pour</a:t>
            </a:r>
            <a:r>
              <a:rPr sz="2000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fabriquer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le</a:t>
            </a:r>
            <a:r>
              <a:rPr sz="2000" spc="55" dirty="0">
                <a:latin typeface="Times New Roman" panose="02020603050405020304"/>
                <a:cs typeface="Times New Roman" panose="02020603050405020304"/>
              </a:rPr>
              <a:t> </a:t>
            </a:r>
            <a:endParaRPr sz="2000" spc="55" dirty="0">
              <a:latin typeface="Times New Roman" panose="02020603050405020304"/>
              <a:cs typeface="Times New Roman" panose="02020603050405020304"/>
            </a:endParaRPr>
          </a:p>
          <a:p>
            <a:pPr marL="12700" marR="5080" algn="just">
              <a:lnSpc>
                <a:spcPts val="1380"/>
              </a:lnSpc>
              <a:spcBef>
                <a:spcPts val="65"/>
              </a:spcBef>
            </a:pPr>
            <a:endParaRPr sz="2000" spc="55" dirty="0">
              <a:latin typeface="Times New Roman" panose="02020603050405020304"/>
              <a:cs typeface="Times New Roman" panose="02020603050405020304"/>
            </a:endParaRPr>
          </a:p>
          <a:p>
            <a:pPr marL="12700" marR="5080" algn="just">
              <a:lnSpc>
                <a:spcPts val="1380"/>
              </a:lnSpc>
              <a:spcBef>
                <a:spcPts val="65"/>
              </a:spcBef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fromage.</a:t>
            </a:r>
            <a:r>
              <a:rPr sz="2000" spc="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Elle</a:t>
            </a:r>
            <a:r>
              <a:rPr sz="2000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constituait</a:t>
            </a:r>
            <a:r>
              <a:rPr sz="2000" spc="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l’élément</a:t>
            </a:r>
            <a:r>
              <a:rPr sz="2000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acide</a:t>
            </a:r>
            <a:r>
              <a:rPr sz="2000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qui</a:t>
            </a:r>
            <a:r>
              <a:rPr sz="2000" spc="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permettait</a:t>
            </a:r>
            <a:r>
              <a:rPr sz="2000" spc="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la</a:t>
            </a:r>
            <a:r>
              <a:rPr sz="2000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coagulation</a:t>
            </a:r>
            <a:r>
              <a:rPr sz="2000" spc="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de</a:t>
            </a:r>
            <a:r>
              <a:rPr sz="2000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la</a:t>
            </a:r>
            <a:r>
              <a:rPr sz="2000" spc="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caséine</a:t>
            </a:r>
            <a:r>
              <a:rPr sz="2000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du</a:t>
            </a:r>
            <a:r>
              <a:rPr sz="2000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lait.</a:t>
            </a:r>
            <a:r>
              <a:rPr sz="2000" spc="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La</a:t>
            </a:r>
            <a:r>
              <a:rPr sz="2000" spc="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méthode </a:t>
            </a:r>
            <a:endParaRPr sz="2000" spc="-10" dirty="0">
              <a:latin typeface="Times New Roman" panose="02020603050405020304"/>
              <a:cs typeface="Times New Roman" panose="02020603050405020304"/>
            </a:endParaRPr>
          </a:p>
          <a:p>
            <a:pPr marL="12700" marR="5080" algn="just">
              <a:lnSpc>
                <a:spcPts val="1380"/>
              </a:lnSpc>
              <a:spcBef>
                <a:spcPts val="65"/>
              </a:spcBef>
            </a:pPr>
            <a:endParaRPr sz="2000" spc="-10" dirty="0">
              <a:latin typeface="Times New Roman" panose="02020603050405020304"/>
              <a:cs typeface="Times New Roman" panose="02020603050405020304"/>
            </a:endParaRPr>
          </a:p>
          <a:p>
            <a:pPr marL="12700" marR="5080" algn="just">
              <a:lnSpc>
                <a:spcPts val="1380"/>
              </a:lnSpc>
              <a:spcBef>
                <a:spcPts val="65"/>
              </a:spcBef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d’élaboration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du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fromage est toujours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la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même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depuis des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latin typeface="Times New Roman" panose="02020603050405020304"/>
                <a:cs typeface="Times New Roman" panose="02020603050405020304"/>
              </a:rPr>
              <a:t>siècles.</a:t>
            </a:r>
            <a:r>
              <a:rPr sz="2000" spc="5" dirty="0">
                <a:latin typeface="Times New Roman" panose="02020603050405020304"/>
                <a:cs typeface="Times New Roman" panose="02020603050405020304"/>
              </a:rPr>
              <a:t> </a:t>
            </a:r>
            <a:endParaRPr sz="2000" spc="5" dirty="0">
              <a:latin typeface="Times New Roman" panose="02020603050405020304"/>
              <a:cs typeface="Times New Roman" panose="02020603050405020304"/>
            </a:endParaRPr>
          </a:p>
          <a:p>
            <a:pPr marL="12700" marR="5080" algn="just">
              <a:lnSpc>
                <a:spcPts val="1380"/>
              </a:lnSpc>
              <a:spcBef>
                <a:spcPts val="65"/>
              </a:spcBef>
            </a:pPr>
            <a:endParaRPr sz="2000" spc="5" dirty="0">
              <a:latin typeface="Times New Roman" panose="02020603050405020304"/>
              <a:cs typeface="Times New Roman" panose="02020603050405020304"/>
            </a:endParaRPr>
          </a:p>
          <a:p>
            <a:pPr marL="12700" marR="5080" algn="just">
              <a:lnSpc>
                <a:spcPts val="1380"/>
              </a:lnSpc>
              <a:spcBef>
                <a:spcPts val="65"/>
              </a:spcBef>
            </a:pPr>
            <a:endParaRPr sz="2800" spc="5" dirty="0">
              <a:latin typeface="Times New Roman" panose="02020603050405020304"/>
              <a:cs typeface="Times New Roman" panose="02020603050405020304"/>
            </a:endParaRPr>
          </a:p>
          <a:p>
            <a:pPr marL="12700" marR="5080" algn="just">
              <a:lnSpc>
                <a:spcPts val="1380"/>
              </a:lnSpc>
              <a:spcBef>
                <a:spcPts val="65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Le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mot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«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fromage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»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est réservé</a:t>
            </a:r>
            <a:r>
              <a:rPr sz="28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r-FR" altLang="" sz="28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au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produit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fermenté</a:t>
            </a:r>
            <a:r>
              <a:rPr sz="2800" spc="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ou</a:t>
            </a:r>
            <a:r>
              <a:rPr sz="2800" spc="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non,</a:t>
            </a:r>
            <a:r>
              <a:rPr sz="2800" spc="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obtenu</a:t>
            </a:r>
            <a:r>
              <a:rPr sz="2800" spc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par</a:t>
            </a:r>
            <a:r>
              <a:rPr sz="2800" spc="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la</a:t>
            </a:r>
            <a:r>
              <a:rPr sz="2800" spc="90" dirty="0">
                <a:latin typeface="Times New Roman" panose="02020603050405020304"/>
                <a:cs typeface="Times New Roman" panose="02020603050405020304"/>
              </a:rPr>
              <a:t> </a:t>
            </a:r>
            <a:endParaRPr sz="2800" spc="90" dirty="0">
              <a:latin typeface="Times New Roman" panose="02020603050405020304"/>
              <a:cs typeface="Times New Roman" panose="02020603050405020304"/>
            </a:endParaRPr>
          </a:p>
          <a:p>
            <a:pPr marL="12700" marR="5080" algn="just">
              <a:lnSpc>
                <a:spcPts val="1380"/>
              </a:lnSpc>
              <a:spcBef>
                <a:spcPts val="65"/>
              </a:spcBef>
            </a:pPr>
            <a:endParaRPr sz="2800" spc="90" dirty="0">
              <a:latin typeface="Times New Roman" panose="02020603050405020304"/>
              <a:cs typeface="Times New Roman" panose="02020603050405020304"/>
            </a:endParaRPr>
          </a:p>
          <a:p>
            <a:pPr marL="12700" marR="5080" algn="just">
              <a:lnSpc>
                <a:spcPts val="1380"/>
              </a:lnSpc>
              <a:spcBef>
                <a:spcPts val="65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coagulation</a:t>
            </a:r>
            <a:r>
              <a:rPr sz="2800" spc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de</a:t>
            </a:r>
            <a:r>
              <a:rPr sz="2800" spc="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la</a:t>
            </a:r>
            <a:r>
              <a:rPr sz="2800" spc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crème,</a:t>
            </a:r>
            <a:r>
              <a:rPr sz="2800" spc="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du</a:t>
            </a:r>
            <a:r>
              <a:rPr sz="2800" spc="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lait,</a:t>
            </a:r>
            <a:r>
              <a:rPr sz="2800" spc="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du</a:t>
            </a:r>
            <a:r>
              <a:rPr sz="2800" spc="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lait</a:t>
            </a:r>
            <a:r>
              <a:rPr sz="2800" spc="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écrémé</a:t>
            </a:r>
            <a:r>
              <a:rPr sz="2800" spc="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ou</a:t>
            </a:r>
            <a:r>
              <a:rPr sz="2800" spc="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de</a:t>
            </a:r>
            <a:r>
              <a:rPr sz="2800" spc="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leur</a:t>
            </a:r>
            <a:r>
              <a:rPr sz="2800" spc="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mélange</a:t>
            </a:r>
            <a:r>
              <a:rPr sz="2800" spc="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suivie </a:t>
            </a:r>
            <a:endParaRPr sz="2800" spc="-10" dirty="0">
              <a:latin typeface="Times New Roman" panose="02020603050405020304"/>
              <a:cs typeface="Times New Roman" panose="02020603050405020304"/>
            </a:endParaRPr>
          </a:p>
          <a:p>
            <a:pPr marL="12700" marR="5080" algn="just">
              <a:lnSpc>
                <a:spcPts val="1380"/>
              </a:lnSpc>
              <a:spcBef>
                <a:spcPts val="65"/>
              </a:spcBef>
            </a:pPr>
            <a:endParaRPr sz="2800" spc="-10" dirty="0">
              <a:latin typeface="Times New Roman" panose="02020603050405020304"/>
              <a:cs typeface="Times New Roman" panose="02020603050405020304"/>
            </a:endParaRPr>
          </a:p>
          <a:p>
            <a:pPr marL="12700" marR="5080" algn="just">
              <a:lnSpc>
                <a:spcPts val="1380"/>
              </a:lnSpc>
              <a:spcBef>
                <a:spcPts val="65"/>
              </a:spcBef>
            </a:pPr>
            <a:r>
              <a:rPr sz="2800" dirty="0">
                <a:latin typeface="Times New Roman" panose="02020603050405020304"/>
                <a:cs typeface="Times New Roman" panose="02020603050405020304"/>
              </a:rPr>
              <a:t>d’égouttage.</a:t>
            </a:r>
            <a:r>
              <a:rPr sz="28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Il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doit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contenir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au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moins</a:t>
            </a:r>
            <a:r>
              <a:rPr sz="2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23</a:t>
            </a:r>
            <a:r>
              <a:rPr sz="28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g</a:t>
            </a:r>
            <a:r>
              <a:rPr sz="28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de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matière</a:t>
            </a:r>
            <a:r>
              <a:rPr sz="2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sèche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pour</a:t>
            </a:r>
            <a:r>
              <a:rPr sz="28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100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25" dirty="0">
                <a:latin typeface="Times New Roman" panose="02020603050405020304"/>
                <a:cs typeface="Times New Roman" panose="02020603050405020304"/>
              </a:rPr>
              <a:t>g</a:t>
            </a:r>
            <a:r>
              <a:rPr sz="1095" spc="-25" dirty="0">
                <a:latin typeface="Times New Roman" panose="02020603050405020304"/>
                <a:cs typeface="Times New Roman" panose="02020603050405020304"/>
              </a:rPr>
              <a:t>.</a:t>
            </a:r>
            <a:endParaRPr sz="1095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object 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0650" y="4233545"/>
            <a:ext cx="1818005" cy="115379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58800" y="4572000"/>
            <a:ext cx="1287145" cy="541655"/>
          </a:xfrm>
          <a:prstGeom prst="rect">
            <a:avLst/>
          </a:prstGeom>
        </p:spPr>
        <p:txBody>
          <a:bodyPr vert="horz" wrap="square" lIns="0" tIns="11004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Le</a:t>
            </a:r>
            <a:r>
              <a:rPr sz="20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caillage</a:t>
            </a:r>
            <a:endParaRPr sz="2000" b="1" spc="-10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5370" y="4253230"/>
            <a:ext cx="6403975" cy="131254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416810" y="4430395"/>
            <a:ext cx="6158865" cy="1057275"/>
          </a:xfrm>
          <a:prstGeom prst="rect">
            <a:avLst/>
          </a:prstGeom>
        </p:spPr>
        <p:txBody>
          <a:bodyPr vert="horz" wrap="square" lIns="0" tIns="11004" rIns="0" bIns="0" rtlCol="0">
            <a:noAutofit/>
          </a:bodyPr>
          <a:lstStyle/>
          <a:p>
            <a:pPr marL="114935" indent="-114935" algn="ctr">
              <a:lnSpc>
                <a:spcPts val="1495"/>
              </a:lnSpc>
              <a:spcBef>
                <a:spcPts val="95"/>
              </a:spcBef>
              <a:buChar char="•"/>
              <a:tabLst>
                <a:tab pos="114935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Opération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qui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consiste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à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coaguler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la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endParaRPr sz="2400" spc="-30" dirty="0">
              <a:latin typeface="Calibri" panose="020F0502020204030204"/>
              <a:cs typeface="Calibri" panose="020F0502020204030204"/>
            </a:endParaRPr>
          </a:p>
          <a:p>
            <a:pPr marL="0" indent="0" algn="ctr">
              <a:lnSpc>
                <a:spcPts val="1495"/>
              </a:lnSpc>
              <a:spcBef>
                <a:spcPts val="95"/>
              </a:spcBef>
              <a:buNone/>
              <a:tabLst>
                <a:tab pos="114935" algn="l"/>
              </a:tabLst>
            </a:pP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0" indent="0" algn="ctr">
              <a:lnSpc>
                <a:spcPts val="1495"/>
              </a:lnSpc>
              <a:spcBef>
                <a:spcPts val="95"/>
              </a:spcBef>
              <a:buNone/>
              <a:tabLst>
                <a:tab pos="114935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caséine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du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lait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à</a:t>
            </a:r>
            <a:r>
              <a:rPr lang="fr-FR" altLang="en-US"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l'aide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de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présure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ou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de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ferments</a:t>
            </a:r>
            <a:r>
              <a:rPr lang="fr-FR" altLang="en-US"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lactiques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05410" y="5610860"/>
            <a:ext cx="2347595" cy="118173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49580" y="5908040"/>
            <a:ext cx="1420495" cy="587375"/>
          </a:xfrm>
          <a:prstGeom prst="rect">
            <a:avLst/>
          </a:prstGeom>
        </p:spPr>
        <p:txBody>
          <a:bodyPr vert="horz" wrap="square" lIns="0" tIns="11004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L'égouttage</a:t>
            </a:r>
            <a:endParaRPr sz="1800" b="1" spc="-10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2185" y="5730875"/>
            <a:ext cx="5870575" cy="101346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392045" y="5982335"/>
            <a:ext cx="7125970" cy="755015"/>
          </a:xfrm>
          <a:prstGeom prst="rect">
            <a:avLst/>
          </a:prstGeom>
        </p:spPr>
        <p:txBody>
          <a:bodyPr vert="horz" wrap="square" lIns="0" tIns="28959" rIns="0" bIns="0" rtlCol="0">
            <a:noAutofit/>
          </a:bodyPr>
          <a:lstStyle/>
          <a:p>
            <a:pPr marL="127000" marR="5080" indent="-114935">
              <a:lnSpc>
                <a:spcPts val="1430"/>
              </a:lnSpc>
              <a:spcBef>
                <a:spcPts val="250"/>
              </a:spcBef>
              <a:buChar char="•"/>
              <a:tabLst>
                <a:tab pos="1166495" algn="l"/>
              </a:tabLst>
            </a:pPr>
            <a:r>
              <a:rPr sz="2800" dirty="0">
                <a:latin typeface="Calibri" panose="020F0502020204030204"/>
                <a:cs typeface="Calibri" panose="020F0502020204030204"/>
              </a:rPr>
              <a:t>Phase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de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séparation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du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caillé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et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127000" marR="5080" indent="-114935">
              <a:lnSpc>
                <a:spcPts val="1430"/>
              </a:lnSpc>
              <a:spcBef>
                <a:spcPts val="250"/>
              </a:spcBef>
              <a:buChar char="•"/>
              <a:tabLst>
                <a:tab pos="1166495" algn="l"/>
              </a:tabLst>
            </a:pPr>
            <a:r>
              <a:rPr lang="fr-FR" altLang="en-US" sz="2800" dirty="0">
                <a:latin typeface="Calibri" panose="020F0502020204030204"/>
                <a:cs typeface="Calibri" panose="020F0502020204030204"/>
              </a:rPr>
              <a:t> le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lactosérum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147955" y="6859270"/>
            <a:ext cx="2169160" cy="109855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00660" y="7129145"/>
            <a:ext cx="1390650" cy="589280"/>
          </a:xfrm>
          <a:prstGeom prst="rect">
            <a:avLst/>
          </a:prstGeom>
        </p:spPr>
        <p:txBody>
          <a:bodyPr vert="horz" wrap="square" lIns="0" tIns="11004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Le</a:t>
            </a:r>
            <a:r>
              <a:rPr sz="20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m</a:t>
            </a:r>
            <a:r>
              <a:rPr sz="18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oulage</a:t>
            </a:r>
            <a:endParaRPr sz="1800" b="1" spc="-10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92045" y="6956425"/>
            <a:ext cx="5539740" cy="534035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2463800" y="6833870"/>
            <a:ext cx="5349875" cy="765175"/>
          </a:xfrm>
          <a:prstGeom prst="rect">
            <a:avLst/>
          </a:prstGeom>
        </p:spPr>
        <p:txBody>
          <a:bodyPr vert="horz" wrap="square" lIns="0" tIns="28959" rIns="0" bIns="0" rtlCol="0">
            <a:noAutofit/>
          </a:bodyPr>
          <a:lstStyle/>
          <a:p>
            <a:pPr marL="127000" marR="5080" indent="-114935">
              <a:lnSpc>
                <a:spcPts val="1430"/>
              </a:lnSpc>
              <a:spcBef>
                <a:spcPts val="250"/>
              </a:spcBef>
              <a:buChar char="•"/>
              <a:tabLst>
                <a:tab pos="965835" algn="l"/>
              </a:tabLst>
            </a:pP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127000" marR="5080" indent="-114935">
              <a:lnSpc>
                <a:spcPts val="1430"/>
              </a:lnSpc>
              <a:spcBef>
                <a:spcPts val="250"/>
              </a:spcBef>
              <a:buChar char="•"/>
              <a:tabLst>
                <a:tab pos="965835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Mise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en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forme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des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fromages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en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moules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endParaRPr sz="2400" spc="-25" dirty="0">
              <a:latin typeface="Calibri" panose="020F0502020204030204"/>
              <a:cs typeface="Calibri" panose="020F0502020204030204"/>
            </a:endParaRPr>
          </a:p>
          <a:p>
            <a:pPr marL="127000" marR="5080" indent="-114935">
              <a:lnSpc>
                <a:spcPts val="1430"/>
              </a:lnSpc>
              <a:spcBef>
                <a:spcPts val="250"/>
              </a:spcBef>
              <a:buChar char="•"/>
              <a:tabLst>
                <a:tab pos="965835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perforés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ou </a:t>
            </a:r>
            <a:r>
              <a:rPr sz="2400" dirty="0">
                <a:latin typeface="Calibri" panose="020F0502020204030204"/>
                <a:cs typeface="Calibri" panose="020F0502020204030204"/>
              </a:rPr>
              <a:t>par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pressage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dans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un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linge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635" y="7728585"/>
            <a:ext cx="1922145" cy="121983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28625" y="8153400"/>
            <a:ext cx="1131570" cy="317500"/>
          </a:xfrm>
          <a:prstGeom prst="rect">
            <a:avLst/>
          </a:prstGeom>
        </p:spPr>
        <p:txBody>
          <a:bodyPr vert="horz" wrap="square" lIns="0" tIns="11004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Le</a:t>
            </a:r>
            <a:r>
              <a:rPr sz="2000" b="1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salage</a:t>
            </a:r>
            <a:endParaRPr sz="2000" b="1" spc="-10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31085" y="7709535"/>
            <a:ext cx="5325745" cy="69405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325370" y="7649210"/>
            <a:ext cx="5567680" cy="831215"/>
          </a:xfrm>
          <a:prstGeom prst="rect">
            <a:avLst/>
          </a:prstGeom>
        </p:spPr>
        <p:txBody>
          <a:bodyPr vert="horz" wrap="square" lIns="0" tIns="28959" rIns="0" bIns="0" rtlCol="0">
            <a:noAutofit/>
          </a:bodyPr>
          <a:lstStyle/>
          <a:p>
            <a:pPr marL="127000" marR="5080" indent="-114935">
              <a:lnSpc>
                <a:spcPts val="1430"/>
              </a:lnSpc>
              <a:spcBef>
                <a:spcPts val="250"/>
              </a:spcBef>
              <a:buChar char="•"/>
              <a:tabLst>
                <a:tab pos="1410335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Opération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qui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améliore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la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saveur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du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endParaRPr sz="2400" spc="-25" dirty="0">
              <a:latin typeface="Calibri" panose="020F0502020204030204"/>
              <a:cs typeface="Calibri" panose="020F0502020204030204"/>
            </a:endParaRPr>
          </a:p>
          <a:p>
            <a:pPr marL="127000" marR="5080" indent="-114935">
              <a:lnSpc>
                <a:spcPts val="1430"/>
              </a:lnSpc>
              <a:spcBef>
                <a:spcPts val="250"/>
              </a:spcBef>
              <a:buChar char="•"/>
              <a:tabLst>
                <a:tab pos="1410335" algn="l"/>
              </a:tabLst>
            </a:pPr>
            <a:endParaRPr sz="2400" spc="-25" dirty="0">
              <a:latin typeface="Calibri" panose="020F0502020204030204"/>
              <a:cs typeface="Calibri" panose="020F0502020204030204"/>
            </a:endParaRPr>
          </a:p>
          <a:p>
            <a:pPr marL="127000" marR="5080" indent="-114935">
              <a:lnSpc>
                <a:spcPts val="1430"/>
              </a:lnSpc>
              <a:spcBef>
                <a:spcPts val="250"/>
              </a:spcBef>
              <a:buChar char="•"/>
              <a:tabLst>
                <a:tab pos="1410335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fromage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et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aide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à </a:t>
            </a:r>
            <a:r>
              <a:rPr sz="2400" dirty="0">
                <a:latin typeface="Calibri" panose="020F0502020204030204"/>
                <a:cs typeface="Calibri" panose="020F0502020204030204"/>
              </a:rPr>
              <a:t>sa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conservation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145" y="8797290"/>
            <a:ext cx="2021205" cy="97663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260985" y="9074150"/>
            <a:ext cx="1759585" cy="523240"/>
          </a:xfrm>
          <a:prstGeom prst="rect">
            <a:avLst/>
          </a:prstGeom>
        </p:spPr>
        <p:txBody>
          <a:bodyPr vert="horz" wrap="square" lIns="0" tIns="11583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L'affin</a:t>
            </a:r>
            <a:r>
              <a:rPr sz="24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age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70760" y="8904605"/>
            <a:ext cx="5746750" cy="692785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396490" y="8881110"/>
            <a:ext cx="5601335" cy="920115"/>
          </a:xfrm>
          <a:prstGeom prst="rect">
            <a:avLst/>
          </a:prstGeom>
        </p:spPr>
        <p:txBody>
          <a:bodyPr vert="horz" wrap="square" lIns="0" tIns="28959" rIns="0" bIns="0" rtlCol="0">
            <a:noAutofit/>
          </a:bodyPr>
          <a:lstStyle/>
          <a:p>
            <a:pPr marL="127000" marR="5080" indent="-114935">
              <a:lnSpc>
                <a:spcPts val="1430"/>
              </a:lnSpc>
              <a:spcBef>
                <a:spcPts val="250"/>
              </a:spcBef>
              <a:buChar char="•"/>
              <a:tabLst>
                <a:tab pos="664845" algn="l"/>
              </a:tabLst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Stockage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plus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ou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moins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prolongé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qui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vise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à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endParaRPr sz="2400" spc="-20" dirty="0">
              <a:latin typeface="Calibri" panose="020F0502020204030204"/>
              <a:cs typeface="Calibri" panose="020F0502020204030204"/>
            </a:endParaRPr>
          </a:p>
          <a:p>
            <a:pPr marL="12065" marR="5080" indent="0">
              <a:lnSpc>
                <a:spcPts val="1430"/>
              </a:lnSpc>
              <a:spcBef>
                <a:spcPts val="250"/>
              </a:spcBef>
              <a:buNone/>
              <a:tabLst>
                <a:tab pos="664845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améliorer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la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saveur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et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la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texture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(sauf</a:t>
            </a:r>
            <a:r>
              <a:rPr lang="fr-FR" altLang="" sz="2400" dirty="0">
                <a:latin typeface="Calibri" panose="020F0502020204030204"/>
                <a:cs typeface="Calibri" panose="020F0502020204030204"/>
              </a:rPr>
              <a:t> </a:t>
            </a:r>
            <a:endParaRPr lang="fr-FR" altLang="" sz="2400" dirty="0">
              <a:latin typeface="Calibri" panose="020F0502020204030204"/>
              <a:cs typeface="Calibri" panose="020F0502020204030204"/>
            </a:endParaRPr>
          </a:p>
          <a:p>
            <a:pPr marL="12065" marR="5080" indent="0">
              <a:lnSpc>
                <a:spcPts val="1430"/>
              </a:lnSpc>
              <a:spcBef>
                <a:spcPts val="250"/>
              </a:spcBef>
              <a:buNone/>
              <a:tabLst>
                <a:tab pos="664845" algn="l"/>
              </a:tabLst>
            </a:pPr>
            <a:r>
              <a:rPr sz="2400" dirty="0">
                <a:latin typeface="Calibri" panose="020F0502020204030204"/>
                <a:cs typeface="Calibri" panose="020F0502020204030204"/>
              </a:rPr>
              <a:t>fromage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frais)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07400" y="6176645"/>
            <a:ext cx="1969135" cy="165671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017000" y="3886200"/>
            <a:ext cx="3064510" cy="209423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83600" y="7945755"/>
            <a:ext cx="1909445" cy="170434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631805" y="6087745"/>
            <a:ext cx="2277745" cy="3417570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0240" y="-300602"/>
            <a:ext cx="11704320" cy="1971675"/>
          </a:xfrm>
          <a:prstGeom prst="rect">
            <a:avLst/>
          </a:prstGeom>
        </p:spPr>
        <p:txBody>
          <a:bodyPr vert="horz" wrap="square" lIns="0" tIns="1441243" rIns="0" bIns="0" rtlCol="0">
            <a:spAutoFit/>
          </a:bodyPr>
          <a:lstStyle/>
          <a:p>
            <a:pPr marL="2177415">
              <a:lnSpc>
                <a:spcPct val="100000"/>
              </a:lnSpc>
              <a:spcBef>
                <a:spcPts val="105"/>
              </a:spcBef>
            </a:pPr>
            <a:r>
              <a:rPr sz="3450" u="none" spc="80" dirty="0"/>
              <a:t>Standardisation</a:t>
            </a:r>
            <a:r>
              <a:rPr sz="3450" u="none" spc="-229" dirty="0"/>
              <a:t> </a:t>
            </a:r>
            <a:r>
              <a:rPr sz="3450" u="none" spc="175" dirty="0"/>
              <a:t>de</a:t>
            </a:r>
            <a:r>
              <a:rPr sz="3450" u="none" spc="-75" dirty="0"/>
              <a:t> </a:t>
            </a:r>
            <a:r>
              <a:rPr sz="3450" u="none" spc="110" dirty="0"/>
              <a:t>la</a:t>
            </a:r>
            <a:r>
              <a:rPr sz="3450" u="none" spc="70" dirty="0"/>
              <a:t> </a:t>
            </a:r>
            <a:r>
              <a:rPr sz="3450" u="none" spc="-75" dirty="0"/>
              <a:t>mati</a:t>
            </a:r>
            <a:r>
              <a:rPr lang="fr-FR" sz="3450" u="none" spc="-75" dirty="0"/>
              <a:t>é</a:t>
            </a:r>
            <a:r>
              <a:rPr sz="3450" u="none" spc="-75" dirty="0"/>
              <a:t>res</a:t>
            </a:r>
            <a:r>
              <a:rPr sz="3450" u="none" spc="85" dirty="0"/>
              <a:t> </a:t>
            </a:r>
            <a:r>
              <a:rPr sz="3450" u="none" dirty="0"/>
              <a:t>grasse</a:t>
            </a:r>
            <a:r>
              <a:rPr sz="3450" u="none" spc="80" dirty="0"/>
              <a:t> </a:t>
            </a:r>
            <a:r>
              <a:rPr sz="3450" u="none" spc="-25" dirty="0"/>
              <a:t>(2)</a:t>
            </a:r>
            <a:endParaRPr sz="3450"/>
          </a:p>
        </p:txBody>
      </p:sp>
      <p:sp>
        <p:nvSpPr>
          <p:cNvPr id="10" name="object 10"/>
          <p:cNvSpPr txBox="1"/>
          <p:nvPr/>
        </p:nvSpPr>
        <p:spPr>
          <a:xfrm>
            <a:off x="25400" y="3231515"/>
            <a:ext cx="12873990" cy="42710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6510" marR="593725" indent="-3810">
              <a:lnSpc>
                <a:spcPts val="4090"/>
              </a:lnSpc>
              <a:spcBef>
                <a:spcPts val="385"/>
              </a:spcBef>
            </a:pPr>
            <a:r>
              <a:rPr sz="320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20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effets</a:t>
            </a:r>
            <a:r>
              <a:rPr sz="320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00" spc="-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l'homog</a:t>
            </a:r>
            <a:r>
              <a:rPr lang="fr-FR" altLang="en-US" sz="320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neisation</a:t>
            </a:r>
            <a:r>
              <a:rPr sz="320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00" spc="-2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20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2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 </a:t>
            </a:r>
            <a:r>
              <a:rPr sz="320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grasse</a:t>
            </a:r>
            <a:r>
              <a:rPr sz="320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 </a:t>
            </a:r>
            <a:r>
              <a:rPr sz="32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fromagerie</a:t>
            </a:r>
            <a:r>
              <a:rPr sz="3200" spc="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200" spc="-50" dirty="0">
              <a:solidFill>
                <a:srgbClr val="0C0C0C"/>
              </a:solidFill>
              <a:latin typeface="Arial" panose="020B0604020202020204"/>
              <a:cs typeface="Arial" panose="020B0604020202020204"/>
            </a:endParaRPr>
          </a:p>
          <a:p>
            <a:pPr marL="16510" marR="593725" indent="-3810">
              <a:lnSpc>
                <a:spcPts val="4090"/>
              </a:lnSpc>
              <a:spcBef>
                <a:spcPts val="385"/>
              </a:spcBef>
            </a:pPr>
            <a:endParaRPr sz="3200">
              <a:latin typeface="Arial" panose="020B0604020202020204"/>
              <a:cs typeface="Arial" panose="020B0604020202020204"/>
            </a:endParaRPr>
          </a:p>
          <a:p>
            <a:pPr marL="37465">
              <a:lnSpc>
                <a:spcPts val="4015"/>
              </a:lnSpc>
            </a:pPr>
            <a:r>
              <a:rPr sz="320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•Absence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0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remont</a:t>
            </a:r>
            <a:r>
              <a:rPr lang="fr-FR" altLang="en-US" sz="32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200" spc="-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0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20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320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lors</a:t>
            </a:r>
            <a:r>
              <a:rPr sz="3200" spc="-2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0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200" spc="-2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coagulation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32385">
              <a:lnSpc>
                <a:spcPts val="4030"/>
              </a:lnSpc>
            </a:pPr>
            <a:r>
              <a:rPr sz="32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•Meilleure</a:t>
            </a:r>
            <a:r>
              <a:rPr sz="320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2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partition</a:t>
            </a:r>
            <a:r>
              <a:rPr sz="3200" spc="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00" spc="-229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20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20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</a:t>
            </a:r>
            <a:r>
              <a:rPr sz="320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grasse</a:t>
            </a:r>
            <a:r>
              <a:rPr sz="320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320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sein</a:t>
            </a:r>
            <a:r>
              <a:rPr sz="320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200" spc="-2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3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ca</a:t>
            </a:r>
            <a:r>
              <a:rPr lang="fr-FR" altLang="en-US" sz="3200" spc="-3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illé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37465">
              <a:lnSpc>
                <a:spcPts val="4070"/>
              </a:lnSpc>
            </a:pPr>
            <a:r>
              <a:rPr sz="320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•Am</a:t>
            </a:r>
            <a:r>
              <a:rPr lang="fr-FR" altLang="en-US" sz="320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lioration</a:t>
            </a:r>
            <a:r>
              <a:rPr sz="3200" spc="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0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20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20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cuperation</a:t>
            </a:r>
            <a:r>
              <a:rPr sz="32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0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20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20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</a:t>
            </a:r>
            <a:r>
              <a:rPr sz="320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grasse</a:t>
            </a:r>
            <a:r>
              <a:rPr sz="320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lors</a:t>
            </a:r>
            <a:r>
              <a:rPr lang="fr-FR" altLang="en-US" sz="320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00" b="1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spc="-2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200" b="1" spc="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fabrication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32385">
              <a:lnSpc>
                <a:spcPts val="4130"/>
              </a:lnSpc>
            </a:pPr>
            <a:r>
              <a:rPr sz="320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•Couleur</a:t>
            </a:r>
            <a:r>
              <a:rPr sz="320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plus</a:t>
            </a:r>
            <a:r>
              <a:rPr sz="320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blanche</a:t>
            </a:r>
            <a:r>
              <a:rPr sz="320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20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caill</a:t>
            </a:r>
            <a:r>
              <a:rPr lang="fr-FR" altLang="en-US" sz="32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16510" marR="156210" indent="20955">
              <a:lnSpc>
                <a:spcPts val="4130"/>
              </a:lnSpc>
              <a:spcBef>
                <a:spcPts val="180"/>
              </a:spcBef>
            </a:pPr>
            <a:r>
              <a:rPr sz="320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•Temps</a:t>
            </a:r>
            <a:r>
              <a:rPr sz="320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d'</a:t>
            </a:r>
            <a:r>
              <a:rPr lang="fr-FR" altLang="en-US" sz="320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gouttage</a:t>
            </a:r>
            <a:r>
              <a:rPr sz="320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20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lé</a:t>
            </a:r>
            <a:r>
              <a:rPr sz="320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lang="fr-FR" altLang="en-US" sz="320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rement</a:t>
            </a:r>
            <a:r>
              <a:rPr sz="320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allong</a:t>
            </a:r>
            <a:r>
              <a:rPr lang="fr-FR" altLang="en-US" sz="32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20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3200" spc="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teneur</a:t>
            </a:r>
            <a:r>
              <a:rPr sz="320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200" spc="-2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eau </a:t>
            </a:r>
            <a:r>
              <a:rPr sz="320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plus</a:t>
            </a:r>
            <a:r>
              <a:rPr sz="320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20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lev</a:t>
            </a:r>
            <a:r>
              <a:rPr lang="fr-FR" altLang="en-US" sz="32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e.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37465">
              <a:lnSpc>
                <a:spcPts val="3805"/>
              </a:lnSpc>
            </a:pPr>
            <a:r>
              <a:rPr sz="320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•Activation</a:t>
            </a:r>
            <a:r>
              <a:rPr sz="320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possible</a:t>
            </a:r>
            <a:r>
              <a:rPr sz="320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20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ph</a:t>
            </a:r>
            <a:r>
              <a:rPr lang="fr-FR" altLang="en-US" sz="320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nomene</a:t>
            </a:r>
            <a:r>
              <a:rPr sz="320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0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lipolyse </a:t>
            </a:r>
            <a:r>
              <a:rPr sz="32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lors</a:t>
            </a:r>
            <a:r>
              <a:rPr sz="3200" spc="-2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lang="fr-FR" altLang="en-US" sz="32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l'affinage</a:t>
            </a:r>
            <a:endParaRPr sz="32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58800" y="3124200"/>
            <a:ext cx="11888470" cy="4166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6900">
              <a:lnSpc>
                <a:spcPct val="100000"/>
              </a:lnSpc>
              <a:spcBef>
                <a:spcPts val="105"/>
              </a:spcBef>
              <a:tabLst>
                <a:tab pos="5793105" algn="l"/>
              </a:tabLst>
            </a:pPr>
            <a:r>
              <a:rPr sz="3500" b="1" spc="14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lang="fr-FR" altLang="en-US" sz="3500" b="1" spc="14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.</a:t>
            </a:r>
            <a:r>
              <a:rPr sz="3500" b="1" spc="6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1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Standardisation</a:t>
            </a:r>
            <a:r>
              <a:rPr lang="fr-FR" altLang="en-US" sz="3500" b="1" spc="-1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14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00" b="1" spc="-20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9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500" b="1" spc="-9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b="1" spc="-9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500" b="1" spc="2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1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proteiques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415"/>
              </a:spcBef>
            </a:pPr>
            <a:endParaRPr sz="3500">
              <a:latin typeface="Arial" panose="020B0604020202020204"/>
              <a:cs typeface="Arial" panose="020B0604020202020204"/>
            </a:endParaRPr>
          </a:p>
          <a:p>
            <a:pPr marL="14605" marR="459740">
              <a:lnSpc>
                <a:spcPts val="4050"/>
              </a:lnSpc>
            </a:pPr>
            <a:r>
              <a:rPr sz="355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matieres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prot</a:t>
            </a:r>
            <a:r>
              <a:rPr lang="fr-FR" altLang="en-US" sz="3550" spc="-3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3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iques</a:t>
            </a:r>
            <a:r>
              <a:rPr sz="3550" spc="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élé</a:t>
            </a:r>
            <a:r>
              <a:rPr sz="3550" spc="-25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ments</a:t>
            </a:r>
            <a:r>
              <a:rPr sz="3550" spc="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principaux</a:t>
            </a:r>
            <a:r>
              <a:rPr sz="3550" spc="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 </a:t>
            </a:r>
            <a:r>
              <a:rPr sz="3550" spc="-4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caill</a:t>
            </a:r>
            <a:r>
              <a:rPr lang="fr-FR" altLang="en-US" sz="3550" spc="-4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5875" marR="5080" indent="-3810">
              <a:lnSpc>
                <a:spcPct val="96000"/>
              </a:lnSpc>
              <a:spcBef>
                <a:spcPts val="2185"/>
              </a:spcBef>
            </a:pP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Elles</a:t>
            </a: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apport</a:t>
            </a:r>
            <a:r>
              <a:rPr lang="fr-FR" altLang="en-US"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sous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forme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poudre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Ecr</a:t>
            </a:r>
            <a:r>
              <a:rPr lang="fr-FR" altLang="en-US" sz="3550" spc="-4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lang="fr-FR" altLang="en-US" sz="3550" spc="-4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cas</a:t>
            </a:r>
            <a:r>
              <a:rPr lang="fr-FR" altLang="en-US"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ines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355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cas</a:t>
            </a:r>
            <a:r>
              <a:rPr lang="fr-FR" altLang="en-US"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inates</a:t>
            </a:r>
            <a:r>
              <a:rPr sz="3550" spc="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alimentaire</a:t>
            </a:r>
            <a:r>
              <a:rPr sz="3550" spc="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Ca</a:t>
            </a:r>
            <a:r>
              <a:rPr sz="3550" spc="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355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Na</a:t>
            </a:r>
            <a:r>
              <a:rPr sz="3550" spc="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ou 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enc</a:t>
            </a:r>
            <a:r>
              <a:rPr lang="fr-FR" altLang="en-US"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prot</a:t>
            </a:r>
            <a:r>
              <a:rPr lang="fr-FR" altLang="en-US" sz="3550" spc="-3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3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ines</a:t>
            </a:r>
            <a:r>
              <a:rPr sz="3550" spc="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prot</a:t>
            </a:r>
            <a:r>
              <a:rPr lang="fr-FR" altLang="en-US" sz="3550" spc="-3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3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ines</a:t>
            </a:r>
            <a:r>
              <a:rPr sz="3550" spc="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serum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550" spc="-3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3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ar</a:t>
            </a:r>
            <a:r>
              <a:rPr lang="fr-FR" altLang="en-US" sz="3550" spc="-3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3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etre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retenues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fromage.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0240" y="-301237"/>
            <a:ext cx="11704320" cy="1972945"/>
          </a:xfrm>
          <a:prstGeom prst="rect">
            <a:avLst/>
          </a:prstGeom>
        </p:spPr>
        <p:txBody>
          <a:bodyPr vert="horz" wrap="square" lIns="0" tIns="1434879" rIns="0" bIns="0" rtlCol="0">
            <a:spAutoFit/>
          </a:bodyPr>
          <a:lstStyle/>
          <a:p>
            <a:pPr marL="3117850">
              <a:lnSpc>
                <a:spcPct val="100000"/>
              </a:lnSpc>
              <a:spcBef>
                <a:spcPts val="105"/>
              </a:spcBef>
            </a:pPr>
            <a:r>
              <a:rPr sz="3500" u="none" spc="125" dirty="0">
                <a:solidFill>
                  <a:srgbClr val="3A3687"/>
                </a:solidFill>
              </a:rPr>
              <a:t>3</a:t>
            </a:r>
            <a:r>
              <a:rPr lang="fr-FR" sz="3500" u="none" spc="125" dirty="0">
                <a:solidFill>
                  <a:srgbClr val="3A3687"/>
                </a:solidFill>
              </a:rPr>
              <a:t>.</a:t>
            </a:r>
            <a:r>
              <a:rPr sz="3500" u="none" spc="150" dirty="0">
                <a:solidFill>
                  <a:srgbClr val="3A3687"/>
                </a:solidFill>
              </a:rPr>
              <a:t> </a:t>
            </a:r>
            <a:r>
              <a:rPr sz="3500" u="none" dirty="0">
                <a:solidFill>
                  <a:srgbClr val="3A3687"/>
                </a:solidFill>
              </a:rPr>
              <a:t>Assainissement</a:t>
            </a:r>
            <a:r>
              <a:rPr sz="3500" u="none" spc="-75" dirty="0">
                <a:solidFill>
                  <a:srgbClr val="3A3687"/>
                </a:solidFill>
              </a:rPr>
              <a:t> </a:t>
            </a:r>
            <a:r>
              <a:rPr sz="3500" u="none" spc="-10" dirty="0">
                <a:solidFill>
                  <a:srgbClr val="3A3687"/>
                </a:solidFill>
              </a:rPr>
              <a:t>microbien</a:t>
            </a:r>
            <a:endParaRPr sz="3500"/>
          </a:p>
        </p:txBody>
      </p:sp>
      <p:sp>
        <p:nvSpPr>
          <p:cNvPr id="10" name="object 10"/>
          <p:cNvSpPr txBox="1"/>
          <p:nvPr/>
        </p:nvSpPr>
        <p:spPr>
          <a:xfrm>
            <a:off x="659130" y="2672715"/>
            <a:ext cx="12183745" cy="606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55" marR="7481570" indent="-21590">
              <a:lnSpc>
                <a:spcPct val="158000"/>
              </a:lnSpc>
              <a:spcBef>
                <a:spcPts val="95"/>
              </a:spcBef>
            </a:pPr>
            <a:r>
              <a:rPr sz="3300" u="heavy" spc="5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Traitement</a:t>
            </a:r>
            <a:r>
              <a:rPr sz="3300" u="heavy" spc="24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300" u="heavy" spc="5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thermique</a:t>
            </a:r>
            <a:r>
              <a:rPr sz="3300" u="none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300" u="none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Dé</a:t>
            </a:r>
            <a:r>
              <a:rPr sz="3300" u="heavy" spc="5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germination</a:t>
            </a:r>
            <a:r>
              <a:rPr sz="3300" u="heavy" spc="34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300" u="heavy" spc="14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du</a:t>
            </a:r>
            <a:r>
              <a:rPr sz="3300" u="heavy" spc="4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300" u="heavy" spc="7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lait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 marL="664845" marR="5080" indent="-642620">
              <a:lnSpc>
                <a:spcPct val="104000"/>
              </a:lnSpc>
              <a:spcBef>
                <a:spcPts val="2005"/>
              </a:spcBef>
              <a:buAutoNum type="arabicPeriod"/>
              <a:tabLst>
                <a:tab pos="664845" algn="l"/>
                <a:tab pos="673100" algn="l"/>
              </a:tabLst>
            </a:pP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30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Bactocentrifugation</a:t>
            </a:r>
            <a:r>
              <a:rPr sz="330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permet</a:t>
            </a:r>
            <a:r>
              <a:rPr sz="3300" spc="2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selon</a:t>
            </a:r>
            <a:r>
              <a:rPr sz="3300" spc="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300" spc="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conditions</a:t>
            </a:r>
            <a:r>
              <a:rPr sz="3300" spc="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300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travail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liminer</a:t>
            </a:r>
            <a:r>
              <a:rPr sz="33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33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 marL="673735" lvl="1" indent="-651510">
              <a:lnSpc>
                <a:spcPts val="4070"/>
              </a:lnSpc>
              <a:buChar char="•"/>
              <a:tabLst>
                <a:tab pos="673735" algn="l"/>
                <a:tab pos="2654935" algn="l"/>
              </a:tabLst>
            </a:pPr>
            <a:r>
              <a:rPr sz="3600" spc="-125" dirty="0">
                <a:solidFill>
                  <a:srgbClr val="0E0E0E"/>
                </a:solidFill>
                <a:latin typeface="Times New Roman" panose="02020603050405020304"/>
                <a:cs typeface="Times New Roman" panose="02020603050405020304"/>
              </a:rPr>
              <a:t>60</a:t>
            </a:r>
            <a:r>
              <a:rPr lang="fr-FR" altLang="en-US" sz="3600" spc="-125" dirty="0">
                <a:solidFill>
                  <a:srgbClr val="0E0E0E"/>
                </a:solidFill>
                <a:latin typeface="Times New Roman" panose="02020603050405020304"/>
                <a:cs typeface="Times New Roman" panose="02020603050405020304"/>
              </a:rPr>
              <a:t>%</a:t>
            </a:r>
            <a:r>
              <a:rPr sz="3600" spc="-85" dirty="0">
                <a:solidFill>
                  <a:srgbClr val="0E0E0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300" i="1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Clostridium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 marL="670560" lvl="1" indent="-645160">
              <a:lnSpc>
                <a:spcPct val="100000"/>
              </a:lnSpc>
              <a:spcBef>
                <a:spcPts val="150"/>
              </a:spcBef>
              <a:buChar char="•"/>
              <a:tabLst>
                <a:tab pos="670560" algn="l"/>
              </a:tabLst>
            </a:pPr>
            <a:r>
              <a:rPr sz="3300" spc="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90%</a:t>
            </a:r>
            <a:r>
              <a:rPr sz="330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300" spc="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bact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ries</a:t>
            </a:r>
            <a:r>
              <a:rPr sz="3300" spc="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propioniques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 marL="676275" lvl="1" indent="-650875">
              <a:lnSpc>
                <a:spcPts val="3915"/>
              </a:lnSpc>
              <a:spcBef>
                <a:spcPts val="125"/>
              </a:spcBef>
              <a:buChar char="•"/>
              <a:tabLst>
                <a:tab pos="676275" algn="l"/>
              </a:tabLst>
            </a:pPr>
            <a:r>
              <a:rPr sz="3300" spc="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52%</a:t>
            </a:r>
            <a:r>
              <a:rPr sz="330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300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300" spc="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fl</a:t>
            </a:r>
            <a:r>
              <a:rPr lang="fr-FR" altLang="en-US"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</a:t>
            </a:r>
            <a:r>
              <a:rPr sz="3300" spc="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mesophile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 marL="655955" lvl="1" indent="-633730">
              <a:lnSpc>
                <a:spcPts val="4275"/>
              </a:lnSpc>
              <a:buChar char="•"/>
              <a:tabLst>
                <a:tab pos="655955" algn="l"/>
              </a:tabLst>
            </a:pPr>
            <a:r>
              <a:rPr sz="3600" spc="-85" dirty="0">
                <a:solidFill>
                  <a:srgbClr val="0E0E0E"/>
                </a:solidFill>
                <a:latin typeface="Times New Roman" panose="02020603050405020304"/>
                <a:cs typeface="Times New Roman" panose="02020603050405020304"/>
              </a:rPr>
              <a:t>88°/o</a:t>
            </a:r>
            <a:r>
              <a:rPr sz="3600" spc="-70" dirty="0">
                <a:solidFill>
                  <a:srgbClr val="0E0E0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fl</a:t>
            </a:r>
            <a:r>
              <a:rPr lang="fr-FR" altLang="en-US"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</a:t>
            </a:r>
            <a:r>
              <a:rPr sz="3600" spc="-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coliforme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30480">
              <a:lnSpc>
                <a:spcPct val="100000"/>
              </a:lnSpc>
              <a:spcBef>
                <a:spcPts val="4040"/>
              </a:spcBef>
              <a:tabLst>
                <a:tab pos="789940" algn="l"/>
              </a:tabLst>
            </a:pPr>
            <a:r>
              <a:rPr sz="3300" spc="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2.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Le</a:t>
            </a:r>
            <a:r>
              <a:rPr sz="33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mage</a:t>
            </a:r>
            <a:endParaRPr sz="33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0240" y="-301237"/>
            <a:ext cx="11704320" cy="1972945"/>
          </a:xfrm>
          <a:prstGeom prst="rect">
            <a:avLst/>
          </a:prstGeom>
        </p:spPr>
        <p:txBody>
          <a:bodyPr vert="horz" wrap="square" lIns="0" tIns="1434879" rIns="0" bIns="0" rtlCol="0">
            <a:spAutoFit/>
          </a:bodyPr>
          <a:lstStyle/>
          <a:p>
            <a:pPr marL="3302635">
              <a:lnSpc>
                <a:spcPct val="100000"/>
              </a:lnSpc>
              <a:spcBef>
                <a:spcPts val="105"/>
              </a:spcBef>
            </a:pPr>
            <a:r>
              <a:rPr sz="3500" u="none" spc="135" dirty="0"/>
              <a:t>1.3.3</a:t>
            </a:r>
            <a:r>
              <a:rPr sz="3500" u="none" spc="55" dirty="0"/>
              <a:t> </a:t>
            </a:r>
            <a:r>
              <a:rPr sz="3500" u="none" dirty="0"/>
              <a:t>Les</a:t>
            </a:r>
            <a:r>
              <a:rPr sz="3500" u="none" spc="-65" dirty="0"/>
              <a:t> </a:t>
            </a:r>
            <a:r>
              <a:rPr sz="3500" u="none" dirty="0"/>
              <a:t>mati</a:t>
            </a:r>
            <a:r>
              <a:rPr lang="en-US" sz="3500" u="none" dirty="0"/>
              <a:t>e</a:t>
            </a:r>
            <a:r>
              <a:rPr sz="3500" u="none" dirty="0"/>
              <a:t>res</a:t>
            </a:r>
            <a:r>
              <a:rPr sz="3500" u="none" spc="50" dirty="0"/>
              <a:t> azotees</a:t>
            </a:r>
            <a:r>
              <a:rPr sz="3500" u="none" spc="30" dirty="0"/>
              <a:t> </a:t>
            </a:r>
            <a:r>
              <a:rPr sz="3500" u="none" spc="-10" dirty="0"/>
              <a:t>solubles</a:t>
            </a:r>
            <a:endParaRPr sz="3500"/>
          </a:p>
        </p:txBody>
      </p:sp>
      <p:sp>
        <p:nvSpPr>
          <p:cNvPr id="10" name="object 10"/>
          <p:cNvSpPr txBox="1"/>
          <p:nvPr/>
        </p:nvSpPr>
        <p:spPr>
          <a:xfrm>
            <a:off x="2815172" y="5704066"/>
            <a:ext cx="10668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0" dirty="0">
                <a:solidFill>
                  <a:srgbClr val="0E0E0E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endParaRPr sz="2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1869" y="3010364"/>
            <a:ext cx="10603865" cy="483044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330"/>
              </a:spcBef>
            </a:pPr>
            <a:r>
              <a:rPr sz="35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0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matieres</a:t>
            </a:r>
            <a:r>
              <a:rPr sz="350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azotees</a:t>
            </a:r>
            <a:r>
              <a:rPr sz="35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50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ne</a:t>
            </a:r>
            <a:r>
              <a:rPr sz="350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en-US" altLang="en-US" sz="350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0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cipitent</a:t>
            </a:r>
            <a:r>
              <a:rPr sz="3500" spc="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pas</a:t>
            </a:r>
            <a:r>
              <a:rPr sz="350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apres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13970">
              <a:lnSpc>
                <a:spcPct val="100000"/>
              </a:lnSpc>
              <a:spcBef>
                <a:spcPts val="220"/>
              </a:spcBef>
            </a:pP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acidification</a:t>
            </a:r>
            <a:r>
              <a:rPr sz="3250" spc="5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250" spc="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lait.</a:t>
            </a:r>
            <a:endParaRPr sz="3250">
              <a:latin typeface="Arial" panose="020B0604020202020204"/>
              <a:cs typeface="Arial" panose="020B0604020202020204"/>
            </a:endParaRPr>
          </a:p>
          <a:p>
            <a:pPr marL="40640">
              <a:lnSpc>
                <a:spcPct val="100000"/>
              </a:lnSpc>
              <a:spcBef>
                <a:spcPts val="2145"/>
              </a:spcBef>
            </a:pPr>
            <a:r>
              <a:rPr sz="35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•Les</a:t>
            </a:r>
            <a:r>
              <a:rPr sz="350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globulines</a:t>
            </a:r>
            <a:r>
              <a:rPr sz="35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(immunoglobulines)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42545">
              <a:lnSpc>
                <a:spcPct val="100000"/>
              </a:lnSpc>
              <a:spcBef>
                <a:spcPts val="2380"/>
              </a:spcBef>
            </a:pPr>
            <a:r>
              <a:rPr sz="3250" spc="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•Les</a:t>
            </a:r>
            <a:r>
              <a:rPr sz="3250" spc="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albumines</a:t>
            </a:r>
            <a:r>
              <a:rPr sz="3250" spc="4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3250" spc="9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325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3250" spc="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lactalbumine</a:t>
            </a:r>
            <a:r>
              <a:rPr sz="3250" spc="4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250" spc="3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-6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sz="32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32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lactalbumine)</a:t>
            </a:r>
            <a:endParaRPr sz="3250">
              <a:latin typeface="Arial" panose="020B0604020202020204"/>
              <a:cs typeface="Arial" panose="020B0604020202020204"/>
            </a:endParaRPr>
          </a:p>
          <a:p>
            <a:pPr marL="40640">
              <a:lnSpc>
                <a:spcPct val="100000"/>
              </a:lnSpc>
              <a:spcBef>
                <a:spcPts val="1745"/>
              </a:spcBef>
            </a:pPr>
            <a:r>
              <a:rPr sz="350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•Des</a:t>
            </a:r>
            <a:r>
              <a:rPr sz="350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proteases</a:t>
            </a:r>
            <a:r>
              <a:rPr sz="35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peptones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40640">
              <a:lnSpc>
                <a:spcPct val="100000"/>
              </a:lnSpc>
              <a:spcBef>
                <a:spcPts val="1930"/>
              </a:spcBef>
            </a:pPr>
            <a:r>
              <a:rPr sz="350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•Des</a:t>
            </a:r>
            <a:r>
              <a:rPr sz="350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matieres</a:t>
            </a:r>
            <a:r>
              <a:rPr sz="35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azotees</a:t>
            </a:r>
            <a:r>
              <a:rPr sz="35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non</a:t>
            </a:r>
            <a:r>
              <a:rPr sz="350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2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prot</a:t>
            </a:r>
            <a:r>
              <a:rPr lang="en-US" altLang="en-US" sz="3500" spc="-2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00" spc="-2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iques</a:t>
            </a:r>
            <a:r>
              <a:rPr sz="350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telles</a:t>
            </a:r>
            <a:r>
              <a:rPr sz="350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que</a:t>
            </a:r>
            <a:r>
              <a:rPr sz="350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l'uree,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325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certaines</a:t>
            </a:r>
            <a:r>
              <a:rPr sz="3250" spc="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bases</a:t>
            </a:r>
            <a:r>
              <a:rPr sz="3250" spc="3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organiques</a:t>
            </a:r>
            <a:r>
              <a:rPr sz="3250" spc="5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...</a:t>
            </a:r>
            <a:endParaRPr sz="32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794605" y="1854313"/>
            <a:ext cx="4138929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b="1" spc="210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20.2</a:t>
            </a:r>
            <a:r>
              <a:rPr sz="3450" b="1" spc="-120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450" b="1" spc="70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spc="90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maturation</a:t>
            </a:r>
            <a:endParaRPr sz="34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7503" y="3033113"/>
            <a:ext cx="11641455" cy="10966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5080">
              <a:lnSpc>
                <a:spcPts val="4090"/>
              </a:lnSpc>
              <a:spcBef>
                <a:spcPts val="375"/>
              </a:spcBef>
            </a:pPr>
            <a:r>
              <a:rPr sz="3600" b="0" u="none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b="0" u="none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fabrication </a:t>
            </a:r>
            <a:r>
              <a:rPr sz="3600" b="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600" b="0" u="none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fromage</a:t>
            </a:r>
            <a:r>
              <a:rPr sz="3600" b="0" u="none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repose</a:t>
            </a:r>
            <a:r>
              <a:rPr sz="3600" b="0" u="none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sur</a:t>
            </a:r>
            <a:r>
              <a:rPr sz="3600" b="0" u="none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sz="3600" b="0" u="none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3600" b="0" u="none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'acidification</a:t>
            </a:r>
            <a:r>
              <a:rPr sz="3600" b="0" u="none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600" b="0" u="none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600" b="0" u="none" spc="-2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 </a:t>
            </a:r>
            <a:r>
              <a:rPr sz="3600" b="0" u="none" spc="-2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ca</a:t>
            </a:r>
            <a:r>
              <a:rPr lang="fr-FR" sz="3600" b="0" u="none" spc="-2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illé</a:t>
            </a:r>
            <a:r>
              <a:rPr sz="3600" b="0" u="none" spc="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sz="3600" b="0" u="none" spc="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0" u="none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goutt</a:t>
            </a:r>
            <a:r>
              <a:rPr lang="fr-FR" sz="3600" b="0" u="none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0" u="none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.</a:t>
            </a:r>
            <a:endParaRPr sz="3600" b="0" u="none" spc="-10" dirty="0">
              <a:solidFill>
                <a:srgbClr val="0C0C0C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2954" y="4610865"/>
            <a:ext cx="12071985" cy="2661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lang="fr-FR" altLang="en-US" sz="3550" spc="-2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3550" spc="-2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ements</a:t>
            </a:r>
            <a:r>
              <a:rPr sz="3550" spc="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55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interviennent</a:t>
            </a:r>
            <a:r>
              <a:rPr sz="3550" spc="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spc="-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caill</a:t>
            </a:r>
            <a:r>
              <a:rPr lang="fr-FR" altLang="en-US"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suivants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41275">
              <a:lnSpc>
                <a:spcPts val="4165"/>
              </a:lnSpc>
              <a:spcBef>
                <a:spcPts val="3930"/>
              </a:spcBef>
            </a:pPr>
            <a:r>
              <a:rPr sz="3500" b="1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•Le</a:t>
            </a:r>
            <a:r>
              <a:rPr sz="3500" b="1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41275">
              <a:lnSpc>
                <a:spcPts val="4130"/>
              </a:lnSpc>
            </a:pPr>
            <a:r>
              <a:rPr sz="3500" b="1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•Les</a:t>
            </a:r>
            <a:r>
              <a:rPr sz="3500" b="1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levains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46355">
              <a:lnSpc>
                <a:spcPts val="4165"/>
              </a:lnSpc>
            </a:pPr>
            <a:r>
              <a:rPr sz="3500" b="1" spc="-20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•Les</a:t>
            </a:r>
            <a:r>
              <a:rPr sz="3500" b="1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facteurs</a:t>
            </a:r>
            <a:r>
              <a:rPr sz="3500" b="1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industriels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2600" y="-562857"/>
            <a:ext cx="11704320" cy="1953895"/>
          </a:xfrm>
          <a:prstGeom prst="rect">
            <a:avLst/>
          </a:prstGeom>
        </p:spPr>
        <p:txBody>
          <a:bodyPr vert="horz" wrap="square" lIns="0" tIns="936553" rIns="0" bIns="0" rtlCol="0">
            <a:spAutoFit/>
          </a:bodyPr>
          <a:lstStyle/>
          <a:p>
            <a:pPr marL="5753735" marR="5080" indent="-4554855">
              <a:lnSpc>
                <a:spcPts val="3970"/>
              </a:lnSpc>
              <a:spcBef>
                <a:spcPts val="430"/>
              </a:spcBef>
            </a:pPr>
            <a:r>
              <a:rPr sz="3500" u="none" spc="130" dirty="0">
                <a:solidFill>
                  <a:srgbClr val="3A3682"/>
                </a:solidFill>
              </a:rPr>
              <a:t>3</a:t>
            </a:r>
            <a:r>
              <a:rPr lang="fr-FR" sz="3500" u="none" spc="130" dirty="0">
                <a:solidFill>
                  <a:srgbClr val="3A3682"/>
                </a:solidFill>
              </a:rPr>
              <a:t>.</a:t>
            </a:r>
            <a:r>
              <a:rPr sz="3500" u="none" spc="30" dirty="0">
                <a:solidFill>
                  <a:srgbClr val="3A3682"/>
                </a:solidFill>
              </a:rPr>
              <a:t> </a:t>
            </a:r>
            <a:r>
              <a:rPr sz="3500" u="none" spc="50" dirty="0">
                <a:solidFill>
                  <a:srgbClr val="3A3682"/>
                </a:solidFill>
              </a:rPr>
              <a:t>Transformations</a:t>
            </a:r>
            <a:r>
              <a:rPr sz="3500" u="none" spc="-130" dirty="0">
                <a:solidFill>
                  <a:srgbClr val="3A3682"/>
                </a:solidFill>
              </a:rPr>
              <a:t> </a:t>
            </a:r>
            <a:r>
              <a:rPr sz="3500" u="none" spc="160" dirty="0">
                <a:solidFill>
                  <a:srgbClr val="3A3682"/>
                </a:solidFill>
              </a:rPr>
              <a:t>au</a:t>
            </a:r>
            <a:r>
              <a:rPr sz="3500" u="none" spc="-75" dirty="0">
                <a:solidFill>
                  <a:srgbClr val="3A3682"/>
                </a:solidFill>
              </a:rPr>
              <a:t> </a:t>
            </a:r>
            <a:r>
              <a:rPr sz="3500" u="none" dirty="0">
                <a:solidFill>
                  <a:srgbClr val="3A3682"/>
                </a:solidFill>
              </a:rPr>
              <a:t>cours</a:t>
            </a:r>
            <a:r>
              <a:rPr sz="3500" u="none" spc="-30" dirty="0">
                <a:solidFill>
                  <a:srgbClr val="3A3682"/>
                </a:solidFill>
              </a:rPr>
              <a:t> </a:t>
            </a:r>
            <a:r>
              <a:rPr sz="3500" u="none" spc="120" dirty="0">
                <a:solidFill>
                  <a:srgbClr val="3A3682"/>
                </a:solidFill>
              </a:rPr>
              <a:t>de</a:t>
            </a:r>
            <a:r>
              <a:rPr sz="3500" u="none" spc="-35" dirty="0">
                <a:solidFill>
                  <a:srgbClr val="3A3682"/>
                </a:solidFill>
              </a:rPr>
              <a:t> </a:t>
            </a:r>
            <a:r>
              <a:rPr sz="3500" u="none" spc="70" dirty="0">
                <a:solidFill>
                  <a:srgbClr val="3A3682"/>
                </a:solidFill>
              </a:rPr>
              <a:t>la</a:t>
            </a:r>
            <a:r>
              <a:rPr sz="3500" u="none" spc="85" dirty="0">
                <a:solidFill>
                  <a:srgbClr val="3A3682"/>
                </a:solidFill>
              </a:rPr>
              <a:t> </a:t>
            </a:r>
            <a:r>
              <a:rPr sz="3500" u="none" dirty="0">
                <a:solidFill>
                  <a:srgbClr val="3A3682"/>
                </a:solidFill>
              </a:rPr>
              <a:t>fabrication</a:t>
            </a:r>
            <a:r>
              <a:rPr sz="3500" u="none" spc="195" dirty="0">
                <a:solidFill>
                  <a:srgbClr val="3A3682"/>
                </a:solidFill>
              </a:rPr>
              <a:t> </a:t>
            </a:r>
            <a:r>
              <a:rPr sz="3500" u="none" spc="-25" dirty="0">
                <a:solidFill>
                  <a:srgbClr val="3A3682"/>
                </a:solidFill>
              </a:rPr>
              <a:t>des </a:t>
            </a:r>
            <a:r>
              <a:rPr sz="3500" u="none" spc="-10" dirty="0">
                <a:solidFill>
                  <a:srgbClr val="3A3682"/>
                </a:solidFill>
              </a:rPr>
              <a:t>fromages</a:t>
            </a:r>
            <a:endParaRPr sz="3500"/>
          </a:p>
        </p:txBody>
      </p:sp>
      <p:sp>
        <p:nvSpPr>
          <p:cNvPr id="10" name="object 10"/>
          <p:cNvSpPr/>
          <p:nvPr/>
        </p:nvSpPr>
        <p:spPr>
          <a:xfrm>
            <a:off x="1206266" y="6994500"/>
            <a:ext cx="7068184" cy="0"/>
          </a:xfrm>
          <a:custGeom>
            <a:avLst/>
            <a:gdLst/>
            <a:ahLst/>
            <a:cxnLst/>
            <a:rect l="l" t="t" r="r" b="b"/>
            <a:pathLst>
              <a:path w="7068184">
                <a:moveTo>
                  <a:pt x="0" y="0"/>
                </a:moveTo>
                <a:lnTo>
                  <a:pt x="7067936" y="0"/>
                </a:lnTo>
              </a:path>
            </a:pathLst>
          </a:custGeom>
          <a:ln w="12726">
            <a:solidFill>
              <a:srgbClr val="3A36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278765" y="1222375"/>
            <a:ext cx="12307570" cy="8651240"/>
          </a:xfrm>
          <a:prstGeom prst="rect">
            <a:avLst/>
          </a:prstGeom>
        </p:spPr>
        <p:txBody>
          <a:bodyPr vert="horz" wrap="square" lIns="0" tIns="631841" rIns="0" bIns="0" rtlCol="0">
            <a:noAutofit/>
          </a:bodyPr>
          <a:lstStyle/>
          <a:p>
            <a:pPr marL="57785" indent="0">
              <a:lnSpc>
                <a:spcPct val="100000"/>
              </a:lnSpc>
              <a:spcBef>
                <a:spcPts val="105"/>
              </a:spcBef>
              <a:buNone/>
            </a:pPr>
            <a:r>
              <a:rPr sz="4000" spc="-285" dirty="0"/>
              <a:t>La</a:t>
            </a:r>
            <a:r>
              <a:rPr sz="4000" spc="35" dirty="0"/>
              <a:t> </a:t>
            </a:r>
            <a:r>
              <a:rPr sz="4000" spc="-50" dirty="0"/>
              <a:t>transformation</a:t>
            </a:r>
            <a:r>
              <a:rPr sz="4000" spc="-200" dirty="0"/>
              <a:t> </a:t>
            </a:r>
            <a:r>
              <a:rPr sz="4000" spc="-235" dirty="0"/>
              <a:t>se</a:t>
            </a:r>
            <a:r>
              <a:rPr sz="4000" spc="-35" dirty="0"/>
              <a:t> </a:t>
            </a:r>
            <a:r>
              <a:rPr sz="4000" spc="-85" dirty="0"/>
              <a:t>d</a:t>
            </a:r>
            <a:r>
              <a:rPr lang="fr-FR" sz="4000" spc="-85" dirty="0"/>
              <a:t>é</a:t>
            </a:r>
            <a:r>
              <a:rPr sz="4000" spc="-85" dirty="0"/>
              <a:t>roule</a:t>
            </a:r>
            <a:r>
              <a:rPr sz="4000" spc="-165" dirty="0"/>
              <a:t> </a:t>
            </a:r>
            <a:r>
              <a:rPr sz="4000" dirty="0"/>
              <a:t>en</a:t>
            </a:r>
            <a:r>
              <a:rPr sz="4000" spc="-250" dirty="0"/>
              <a:t> </a:t>
            </a:r>
            <a:r>
              <a:rPr lang="fr-FR" sz="4000" dirty="0"/>
              <a:t>3 </a:t>
            </a:r>
            <a:r>
              <a:rPr lang="fr-FR" sz="4000" spc="-180" dirty="0"/>
              <a:t>é</a:t>
            </a:r>
            <a:r>
              <a:rPr sz="4000" spc="-114" dirty="0"/>
              <a:t>tapes</a:t>
            </a:r>
            <a:r>
              <a:rPr sz="4000" spc="-100" dirty="0"/>
              <a:t> </a:t>
            </a:r>
            <a:r>
              <a:rPr sz="4000" spc="-125" dirty="0"/>
              <a:t>essentielles</a:t>
            </a:r>
            <a:r>
              <a:rPr sz="4000" spc="200" dirty="0"/>
              <a:t> </a:t>
            </a:r>
            <a:r>
              <a:rPr sz="4000" spc="-50" dirty="0"/>
              <a:t>:</a:t>
            </a:r>
            <a:endParaRPr sz="4000" spc="-50" dirty="0"/>
          </a:p>
          <a:p>
            <a:pPr marL="539115" indent="-457200">
              <a:lnSpc>
                <a:spcPct val="100000"/>
              </a:lnSpc>
              <a:spcBef>
                <a:spcPts val="3980"/>
              </a:spcBef>
              <a:buFont typeface="Arial" panose="020B0604020202020204" pitchFamily="34" charset="0"/>
              <a:buChar char="•"/>
            </a:pPr>
            <a:r>
              <a:rPr sz="3200" spc="-75" dirty="0"/>
              <a:t>Formation</a:t>
            </a:r>
            <a:r>
              <a:rPr sz="3200" spc="-145" dirty="0"/>
              <a:t> </a:t>
            </a:r>
            <a:r>
              <a:rPr sz="3200" dirty="0"/>
              <a:t>d'un</a:t>
            </a:r>
            <a:r>
              <a:rPr sz="3200" spc="-200" dirty="0"/>
              <a:t> </a:t>
            </a:r>
            <a:r>
              <a:rPr sz="3200" spc="-10" dirty="0"/>
              <a:t>gel</a:t>
            </a:r>
            <a:r>
              <a:rPr sz="3200" spc="-195" dirty="0"/>
              <a:t> </a:t>
            </a:r>
            <a:r>
              <a:rPr sz="3200" spc="-65" dirty="0"/>
              <a:t>de</a:t>
            </a:r>
            <a:r>
              <a:rPr sz="3200" spc="-185" dirty="0"/>
              <a:t> </a:t>
            </a:r>
            <a:r>
              <a:rPr sz="3200" spc="-50" dirty="0"/>
              <a:t>cas</a:t>
            </a:r>
            <a:r>
              <a:rPr lang="fr-FR" sz="3200" spc="-50" dirty="0"/>
              <a:t>é</a:t>
            </a:r>
            <a:r>
              <a:rPr sz="3200" spc="-50" dirty="0"/>
              <a:t>ine,</a:t>
            </a:r>
            <a:endParaRPr sz="3200" spc="-50" dirty="0"/>
          </a:p>
          <a:p>
            <a:pPr marL="539115" indent="-457200">
              <a:lnSpc>
                <a:spcPct val="100000"/>
              </a:lnSpc>
              <a:spcBef>
                <a:spcPts val="3980"/>
              </a:spcBef>
              <a:buFont typeface="Arial" panose="020B0604020202020204" pitchFamily="34" charset="0"/>
              <a:buChar char="•"/>
            </a:pPr>
            <a:r>
              <a:rPr sz="3200" spc="-90" dirty="0"/>
              <a:t>S</a:t>
            </a:r>
            <a:r>
              <a:rPr lang="fr-FR" sz="3200" spc="-90" dirty="0"/>
              <a:t>é</a:t>
            </a:r>
            <a:r>
              <a:rPr sz="3200" spc="-90" dirty="0"/>
              <a:t>paration</a:t>
            </a:r>
            <a:r>
              <a:rPr sz="3200" spc="-60" dirty="0"/>
              <a:t> </a:t>
            </a:r>
            <a:r>
              <a:rPr sz="3200" spc="-145" dirty="0"/>
              <a:t>des</a:t>
            </a:r>
            <a:r>
              <a:rPr sz="3200" spc="-105" dirty="0"/>
              <a:t> </a:t>
            </a:r>
            <a:r>
              <a:rPr lang="fr-FR" sz="3200" spc="-105" dirty="0"/>
              <a:t>é</a:t>
            </a:r>
            <a:r>
              <a:rPr sz="3200" spc="-105" dirty="0"/>
              <a:t>l</a:t>
            </a:r>
            <a:r>
              <a:rPr lang="fr-FR" sz="3200" spc="-105" dirty="0"/>
              <a:t>é</a:t>
            </a:r>
            <a:r>
              <a:rPr sz="3200" spc="-105" dirty="0"/>
              <a:t>ments</a:t>
            </a:r>
            <a:r>
              <a:rPr sz="3200" spc="-110" dirty="0"/>
              <a:t> </a:t>
            </a:r>
            <a:r>
              <a:rPr sz="3200" dirty="0"/>
              <a:t>du</a:t>
            </a:r>
            <a:r>
              <a:rPr sz="3200" spc="-235" dirty="0"/>
              <a:t> </a:t>
            </a:r>
            <a:r>
              <a:rPr sz="3200" dirty="0"/>
              <a:t>lait</a:t>
            </a:r>
            <a:r>
              <a:rPr sz="3200" spc="-195" dirty="0"/>
              <a:t> </a:t>
            </a:r>
            <a:r>
              <a:rPr sz="3200" spc="-135" dirty="0"/>
              <a:t>soumis</a:t>
            </a:r>
            <a:r>
              <a:rPr sz="3200" spc="-65" dirty="0"/>
              <a:t> </a:t>
            </a:r>
            <a:r>
              <a:rPr sz="3200" spc="-20" dirty="0"/>
              <a:t>aux</a:t>
            </a:r>
            <a:r>
              <a:rPr sz="3200" spc="-70" dirty="0"/>
              <a:t> </a:t>
            </a:r>
            <a:r>
              <a:rPr sz="3200" spc="-110" dirty="0"/>
              <a:t>actions </a:t>
            </a:r>
            <a:r>
              <a:rPr sz="3200" spc="-120" dirty="0"/>
              <a:t>enzymatiques</a:t>
            </a:r>
            <a:r>
              <a:rPr sz="3200" spc="-105" dirty="0"/>
              <a:t> </a:t>
            </a:r>
            <a:r>
              <a:rPr sz="3200" spc="-20" dirty="0"/>
              <a:t>par</a:t>
            </a:r>
            <a:r>
              <a:rPr sz="3200" spc="-110" dirty="0"/>
              <a:t> </a:t>
            </a:r>
            <a:r>
              <a:rPr sz="3200" spc="-80" dirty="0"/>
              <a:t>d</a:t>
            </a:r>
            <a:r>
              <a:rPr lang="fr-FR" sz="3200" spc="-80" dirty="0"/>
              <a:t>é</a:t>
            </a:r>
            <a:r>
              <a:rPr sz="3200" spc="-80" dirty="0"/>
              <a:t>shydratation</a:t>
            </a:r>
            <a:r>
              <a:rPr sz="3200" spc="-225" dirty="0"/>
              <a:t> </a:t>
            </a:r>
            <a:r>
              <a:rPr sz="3200" spc="-45" dirty="0"/>
              <a:t>partielle</a:t>
            </a:r>
            <a:r>
              <a:rPr sz="3200" spc="-125" dirty="0"/>
              <a:t> </a:t>
            </a:r>
            <a:r>
              <a:rPr sz="3200" dirty="0"/>
              <a:t>du</a:t>
            </a:r>
            <a:r>
              <a:rPr sz="3200" spc="-175" dirty="0"/>
              <a:t> </a:t>
            </a:r>
            <a:r>
              <a:rPr sz="3200" spc="-20" dirty="0"/>
              <a:t>gel,</a:t>
            </a:r>
            <a:endParaRPr sz="3200" spc="-20" dirty="0"/>
          </a:p>
          <a:p>
            <a:pPr marL="539115" indent="-457200">
              <a:lnSpc>
                <a:spcPct val="100000"/>
              </a:lnSpc>
              <a:spcBef>
                <a:spcPts val="3980"/>
              </a:spcBef>
              <a:buFont typeface="Arial" panose="020B0604020202020204" pitchFamily="34" charset="0"/>
              <a:buChar char="•"/>
            </a:pPr>
            <a:r>
              <a:rPr sz="3200" spc="-55" dirty="0"/>
              <a:t>Maturation</a:t>
            </a:r>
            <a:r>
              <a:rPr sz="3200" spc="-50" dirty="0"/>
              <a:t> </a:t>
            </a:r>
            <a:r>
              <a:rPr sz="3200" spc="-114" dirty="0"/>
              <a:t>enzymatique</a:t>
            </a:r>
            <a:r>
              <a:rPr sz="3200" spc="50" dirty="0"/>
              <a:t> </a:t>
            </a:r>
            <a:r>
              <a:rPr sz="3200" dirty="0"/>
              <a:t>du</a:t>
            </a:r>
            <a:r>
              <a:rPr sz="3200" spc="-245" dirty="0"/>
              <a:t> </a:t>
            </a:r>
            <a:r>
              <a:rPr sz="3200" spc="-10" dirty="0"/>
              <a:t>gel</a:t>
            </a:r>
            <a:r>
              <a:rPr sz="3200" spc="-220" dirty="0"/>
              <a:t> </a:t>
            </a:r>
            <a:r>
              <a:rPr sz="3200" spc="-45" dirty="0"/>
              <a:t>d</a:t>
            </a:r>
            <a:r>
              <a:rPr lang="fr-FR" sz="3200" spc="-45" dirty="0"/>
              <a:t>é</a:t>
            </a:r>
            <a:r>
              <a:rPr sz="3200" spc="-45" dirty="0"/>
              <a:t>shydrat</a:t>
            </a:r>
            <a:r>
              <a:rPr lang="fr-FR" sz="3200" spc="-45" dirty="0"/>
              <a:t>é.</a:t>
            </a:r>
            <a:endParaRPr sz="3200" spc="-45" dirty="0"/>
          </a:p>
          <a:p>
            <a:pPr marL="563880">
              <a:lnSpc>
                <a:spcPct val="100000"/>
              </a:lnSpc>
              <a:spcBef>
                <a:spcPts val="2605"/>
              </a:spcBef>
            </a:pPr>
            <a:r>
              <a:rPr sz="3200" spc="60" dirty="0">
                <a:solidFill>
                  <a:srgbClr val="3A3682"/>
                </a:solidFill>
                <a:latin typeface="Times New Roman" panose="02020603050405020304"/>
                <a:cs typeface="Times New Roman" panose="02020603050405020304"/>
              </a:rPr>
              <a:t>3.1</a:t>
            </a:r>
            <a:r>
              <a:rPr sz="3200" spc="-185" dirty="0">
                <a:solidFill>
                  <a:srgbClr val="3A3682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spc="-114" dirty="0">
                <a:solidFill>
                  <a:srgbClr val="3A3682"/>
                </a:solidFill>
              </a:rPr>
              <a:t>Coagulation</a:t>
            </a:r>
            <a:r>
              <a:rPr sz="3200" spc="10" dirty="0">
                <a:solidFill>
                  <a:srgbClr val="3A3682"/>
                </a:solidFill>
              </a:rPr>
              <a:t> </a:t>
            </a:r>
            <a:r>
              <a:rPr sz="3200" dirty="0">
                <a:solidFill>
                  <a:srgbClr val="3A3682"/>
                </a:solidFill>
              </a:rPr>
              <a:t>ou</a:t>
            </a:r>
            <a:r>
              <a:rPr sz="3200" spc="-200" dirty="0">
                <a:solidFill>
                  <a:srgbClr val="3A3682"/>
                </a:solidFill>
              </a:rPr>
              <a:t> </a:t>
            </a:r>
            <a:r>
              <a:rPr sz="3200" spc="-105" dirty="0">
                <a:solidFill>
                  <a:srgbClr val="3A3682"/>
                </a:solidFill>
              </a:rPr>
              <a:t>caillage</a:t>
            </a:r>
            <a:r>
              <a:rPr sz="3200" spc="-15" dirty="0">
                <a:solidFill>
                  <a:srgbClr val="3A3682"/>
                </a:solidFill>
              </a:rPr>
              <a:t> </a:t>
            </a:r>
            <a:r>
              <a:rPr sz="3200" dirty="0">
                <a:solidFill>
                  <a:srgbClr val="3A3682"/>
                </a:solidFill>
              </a:rPr>
              <a:t>du</a:t>
            </a:r>
            <a:r>
              <a:rPr sz="3200" spc="-170" dirty="0">
                <a:solidFill>
                  <a:srgbClr val="3A3682"/>
                </a:solidFill>
              </a:rPr>
              <a:t> </a:t>
            </a:r>
            <a:r>
              <a:rPr sz="3200" spc="-20" dirty="0">
                <a:solidFill>
                  <a:srgbClr val="3A3682"/>
                </a:solidFill>
              </a:rPr>
              <a:t>lait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652145" marR="5080" indent="5080">
              <a:lnSpc>
                <a:spcPts val="4130"/>
              </a:lnSpc>
              <a:spcBef>
                <a:spcPts val="2375"/>
              </a:spcBef>
            </a:pPr>
            <a:r>
              <a:rPr sz="3200" spc="-150" dirty="0"/>
              <a:t>Lors</a:t>
            </a:r>
            <a:r>
              <a:rPr sz="3200" spc="-100" dirty="0"/>
              <a:t> </a:t>
            </a:r>
            <a:r>
              <a:rPr sz="3200" dirty="0"/>
              <a:t>du</a:t>
            </a:r>
            <a:r>
              <a:rPr sz="3200" spc="-250" dirty="0"/>
              <a:t> </a:t>
            </a:r>
            <a:r>
              <a:rPr sz="3200" spc="-110" dirty="0"/>
              <a:t>caillage</a:t>
            </a:r>
            <a:r>
              <a:rPr sz="3200" spc="-105" dirty="0"/>
              <a:t> </a:t>
            </a:r>
            <a:r>
              <a:rPr sz="3200" dirty="0"/>
              <a:t>du</a:t>
            </a:r>
            <a:r>
              <a:rPr sz="3200" spc="-114" dirty="0"/>
              <a:t> </a:t>
            </a:r>
            <a:r>
              <a:rPr sz="3200" dirty="0"/>
              <a:t>lait</a:t>
            </a:r>
            <a:r>
              <a:rPr sz="3200" spc="-110" dirty="0"/>
              <a:t> </a:t>
            </a:r>
            <a:r>
              <a:rPr sz="3200" spc="65" dirty="0"/>
              <a:t>i</a:t>
            </a:r>
            <a:r>
              <a:rPr lang="fr-FR" sz="3200" spc="65" dirty="0"/>
              <a:t>l</a:t>
            </a:r>
            <a:r>
              <a:rPr sz="3200" spc="-250" dirty="0"/>
              <a:t> </a:t>
            </a:r>
            <a:r>
              <a:rPr sz="3200" spc="50" dirty="0"/>
              <a:t>y</a:t>
            </a:r>
            <a:r>
              <a:rPr sz="3200" spc="-125" dirty="0"/>
              <a:t> </a:t>
            </a:r>
            <a:r>
              <a:rPr sz="3200" dirty="0"/>
              <a:t>a</a:t>
            </a:r>
            <a:r>
              <a:rPr sz="3200" spc="-55" dirty="0"/>
              <a:t> </a:t>
            </a:r>
            <a:r>
              <a:rPr sz="3200" spc="-60" dirty="0"/>
              <a:t>floculation</a:t>
            </a:r>
            <a:r>
              <a:rPr sz="3200" spc="95" dirty="0"/>
              <a:t> </a:t>
            </a:r>
            <a:r>
              <a:rPr sz="3200" spc="-140" dirty="0"/>
              <a:t>des</a:t>
            </a:r>
            <a:r>
              <a:rPr sz="3200" spc="-110" dirty="0"/>
              <a:t> </a:t>
            </a:r>
            <a:r>
              <a:rPr sz="3200" spc="-114" dirty="0"/>
              <a:t>micelles</a:t>
            </a:r>
            <a:r>
              <a:rPr sz="3200" spc="25" dirty="0"/>
              <a:t> </a:t>
            </a:r>
            <a:r>
              <a:rPr sz="3200" spc="-25" dirty="0"/>
              <a:t>de </a:t>
            </a:r>
            <a:r>
              <a:rPr sz="3200" spc="-175" dirty="0"/>
              <a:t>cas</a:t>
            </a:r>
            <a:r>
              <a:rPr lang="fr-FR" sz="3200" spc="-175" dirty="0"/>
              <a:t>é</a:t>
            </a:r>
            <a:r>
              <a:rPr sz="3200" spc="-175" dirty="0"/>
              <a:t>ines</a:t>
            </a:r>
            <a:r>
              <a:rPr sz="3200" spc="-75" dirty="0"/>
              <a:t> </a:t>
            </a:r>
            <a:r>
              <a:rPr sz="3200" spc="55" dirty="0"/>
              <a:t>et</a:t>
            </a:r>
            <a:r>
              <a:rPr sz="3200" spc="-250" dirty="0"/>
              <a:t> </a:t>
            </a:r>
            <a:r>
              <a:rPr sz="3200" spc="-35" dirty="0"/>
              <a:t>formation</a:t>
            </a:r>
            <a:r>
              <a:rPr sz="3200" spc="-145" dirty="0"/>
              <a:t> </a:t>
            </a:r>
            <a:r>
              <a:rPr sz="3200" dirty="0"/>
              <a:t>d'un</a:t>
            </a:r>
            <a:r>
              <a:rPr sz="3200" spc="-215" dirty="0"/>
              <a:t> </a:t>
            </a:r>
            <a:r>
              <a:rPr sz="3200" spc="-40" dirty="0"/>
              <a:t>gel</a:t>
            </a:r>
            <a:r>
              <a:rPr sz="3200" spc="-210" dirty="0"/>
              <a:t> </a:t>
            </a:r>
            <a:r>
              <a:rPr sz="3200" spc="-114" dirty="0"/>
              <a:t>compacte</a:t>
            </a:r>
            <a:r>
              <a:rPr sz="3200" dirty="0"/>
              <a:t> </a:t>
            </a:r>
            <a:r>
              <a:rPr sz="3200" spc="-100" dirty="0"/>
              <a:t>emprisonnant</a:t>
            </a:r>
            <a:r>
              <a:rPr sz="3200" spc="114" dirty="0"/>
              <a:t> </a:t>
            </a:r>
            <a:r>
              <a:rPr sz="3200" spc="-25" dirty="0"/>
              <a:t>le </a:t>
            </a:r>
            <a:r>
              <a:rPr sz="3200" spc="-60" dirty="0"/>
              <a:t>liquide</a:t>
            </a:r>
            <a:r>
              <a:rPr sz="3200" spc="-190" dirty="0"/>
              <a:t> </a:t>
            </a:r>
            <a:r>
              <a:rPr sz="3200" dirty="0"/>
              <a:t>de</a:t>
            </a:r>
            <a:r>
              <a:rPr sz="3200" spc="-250" dirty="0"/>
              <a:t> </a:t>
            </a:r>
            <a:r>
              <a:rPr sz="3200" spc="-114" dirty="0"/>
              <a:t>dispersion</a:t>
            </a:r>
            <a:r>
              <a:rPr sz="3200" spc="-135" dirty="0"/>
              <a:t> </a:t>
            </a:r>
            <a:r>
              <a:rPr sz="3200" spc="-50" dirty="0"/>
              <a:t>constituant</a:t>
            </a:r>
            <a:r>
              <a:rPr sz="3200" spc="5" dirty="0"/>
              <a:t> </a:t>
            </a:r>
            <a:r>
              <a:rPr sz="3200" dirty="0"/>
              <a:t>le</a:t>
            </a:r>
            <a:r>
              <a:rPr sz="3200" spc="-250" dirty="0"/>
              <a:t> </a:t>
            </a:r>
            <a:r>
              <a:rPr sz="3200" spc="-30" dirty="0"/>
              <a:t>lactos</a:t>
            </a:r>
            <a:r>
              <a:rPr lang="fr-FR" sz="3200" spc="-30" dirty="0"/>
              <a:t>é</a:t>
            </a:r>
            <a:r>
              <a:rPr sz="3200" spc="-30" dirty="0"/>
              <a:t>rum.</a:t>
            </a:r>
            <a:endParaRPr sz="3200" spc="-30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17015" y="228600"/>
            <a:ext cx="10527030" cy="1390650"/>
          </a:xfrm>
          <a:prstGeom prst="rect">
            <a:avLst/>
          </a:prstGeom>
        </p:spPr>
        <p:txBody>
          <a:bodyPr vert="horz" wrap="square" lIns="0" tIns="1499785" rIns="0" bIns="0" rtlCol="0">
            <a:noAutofit/>
          </a:bodyPr>
          <a:lstStyle/>
          <a:p>
            <a:pPr marL="3248660">
              <a:lnSpc>
                <a:spcPct val="100000"/>
              </a:lnSpc>
              <a:spcBef>
                <a:spcPts val="105"/>
              </a:spcBef>
            </a:pPr>
            <a:r>
              <a:rPr sz="4000" i="1" u="heavy" spc="155" dirty="0">
                <a:solidFill>
                  <a:srgbClr val="383485"/>
                </a:solidFill>
                <a:uFill>
                  <a:solidFill>
                    <a:srgbClr val="383485"/>
                  </a:solidFill>
                </a:uFill>
                <a:latin typeface="Arial" panose="020B0604020202020204"/>
                <a:cs typeface="Arial" panose="020B0604020202020204"/>
              </a:rPr>
              <a:t>3.1.1</a:t>
            </a:r>
            <a:r>
              <a:rPr sz="4000" i="1" u="heavy" spc="65" dirty="0">
                <a:solidFill>
                  <a:srgbClr val="383485"/>
                </a:solidFill>
                <a:uFill>
                  <a:solidFill>
                    <a:srgbClr val="383485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4000" i="1" u="heavy" spc="145" dirty="0">
                <a:solidFill>
                  <a:srgbClr val="383485"/>
                </a:solidFill>
                <a:uFill>
                  <a:solidFill>
                    <a:srgbClr val="383485"/>
                  </a:solidFill>
                </a:uFill>
                <a:latin typeface="Arial" panose="020B0604020202020204"/>
                <a:cs typeface="Arial" panose="020B0604020202020204"/>
              </a:rPr>
              <a:t>la</a:t>
            </a:r>
            <a:r>
              <a:rPr sz="4000" i="1" u="heavy" spc="-160" dirty="0">
                <a:solidFill>
                  <a:srgbClr val="383485"/>
                </a:solidFill>
                <a:uFill>
                  <a:solidFill>
                    <a:srgbClr val="383485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4000" i="1" u="heavy" dirty="0">
                <a:solidFill>
                  <a:srgbClr val="383485"/>
                </a:solidFill>
                <a:uFill>
                  <a:solidFill>
                    <a:srgbClr val="383485"/>
                  </a:solidFill>
                </a:uFill>
                <a:latin typeface="Arial" panose="020B0604020202020204"/>
                <a:cs typeface="Arial" panose="020B0604020202020204"/>
              </a:rPr>
              <a:t>coagulation</a:t>
            </a:r>
            <a:r>
              <a:rPr sz="4000" i="1" u="none" spc="185" dirty="0">
                <a:solidFill>
                  <a:srgbClr val="38348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000" i="1" u="none" spc="50" dirty="0">
                <a:solidFill>
                  <a:srgbClr val="383485"/>
                </a:solidFill>
                <a:latin typeface="Arial" panose="020B0604020202020204"/>
                <a:cs typeface="Arial" panose="020B0604020202020204"/>
              </a:rPr>
              <a:t>lactique</a:t>
            </a:r>
            <a:r>
              <a:rPr lang="fr-FR" sz="4000" i="1" u="none" spc="50" dirty="0">
                <a:solidFill>
                  <a:srgbClr val="383485"/>
                </a:solidFill>
                <a:latin typeface="Arial" panose="020B0604020202020204"/>
                <a:cs typeface="Arial" panose="020B0604020202020204"/>
              </a:rPr>
              <a:t>:</a:t>
            </a:r>
            <a:endParaRPr lang="fr-FR" sz="4000" i="1" u="none" spc="50" dirty="0">
              <a:solidFill>
                <a:srgbClr val="383485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5480" y="3037840"/>
            <a:ext cx="12214225" cy="39401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5875" marR="5080" indent="635">
              <a:lnSpc>
                <a:spcPct val="97000"/>
              </a:lnSpc>
              <a:spcBef>
                <a:spcPts val="215"/>
              </a:spcBef>
            </a:pPr>
            <a:r>
              <a:rPr sz="355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bact</a:t>
            </a:r>
            <a:r>
              <a:rPr lang="fr-FR" altLang="en-US"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ries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lactiques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gradent</a:t>
            </a:r>
            <a:r>
              <a:rPr sz="35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lactose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acide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lactique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abaisse</a:t>
            </a:r>
            <a:r>
              <a:rPr sz="355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provoque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une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demin</a:t>
            </a:r>
            <a:r>
              <a:rPr lang="fr-FR" altLang="en-US"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ralisation </a:t>
            </a:r>
            <a:r>
              <a:rPr sz="3550" b="1" spc="-2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b="1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2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micelles.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995"/>
              </a:spcBef>
            </a:pPr>
            <a:r>
              <a:rPr sz="3550" u="heavy" spc="-10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Facteurs</a:t>
            </a:r>
            <a:r>
              <a:rPr sz="3550" u="heavy" spc="-13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2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influencant</a:t>
            </a:r>
            <a:r>
              <a:rPr sz="3550" u="heavy" spc="3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la</a:t>
            </a:r>
            <a:r>
              <a:rPr sz="3550" u="heavy" spc="-229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7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coagulation</a:t>
            </a:r>
            <a:r>
              <a:rPr sz="3550" u="heavy" spc="2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lactique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9685" marR="538480" indent="15875">
              <a:lnSpc>
                <a:spcPct val="66000"/>
              </a:lnSpc>
              <a:spcBef>
                <a:spcPts val="2450"/>
              </a:spcBef>
            </a:pP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•Le</a:t>
            </a:r>
            <a:r>
              <a:rPr sz="3550" spc="-2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pH</a:t>
            </a:r>
            <a:r>
              <a:rPr sz="3550" spc="-165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5,2</a:t>
            </a:r>
            <a:r>
              <a:rPr sz="355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micelles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suffisamment</a:t>
            </a:r>
            <a:r>
              <a:rPr sz="355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instables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s'agglomerer</a:t>
            </a:r>
            <a:r>
              <a:rPr sz="3550" spc="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former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gel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lactique,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pH</a:t>
            </a:r>
            <a:r>
              <a:rPr sz="3550" spc="-13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4,6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1590">
              <a:lnSpc>
                <a:spcPts val="3800"/>
              </a:lnSpc>
            </a:pPr>
            <a:r>
              <a:rPr sz="3550" b="1" spc="-2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micelles</a:t>
            </a:r>
            <a:r>
              <a:rPr sz="3550" b="1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2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3550" b="1" spc="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totalement</a:t>
            </a:r>
            <a:r>
              <a:rPr sz="3550" b="1" spc="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550" b="1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b="1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min</a:t>
            </a:r>
            <a:r>
              <a:rPr lang="fr-FR" altLang="en-US" sz="3550" b="1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b="1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ralis</a:t>
            </a:r>
            <a:r>
              <a:rPr lang="fr-FR" altLang="en-US" sz="3550" b="1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b="1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4648" y="7237606"/>
            <a:ext cx="1135951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5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temp</a:t>
            </a:r>
            <a:r>
              <a:rPr lang="fr-FR" altLang="en-US"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rature</a:t>
            </a:r>
            <a:r>
              <a:rPr sz="355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au</a:t>
            </a:r>
            <a:r>
              <a:rPr sz="3550" spc="-25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550" spc="-15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dessous</a:t>
            </a:r>
            <a:r>
              <a:rPr sz="3550" spc="-95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de</a:t>
            </a:r>
            <a:r>
              <a:rPr sz="3550" spc="-195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550" spc="-85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5°C</a:t>
            </a:r>
            <a:r>
              <a:rPr sz="3550" spc="-165" dirty="0">
                <a:solidFill>
                  <a:srgbClr val="0E0E0E"/>
                </a:solidFill>
                <a:highlight>
                  <a:srgbClr val="FFFF00"/>
                </a:highlight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355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ne</a:t>
            </a:r>
            <a:r>
              <a:rPr sz="3550" spc="-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constate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plus</a:t>
            </a:r>
            <a:r>
              <a:rPr sz="355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5079" y="7551949"/>
            <a:ext cx="11711305" cy="13011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6510">
              <a:lnSpc>
                <a:spcPts val="6010"/>
              </a:lnSpc>
              <a:spcBef>
                <a:spcPts val="110"/>
              </a:spcBef>
            </a:pP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floculation</a:t>
            </a:r>
            <a:r>
              <a:rPr sz="3550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cas</a:t>
            </a:r>
            <a:r>
              <a:rPr lang="fr-FR" altLang="en-US"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ine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contre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chauffement</a:t>
            </a:r>
            <a:r>
              <a:rPr sz="3550" spc="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650" spc="125" dirty="0">
                <a:solidFill>
                  <a:srgbClr val="0E0E0E"/>
                </a:solidFill>
                <a:highlight>
                  <a:srgbClr val="FFFF00"/>
                </a:highlight>
                <a:latin typeface="Times New Roman" panose="02020603050405020304"/>
                <a:cs typeface="Times New Roman" panose="02020603050405020304"/>
              </a:rPr>
              <a:t>20°</a:t>
            </a:r>
            <a:r>
              <a:rPr sz="3650" spc="125" dirty="0">
                <a:solidFill>
                  <a:srgbClr val="0E0E0E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endParaRPr sz="36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4030"/>
              </a:lnSpc>
            </a:pP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coagule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immediatement</a:t>
            </a:r>
            <a:r>
              <a:rPr sz="3550" spc="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cas</a:t>
            </a:r>
            <a:r>
              <a:rPr lang="fr-FR" altLang="en-US"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4408644" y="2377343"/>
            <a:ext cx="5627370" cy="0"/>
          </a:xfrm>
          <a:custGeom>
            <a:avLst/>
            <a:gdLst/>
            <a:ahLst/>
            <a:cxnLst/>
            <a:rect l="l" t="t" r="r" b="b"/>
            <a:pathLst>
              <a:path w="5627370">
                <a:moveTo>
                  <a:pt x="0" y="0"/>
                </a:moveTo>
                <a:lnTo>
                  <a:pt x="5627256" y="0"/>
                </a:lnTo>
              </a:path>
            </a:pathLst>
          </a:custGeom>
          <a:ln w="12726">
            <a:solidFill>
              <a:srgbClr val="3836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0240" y="99448"/>
            <a:ext cx="11704320" cy="2046605"/>
          </a:xfrm>
          <a:prstGeom prst="rect">
            <a:avLst/>
          </a:prstGeom>
        </p:spPr>
        <p:txBody>
          <a:bodyPr vert="horz" wrap="square" lIns="0" tIns="1493422" rIns="0" bIns="0" rtlCol="0">
            <a:spAutoFit/>
          </a:bodyPr>
          <a:lstStyle/>
          <a:p>
            <a:pPr marL="4215130">
              <a:lnSpc>
                <a:spcPct val="100000"/>
              </a:lnSpc>
              <a:spcBef>
                <a:spcPts val="105"/>
              </a:spcBef>
            </a:pPr>
            <a:r>
              <a:rPr sz="3600" i="1" u="none" dirty="0">
                <a:latin typeface="Arial" panose="020B0604020202020204"/>
                <a:cs typeface="Arial" panose="020B0604020202020204"/>
              </a:rPr>
              <a:t>la</a:t>
            </a:r>
            <a:r>
              <a:rPr sz="3600" i="1" u="none" spc="5" dirty="0">
                <a:latin typeface="Arial" panose="020B0604020202020204"/>
                <a:cs typeface="Arial" panose="020B0604020202020204"/>
              </a:rPr>
              <a:t> </a:t>
            </a:r>
            <a:r>
              <a:rPr sz="3600" i="1" u="none" dirty="0">
                <a:latin typeface="Arial" panose="020B0604020202020204"/>
                <a:cs typeface="Arial" panose="020B0604020202020204"/>
              </a:rPr>
              <a:t>coagulation</a:t>
            </a:r>
            <a:r>
              <a:rPr sz="3600" i="1" u="none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3600" i="1" u="none" spc="-10" dirty="0">
                <a:latin typeface="Arial" panose="020B0604020202020204"/>
                <a:cs typeface="Arial" panose="020B0604020202020204"/>
              </a:rPr>
              <a:t>lactique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2471" y="3070962"/>
            <a:ext cx="11222355" cy="1576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50" u="heavy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Caracteristiques</a:t>
            </a:r>
            <a:r>
              <a:rPr sz="3250" u="heavy" spc="15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250" u="heavy" spc="12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du</a:t>
            </a:r>
            <a:r>
              <a:rPr sz="3250" u="heavy" spc="28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250" u="heavy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gel</a:t>
            </a:r>
            <a:r>
              <a:rPr sz="3250" u="heavy" spc="34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250" u="heavy" spc="-1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lactique</a:t>
            </a:r>
            <a:endParaRPr sz="32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3250">
              <a:latin typeface="Arial" panose="020B0604020202020204"/>
              <a:cs typeface="Arial" panose="020B0604020202020204"/>
            </a:endParaRPr>
          </a:p>
          <a:p>
            <a:pPr marL="18415">
              <a:lnSpc>
                <a:spcPct val="100000"/>
              </a:lnSpc>
            </a:pPr>
            <a:r>
              <a:rPr sz="3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250" spc="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gel</a:t>
            </a:r>
            <a:r>
              <a:rPr sz="3250" spc="2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lactique</a:t>
            </a:r>
            <a:r>
              <a:rPr sz="3250" spc="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250" spc="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ferme,</a:t>
            </a:r>
            <a:r>
              <a:rPr sz="3250" spc="25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friable,</a:t>
            </a:r>
            <a:r>
              <a:rPr sz="3250" spc="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poreuxet</a:t>
            </a:r>
            <a:r>
              <a:rPr sz="3250" spc="4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peu</a:t>
            </a:r>
            <a:r>
              <a:rPr sz="3250" spc="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contractile.</a:t>
            </a:r>
            <a:endParaRPr sz="3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4125" y="4649044"/>
            <a:ext cx="10546715" cy="513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Sa</a:t>
            </a:r>
            <a:r>
              <a:rPr sz="3250" spc="2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25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5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shydratation</a:t>
            </a:r>
            <a:r>
              <a:rPr sz="3250" spc="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250" spc="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250" spc="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50" spc="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duite</a:t>
            </a:r>
            <a:r>
              <a:rPr sz="3250" spc="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250" spc="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raison</a:t>
            </a:r>
            <a:r>
              <a:rPr sz="3250" spc="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50" spc="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l'importan</a:t>
            </a:r>
            <a:r>
              <a:rPr lang="fr-FR" altLang="" sz="32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32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</a:t>
            </a:r>
            <a:endParaRPr sz="32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8400" y="5562600"/>
            <a:ext cx="9843770" cy="5137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fr-FR" altLang="en-US" sz="3250" spc="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 </a:t>
            </a:r>
            <a:r>
              <a:rPr sz="3250" spc="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250" spc="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50" spc="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te</a:t>
            </a:r>
            <a:r>
              <a:rPr lang="fr-FR" altLang="en-US" sz="3250" spc="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3250" spc="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tion</a:t>
            </a:r>
            <a:r>
              <a:rPr sz="3250" spc="2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d'eau</a:t>
            </a:r>
            <a:r>
              <a:rPr sz="3250" spc="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due</a:t>
            </a:r>
            <a:r>
              <a:rPr sz="3250" spc="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250" spc="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sa</a:t>
            </a:r>
            <a:r>
              <a:rPr sz="3250" spc="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lang="fr-FR" altLang="en-US" sz="32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2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2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2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sit</a:t>
            </a:r>
            <a:r>
              <a:rPr lang="fr-FR" altLang="en-US" sz="32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50" spc="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micellaire.</a:t>
            </a:r>
            <a:endParaRPr sz="32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710689"/>
            <a:chOff x="188253" y="1369408"/>
            <a:chExt cx="1445260" cy="1710689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10690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40268" y="645713"/>
            <a:ext cx="8936990" cy="800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1" u="heavy" spc="170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20.</a:t>
            </a:r>
            <a:r>
              <a:rPr i="1" u="none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fr-FR" i="1" u="none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i="1" u="none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sure</a:t>
            </a:r>
            <a:r>
              <a:rPr i="1" u="none" spc="75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 </a:t>
            </a:r>
            <a:endParaRPr i="1" u="none" spc="-25" dirty="0">
              <a:solidFill>
                <a:srgbClr val="383685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7960" y="2362200"/>
            <a:ext cx="12175490" cy="5631815"/>
          </a:xfrm>
          <a:prstGeom prst="rect">
            <a:avLst/>
          </a:prstGeom>
        </p:spPr>
        <p:txBody>
          <a:bodyPr vert="horz" wrap="square" lIns="0" tIns="179705" rIns="0" bIns="0" rtlCol="0">
            <a:noAutofit/>
          </a:bodyPr>
          <a:lstStyle/>
          <a:p>
            <a:pPr marL="280670">
              <a:lnSpc>
                <a:spcPct val="100000"/>
              </a:lnSpc>
              <a:spcBef>
                <a:spcPts val="1415"/>
              </a:spcBef>
              <a:tabLst>
                <a:tab pos="774065" algn="l"/>
              </a:tabLst>
            </a:pPr>
            <a:r>
              <a:rPr lang="fr-FR" altLang="en-US" sz="340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Cette</a:t>
            </a:r>
            <a:r>
              <a:rPr sz="3400" spc="-2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coagulation</a:t>
            </a:r>
            <a:r>
              <a:rPr sz="3400" spc="1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400" spc="-1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40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plus</a:t>
            </a:r>
            <a:r>
              <a:rPr sz="3400" spc="-1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2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fr</a:t>
            </a:r>
            <a:r>
              <a:rPr lang="fr-FR" altLang="en-US" sz="3400" spc="-2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400" spc="-2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quente</a:t>
            </a:r>
            <a:r>
              <a:rPr sz="34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40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fromagerie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43180">
              <a:lnSpc>
                <a:spcPts val="6110"/>
              </a:lnSpc>
              <a:spcBef>
                <a:spcPts val="2015"/>
              </a:spcBef>
              <a:tabLst>
                <a:tab pos="11071860" algn="l"/>
              </a:tabLst>
            </a:pPr>
            <a:r>
              <a:rPr sz="34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Ajout</a:t>
            </a:r>
            <a:r>
              <a:rPr sz="3400" spc="-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400" spc="-1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3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400" spc="-3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400" spc="-3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sure</a:t>
            </a:r>
            <a:r>
              <a:rPr sz="3400" spc="2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5200" spc="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□</a:t>
            </a:r>
            <a:r>
              <a:rPr sz="5200" spc="-3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3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prot</a:t>
            </a:r>
            <a:r>
              <a:rPr lang="fr-FR" altLang="en-US" sz="3400" spc="-3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éo</a:t>
            </a:r>
            <a:r>
              <a:rPr sz="3400" spc="-3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lyse</a:t>
            </a:r>
            <a:r>
              <a:rPr sz="3400" spc="1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3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limit</a:t>
            </a:r>
            <a:r>
              <a:rPr lang="fr-FR" altLang="en-US" sz="3400" spc="-3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té</a:t>
            </a:r>
            <a:r>
              <a:rPr sz="3400" spc="1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400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40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4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cas</a:t>
            </a:r>
            <a:r>
              <a:rPr lang="fr-FR" altLang="en-US" sz="3400" spc="-4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400" spc="-4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ine</a:t>
            </a:r>
            <a:r>
              <a:rPr sz="3400" spc="1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kappa</a:t>
            </a:r>
            <a:r>
              <a:rPr sz="34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5200" spc="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□</a:t>
            </a:r>
            <a:endParaRPr sz="5200">
              <a:latin typeface="Arial" panose="020B0604020202020204"/>
              <a:cs typeface="Arial" panose="020B0604020202020204"/>
            </a:endParaRPr>
          </a:p>
          <a:p>
            <a:pPr marL="41910">
              <a:lnSpc>
                <a:spcPts val="3650"/>
              </a:lnSpc>
            </a:pPr>
            <a:r>
              <a:rPr sz="3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seau</a:t>
            </a:r>
            <a:r>
              <a:rPr sz="3150" spc="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15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tridimensionnel</a:t>
            </a:r>
            <a:endParaRPr sz="31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3150">
              <a:latin typeface="Arial" panose="020B0604020202020204"/>
              <a:cs typeface="Arial" panose="020B0604020202020204"/>
            </a:endParaRPr>
          </a:p>
          <a:p>
            <a:pPr marL="32385">
              <a:lnSpc>
                <a:spcPts val="4005"/>
              </a:lnSpc>
            </a:pPr>
            <a:r>
              <a:rPr sz="3400" u="heavy" spc="-10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Facteurs</a:t>
            </a:r>
            <a:r>
              <a:rPr sz="3400" u="heavy" spc="-4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u="heavy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influen</a:t>
            </a:r>
            <a:r>
              <a:rPr lang="fr-FR" altLang="en-US" sz="3400" u="heavy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c</a:t>
            </a:r>
            <a:r>
              <a:rPr sz="3400" u="heavy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ant</a:t>
            </a:r>
            <a:r>
              <a:rPr sz="3400" u="heavy" spc="7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u="heavy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la</a:t>
            </a:r>
            <a:r>
              <a:rPr sz="3400" u="heavy" spc="-114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u="heavy" spc="-6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coagulation</a:t>
            </a:r>
            <a:r>
              <a:rPr sz="3400" u="heavy" spc="10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u="heavy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par</a:t>
            </a:r>
            <a:r>
              <a:rPr sz="3400" u="heavy" spc="-6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u="heavy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la</a:t>
            </a:r>
            <a:r>
              <a:rPr sz="3400" u="heavy" spc="-8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u="heavy" spc="-1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400" u="heavy" spc="-1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400" u="heavy" spc="-1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sure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55245">
              <a:lnSpc>
                <a:spcPts val="3990"/>
              </a:lnSpc>
            </a:pPr>
            <a:r>
              <a:rPr sz="340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•Dose</a:t>
            </a:r>
            <a:r>
              <a:rPr sz="340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400" spc="-2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4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400" spc="-4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400" spc="-4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sure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55245">
              <a:lnSpc>
                <a:spcPts val="3930"/>
              </a:lnSpc>
            </a:pPr>
            <a:r>
              <a:rPr sz="34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400" spc="-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temp</a:t>
            </a:r>
            <a:r>
              <a:rPr lang="fr-FR" altLang="en-US" sz="34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4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rature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55245">
              <a:lnSpc>
                <a:spcPts val="3945"/>
              </a:lnSpc>
            </a:pPr>
            <a:r>
              <a:rPr sz="34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•Le</a:t>
            </a:r>
            <a:r>
              <a:rPr sz="3400" spc="-1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pH</a:t>
            </a:r>
            <a:r>
              <a:rPr sz="3400" spc="-1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400" spc="-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400" spc="-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4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4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sure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56515">
              <a:lnSpc>
                <a:spcPct val="100000"/>
              </a:lnSpc>
              <a:spcBef>
                <a:spcPts val="180"/>
              </a:spcBef>
            </a:pPr>
            <a:r>
              <a:rPr sz="3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150" spc="2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15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teneur</a:t>
            </a:r>
            <a:r>
              <a:rPr sz="3150" spc="2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150" spc="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150" spc="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1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calcium</a:t>
            </a:r>
            <a:endParaRPr sz="3150">
              <a:latin typeface="Arial" panose="020B0604020202020204"/>
              <a:cs typeface="Arial" panose="020B0604020202020204"/>
            </a:endParaRPr>
          </a:p>
          <a:p>
            <a:pPr marL="56515">
              <a:lnSpc>
                <a:spcPct val="100000"/>
              </a:lnSpc>
              <a:spcBef>
                <a:spcPts val="70"/>
              </a:spcBef>
            </a:pPr>
            <a:r>
              <a:rPr sz="3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150" spc="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15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teneur</a:t>
            </a:r>
            <a:r>
              <a:rPr sz="3150" spc="2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150" spc="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150" spc="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phosphate</a:t>
            </a:r>
            <a:r>
              <a:rPr sz="3150" spc="2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150" spc="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150" spc="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Ca</a:t>
            </a:r>
            <a:r>
              <a:rPr sz="3150" spc="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1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colloidal</a:t>
            </a:r>
            <a:endParaRPr sz="31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3150">
              <a:latin typeface="Arial" panose="020B0604020202020204"/>
              <a:cs typeface="Arial" panose="020B0604020202020204"/>
            </a:endParaRPr>
          </a:p>
          <a:p>
            <a:pPr marL="26035">
              <a:lnSpc>
                <a:spcPts val="3965"/>
              </a:lnSpc>
            </a:pPr>
            <a:r>
              <a:rPr sz="3400" u="heavy" spc="-22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Caract</a:t>
            </a:r>
            <a:r>
              <a:rPr lang="fr-FR" altLang="en-US" sz="3400" u="heavy" spc="-22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400" u="heavy" spc="-22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ristiques</a:t>
            </a:r>
            <a:r>
              <a:rPr sz="3400" u="heavy" spc="-1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u="heavy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du</a:t>
            </a:r>
            <a:r>
              <a:rPr sz="3400" u="heavy" spc="-17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u="heavy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gel</a:t>
            </a:r>
            <a:r>
              <a:rPr sz="3400" u="heavy" spc="-9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u="heavy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de</a:t>
            </a:r>
            <a:r>
              <a:rPr sz="3400" u="heavy" spc="-4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u="heavy" spc="-1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400" u="heavy" spc="-1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400" u="heavy" spc="-1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sure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3965"/>
              </a:lnSpc>
              <a:tabLst>
                <a:tab pos="417830" algn="l"/>
              </a:tabLst>
            </a:pPr>
            <a:r>
              <a:rPr sz="340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II</a:t>
            </a:r>
            <a:r>
              <a:rPr sz="34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	est</a:t>
            </a:r>
            <a:r>
              <a:rPr sz="3400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souple,</a:t>
            </a:r>
            <a:r>
              <a:rPr sz="3400" spc="-1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2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lang="fr-FR" altLang="en-US" sz="3400" spc="-2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3400" spc="-2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astique,</a:t>
            </a:r>
            <a:r>
              <a:rPr sz="3400" spc="1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compacte</a:t>
            </a:r>
            <a:r>
              <a:rPr sz="3400" spc="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400" spc="-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contractile.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876269" y="1735957"/>
            <a:ext cx="411480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29535" algn="l"/>
                <a:tab pos="3934460" algn="l"/>
              </a:tabLst>
            </a:pPr>
            <a:r>
              <a:rPr sz="2250" spc="-50" dirty="0">
                <a:solidFill>
                  <a:srgbClr val="383685"/>
                </a:solidFill>
                <a:latin typeface="Courier New" panose="02070309020205020404"/>
                <a:cs typeface="Courier New" panose="02070309020205020404"/>
              </a:rPr>
              <a:t>,</a:t>
            </a:r>
            <a:r>
              <a:rPr sz="2250" dirty="0">
                <a:solidFill>
                  <a:srgbClr val="383685"/>
                </a:solidFill>
                <a:latin typeface="Courier New" panose="02070309020205020404"/>
                <a:cs typeface="Courier New" panose="02070309020205020404"/>
              </a:rPr>
              <a:t>	</a:t>
            </a:r>
            <a:r>
              <a:rPr sz="500" spc="-50" dirty="0">
                <a:solidFill>
                  <a:srgbClr val="B3B5D1"/>
                </a:solidFill>
                <a:latin typeface="Arial" panose="020B0604020202020204"/>
                <a:cs typeface="Arial" panose="020B0604020202020204"/>
              </a:rPr>
              <a:t>.</a:t>
            </a:r>
            <a:r>
              <a:rPr sz="500" dirty="0">
                <a:solidFill>
                  <a:srgbClr val="B3B5D1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2300" spc="-50" dirty="0">
                <a:solidFill>
                  <a:srgbClr val="383685"/>
                </a:solidFill>
                <a:latin typeface="Courier New" panose="02070309020205020404"/>
                <a:cs typeface="Courier New" panose="02070309020205020404"/>
              </a:rPr>
              <a:t>,</a:t>
            </a:r>
            <a:endParaRPr sz="230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37725" y="1919218"/>
            <a:ext cx="6384290" cy="551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u="heavy" spc="140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3.2</a:t>
            </a:r>
            <a:r>
              <a:rPr sz="3500" b="1" u="heavy" spc="55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Egouttage</a:t>
            </a:r>
            <a:r>
              <a:rPr sz="3500" b="1" u="heavy" spc="300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60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du</a:t>
            </a:r>
            <a:r>
              <a:rPr sz="3500" b="1" u="none" spc="45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u="none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caille</a:t>
            </a:r>
            <a:r>
              <a:rPr sz="3500" b="1" u="none" spc="170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 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98695" y="5243340"/>
            <a:ext cx="4991100" cy="0"/>
          </a:xfrm>
          <a:custGeom>
            <a:avLst/>
            <a:gdLst/>
            <a:ahLst/>
            <a:cxnLst/>
            <a:rect l="l" t="t" r="r" b="b"/>
            <a:pathLst>
              <a:path w="4991100">
                <a:moveTo>
                  <a:pt x="0" y="0"/>
                </a:moveTo>
                <a:lnTo>
                  <a:pt x="4991060" y="0"/>
                </a:lnTo>
              </a:path>
            </a:pathLst>
          </a:custGeom>
          <a:ln w="12726">
            <a:solidFill>
              <a:srgbClr val="0E0E0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96863" y="7574826"/>
            <a:ext cx="6101715" cy="0"/>
          </a:xfrm>
          <a:custGeom>
            <a:avLst/>
            <a:gdLst/>
            <a:ahLst/>
            <a:cxnLst/>
            <a:rect l="l" t="t" r="r" b="b"/>
            <a:pathLst>
              <a:path w="6101715">
                <a:moveTo>
                  <a:pt x="0" y="0"/>
                </a:moveTo>
                <a:lnTo>
                  <a:pt x="6101298" y="0"/>
                </a:lnTo>
              </a:path>
            </a:pathLst>
          </a:custGeom>
          <a:ln w="12726">
            <a:solidFill>
              <a:srgbClr val="0E0E0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67690" y="2924810"/>
            <a:ext cx="12132945" cy="4876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46685" marR="5080" indent="635">
              <a:lnSpc>
                <a:spcPct val="96000"/>
              </a:lnSpc>
              <a:spcBef>
                <a:spcPts val="295"/>
              </a:spcBef>
            </a:pPr>
            <a:r>
              <a:rPr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</a:t>
            </a:r>
            <a:r>
              <a:rPr lang="fr-FR" altLang="en-US"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gouttage</a:t>
            </a:r>
            <a:r>
              <a:rPr sz="360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va</a:t>
            </a:r>
            <a:r>
              <a:rPr sz="360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compl</a:t>
            </a:r>
            <a:r>
              <a:rPr lang="fr-FR" altLang="en-US"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ter</a:t>
            </a:r>
            <a:r>
              <a:rPr sz="360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caillage</a:t>
            </a:r>
            <a:r>
              <a:rPr sz="360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600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vue</a:t>
            </a:r>
            <a:r>
              <a:rPr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d'obtenir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 </a:t>
            </a: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substrat</a:t>
            </a:r>
            <a:r>
              <a:rPr sz="360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sera</a:t>
            </a:r>
            <a:r>
              <a:rPr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soumis</a:t>
            </a:r>
            <a:r>
              <a:rPr sz="36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aux</a:t>
            </a:r>
            <a:r>
              <a:rPr sz="360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actions</a:t>
            </a:r>
            <a:r>
              <a:rPr sz="36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enzymatiques</a:t>
            </a:r>
            <a:r>
              <a:rPr sz="3600" spc="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lors</a:t>
            </a:r>
            <a:r>
              <a:rPr sz="360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 </a:t>
            </a: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l'affinage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46685">
              <a:lnSpc>
                <a:spcPct val="100000"/>
              </a:lnSpc>
              <a:spcBef>
                <a:spcPts val="1975"/>
              </a:spcBef>
            </a:pPr>
            <a:r>
              <a:rPr sz="360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lang="fr-FR" altLang="en-US" sz="360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canisme</a:t>
            </a:r>
            <a:r>
              <a:rPr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syn</a:t>
            </a:r>
            <a:r>
              <a:rPr lang="fr-FR" altLang="en-US"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è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67005">
              <a:lnSpc>
                <a:spcPct val="100000"/>
              </a:lnSpc>
              <a:spcBef>
                <a:spcPts val="1770"/>
              </a:spcBef>
            </a:pPr>
            <a:r>
              <a:rPr sz="36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•Ph</a:t>
            </a:r>
            <a:r>
              <a:rPr lang="fr-FR" altLang="en-US" sz="36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nom</a:t>
            </a:r>
            <a:r>
              <a:rPr lang="fr-FR" altLang="en-US" sz="36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ne</a:t>
            </a:r>
            <a:r>
              <a:rPr sz="36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passif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2155"/>
              </a:lnSpc>
              <a:spcBef>
                <a:spcPts val="265"/>
              </a:spcBef>
              <a:tabLst>
                <a:tab pos="5297170" algn="l"/>
              </a:tabLst>
            </a:pPr>
            <a:r>
              <a:rPr sz="2250" spc="-50" dirty="0">
                <a:solidFill>
                  <a:srgbClr val="0E0E0E"/>
                </a:solidFill>
                <a:latin typeface="Courier New" panose="02070309020205020404"/>
                <a:cs typeface="Courier New" panose="02070309020205020404"/>
              </a:rPr>
              <a:t>,</a:t>
            </a:r>
            <a:r>
              <a:rPr sz="2250" dirty="0">
                <a:solidFill>
                  <a:srgbClr val="0E0E0E"/>
                </a:solidFill>
                <a:latin typeface="Courier New" panose="02070309020205020404"/>
                <a:cs typeface="Courier New" panose="02070309020205020404"/>
              </a:rPr>
              <a:t>	</a:t>
            </a:r>
            <a:r>
              <a:rPr sz="2300" spc="-50" dirty="0">
                <a:solidFill>
                  <a:srgbClr val="0E0E0E"/>
                </a:solidFill>
                <a:latin typeface="Courier New" panose="02070309020205020404"/>
                <a:cs typeface="Courier New" panose="02070309020205020404"/>
              </a:rPr>
              <a:t>,</a:t>
            </a:r>
            <a:endParaRPr sz="2300">
              <a:latin typeface="Courier New" panose="02070309020205020404"/>
              <a:cs typeface="Courier New" panose="02070309020205020404"/>
            </a:endParaRPr>
          </a:p>
          <a:p>
            <a:pPr marL="144780">
              <a:lnSpc>
                <a:spcPts val="3715"/>
              </a:lnSpc>
            </a:pP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Egouttage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600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coagulum</a:t>
            </a:r>
            <a:r>
              <a:rPr sz="360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sure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35890">
              <a:lnSpc>
                <a:spcPct val="100000"/>
              </a:lnSpc>
              <a:spcBef>
                <a:spcPts val="245"/>
              </a:spcBef>
              <a:tabLst>
                <a:tab pos="9507855" algn="l"/>
              </a:tabLst>
            </a:pPr>
            <a:r>
              <a:rPr sz="360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Gel</a:t>
            </a:r>
            <a:r>
              <a:rPr sz="360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</a:t>
            </a:r>
            <a:r>
              <a:rPr lang="fr-FR" altLang="en-US"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imperm</a:t>
            </a:r>
            <a:r>
              <a:rPr lang="fr-FR" altLang="en-US" sz="360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able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5450" spc="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□</a:t>
            </a:r>
            <a:r>
              <a:rPr sz="5450" spc="-6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shydratation</a:t>
            </a:r>
            <a:r>
              <a:rPr sz="3600" spc="-3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lente</a:t>
            </a:r>
            <a:r>
              <a:rPr sz="360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800" spc="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  <a:sym typeface="+mn-ea"/>
              </a:rPr>
              <a:t>□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brassage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827530"/>
            <a:chOff x="188253" y="1369408"/>
            <a:chExt cx="1445260" cy="182753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118610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155638" y="1747412"/>
            <a:ext cx="172720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spc="-50" dirty="0">
                <a:solidFill>
                  <a:srgbClr val="3A3685"/>
                </a:solidFill>
                <a:latin typeface="Courier New" panose="02070309020205020404"/>
                <a:cs typeface="Courier New" panose="02070309020205020404"/>
              </a:rPr>
              <a:t>,</a:t>
            </a:r>
            <a:endParaRPr sz="205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45589" y="1715596"/>
            <a:ext cx="19050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0" dirty="0">
                <a:solidFill>
                  <a:srgbClr val="3A3685"/>
                </a:solidFill>
                <a:latin typeface="Courier New" panose="02070309020205020404"/>
                <a:cs typeface="Courier New" panose="02070309020205020404"/>
              </a:rPr>
              <a:t>,</a:t>
            </a:r>
            <a:endParaRPr sz="230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6830" y="1747520"/>
            <a:ext cx="8648065" cy="3765550"/>
          </a:xfrm>
          <a:prstGeom prst="rect">
            <a:avLst/>
          </a:prstGeom>
        </p:spPr>
        <p:txBody>
          <a:bodyPr vert="horz" wrap="square" lIns="0" tIns="179070" rIns="0" bIns="0" rtlCol="0">
            <a:noAutofit/>
          </a:bodyPr>
          <a:lstStyle/>
          <a:p>
            <a:pPr marL="2980055">
              <a:lnSpc>
                <a:spcPct val="100000"/>
              </a:lnSpc>
              <a:spcBef>
                <a:spcPts val="1410"/>
              </a:spcBef>
            </a:pPr>
            <a:r>
              <a:rPr sz="3550" b="1" u="heavy" dirty="0">
                <a:solidFill>
                  <a:srgbClr val="3A3685"/>
                </a:solidFill>
                <a:uFill>
                  <a:solidFill>
                    <a:srgbClr val="3A3685"/>
                  </a:solidFill>
                </a:uFill>
                <a:latin typeface="Arial" panose="020B0604020202020204"/>
                <a:cs typeface="Arial" panose="020B0604020202020204"/>
              </a:rPr>
              <a:t>Egouttage</a:t>
            </a:r>
            <a:r>
              <a:rPr sz="3550" b="1" u="heavy" spc="70" dirty="0">
                <a:solidFill>
                  <a:srgbClr val="3A3685"/>
                </a:solidFill>
                <a:uFill>
                  <a:solidFill>
                    <a:srgbClr val="3A3685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spc="80" dirty="0">
                <a:solidFill>
                  <a:srgbClr val="3A3685"/>
                </a:solidFill>
                <a:uFill>
                  <a:solidFill>
                    <a:srgbClr val="3A3685"/>
                  </a:solidFill>
                </a:uFill>
                <a:latin typeface="Arial" panose="020B0604020202020204"/>
                <a:cs typeface="Arial" panose="020B0604020202020204"/>
              </a:rPr>
              <a:t>du</a:t>
            </a:r>
            <a:r>
              <a:rPr sz="3550" b="1" u="heavy" spc="-80" dirty="0">
                <a:solidFill>
                  <a:srgbClr val="3A3685"/>
                </a:solidFill>
                <a:uFill>
                  <a:solidFill>
                    <a:srgbClr val="3A3685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dirty="0">
                <a:solidFill>
                  <a:srgbClr val="3A3685"/>
                </a:solidFill>
                <a:uFill>
                  <a:solidFill>
                    <a:srgbClr val="3A3685"/>
                  </a:solidFill>
                </a:uFill>
                <a:latin typeface="Arial" panose="020B0604020202020204"/>
                <a:cs typeface="Arial" panose="020B0604020202020204"/>
              </a:rPr>
              <a:t>caill</a:t>
            </a:r>
            <a:r>
              <a:rPr lang="fr-FR" altLang="en-US" sz="3550" b="1" u="heavy" dirty="0">
                <a:solidFill>
                  <a:srgbClr val="3A3685"/>
                </a:solidFill>
                <a:uFill>
                  <a:solidFill>
                    <a:srgbClr val="3A3685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95885">
              <a:lnSpc>
                <a:spcPct val="100000"/>
              </a:lnSpc>
              <a:spcBef>
                <a:spcPts val="1310"/>
              </a:spcBef>
            </a:pPr>
            <a:r>
              <a:rPr sz="3550" u="heavy" spc="-7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es</a:t>
            </a:r>
            <a:r>
              <a:rPr sz="3550" u="heavy" spc="-17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4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facteurs</a:t>
            </a:r>
            <a:r>
              <a:rPr sz="3550" u="heavy" spc="-204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4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influen</a:t>
            </a:r>
            <a:r>
              <a:rPr lang="fr-FR" altLang="en-US" sz="3550" u="heavy" spc="-14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c</a:t>
            </a:r>
            <a:r>
              <a:rPr sz="3550" u="heavy" spc="-14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ant</a:t>
            </a:r>
            <a:r>
              <a:rPr sz="3550" u="heavy" spc="-4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l'</a:t>
            </a:r>
            <a:r>
              <a:rPr lang="fr-FR" altLang="en-US" sz="3550" u="heavy" spc="-1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550" u="heavy" spc="-1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gouttage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7780">
              <a:lnSpc>
                <a:spcPts val="4170"/>
              </a:lnSpc>
              <a:spcBef>
                <a:spcPts val="630"/>
              </a:spcBef>
            </a:pP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•Temp</a:t>
            </a:r>
            <a:r>
              <a:rPr lang="fr-FR" altLang="en-US"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rature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1590">
              <a:lnSpc>
                <a:spcPts val="4160"/>
              </a:lnSpc>
            </a:pPr>
            <a:r>
              <a:rPr sz="3600" b="1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3600" b="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600" b="1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pH</a:t>
            </a:r>
            <a:endParaRPr sz="34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4145"/>
              </a:lnSpc>
            </a:pP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•Le</a:t>
            </a:r>
            <a:r>
              <a:rPr sz="3550" spc="-2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pressage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78435" indent="-169545">
              <a:lnSpc>
                <a:spcPts val="4215"/>
              </a:lnSpc>
              <a:buChar char="•"/>
              <a:tabLst>
                <a:tab pos="178435" algn="l"/>
              </a:tabLst>
            </a:pP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Type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pates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4392" y="5842785"/>
            <a:ext cx="11436350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ts val="4195"/>
              </a:lnSpc>
              <a:spcBef>
                <a:spcPts val="105"/>
              </a:spcBef>
            </a:pPr>
            <a:r>
              <a:rPr sz="3550" u="heavy" spc="-15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Le</a:t>
            </a:r>
            <a:r>
              <a:rPr sz="3550" u="heavy" spc="-9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salage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 marR="5080" indent="2540">
              <a:lnSpc>
                <a:spcPts val="4130"/>
              </a:lnSpc>
              <a:spcBef>
                <a:spcPts val="165"/>
              </a:spcBef>
              <a:tabLst>
                <a:tab pos="9456420" algn="l"/>
              </a:tabLst>
            </a:pP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salage</a:t>
            </a:r>
            <a:r>
              <a:rPr sz="355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55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3550" spc="-2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d'orienter</a:t>
            </a:r>
            <a:r>
              <a:rPr sz="3550" spc="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veloppement</a:t>
            </a:r>
            <a:r>
              <a:rPr sz="3550" spc="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microbien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vers</a:t>
            </a:r>
            <a:r>
              <a:rPr sz="355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type</a:t>
            </a:r>
            <a:r>
              <a:rPr sz="3550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fromage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que</a:t>
            </a:r>
            <a:r>
              <a:rPr sz="355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l'on</a:t>
            </a:r>
            <a:r>
              <a:rPr sz="355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veut</a:t>
            </a:r>
            <a:r>
              <a:rPr sz="355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obtenir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lang="fr-FR" altLang="en-US" sz="3550" spc="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finir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l'</a:t>
            </a:r>
            <a:r>
              <a:rPr lang="fr-FR" altLang="en-US"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gouttage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pates.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6888" y="8153675"/>
            <a:ext cx="9525000" cy="560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355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peut</a:t>
            </a:r>
            <a:r>
              <a:rPr sz="355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aliser</a:t>
            </a:r>
            <a:r>
              <a:rPr sz="3550" spc="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55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salage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sec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ou </a:t>
            </a:r>
            <a:r>
              <a:rPr kumimoji="0" sz="3550" b="0" i="0" u="none" strike="noStrike" kern="0" cap="none" spc="-165" normalizeH="0" baseline="0" noProof="1" dirty="0">
                <a:solidFill>
                  <a:srgbClr val="0C0C0C"/>
                </a:solidFill>
                <a:latin typeface="Arial" panose="020B0604020202020204"/>
                <a:ea typeface="Arial" panose="020B0604020202020204" pitchFamily="34" charset="0"/>
                <a:cs typeface="Arial" panose="020B0604020202020204"/>
              </a:rPr>
              <a:t>à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saumure.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751419" y="1919218"/>
            <a:ext cx="5977255" cy="551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u="heavy" spc="125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3.3</a:t>
            </a:r>
            <a:r>
              <a:rPr sz="3500" b="1" u="heavy" spc="210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Affinage</a:t>
            </a:r>
            <a:r>
              <a:rPr sz="3500" b="1" u="heavy" spc="100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125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du</a:t>
            </a:r>
            <a:r>
              <a:rPr sz="3500" b="1" u="none" spc="-65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u="none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caill</a:t>
            </a:r>
            <a:r>
              <a:rPr lang="fr-FR" altLang="en-US" sz="3500" b="1" u="none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b="1" u="none" spc="200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 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50555" y="2920799"/>
            <a:ext cx="11106785" cy="16319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2385" marR="5080" indent="-19685">
              <a:lnSpc>
                <a:spcPct val="96000"/>
              </a:lnSpc>
              <a:spcBef>
                <a:spcPts val="295"/>
              </a:spcBef>
            </a:pPr>
            <a:r>
              <a:rPr sz="3600" b="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II</a:t>
            </a:r>
            <a:r>
              <a:rPr sz="3600" b="0" u="none" spc="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s'agit</a:t>
            </a:r>
            <a:r>
              <a:rPr sz="3600" b="0" u="none" spc="-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b="0" u="none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b="0" u="none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derni</a:t>
            </a:r>
            <a:r>
              <a:rPr lang="fr-FR" sz="3600" b="0" u="none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0" u="none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</a:t>
            </a:r>
            <a:r>
              <a:rPr sz="3600" b="0" u="none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sz="3600" b="0" u="none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0" u="none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tape</a:t>
            </a:r>
            <a:r>
              <a:rPr sz="3600" b="0" u="none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b="0" u="none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b="0" u="none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fabrication</a:t>
            </a:r>
            <a:r>
              <a:rPr sz="3600" b="0" u="none" spc="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600" b="0" u="none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fromage. </a:t>
            </a:r>
            <a:r>
              <a:rPr sz="3600" b="0" u="none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C'est</a:t>
            </a:r>
            <a:r>
              <a:rPr sz="3600" b="0" u="none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l'affinage</a:t>
            </a:r>
            <a:r>
              <a:rPr sz="3600" b="0" u="none" spc="-20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600" b="0" u="none" spc="-2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va</a:t>
            </a:r>
            <a:r>
              <a:rPr sz="3600" b="0" u="none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donner</a:t>
            </a:r>
            <a:r>
              <a:rPr sz="3600" b="0" u="none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aux</a:t>
            </a:r>
            <a:r>
              <a:rPr sz="3600" b="0" u="none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fromages </a:t>
            </a:r>
            <a:r>
              <a:rPr sz="3600" b="0" u="none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leurs</a:t>
            </a:r>
            <a:r>
              <a:rPr sz="3600" b="0" u="none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2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go</a:t>
            </a:r>
            <a:r>
              <a:rPr lang="fr-FR" sz="3600" b="0" u="none" spc="-2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3600" b="0" u="none" spc="-2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ts </a:t>
            </a:r>
            <a:r>
              <a:rPr sz="3600" b="0" u="none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particuli</a:t>
            </a:r>
            <a:r>
              <a:rPr lang="fr-FR" sz="3600" b="0" u="none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0" u="none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rs.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8610" y="5105400"/>
            <a:ext cx="12546965" cy="3103880"/>
          </a:xfrm>
          <a:prstGeom prst="rect">
            <a:avLst/>
          </a:prstGeom>
        </p:spPr>
        <p:txBody>
          <a:bodyPr vert="horz" wrap="square" lIns="0" tIns="55244" rIns="0" bIns="0" rtlCol="0">
            <a:noAutofit/>
          </a:bodyPr>
          <a:lstStyle/>
          <a:p>
            <a:pPr marL="17145" marR="5080" indent="-5080">
              <a:lnSpc>
                <a:spcPts val="4090"/>
              </a:lnSpc>
              <a:spcBef>
                <a:spcPts val="435"/>
              </a:spcBef>
            </a:pPr>
            <a:r>
              <a:rPr sz="360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mani</a:t>
            </a:r>
            <a:r>
              <a:rPr lang="fr-FR" altLang="en-US" sz="360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</a:t>
            </a:r>
            <a:r>
              <a:rPr sz="360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lang="fr-FR" altLang="en-US" sz="360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lang="fr-FR" altLang="en-US" sz="360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rale,</a:t>
            </a:r>
            <a:r>
              <a:rPr sz="360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maturation</a:t>
            </a:r>
            <a:r>
              <a:rPr sz="360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600" spc="-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compos</a:t>
            </a:r>
            <a:r>
              <a:rPr lang="fr-FR" altLang="en-US" sz="360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600" spc="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lang="fr-FR" altLang="en-US" sz="36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phases</a:t>
            </a:r>
            <a:r>
              <a:rPr sz="360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600" spc="-50" dirty="0">
              <a:solidFill>
                <a:srgbClr val="0C0C0C"/>
              </a:solidFill>
              <a:latin typeface="Arial" panose="020B0604020202020204"/>
              <a:cs typeface="Arial" panose="020B0604020202020204"/>
            </a:endParaRPr>
          </a:p>
          <a:p>
            <a:pPr marL="17145" marR="5080" indent="-5080">
              <a:lnSpc>
                <a:spcPts val="4090"/>
              </a:lnSpc>
              <a:spcBef>
                <a:spcPts val="435"/>
              </a:spcBef>
            </a:pPr>
            <a:endParaRPr sz="3600">
              <a:latin typeface="Arial" panose="020B0604020202020204"/>
              <a:cs typeface="Arial" panose="020B0604020202020204"/>
            </a:endParaRPr>
          </a:p>
          <a:p>
            <a:pPr marL="48260">
              <a:lnSpc>
                <a:spcPts val="3950"/>
              </a:lnSpc>
            </a:pPr>
            <a:r>
              <a:rPr sz="3550" b="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550" b="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0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fermentation</a:t>
            </a:r>
            <a:r>
              <a:rPr sz="3550" b="0" spc="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0" spc="-2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b="0" spc="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0" spc="-2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lactose</a:t>
            </a:r>
            <a:endParaRPr sz="3550" b="0">
              <a:latin typeface="Arial" panose="020B0604020202020204"/>
              <a:cs typeface="Arial" panose="020B0604020202020204"/>
            </a:endParaRPr>
          </a:p>
          <a:p>
            <a:pPr marL="38735">
              <a:lnSpc>
                <a:spcPts val="4075"/>
              </a:lnSpc>
            </a:pPr>
            <a:r>
              <a:rPr sz="360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•L'hydrolyse</a:t>
            </a:r>
            <a:r>
              <a:rPr sz="360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60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60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6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grasses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38735">
              <a:lnSpc>
                <a:spcPts val="4185"/>
              </a:lnSpc>
            </a:pPr>
            <a:r>
              <a:rPr sz="360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600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60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gradation</a:t>
            </a:r>
            <a:r>
              <a:rPr sz="3600" spc="-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60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prot</a:t>
            </a:r>
            <a:r>
              <a:rPr lang="fr-FR" altLang="en-US" sz="360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ines.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99785" rIns="0" bIns="0" rtlCol="0">
            <a:spAutoFit/>
          </a:bodyPr>
          <a:lstStyle/>
          <a:p>
            <a:pPr marL="4293870">
              <a:lnSpc>
                <a:spcPct val="100000"/>
              </a:lnSpc>
              <a:spcBef>
                <a:spcPts val="105"/>
              </a:spcBef>
            </a:pPr>
            <a:r>
              <a:rPr dirty="0"/>
              <a:t>Affinage</a:t>
            </a:r>
            <a:r>
              <a:rPr spc="114" dirty="0"/>
              <a:t> </a:t>
            </a:r>
            <a:r>
              <a:rPr spc="80" dirty="0"/>
              <a:t>du</a:t>
            </a:r>
            <a:r>
              <a:rPr spc="-105" dirty="0"/>
              <a:t> </a:t>
            </a:r>
            <a:r>
              <a:rPr dirty="0"/>
              <a:t>caille</a:t>
            </a:r>
            <a:r>
              <a:rPr u="none" spc="5" dirty="0"/>
              <a:t> </a:t>
            </a:r>
            <a:r>
              <a:rPr u="none" spc="-25" dirty="0"/>
              <a:t>(2)</a:t>
            </a:r>
            <a:endParaRPr u="none"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1016006" y="2894779"/>
            <a:ext cx="344614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u="heavy" spc="-7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Agents</a:t>
            </a:r>
            <a:r>
              <a:rPr sz="3500" u="heavy" spc="-15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u="heavy" spc="-4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d'affinage: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7090" y="3515116"/>
            <a:ext cx="10604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0" dirty="0">
                <a:solidFill>
                  <a:srgbClr val="0E0E0E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endParaRPr sz="2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90386" y="3712652"/>
            <a:ext cx="5715" cy="647065"/>
          </a:xfrm>
          <a:custGeom>
            <a:avLst/>
            <a:gdLst/>
            <a:ahLst/>
            <a:cxnLst/>
            <a:rect l="l" t="t" r="r" b="b"/>
            <a:pathLst>
              <a:path w="5714" h="647064">
                <a:moveTo>
                  <a:pt x="5087" y="647020"/>
                </a:moveTo>
                <a:lnTo>
                  <a:pt x="0" y="647020"/>
                </a:lnTo>
                <a:lnTo>
                  <a:pt x="0" y="0"/>
                </a:lnTo>
                <a:lnTo>
                  <a:pt x="5087" y="0"/>
                </a:lnTo>
                <a:lnTo>
                  <a:pt x="5087" y="64702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06571" y="3555558"/>
            <a:ext cx="225869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b="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550" b="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0" spc="-3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550" b="0" spc="-3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b="0" spc="-3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</a:t>
            </a:r>
            <a:r>
              <a:rPr sz="3550" b="0" spc="-310" dirty="0">
                <a:solidFill>
                  <a:srgbClr val="A8A8A8"/>
                </a:solidFill>
                <a:latin typeface="Arial" panose="020B0604020202020204"/>
                <a:cs typeface="Arial" panose="020B0604020202020204"/>
              </a:rPr>
              <a:t>.</a:t>
            </a:r>
            <a:r>
              <a:rPr sz="3550" b="0" spc="-3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</a:t>
            </a:r>
            <a:endParaRPr sz="3550" b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3690" y="4114800"/>
            <a:ext cx="12477115" cy="47840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55880" marR="43180" indent="20955">
              <a:lnSpc>
                <a:spcPct val="97000"/>
              </a:lnSpc>
              <a:spcBef>
                <a:spcPts val="230"/>
              </a:spcBef>
            </a:pP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5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fl</a:t>
            </a:r>
            <a:r>
              <a:rPr lang="fr-FR" altLang="en-US"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</a:t>
            </a:r>
            <a:r>
              <a:rPr sz="35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microbienne:</a:t>
            </a:r>
            <a:r>
              <a:rPr sz="3500" spc="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350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retrouve</a:t>
            </a:r>
            <a:r>
              <a:rPr sz="35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0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Streptocoques </a:t>
            </a:r>
            <a:r>
              <a:rPr sz="350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lactiques,</a:t>
            </a:r>
            <a:r>
              <a:rPr sz="350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0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Lactobacilles,</a:t>
            </a:r>
            <a:r>
              <a:rPr sz="350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0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enterocoques,</a:t>
            </a:r>
            <a:r>
              <a:rPr sz="3500" spc="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 </a:t>
            </a:r>
            <a:r>
              <a:rPr sz="350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microcoques,</a:t>
            </a:r>
            <a:r>
              <a:rPr sz="3500" spc="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d'autres</a:t>
            </a:r>
            <a:r>
              <a:rPr sz="35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types</a:t>
            </a:r>
            <a:r>
              <a:rPr sz="350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0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bacteries,</a:t>
            </a:r>
            <a:r>
              <a:rPr sz="350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0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levures</a:t>
            </a:r>
            <a:r>
              <a:rPr sz="350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00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 </a:t>
            </a:r>
            <a:r>
              <a:rPr sz="3550" b="0" spc="-4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mo</a:t>
            </a:r>
            <a:r>
              <a:rPr lang="fr-FR" altLang="en-US" sz="3550" b="0" spc="-4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isissures</a:t>
            </a:r>
            <a:r>
              <a:rPr sz="3550" b="0" spc="-45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50800">
              <a:lnSpc>
                <a:spcPct val="100000"/>
              </a:lnSpc>
              <a:spcBef>
                <a:spcPts val="1995"/>
              </a:spcBef>
            </a:pPr>
            <a:r>
              <a:rPr sz="3550" b="1" u="heavy" spc="-35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Les</a:t>
            </a:r>
            <a:r>
              <a:rPr sz="3550" b="1" u="heavy" spc="7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spc="-32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mecanismes: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71755">
              <a:lnSpc>
                <a:spcPct val="100000"/>
              </a:lnSpc>
              <a:spcBef>
                <a:spcPts val="1925"/>
              </a:spcBef>
            </a:pPr>
            <a:r>
              <a:rPr sz="3500" b="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500" b="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glycolyse</a:t>
            </a:r>
            <a:endParaRPr sz="3500" b="0">
              <a:latin typeface="Arial" panose="020B0604020202020204"/>
              <a:cs typeface="Arial" panose="020B0604020202020204"/>
            </a:endParaRPr>
          </a:p>
          <a:p>
            <a:pPr marL="76835">
              <a:lnSpc>
                <a:spcPct val="100000"/>
              </a:lnSpc>
              <a:spcBef>
                <a:spcPts val="1930"/>
              </a:spcBef>
            </a:pPr>
            <a:r>
              <a:rPr sz="3500" b="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500" b="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lipolyse</a:t>
            </a:r>
            <a:endParaRPr sz="3500" b="0">
              <a:latin typeface="Arial" panose="020B0604020202020204"/>
              <a:cs typeface="Arial" panose="020B0604020202020204"/>
            </a:endParaRPr>
          </a:p>
          <a:p>
            <a:pPr marL="86360">
              <a:lnSpc>
                <a:spcPct val="100000"/>
              </a:lnSpc>
              <a:spcBef>
                <a:spcPts val="2045"/>
              </a:spcBef>
              <a:tabLst>
                <a:tab pos="1073150" algn="l"/>
                <a:tab pos="2400300" algn="l"/>
              </a:tabLst>
            </a:pPr>
            <a:r>
              <a:rPr sz="3550" b="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lang="fr-FR" altLang="en-US" sz="3550" b="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b="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3550" b="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rot</a:t>
            </a:r>
            <a:r>
              <a:rPr lang="fr-FR" altLang="en-US" sz="3550" b="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b="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ol</a:t>
            </a:r>
            <a:r>
              <a:rPr lang="fr-FR" altLang="en-US" sz="3550" b="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y</a:t>
            </a:r>
            <a:r>
              <a:rPr sz="3550" b="0" spc="-3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</a:t>
            </a:r>
            <a:endParaRPr sz="3550" b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786889"/>
            <a:chOff x="188253" y="1369408"/>
            <a:chExt cx="1445260" cy="1786889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11453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190342" y="1783046"/>
            <a:ext cx="7767320" cy="535241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3296920">
              <a:lnSpc>
                <a:spcPct val="100000"/>
              </a:lnSpc>
              <a:spcBef>
                <a:spcPts val="1130"/>
              </a:spcBef>
            </a:pPr>
            <a:r>
              <a:rPr sz="355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Affinage</a:t>
            </a:r>
            <a:r>
              <a:rPr sz="3550" b="1" u="heavy" spc="114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spc="8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du</a:t>
            </a:r>
            <a:r>
              <a:rPr sz="3550" b="1" u="heavy" spc="-10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caill</a:t>
            </a:r>
            <a:r>
              <a:rPr lang="fr-FR" altLang="en-US" sz="355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550" b="1" u="none" spc="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u="none" spc="-2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(3)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12090">
              <a:lnSpc>
                <a:spcPct val="100000"/>
              </a:lnSpc>
              <a:spcBef>
                <a:spcPts val="1030"/>
              </a:spcBef>
            </a:pPr>
            <a:r>
              <a:rPr sz="3550" u="heavy" spc="-10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es</a:t>
            </a:r>
            <a:r>
              <a:rPr sz="3550" u="heavy" spc="-15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6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conditions</a:t>
            </a:r>
            <a:r>
              <a:rPr sz="3550" u="heavy" spc="-6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d'affinage: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1115">
              <a:lnSpc>
                <a:spcPts val="4175"/>
              </a:lnSpc>
              <a:spcBef>
                <a:spcPts val="2190"/>
              </a:spcBef>
            </a:pPr>
            <a:r>
              <a:rPr sz="3550" b="1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•A</a:t>
            </a:r>
            <a:r>
              <a:rPr lang="fr-FR" altLang="en-US" sz="3550" b="1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b="1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ration</a:t>
            </a:r>
            <a:endParaRPr sz="3550" b="1">
              <a:latin typeface="Arial" panose="020B0604020202020204"/>
              <a:cs typeface="Arial" panose="020B0604020202020204"/>
            </a:endParaRPr>
          </a:p>
          <a:p>
            <a:pPr marL="26035">
              <a:lnSpc>
                <a:spcPts val="4130"/>
              </a:lnSpc>
            </a:pPr>
            <a:r>
              <a:rPr sz="3550" b="1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•Taux</a:t>
            </a:r>
            <a:r>
              <a:rPr sz="3550" b="1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d'humidit</a:t>
            </a:r>
            <a:r>
              <a:rPr lang="fr-FR" altLang="en-US" sz="3550" b="1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endParaRPr sz="3550" b="1">
              <a:latin typeface="Arial" panose="020B0604020202020204"/>
              <a:cs typeface="Arial" panose="020B0604020202020204"/>
            </a:endParaRPr>
          </a:p>
          <a:p>
            <a:pPr marL="21590">
              <a:lnSpc>
                <a:spcPts val="4070"/>
              </a:lnSpc>
            </a:pPr>
            <a:r>
              <a:rPr sz="3550" b="1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•Temp</a:t>
            </a:r>
            <a:r>
              <a:rPr lang="fr-FR" altLang="en-US" sz="3550" b="1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b="1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rature</a:t>
            </a:r>
            <a:endParaRPr sz="3550" b="1">
              <a:latin typeface="Arial" panose="020B0604020202020204"/>
              <a:cs typeface="Arial" panose="020B0604020202020204"/>
            </a:endParaRPr>
          </a:p>
          <a:p>
            <a:pPr marL="26035">
              <a:lnSpc>
                <a:spcPts val="4070"/>
              </a:lnSpc>
            </a:pPr>
            <a:r>
              <a:rPr sz="3550" b="1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•Teneur</a:t>
            </a:r>
            <a:r>
              <a:rPr sz="3550" b="1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b="1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3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sel</a:t>
            </a:r>
            <a:endParaRPr sz="3550" b="1">
              <a:latin typeface="Arial" panose="020B0604020202020204"/>
              <a:cs typeface="Arial" panose="020B0604020202020204"/>
            </a:endParaRPr>
          </a:p>
          <a:p>
            <a:pPr marL="16510">
              <a:lnSpc>
                <a:spcPts val="4215"/>
              </a:lnSpc>
            </a:pPr>
            <a:r>
              <a:rPr sz="3550" b="1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•pH</a:t>
            </a:r>
            <a:endParaRPr sz="3550" b="1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3960"/>
              </a:spcBef>
            </a:pPr>
            <a:r>
              <a:rPr lang="fr-FR" altLang="en-US" sz="3550" b="1" u="heavy" spc="-225" dirty="0">
                <a:solidFill>
                  <a:srgbClr val="0C0C0C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Dé</a:t>
            </a:r>
            <a:r>
              <a:rPr sz="3550" b="1" u="heavy" spc="-225" dirty="0">
                <a:solidFill>
                  <a:srgbClr val="0C0C0C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sacidification</a:t>
            </a:r>
            <a:r>
              <a:rPr sz="3550" b="1" u="heavy" dirty="0">
                <a:solidFill>
                  <a:srgbClr val="0C0C0C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et</a:t>
            </a:r>
            <a:r>
              <a:rPr sz="3550" b="1" u="heavy" spc="-35" dirty="0">
                <a:solidFill>
                  <a:srgbClr val="0C0C0C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spc="-140" dirty="0">
                <a:solidFill>
                  <a:srgbClr val="0C0C0C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neutralisation</a:t>
            </a:r>
            <a:r>
              <a:rPr sz="3550" b="1" u="heavy" spc="885" dirty="0">
                <a:solidFill>
                  <a:srgbClr val="0C0C0C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2369" y="7353416"/>
            <a:ext cx="11279505" cy="506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Si</a:t>
            </a:r>
            <a:r>
              <a:rPr sz="320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20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produit</a:t>
            </a:r>
            <a:r>
              <a:rPr sz="3200" spc="-2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20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tr</a:t>
            </a:r>
            <a:r>
              <a:rPr lang="fr-FR" altLang="en-US"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320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acide</a:t>
            </a:r>
            <a:r>
              <a:rPr sz="32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suite</a:t>
            </a:r>
            <a:r>
              <a:rPr sz="320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20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200" spc="-3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20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fermentation</a:t>
            </a:r>
            <a:r>
              <a:rPr sz="3200" spc="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lactique,</a:t>
            </a:r>
            <a:endParaRPr sz="3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8240" y="7865020"/>
            <a:ext cx="10695940" cy="14465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93000"/>
              </a:lnSpc>
              <a:spcBef>
                <a:spcPts val="580"/>
              </a:spcBef>
            </a:pP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320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peut</a:t>
            </a:r>
            <a:r>
              <a:rPr sz="320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proc</a:t>
            </a:r>
            <a:r>
              <a:rPr lang="fr-FR" altLang="en-US" sz="320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der</a:t>
            </a:r>
            <a:r>
              <a:rPr sz="3200" spc="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200" spc="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2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2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20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sacidification</a:t>
            </a:r>
            <a:r>
              <a:rPr sz="3200" spc="-2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coupl</a:t>
            </a:r>
            <a:r>
              <a:rPr lang="fr-FR" altLang="en-US" sz="320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20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20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2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une </a:t>
            </a:r>
            <a:r>
              <a:rPr sz="320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neutralisation</a:t>
            </a:r>
            <a:r>
              <a:rPr sz="3200" spc="-20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20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surface</a:t>
            </a:r>
            <a:r>
              <a:rPr sz="320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20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20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320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'atmosph</a:t>
            </a:r>
            <a:r>
              <a:rPr lang="fr-FR" altLang="en-US" sz="320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</a:t>
            </a:r>
            <a:r>
              <a:rPr sz="320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ammoniacale </a:t>
            </a:r>
            <a:r>
              <a:rPr sz="320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200" spc="-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20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locaux</a:t>
            </a:r>
            <a:r>
              <a:rPr sz="3200" spc="-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d'affinage.</a:t>
            </a:r>
            <a:endParaRPr sz="32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620527" y="1966306"/>
            <a:ext cx="6511925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49930" algn="l"/>
                <a:tab pos="4319270" algn="l"/>
              </a:tabLst>
            </a:pPr>
            <a:r>
              <a:rPr sz="3400" b="1" u="heavy" dirty="0">
                <a:solidFill>
                  <a:srgbClr val="3834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3400" b="1" u="heavy" spc="170" dirty="0">
                <a:solidFill>
                  <a:srgbClr val="3834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1.4.</a:t>
            </a:r>
            <a:r>
              <a:rPr sz="3400" b="1" u="heavy" dirty="0">
                <a:solidFill>
                  <a:srgbClr val="3834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3400" b="1" u="heavy" spc="75" dirty="0">
                <a:solidFill>
                  <a:srgbClr val="3834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Le</a:t>
            </a:r>
            <a:r>
              <a:rPr sz="3400" b="1" u="heavy" spc="-60" dirty="0">
                <a:solidFill>
                  <a:srgbClr val="3834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50" b="1" u="heavy" spc="-10" dirty="0">
                <a:solidFill>
                  <a:srgbClr val="3834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lactos</a:t>
            </a:r>
            <a:r>
              <a:rPr sz="3450" b="1" u="none" spc="-10" dirty="0">
                <a:solidFill>
                  <a:srgbClr val="383487"/>
                </a:solidFill>
                <a:latin typeface="Arial" panose="020B0604020202020204"/>
                <a:cs typeface="Arial" panose="020B0604020202020204"/>
              </a:rPr>
              <a:t>e</a:t>
            </a:r>
            <a:endParaRPr sz="34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20425" y="3044238"/>
            <a:ext cx="975423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0" u="none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•Lactose</a:t>
            </a:r>
            <a:r>
              <a:rPr sz="3500" b="0" u="none" spc="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3500" b="0" u="none" spc="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0" u="none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disaccharide</a:t>
            </a:r>
            <a:r>
              <a:rPr sz="3500" b="0" u="none" spc="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3500" b="0" u="none" spc="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0" u="none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D-</a:t>
            </a:r>
            <a:r>
              <a:rPr sz="3500" b="0" u="none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glucose</a:t>
            </a:r>
            <a:r>
              <a:rPr sz="3500" b="0" u="none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0" u="none" spc="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00" b="0" u="none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D-</a:t>
            </a:r>
            <a:r>
              <a:rPr sz="3500" b="0" u="none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0" u="none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galactose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2530" y="3912182"/>
            <a:ext cx="11156950" cy="3945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9090" indent="-296545">
              <a:lnSpc>
                <a:spcPct val="100000"/>
              </a:lnSpc>
              <a:spcBef>
                <a:spcPts val="105"/>
              </a:spcBef>
              <a:buChar char="•"/>
              <a:tabLst>
                <a:tab pos="339090" algn="l"/>
                <a:tab pos="1055370" algn="l"/>
                <a:tab pos="3914775" algn="l"/>
              </a:tabLst>
            </a:pPr>
            <a:r>
              <a:rPr sz="32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</a:t>
            </a:r>
            <a:r>
              <a:rPr sz="3200" spc="-25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20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lactose</a:t>
            </a:r>
            <a:r>
              <a:rPr sz="3200" spc="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3200" spc="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20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sz="3200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3200" spc="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lactose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12700" marR="5080" indent="330835">
              <a:lnSpc>
                <a:spcPct val="103000"/>
              </a:lnSpc>
              <a:spcBef>
                <a:spcPts val="2165"/>
              </a:spcBef>
              <a:buChar char="•"/>
              <a:tabLst>
                <a:tab pos="343535" algn="l"/>
                <a:tab pos="10997565" algn="l"/>
              </a:tabLst>
            </a:pPr>
            <a:r>
              <a:rPr sz="3200" spc="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20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temperature</a:t>
            </a:r>
            <a:r>
              <a:rPr sz="3200" spc="3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ordinaire</a:t>
            </a:r>
            <a:r>
              <a:rPr sz="3200" spc="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320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retrouve</a:t>
            </a:r>
            <a:r>
              <a:rPr sz="3200" spc="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environ</a:t>
            </a:r>
            <a:r>
              <a:rPr sz="3200" spc="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62,2</a:t>
            </a:r>
            <a:r>
              <a:rPr sz="3200" spc="-55" dirty="0">
                <a:solidFill>
                  <a:srgbClr val="0E0E0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％</a:t>
            </a:r>
            <a:r>
              <a:rPr sz="3200" spc="2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20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sz="320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­ </a:t>
            </a:r>
            <a:r>
              <a:rPr sz="320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lactose </a:t>
            </a:r>
            <a:r>
              <a:rPr sz="320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200" spc="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37,</a:t>
            </a:r>
            <a:r>
              <a:rPr lang="en-US" altLang="en-US" sz="320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7</a:t>
            </a:r>
            <a:r>
              <a:rPr lang="en-US" altLang="en-US" sz="3200" spc="-135" dirty="0">
                <a:solidFill>
                  <a:srgbClr val="0E0E0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％</a:t>
            </a:r>
            <a:r>
              <a:rPr sz="3200" spc="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</a:t>
            </a:r>
            <a:r>
              <a:rPr sz="3200" spc="130" dirty="0">
                <a:solidFill>
                  <a:srgbClr val="0E0E0E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α</a:t>
            </a:r>
            <a:r>
              <a:rPr sz="3200" spc="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3200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lactose.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340995" indent="-300990">
              <a:lnSpc>
                <a:spcPct val="100000"/>
              </a:lnSpc>
              <a:spcBef>
                <a:spcPts val="1915"/>
              </a:spcBef>
              <a:buChar char="•"/>
              <a:tabLst>
                <a:tab pos="340995" algn="l"/>
              </a:tabLst>
            </a:pPr>
            <a:r>
              <a:rPr sz="3500" spc="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3500" spc="-3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3400" spc="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%</a:t>
            </a:r>
            <a:r>
              <a:rPr sz="3400" spc="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0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lactose</a:t>
            </a:r>
            <a:r>
              <a:rPr sz="350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lie</a:t>
            </a:r>
            <a:r>
              <a:rPr sz="350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aux</a:t>
            </a:r>
            <a:r>
              <a:rPr sz="35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proteines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40005">
              <a:lnSpc>
                <a:spcPct val="100000"/>
              </a:lnSpc>
              <a:spcBef>
                <a:spcPts val="1890"/>
              </a:spcBef>
            </a:pP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•Fermentescible.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40005">
              <a:lnSpc>
                <a:spcPct val="100000"/>
              </a:lnSpc>
              <a:spcBef>
                <a:spcPts val="345"/>
              </a:spcBef>
            </a:pPr>
            <a:r>
              <a:rPr sz="35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•Sensible</a:t>
            </a:r>
            <a:r>
              <a:rPr sz="35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5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chaleur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8781" y="2010822"/>
            <a:ext cx="2233604" cy="109447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90200" y="1522125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488695"/>
                </a:moveTo>
                <a:lnTo>
                  <a:pt x="0" y="0"/>
                </a:lnTo>
              </a:path>
            </a:pathLst>
          </a:custGeom>
          <a:ln w="15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580024" y="1369408"/>
            <a:ext cx="549910" cy="641985"/>
            <a:chOff x="580024" y="1369408"/>
            <a:chExt cx="549910" cy="641985"/>
          </a:xfrm>
        </p:grpSpPr>
        <p:sp>
          <p:nvSpPr>
            <p:cNvPr id="7" name="object 7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99581" y="1745176"/>
            <a:ext cx="5081270" cy="551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31215" algn="l"/>
              </a:tabLst>
            </a:pPr>
            <a:r>
              <a:rPr sz="3500" b="0" u="none" spc="-25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1.5</a:t>
            </a:r>
            <a:r>
              <a:rPr sz="3500" b="0" u="none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	Mati</a:t>
            </a:r>
            <a:r>
              <a:rPr lang="en-US" sz="3500" b="0" u="none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00" b="0" u="none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500" b="0" u="none" spc="80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0" u="none" spc="140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salines</a:t>
            </a:r>
            <a:r>
              <a:rPr sz="3500" b="0" u="none" spc="-35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0" u="none" spc="95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(1)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8619" y="3517633"/>
            <a:ext cx="1328420" cy="0"/>
          </a:xfrm>
          <a:custGeom>
            <a:avLst/>
            <a:gdLst/>
            <a:ahLst/>
            <a:cxnLst/>
            <a:rect l="l" t="t" r="r" b="b"/>
            <a:pathLst>
              <a:path w="1328420">
                <a:moveTo>
                  <a:pt x="0" y="0"/>
                </a:moveTo>
                <a:lnTo>
                  <a:pt x="1327951" y="0"/>
                </a:lnTo>
              </a:path>
            </a:pathLst>
          </a:custGeom>
          <a:ln w="12726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91576" y="3899427"/>
            <a:ext cx="1771014" cy="0"/>
          </a:xfrm>
          <a:custGeom>
            <a:avLst/>
            <a:gdLst/>
            <a:ahLst/>
            <a:cxnLst/>
            <a:rect l="l" t="t" r="r" b="b"/>
            <a:pathLst>
              <a:path w="1771014">
                <a:moveTo>
                  <a:pt x="0" y="0"/>
                </a:moveTo>
                <a:lnTo>
                  <a:pt x="1770601" y="0"/>
                </a:lnTo>
              </a:path>
            </a:pathLst>
          </a:custGeom>
          <a:ln w="12726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0" y="2895600"/>
          <a:ext cx="12898120" cy="5793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8460"/>
                <a:gridCol w="2830830"/>
                <a:gridCol w="7148830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ts val="2935"/>
                        </a:lnSpc>
                      </a:pPr>
                      <a:r>
                        <a:rPr sz="260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Quantile</a:t>
                      </a:r>
                      <a:r>
                        <a:rPr sz="2600" spc="13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60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en</a:t>
                      </a:r>
                      <a:r>
                        <a:rPr sz="2600" spc="15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650" spc="-2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g/1</a:t>
                      </a:r>
                      <a:endParaRPr sz="265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0255">
                <a:tc gridSpan="2">
                  <a:txBody>
                    <a:bodyPr/>
                    <a:lstStyle/>
                    <a:p>
                      <a:pPr marL="151765">
                        <a:lnSpc>
                          <a:spcPts val="2965"/>
                        </a:lnSpc>
                      </a:pPr>
                      <a:r>
                        <a:rPr lang="en-US" sz="2600" spc="8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Chlorur</a:t>
                      </a:r>
                      <a:r>
                        <a:rPr sz="2600" spc="8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es</a:t>
                      </a:r>
                      <a:r>
                        <a:rPr sz="2600" spc="-10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400" dirty="0">
                          <a:solidFill>
                            <a:srgbClr val="131313"/>
                          </a:solidFill>
                          <a:latin typeface="Arial" panose="020B0604020202020204"/>
                          <a:cs typeface="Arial" panose="020B0604020202020204"/>
                        </a:rPr>
                        <a:t>de</a:t>
                      </a:r>
                      <a:r>
                        <a:rPr sz="2400" spc="-280" dirty="0">
                          <a:solidFill>
                            <a:srgbClr val="131313"/>
                          </a:solidFill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400" spc="50" dirty="0">
                          <a:solidFill>
                            <a:srgbClr val="131313"/>
                          </a:solidFill>
                          <a:latin typeface="Arial" panose="020B0604020202020204"/>
                          <a:cs typeface="Arial" panose="020B0604020202020204"/>
                        </a:rPr>
                        <a:t>sodi</a:t>
                      </a:r>
                      <a:r>
                        <a:rPr lang="en-US" sz="2400" spc="50" dirty="0">
                          <a:solidFill>
                            <a:srgbClr val="131313"/>
                          </a:solidFill>
                          <a:latin typeface="Arial" panose="020B0604020202020204"/>
                          <a:cs typeface="Arial" panose="020B0604020202020204"/>
                        </a:rPr>
                        <a:t>u</a:t>
                      </a:r>
                      <a:r>
                        <a:rPr sz="2400" spc="50" dirty="0">
                          <a:solidFill>
                            <a:srgbClr val="131313"/>
                          </a:solidFill>
                          <a:latin typeface="Arial" panose="020B0604020202020204"/>
                          <a:cs typeface="Arial" panose="020B0604020202020204"/>
                        </a:rPr>
                        <a:t>m</a:t>
                      </a:r>
                      <a:endParaRPr sz="240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1484630">
                        <a:lnSpc>
                          <a:spcPts val="3100"/>
                        </a:lnSpc>
                      </a:pPr>
                      <a:r>
                        <a:rPr sz="2650" spc="28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de</a:t>
                      </a:r>
                      <a:r>
                        <a:rPr lang="en-US" sz="2650" spc="28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650" spc="28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p</a:t>
                      </a:r>
                      <a:r>
                        <a:rPr lang="en-US" sz="2650" spc="28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otassiu</a:t>
                      </a:r>
                      <a:r>
                        <a:rPr sz="2650" spc="28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m</a:t>
                      </a:r>
                      <a:endParaRPr sz="265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ts val="3055"/>
                        </a:lnSpc>
                      </a:pPr>
                      <a:r>
                        <a:rPr sz="2650" spc="-425" dirty="0">
                          <a:solidFill>
                            <a:srgbClr val="131313"/>
                          </a:solidFill>
                          <a:latin typeface="Courier New" panose="02070309020205020404"/>
                          <a:cs typeface="Courier New" panose="02070309020205020404"/>
                        </a:rPr>
                        <a:t>1,09</a:t>
                      </a:r>
                      <a:endParaRPr sz="2650">
                        <a:latin typeface="Courier New" panose="02070309020205020404"/>
                        <a:cs typeface="Courier New" panose="02070309020205020404"/>
                      </a:endParaRPr>
                    </a:p>
                    <a:p>
                      <a:pPr marL="1409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450" spc="11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0,9</a:t>
                      </a:r>
                      <a:r>
                        <a:rPr lang="en-US" sz="2450" spc="11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lang="en-US" sz="2450" spc="110" dirty="0">
                        <a:solidFill>
                          <a:srgbClr val="131313"/>
                        </a:solidFill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905">
                <a:tc gridSpan="2">
                  <a:txBody>
                    <a:bodyPr/>
                    <a:lstStyle/>
                    <a:p>
                      <a:pPr marL="125095">
                        <a:lnSpc>
                          <a:spcPts val="3015"/>
                        </a:lnSpc>
                        <a:tabLst>
                          <a:tab pos="3007360" algn="l"/>
                        </a:tabLst>
                      </a:pPr>
                      <a:r>
                        <a:rPr lang="en-US" sz="2700" b="1" spc="-1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Ph</a:t>
                      </a:r>
                      <a:r>
                        <a:rPr sz="2700" b="1" spc="-1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osp</a:t>
                      </a:r>
                      <a:r>
                        <a:rPr lang="en-US" sz="2700" b="1" spc="-1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h</a:t>
                      </a:r>
                      <a:r>
                        <a:rPr sz="2700" b="1" spc="-1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ates</a:t>
                      </a:r>
                      <a:r>
                        <a:rPr sz="2700" b="1" spc="-204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700" b="1" u="heavy" spc="80" dirty="0">
                          <a:solidFill>
                            <a:srgbClr val="131313"/>
                          </a:solidFill>
                          <a:uFill>
                            <a:solidFill>
                              <a:srgbClr val="131313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m</a:t>
                      </a:r>
                      <a:r>
                        <a:rPr lang="en-US" sz="2700" b="1" spc="-204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onopotassiqu</a:t>
                      </a:r>
                      <a:r>
                        <a:rPr sz="2700" b="1" spc="1019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e</a:t>
                      </a:r>
                      <a:endParaRPr sz="2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ts val="2855"/>
                        </a:lnSpc>
                      </a:pPr>
                      <a:r>
                        <a:rPr sz="2450" b="1" spc="8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1,00</a:t>
                      </a:r>
                      <a:endParaRPr sz="245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82905">
                <a:tc gridSpan="2">
                  <a:txBody>
                    <a:bodyPr/>
                    <a:lstStyle/>
                    <a:p>
                      <a:pPr marL="125095">
                        <a:lnSpc>
                          <a:spcPts val="3015"/>
                        </a:lnSpc>
                        <a:tabLst>
                          <a:tab pos="3007360" algn="l"/>
                        </a:tabLst>
                      </a:pPr>
                      <a:r>
                        <a:rPr lang="en-US" sz="2700" b="1" spc="80" dirty="0">
                          <a:solidFill>
                            <a:srgbClr val="131313"/>
                          </a:solidFill>
                          <a:uFill>
                            <a:solidFill>
                              <a:srgbClr val="131313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                 </a:t>
                      </a:r>
                      <a:r>
                        <a:rPr sz="2700" b="1" u="heavy" spc="80" dirty="0">
                          <a:solidFill>
                            <a:srgbClr val="131313"/>
                          </a:solidFill>
                          <a:uFill>
                            <a:solidFill>
                              <a:srgbClr val="131313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dipo</a:t>
                      </a:r>
                      <a:r>
                        <a:rPr lang="en-US" sz="2700" b="1" spc="-204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potassiqu</a:t>
                      </a:r>
                      <a:r>
                        <a:rPr sz="2700" b="1" spc="1019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e</a:t>
                      </a:r>
                      <a:endParaRPr sz="2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2905"/>
                        </a:lnSpc>
                      </a:pPr>
                      <a:r>
                        <a:rPr sz="2450" b="1" spc="7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1,10</a:t>
                      </a:r>
                      <a:endParaRPr sz="245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66395">
                <a:tc gridSpan="2">
                  <a:txBody>
                    <a:bodyPr/>
                    <a:lstStyle/>
                    <a:p>
                      <a:pPr marL="1755140">
                        <a:lnSpc>
                          <a:spcPts val="2885"/>
                        </a:lnSpc>
                      </a:pPr>
                      <a:r>
                        <a:rPr sz="2600" b="1" spc="-150" dirty="0">
                          <a:solidFill>
                            <a:srgbClr val="131313"/>
                          </a:solidFill>
                          <a:latin typeface="Arial" panose="020B0604020202020204"/>
                          <a:cs typeface="Arial" panose="020B0604020202020204"/>
                        </a:rPr>
                        <a:t>trimagnesien</a:t>
                      </a:r>
                      <a:endParaRPr sz="2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ts val="2860"/>
                        </a:lnSpc>
                      </a:pPr>
                      <a:r>
                        <a:rPr sz="2450" b="1" spc="10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0,16</a:t>
                      </a:r>
                      <a:endParaRPr sz="245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77825">
                <a:tc gridSpan="2">
                  <a:txBody>
                    <a:bodyPr/>
                    <a:lstStyle/>
                    <a:p>
                      <a:pPr marL="1736725">
                        <a:lnSpc>
                          <a:spcPts val="2975"/>
                        </a:lnSpc>
                      </a:pPr>
                      <a:r>
                        <a:rPr sz="2700" b="1" spc="-7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di</a:t>
                      </a:r>
                      <a:r>
                        <a:rPr lang="en-US" sz="2700" b="1" spc="-7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cal</a:t>
                      </a:r>
                      <a:r>
                        <a:rPr sz="2700" b="1" spc="-7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ciq</a:t>
                      </a:r>
                      <a:r>
                        <a:rPr lang="en-US" sz="2700" b="1" spc="-7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u</a:t>
                      </a:r>
                      <a:r>
                        <a:rPr sz="2700" b="1" spc="-7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e</a:t>
                      </a:r>
                      <a:endParaRPr sz="2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2925"/>
                        </a:lnSpc>
                      </a:pPr>
                      <a:r>
                        <a:rPr sz="2450" b="1" spc="7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1,06</a:t>
                      </a:r>
                      <a:endParaRPr sz="245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905">
                <a:tc gridSpan="2">
                  <a:txBody>
                    <a:bodyPr/>
                    <a:lstStyle/>
                    <a:p>
                      <a:pPr marL="125095">
                        <a:lnSpc>
                          <a:spcPts val="3015"/>
                        </a:lnSpc>
                        <a:tabLst>
                          <a:tab pos="3007360" algn="l"/>
                        </a:tabLst>
                      </a:pPr>
                      <a:r>
                        <a:rPr sz="2700" b="1" spc="-4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Ci</a:t>
                      </a:r>
                      <a:r>
                        <a:rPr lang="en-US" sz="2700" b="1" spc="-4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tr</a:t>
                      </a:r>
                      <a:r>
                        <a:rPr sz="2700" b="1" spc="-4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ates</a:t>
                      </a:r>
                      <a:r>
                        <a:rPr sz="2700" b="1" spc="-114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lang="en-US" sz="2700" b="1" spc="-114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Tri</a:t>
                      </a:r>
                      <a:r>
                        <a:rPr lang="en-US" sz="2700" b="1" spc="-204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potassiqu</a:t>
                      </a:r>
                      <a:r>
                        <a:rPr sz="2700" b="1" spc="1019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e</a:t>
                      </a:r>
                      <a:endParaRPr sz="2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450" b="1" spc="9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0,67</a:t>
                      </a:r>
                      <a:endParaRPr sz="245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63855">
                <a:tc gridSpan="2">
                  <a:txBody>
                    <a:bodyPr/>
                    <a:lstStyle/>
                    <a:p>
                      <a:pPr marL="1241425">
                        <a:lnSpc>
                          <a:spcPts val="2865"/>
                        </a:lnSpc>
                      </a:pPr>
                      <a:r>
                        <a:rPr sz="2600" b="1" spc="-150" dirty="0">
                          <a:solidFill>
                            <a:srgbClr val="131313"/>
                          </a:solidFill>
                          <a:latin typeface="Arial" panose="020B0604020202020204"/>
                          <a:cs typeface="Arial" panose="020B0604020202020204"/>
                        </a:rPr>
                        <a:t>trimagnesien</a:t>
                      </a:r>
                      <a:endParaRPr sz="26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ts val="2865"/>
                        </a:lnSpc>
                      </a:pPr>
                      <a:r>
                        <a:rPr sz="2450" b="1" spc="10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0,76</a:t>
                      </a:r>
                      <a:endParaRPr sz="245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85445">
                <a:tc gridSpan="2">
                  <a:txBody>
                    <a:bodyPr/>
                    <a:lstStyle/>
                    <a:p>
                      <a:pPr marL="1240155">
                        <a:lnSpc>
                          <a:spcPts val="2975"/>
                        </a:lnSpc>
                      </a:pPr>
                      <a:r>
                        <a:rPr sz="2700" b="1" spc="-2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tricalciq</a:t>
                      </a:r>
                      <a:r>
                        <a:rPr lang="en-US" sz="2700" b="1" spc="-2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u</a:t>
                      </a:r>
                      <a:r>
                        <a:rPr sz="2700" b="1" spc="-2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e</a:t>
                      </a:r>
                      <a:endParaRPr sz="2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ts val="2925"/>
                        </a:lnSpc>
                      </a:pPr>
                      <a:r>
                        <a:rPr sz="2450" b="1" spc="10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0,78</a:t>
                      </a:r>
                      <a:endParaRPr sz="245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3400">
                <a:tc gridSpan="2">
                  <a:txBody>
                    <a:bodyPr/>
                    <a:lstStyle/>
                    <a:p>
                      <a:pPr marL="134620">
                        <a:lnSpc>
                          <a:spcPts val="2555"/>
                        </a:lnSpc>
                      </a:pPr>
                      <a:r>
                        <a:rPr sz="2750" b="1" u="heavy" spc="-75" dirty="0">
                          <a:solidFill>
                            <a:srgbClr val="131313"/>
                          </a:solidFill>
                          <a:uFill>
                            <a:solidFill>
                              <a:srgbClr val="131313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Bi</a:t>
                      </a:r>
                      <a:r>
                        <a:rPr lang="en-US" sz="2750" b="1" u="heavy" spc="-75" dirty="0">
                          <a:solidFill>
                            <a:srgbClr val="131313"/>
                          </a:solidFill>
                          <a:uFill>
                            <a:solidFill>
                              <a:srgbClr val="131313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carbon</a:t>
                      </a:r>
                      <a:r>
                        <a:rPr sz="2750" b="1" u="heavy" spc="-75" dirty="0">
                          <a:solidFill>
                            <a:srgbClr val="131313"/>
                          </a:solidFill>
                          <a:uFill>
                            <a:solidFill>
                              <a:srgbClr val="131313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a</a:t>
                      </a:r>
                      <a:r>
                        <a:rPr sz="2700" b="1" u="none" spc="-7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te</a:t>
                      </a:r>
                      <a:r>
                        <a:rPr sz="2700" b="1" u="none" spc="-17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750" b="1" u="none" spc="-4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de</a:t>
                      </a:r>
                      <a:r>
                        <a:rPr sz="2750" b="1" u="none" spc="-114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700" b="1" u="none" spc="-1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sodium</a:t>
                      </a:r>
                      <a:endParaRPr sz="2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500">
                          <a:latin typeface="Times New Roman" panose="02020603050405020304"/>
                          <a:cs typeface="Times New Roman" panose="02020603050405020304"/>
                        </a:rPr>
                        <a:t>0,25</a:t>
                      </a:r>
                      <a:endParaRPr lang="en-US" sz="2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6245">
                <a:tc gridSpan="2">
                  <a:txBody>
                    <a:bodyPr/>
                    <a:lstStyle/>
                    <a:p>
                      <a:pPr marL="154940">
                        <a:lnSpc>
                          <a:spcPts val="2915"/>
                        </a:lnSpc>
                      </a:pPr>
                      <a:r>
                        <a:rPr sz="2700" b="1" u="heavy" spc="-150" dirty="0">
                          <a:solidFill>
                            <a:srgbClr val="131313"/>
                          </a:solidFill>
                          <a:uFill>
                            <a:solidFill>
                              <a:srgbClr val="131313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S</a:t>
                      </a:r>
                      <a:r>
                        <a:rPr lang="en-US" sz="2700" b="1" u="heavy" spc="-150" dirty="0">
                          <a:solidFill>
                            <a:srgbClr val="131313"/>
                          </a:solidFill>
                          <a:uFill>
                            <a:solidFill>
                              <a:srgbClr val="131313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ulfa</a:t>
                      </a:r>
                      <a:r>
                        <a:rPr sz="2700" b="1" u="heavy" spc="-150" dirty="0">
                          <a:solidFill>
                            <a:srgbClr val="131313"/>
                          </a:solidFill>
                          <a:uFill>
                            <a:solidFill>
                              <a:srgbClr val="131313"/>
                            </a:solidFill>
                          </a:uFill>
                          <a:latin typeface="Times New Roman" panose="02020603050405020304"/>
                          <a:cs typeface="Times New Roman" panose="02020603050405020304"/>
                        </a:rPr>
                        <a:t>te</a:t>
                      </a:r>
                      <a:r>
                        <a:rPr sz="2700" b="1" u="none" spc="-3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750" b="1" u="none" spc="-5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de</a:t>
                      </a:r>
                      <a:r>
                        <a:rPr sz="2750" b="1" u="none" spc="-204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2750" b="1" u="none" spc="-10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sodium</a:t>
                      </a:r>
                      <a:endParaRPr sz="275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ts val="2855"/>
                        </a:lnSpc>
                      </a:pPr>
                      <a:r>
                        <a:rPr sz="2450" b="1" spc="10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0,18</a:t>
                      </a:r>
                      <a:endParaRPr sz="245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3730">
                <a:tc>
                  <a:txBody>
                    <a:bodyPr/>
                    <a:lstStyle/>
                    <a:p>
                      <a:pPr marL="127635">
                        <a:lnSpc>
                          <a:spcPts val="830"/>
                        </a:lnSpc>
                        <a:tabLst>
                          <a:tab pos="698500" algn="l"/>
                          <a:tab pos="1118870" algn="l"/>
                          <a:tab pos="2258695" algn="l"/>
                          <a:tab pos="2503805" algn="l"/>
                        </a:tabLst>
                      </a:pPr>
                      <a:r>
                        <a:rPr lang="en-US" sz="2350">
                          <a:latin typeface="Arial" panose="020B0604020202020204"/>
                          <a:cs typeface="Arial" panose="020B0604020202020204"/>
                        </a:rPr>
                        <a:t>;</a:t>
                      </a:r>
                      <a:endParaRPr sz="235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127635">
                        <a:lnSpc>
                          <a:spcPts val="830"/>
                        </a:lnSpc>
                        <a:tabLst>
                          <a:tab pos="698500" algn="l"/>
                          <a:tab pos="1118870" algn="l"/>
                          <a:tab pos="2258695" algn="l"/>
                          <a:tab pos="2503805" algn="l"/>
                        </a:tabLst>
                      </a:pPr>
                      <a:r>
                        <a:rPr lang="en-US" sz="2350">
                          <a:latin typeface="Arial" panose="020B0604020202020204"/>
                          <a:cs typeface="Arial" panose="020B0604020202020204"/>
                        </a:rPr>
                        <a:t>Chaux co</a:t>
                      </a:r>
                      <a:r>
                        <a:rPr sz="2350" spc="28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  <a:sym typeface="+mn-ea"/>
                        </a:rPr>
                        <a:t>m</a:t>
                      </a:r>
                      <a:r>
                        <a:rPr lang="en-US" sz="2350">
                          <a:latin typeface="Arial" panose="020B0604020202020204"/>
                          <a:cs typeface="Arial" panose="020B0604020202020204"/>
                        </a:rPr>
                        <a:t>bines a la caseine</a:t>
                      </a:r>
                      <a:endParaRPr sz="2350">
                        <a:latin typeface="Arial" panose="020B0604020202020204"/>
                        <a:cs typeface="Arial" panose="020B0604020202020204"/>
                      </a:endParaRPr>
                    </a:p>
                    <a:p>
                      <a:pPr marL="127635">
                        <a:lnSpc>
                          <a:spcPts val="830"/>
                        </a:lnSpc>
                        <a:tabLst>
                          <a:tab pos="698500" algn="l"/>
                          <a:tab pos="1118870" algn="l"/>
                          <a:tab pos="2258695" algn="l"/>
                          <a:tab pos="2503805" algn="l"/>
                        </a:tabLst>
                      </a:pPr>
                      <a:endParaRPr sz="235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2875"/>
                        </a:lnSpc>
                      </a:pPr>
                      <a:endParaRPr lang="en-US" sz="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50" b="1" spc="9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0,61</a:t>
                      </a:r>
                      <a:endParaRPr sz="245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2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>
                          <a:latin typeface="Times New Roman" panose="02020603050405020304"/>
                          <a:cs typeface="Times New Roman" panose="02020603050405020304"/>
                        </a:rPr>
                        <a:t>Total</a:t>
                      </a:r>
                      <a:endParaRPr lang="en-US" sz="2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2450" b="1" spc="95" dirty="0">
                          <a:solidFill>
                            <a:srgbClr val="131313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9,58</a:t>
                      </a:r>
                      <a:endParaRPr sz="245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95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2447296" y="2524970"/>
            <a:ext cx="5505450" cy="0"/>
          </a:xfrm>
          <a:custGeom>
            <a:avLst/>
            <a:gdLst/>
            <a:ahLst/>
            <a:cxnLst/>
            <a:rect l="l" t="t" r="r" b="b"/>
            <a:pathLst>
              <a:path w="5505450">
                <a:moveTo>
                  <a:pt x="0" y="0"/>
                </a:moveTo>
                <a:lnTo>
                  <a:pt x="5505145" y="0"/>
                </a:lnTo>
              </a:path>
            </a:pathLst>
          </a:custGeom>
          <a:ln w="30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1600" y="8915400"/>
            <a:ext cx="12329160" cy="696595"/>
          </a:xfrm>
          <a:prstGeom prst="rect">
            <a:avLst/>
          </a:prstGeom>
        </p:spPr>
        <p:txBody>
          <a:bodyPr vert="horz" wrap="square" lIns="0" tIns="6985" rIns="0" bIns="0" rtlCol="0">
            <a:noAutofit/>
          </a:bodyPr>
          <a:lstStyle/>
          <a:p>
            <a:pPr marL="28575" marR="5080" indent="-16510">
              <a:lnSpc>
                <a:spcPts val="3450"/>
              </a:lnSpc>
              <a:spcBef>
                <a:spcPts val="55"/>
              </a:spcBef>
            </a:pPr>
            <a:r>
              <a:rPr sz="2750" spc="8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II</a:t>
            </a:r>
            <a:r>
              <a:rPr sz="2750" spc="35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6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peut</a:t>
            </a:r>
            <a:r>
              <a:rPr sz="2750" spc="20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egalement</a:t>
            </a:r>
            <a:r>
              <a:rPr sz="2750" spc="32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y</a:t>
            </a:r>
            <a:r>
              <a:rPr sz="2750" spc="21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avoir</a:t>
            </a:r>
            <a:r>
              <a:rPr sz="2750" spc="22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750" spc="55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traces</a:t>
            </a:r>
            <a:r>
              <a:rPr sz="2750" spc="8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7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50" spc="105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metaux</a:t>
            </a:r>
            <a:r>
              <a:rPr sz="2750" spc="305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lourds</a:t>
            </a:r>
            <a:r>
              <a:rPr sz="2750" spc="135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5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tels</a:t>
            </a:r>
            <a:r>
              <a:rPr sz="2750" spc="6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que</a:t>
            </a:r>
            <a:r>
              <a:rPr sz="2750" spc="12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6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2750" spc="4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Fe,</a:t>
            </a:r>
            <a:r>
              <a:rPr sz="2750" spc="13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Cu,</a:t>
            </a:r>
            <a:r>
              <a:rPr sz="2750" spc="5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-25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Zn, </a:t>
            </a:r>
            <a:r>
              <a:rPr sz="275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Mn,</a:t>
            </a:r>
            <a:r>
              <a:rPr sz="2750" spc="7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Mo,</a:t>
            </a:r>
            <a:r>
              <a:rPr sz="2750" spc="95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Al,</a:t>
            </a:r>
            <a:r>
              <a:rPr sz="2750" spc="8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Bo,</a:t>
            </a:r>
            <a:r>
              <a:rPr sz="2750" spc="11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Si,</a:t>
            </a:r>
            <a:r>
              <a:rPr sz="2750" spc="-2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Sr</a:t>
            </a:r>
            <a:r>
              <a:rPr sz="2750" spc="12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-1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etc..</a:t>
            </a:r>
            <a:endParaRPr sz="27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703640" y="1753774"/>
            <a:ext cx="4211320" cy="535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b="1" spc="-55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en-US" altLang="en-US" sz="3400" b="1" spc="-55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400" b="1" spc="-55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400" b="1" spc="-30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b="1" spc="45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salines</a:t>
            </a:r>
            <a:r>
              <a:rPr sz="3400" b="1" spc="-140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b="1" spc="-25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(2)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1345" y="3044238"/>
            <a:ext cx="483044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Point</a:t>
            </a:r>
            <a:r>
              <a:rPr sz="3500" b="1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00" b="1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vue</a:t>
            </a:r>
            <a:r>
              <a:rPr sz="3500" b="1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nutritionnel: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19751" y="3758248"/>
            <a:ext cx="4681855" cy="5676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319145" algn="l"/>
              </a:tabLst>
            </a:pPr>
            <a:r>
              <a:rPr sz="3600" b="0" u="none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•Rapport</a:t>
            </a:r>
            <a:r>
              <a:rPr sz="3600" b="0" u="none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Ca/P</a:t>
            </a:r>
            <a:r>
              <a:rPr sz="3600" b="0" u="none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b="0" u="none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=</a:t>
            </a:r>
            <a:r>
              <a:rPr sz="34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3600" b="0" u="none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b="0" u="none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3600" b="0" u="none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1,4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9751" y="4609592"/>
            <a:ext cx="99974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•K,</a:t>
            </a:r>
            <a:r>
              <a:rPr sz="360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Na</a:t>
            </a:r>
            <a:r>
              <a:rPr sz="3600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Cl</a:t>
            </a:r>
            <a:r>
              <a:rPr sz="36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assurent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360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6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 </a:t>
            </a:r>
            <a:r>
              <a:rPr sz="360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pression</a:t>
            </a:r>
            <a:r>
              <a:rPr sz="3600" spc="-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osmotique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90088" y="4904846"/>
            <a:ext cx="7221855" cy="814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60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comparable</a:t>
            </a:r>
            <a:r>
              <a:rPr sz="36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6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5200" spc="-3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celle</a:t>
            </a:r>
            <a:r>
              <a:rPr sz="360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60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milieu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sanguin.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0088" y="5912780"/>
            <a:ext cx="11471910" cy="159893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29210">
              <a:lnSpc>
                <a:spcPct val="93000"/>
              </a:lnSpc>
              <a:spcBef>
                <a:spcPts val="400"/>
              </a:spcBef>
            </a:pP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•K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600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Na</a:t>
            </a:r>
            <a:r>
              <a:rPr sz="3600" spc="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:la</a:t>
            </a:r>
            <a:r>
              <a:rPr sz="360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somme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232323"/>
                </a:solidFill>
                <a:latin typeface="Arial" panose="020B0604020202020204"/>
                <a:cs typeface="Arial" panose="020B0604020202020204"/>
              </a:rPr>
              <a:t>leur</a:t>
            </a:r>
            <a:r>
              <a:rPr sz="3600" spc="-60" dirty="0">
                <a:solidFill>
                  <a:srgbClr val="2323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quantite</a:t>
            </a:r>
            <a:r>
              <a:rPr sz="36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60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constante</a:t>
            </a:r>
            <a:r>
              <a:rPr sz="3600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mais</a:t>
            </a:r>
            <a:r>
              <a:rPr sz="360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 </a:t>
            </a:r>
            <a:r>
              <a:rPr sz="36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cours</a:t>
            </a:r>
            <a:r>
              <a:rPr sz="360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lactation</a:t>
            </a:r>
            <a:r>
              <a:rPr sz="360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taux</a:t>
            </a:r>
            <a:r>
              <a:rPr sz="360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de</a:t>
            </a:r>
            <a:r>
              <a:rPr sz="360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3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K</a:t>
            </a:r>
            <a:r>
              <a:rPr sz="3600" spc="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diminue</a:t>
            </a:r>
            <a:r>
              <a:rPr sz="360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alors</a:t>
            </a:r>
            <a:r>
              <a:rPr sz="36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que</a:t>
            </a:r>
            <a:r>
              <a:rPr sz="360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celui</a:t>
            </a:r>
            <a:r>
              <a:rPr sz="360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 </a:t>
            </a:r>
            <a:r>
              <a:rPr sz="3600" spc="-3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Na</a:t>
            </a:r>
            <a:r>
              <a:rPr sz="3600" spc="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augmente.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55457" y="1747411"/>
            <a:ext cx="4859655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27405" algn="l"/>
              </a:tabLst>
            </a:pPr>
            <a:r>
              <a:rPr sz="3450" u="none" spc="-25" dirty="0"/>
              <a:t>1.6</a:t>
            </a:r>
            <a:r>
              <a:rPr sz="3450" u="none" dirty="0"/>
              <a:t>	Les</a:t>
            </a:r>
            <a:r>
              <a:rPr sz="3450" u="none" spc="-195" dirty="0"/>
              <a:t> </a:t>
            </a:r>
            <a:r>
              <a:rPr sz="3450" u="none" spc="-10" dirty="0"/>
              <a:t>biocatalyseurs</a:t>
            </a:r>
            <a:endParaRPr sz="3450"/>
          </a:p>
        </p:txBody>
      </p:sp>
      <p:sp>
        <p:nvSpPr>
          <p:cNvPr id="10" name="object 10"/>
          <p:cNvSpPr txBox="1"/>
          <p:nvPr/>
        </p:nvSpPr>
        <p:spPr>
          <a:xfrm>
            <a:off x="1083858" y="3050601"/>
            <a:ext cx="9549130" cy="4790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5"/>
              </a:spcBef>
            </a:pPr>
            <a:r>
              <a:rPr sz="3450" b="1" u="heavy" spc="270" dirty="0">
                <a:solidFill>
                  <a:srgbClr val="3836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1.6.1</a:t>
            </a:r>
            <a:r>
              <a:rPr sz="3450" b="1" u="heavy" spc="-405" dirty="0">
                <a:solidFill>
                  <a:srgbClr val="3836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50" b="1" u="heavy" dirty="0">
                <a:solidFill>
                  <a:srgbClr val="3836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Les</a:t>
            </a:r>
            <a:r>
              <a:rPr sz="3450" b="1" u="heavy" spc="-180" dirty="0">
                <a:solidFill>
                  <a:srgbClr val="3836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50" b="1" u="heavy" spc="55" dirty="0">
                <a:solidFill>
                  <a:srgbClr val="3836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vitamines</a:t>
            </a:r>
            <a:endParaRPr sz="34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34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3550" u="heavy" spc="-18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Les</a:t>
            </a:r>
            <a:r>
              <a:rPr sz="3550" u="heavy" spc="-6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4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vitamines</a:t>
            </a:r>
            <a:r>
              <a:rPr sz="3550" u="heavy" spc="-15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4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liposolubles: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6830">
              <a:lnSpc>
                <a:spcPct val="100000"/>
              </a:lnSpc>
              <a:spcBef>
                <a:spcPts val="1995"/>
              </a:spcBef>
              <a:tabLst>
                <a:tab pos="1059180" algn="l"/>
              </a:tabLst>
            </a:pP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•A</a:t>
            </a:r>
            <a:r>
              <a:rPr sz="355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=</a:t>
            </a:r>
            <a:r>
              <a:rPr sz="34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90%</a:t>
            </a: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esterifie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surtout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avec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l'acide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palmitique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7465">
              <a:lnSpc>
                <a:spcPct val="100000"/>
              </a:lnSpc>
              <a:spcBef>
                <a:spcPts val="1910"/>
              </a:spcBef>
              <a:tabLst>
                <a:tab pos="4070985" algn="l"/>
              </a:tabLst>
            </a:pPr>
            <a:r>
              <a:rPr sz="3400" spc="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•D</a:t>
            </a:r>
            <a:r>
              <a:rPr sz="340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3400" spc="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alimentation</a:t>
            </a:r>
            <a:r>
              <a:rPr sz="3550" spc="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4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UV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6830">
              <a:lnSpc>
                <a:spcPct val="100000"/>
              </a:lnSpc>
              <a:spcBef>
                <a:spcPts val="1835"/>
              </a:spcBef>
            </a:pP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•E:</a:t>
            </a:r>
            <a:r>
              <a:rPr sz="3550" spc="-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Stabilisateur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1750">
              <a:lnSpc>
                <a:spcPct val="100000"/>
              </a:lnSpc>
              <a:spcBef>
                <a:spcPts val="2035"/>
              </a:spcBef>
            </a:pP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•K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355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pauvre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vitamine</a:t>
            </a:r>
            <a:r>
              <a:rPr sz="355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K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0653" y="856328"/>
            <a:ext cx="7764780" cy="1751330"/>
            <a:chOff x="188253" y="1369408"/>
            <a:chExt cx="7764780" cy="175133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11097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00940" y="2524970"/>
              <a:ext cx="6451600" cy="0"/>
            </a:xfrm>
            <a:custGeom>
              <a:avLst/>
              <a:gdLst/>
              <a:ahLst/>
              <a:cxnLst/>
              <a:rect l="l" t="t" r="r" b="b"/>
              <a:pathLst>
                <a:path w="6451600">
                  <a:moveTo>
                    <a:pt x="0" y="0"/>
                  </a:moveTo>
                  <a:lnTo>
                    <a:pt x="6451501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78402" y="1171040"/>
            <a:ext cx="373189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u="none" dirty="0">
                <a:solidFill>
                  <a:srgbClr val="383685"/>
                </a:solidFill>
              </a:rPr>
              <a:t>Les</a:t>
            </a:r>
            <a:r>
              <a:rPr sz="3500" u="none" spc="60" dirty="0">
                <a:solidFill>
                  <a:srgbClr val="383685"/>
                </a:solidFill>
              </a:rPr>
              <a:t> </a:t>
            </a:r>
            <a:r>
              <a:rPr sz="3500" u="none" dirty="0">
                <a:solidFill>
                  <a:srgbClr val="383685"/>
                </a:solidFill>
              </a:rPr>
              <a:t>vitamines</a:t>
            </a:r>
            <a:r>
              <a:rPr sz="3500" u="none" spc="300" dirty="0">
                <a:solidFill>
                  <a:srgbClr val="383685"/>
                </a:solidFill>
              </a:rPr>
              <a:t> </a:t>
            </a:r>
            <a:r>
              <a:rPr sz="3500" u="none" spc="-25" dirty="0">
                <a:solidFill>
                  <a:srgbClr val="383685"/>
                </a:solidFill>
              </a:rPr>
              <a:t>{2)</a:t>
            </a:r>
            <a:endParaRPr sz="350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558800" y="2670881"/>
            <a:ext cx="11704320" cy="5995035"/>
          </a:xfrm>
          <a:prstGeom prst="rect">
            <a:avLst/>
          </a:prstGeom>
        </p:spPr>
        <p:txBody>
          <a:bodyPr vert="horz" wrap="square" lIns="0" tIns="227330" rIns="0" bIns="0" rtlCol="0">
            <a:spAutoFit/>
          </a:bodyPr>
          <a:lstStyle/>
          <a:p>
            <a:pPr marL="569595">
              <a:lnSpc>
                <a:spcPct val="100000"/>
              </a:lnSpc>
              <a:spcBef>
                <a:spcPts val="1690"/>
              </a:spcBef>
            </a:pPr>
            <a:r>
              <a:rPr sz="2900" dirty="0">
                <a:solidFill>
                  <a:srgbClr val="0F0F0F"/>
                </a:solidFill>
              </a:rPr>
              <a:t>•C</a:t>
            </a:r>
            <a:r>
              <a:rPr sz="2900" spc="-10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:</a:t>
            </a:r>
            <a:r>
              <a:rPr sz="2900" spc="45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Detruite</a:t>
            </a:r>
            <a:r>
              <a:rPr sz="2900" spc="40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avant</a:t>
            </a:r>
            <a:r>
              <a:rPr sz="2900" spc="10" dirty="0">
                <a:solidFill>
                  <a:srgbClr val="0F0F0F"/>
                </a:solidFill>
              </a:rPr>
              <a:t> </a:t>
            </a:r>
            <a:r>
              <a:rPr sz="2900" spc="-10" dirty="0">
                <a:solidFill>
                  <a:srgbClr val="0F0F0F"/>
                </a:solidFill>
              </a:rPr>
              <a:t>consommation</a:t>
            </a:r>
            <a:endParaRPr sz="2900"/>
          </a:p>
          <a:p>
            <a:pPr marL="569595">
              <a:lnSpc>
                <a:spcPct val="100000"/>
              </a:lnSpc>
              <a:spcBef>
                <a:spcPts val="1650"/>
              </a:spcBef>
              <a:tabLst>
                <a:tab pos="1268095" algn="l"/>
              </a:tabLst>
            </a:pPr>
            <a:r>
              <a:rPr sz="2900" spc="-25" dirty="0">
                <a:solidFill>
                  <a:srgbClr val="0F0F0F"/>
                </a:solidFill>
              </a:rPr>
              <a:t>•Bl</a:t>
            </a:r>
            <a:r>
              <a:rPr sz="2900" dirty="0">
                <a:solidFill>
                  <a:srgbClr val="0F0F0F"/>
                </a:solidFill>
              </a:rPr>
              <a:t>	:</a:t>
            </a:r>
            <a:r>
              <a:rPr sz="2900" spc="180" dirty="0">
                <a:solidFill>
                  <a:srgbClr val="0F0F0F"/>
                </a:solidFill>
              </a:rPr>
              <a:t> </a:t>
            </a:r>
            <a:r>
              <a:rPr sz="2900" spc="-10" dirty="0">
                <a:solidFill>
                  <a:srgbClr val="0F0F0F"/>
                </a:solidFill>
              </a:rPr>
              <a:t>400</a:t>
            </a:r>
            <a:r>
              <a:rPr sz="2900" spc="-95" dirty="0">
                <a:solidFill>
                  <a:srgbClr val="0F0F0F"/>
                </a:solidFill>
              </a:rPr>
              <a:t> </a:t>
            </a:r>
            <a:r>
              <a:rPr sz="2900" spc="80" dirty="0">
                <a:solidFill>
                  <a:srgbClr val="0F0F0F"/>
                </a:solidFill>
              </a:rPr>
              <a:t>et</a:t>
            </a:r>
            <a:r>
              <a:rPr sz="2900" spc="-45" dirty="0">
                <a:solidFill>
                  <a:srgbClr val="0F0F0F"/>
                </a:solidFill>
              </a:rPr>
              <a:t> </a:t>
            </a:r>
            <a:r>
              <a:rPr sz="2900" spc="-10" dirty="0">
                <a:solidFill>
                  <a:srgbClr val="0F0F0F"/>
                </a:solidFill>
              </a:rPr>
              <a:t>1000µg/l</a:t>
            </a:r>
            <a:endParaRPr sz="2900"/>
          </a:p>
          <a:p>
            <a:pPr marL="569595">
              <a:lnSpc>
                <a:spcPct val="100000"/>
              </a:lnSpc>
              <a:spcBef>
                <a:spcPts val="210"/>
              </a:spcBef>
            </a:pPr>
            <a:r>
              <a:rPr sz="2900" dirty="0">
                <a:solidFill>
                  <a:srgbClr val="0F0F0F"/>
                </a:solidFill>
              </a:rPr>
              <a:t>•B2</a:t>
            </a:r>
            <a:r>
              <a:rPr sz="2900" spc="-75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:</a:t>
            </a:r>
            <a:r>
              <a:rPr sz="2900" spc="55" dirty="0">
                <a:solidFill>
                  <a:srgbClr val="0F0F0F"/>
                </a:solidFill>
              </a:rPr>
              <a:t> </a:t>
            </a:r>
            <a:r>
              <a:rPr sz="2900" spc="-40" dirty="0">
                <a:solidFill>
                  <a:srgbClr val="0F0F0F"/>
                </a:solidFill>
              </a:rPr>
              <a:t>source</a:t>
            </a:r>
            <a:r>
              <a:rPr sz="2900" spc="-30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importante</a:t>
            </a:r>
            <a:r>
              <a:rPr sz="2900" spc="204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:</a:t>
            </a:r>
            <a:r>
              <a:rPr sz="2900" spc="35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800</a:t>
            </a:r>
            <a:r>
              <a:rPr sz="2900" spc="-145" dirty="0">
                <a:solidFill>
                  <a:srgbClr val="0F0F0F"/>
                </a:solidFill>
              </a:rPr>
              <a:t> </a:t>
            </a:r>
            <a:r>
              <a:rPr lang="en-US" sz="2900" spc="-145" dirty="0">
                <a:solidFill>
                  <a:srgbClr val="0F0F0F"/>
                </a:solidFill>
              </a:rPr>
              <a:t>a </a:t>
            </a:r>
            <a:r>
              <a:rPr sz="2900" dirty="0">
                <a:solidFill>
                  <a:srgbClr val="0F0F0F"/>
                </a:solidFill>
              </a:rPr>
              <a:t>3000</a:t>
            </a:r>
            <a:r>
              <a:rPr sz="2900" spc="5" dirty="0">
                <a:solidFill>
                  <a:srgbClr val="0F0F0F"/>
                </a:solidFill>
              </a:rPr>
              <a:t> </a:t>
            </a:r>
            <a:r>
              <a:rPr sz="2900" spc="-20" dirty="0">
                <a:solidFill>
                  <a:srgbClr val="0F0F0F"/>
                </a:solidFill>
              </a:rPr>
              <a:t>µg/I</a:t>
            </a:r>
            <a:endParaRPr sz="2900"/>
          </a:p>
          <a:p>
            <a:pPr marL="569595">
              <a:lnSpc>
                <a:spcPts val="5125"/>
              </a:lnSpc>
              <a:spcBef>
                <a:spcPts val="50"/>
              </a:spcBef>
            </a:pPr>
            <a:r>
              <a:rPr sz="2900" spc="-70" dirty="0">
                <a:solidFill>
                  <a:srgbClr val="0F0F0F"/>
                </a:solidFill>
              </a:rPr>
              <a:t>•PP</a:t>
            </a:r>
            <a:r>
              <a:rPr sz="2900" spc="-95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:</a:t>
            </a:r>
            <a:r>
              <a:rPr sz="2900" spc="215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1</a:t>
            </a:r>
            <a:r>
              <a:rPr sz="2900" spc="-10" dirty="0">
                <a:solidFill>
                  <a:srgbClr val="0F0F0F"/>
                </a:solidFill>
              </a:rPr>
              <a:t> </a:t>
            </a:r>
            <a:r>
              <a:rPr lang="en-US" sz="2900" spc="-10" dirty="0">
                <a:solidFill>
                  <a:srgbClr val="0F0F0F"/>
                </a:solidFill>
              </a:rPr>
              <a:t>a</a:t>
            </a:r>
            <a:r>
              <a:rPr sz="4300" spc="-165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2</a:t>
            </a:r>
            <a:r>
              <a:rPr sz="2900" spc="-70" dirty="0">
                <a:solidFill>
                  <a:srgbClr val="0F0F0F"/>
                </a:solidFill>
              </a:rPr>
              <a:t> </a:t>
            </a:r>
            <a:r>
              <a:rPr sz="2900" spc="-20" dirty="0">
                <a:solidFill>
                  <a:srgbClr val="0F0F0F"/>
                </a:solidFill>
              </a:rPr>
              <a:t>mg/I</a:t>
            </a:r>
            <a:endParaRPr sz="2900"/>
          </a:p>
          <a:p>
            <a:pPr marL="569595">
              <a:lnSpc>
                <a:spcPts val="5110"/>
              </a:lnSpc>
              <a:tabLst>
                <a:tab pos="4127500" algn="l"/>
                <a:tab pos="5281295" algn="l"/>
              </a:tabLst>
            </a:pPr>
            <a:r>
              <a:rPr sz="2900" spc="-10" dirty="0">
                <a:solidFill>
                  <a:srgbClr val="0F0F0F"/>
                </a:solidFill>
              </a:rPr>
              <a:t>•Acide</a:t>
            </a:r>
            <a:r>
              <a:rPr sz="2900" spc="-160" dirty="0">
                <a:solidFill>
                  <a:srgbClr val="0F0F0F"/>
                </a:solidFill>
              </a:rPr>
              <a:t> </a:t>
            </a:r>
            <a:r>
              <a:rPr sz="2900" spc="-10" dirty="0">
                <a:solidFill>
                  <a:srgbClr val="0F0F0F"/>
                </a:solidFill>
              </a:rPr>
              <a:t>pentothenique</a:t>
            </a:r>
            <a:r>
              <a:rPr sz="2900" dirty="0">
                <a:solidFill>
                  <a:srgbClr val="0F0F0F"/>
                </a:solidFill>
              </a:rPr>
              <a:t>	:</a:t>
            </a:r>
            <a:r>
              <a:rPr sz="2900" spc="270" dirty="0">
                <a:solidFill>
                  <a:srgbClr val="0F0F0F"/>
                </a:solidFill>
              </a:rPr>
              <a:t> </a:t>
            </a:r>
            <a:r>
              <a:rPr sz="3000" spc="75" dirty="0">
                <a:solidFill>
                  <a:srgbClr val="0F0F0F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000" spc="-65" dirty="0">
                <a:solidFill>
                  <a:srgbClr val="0F0F0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000" spc="-65" dirty="0">
                <a:solidFill>
                  <a:srgbClr val="0F0F0F"/>
                </a:solidFill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3000" spc="-590" dirty="0">
                <a:solidFill>
                  <a:srgbClr val="0F0F0F"/>
                </a:solidFill>
                <a:latin typeface="Times New Roman" panose="02020603050405020304"/>
                <a:cs typeface="Times New Roman" panose="02020603050405020304"/>
              </a:rPr>
              <a:t>5</a:t>
            </a:r>
            <a:r>
              <a:rPr sz="3000" dirty="0">
                <a:solidFill>
                  <a:srgbClr val="0F0F0F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900" dirty="0">
                <a:solidFill>
                  <a:srgbClr val="0F0F0F"/>
                </a:solidFill>
              </a:rPr>
              <a:t>mg/I</a:t>
            </a:r>
            <a:r>
              <a:rPr sz="2900" spc="-15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:</a:t>
            </a:r>
            <a:r>
              <a:rPr sz="2900" spc="40" dirty="0">
                <a:solidFill>
                  <a:srgbClr val="0F0F0F"/>
                </a:solidFill>
              </a:rPr>
              <a:t> </a:t>
            </a:r>
            <a:r>
              <a:rPr sz="3000" spc="-85" dirty="0">
                <a:solidFill>
                  <a:srgbClr val="0F0F0F"/>
                </a:solidFill>
                <a:latin typeface="Times New Roman" panose="02020603050405020304"/>
                <a:cs typeface="Times New Roman" panose="02020603050405020304"/>
              </a:rPr>
              <a:t>10</a:t>
            </a:r>
            <a:r>
              <a:rPr sz="3000" spc="-85" dirty="0">
                <a:solidFill>
                  <a:srgbClr val="0F0F0F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/>
              </a:rPr>
              <a:t>％</a:t>
            </a:r>
            <a:r>
              <a:rPr sz="3000" spc="95" dirty="0">
                <a:solidFill>
                  <a:srgbClr val="0F0F0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45" dirty="0">
                <a:solidFill>
                  <a:srgbClr val="0F0F0F"/>
                </a:solidFill>
              </a:rPr>
              <a:t>sous</a:t>
            </a:r>
            <a:r>
              <a:rPr sz="2900" spc="-50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forme</a:t>
            </a:r>
            <a:r>
              <a:rPr sz="2900" spc="-80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de</a:t>
            </a:r>
            <a:r>
              <a:rPr sz="2900" spc="-95" dirty="0">
                <a:solidFill>
                  <a:srgbClr val="0F0F0F"/>
                </a:solidFill>
              </a:rPr>
              <a:t> </a:t>
            </a:r>
            <a:r>
              <a:rPr sz="2900" spc="-70" dirty="0">
                <a:solidFill>
                  <a:srgbClr val="0F0F0F"/>
                </a:solidFill>
              </a:rPr>
              <a:t>coenzyme</a:t>
            </a:r>
            <a:r>
              <a:rPr sz="2900" spc="55" dirty="0">
                <a:solidFill>
                  <a:srgbClr val="0F0F0F"/>
                </a:solidFill>
              </a:rPr>
              <a:t> </a:t>
            </a:r>
            <a:r>
              <a:rPr sz="2900" spc="-50" dirty="0">
                <a:solidFill>
                  <a:srgbClr val="0F0F0F"/>
                </a:solidFill>
              </a:rPr>
              <a:t>A</a:t>
            </a: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569595">
              <a:lnSpc>
                <a:spcPts val="4920"/>
              </a:lnSpc>
            </a:pPr>
            <a:r>
              <a:rPr sz="2900" dirty="0">
                <a:solidFill>
                  <a:srgbClr val="0F0F0F"/>
                </a:solidFill>
              </a:rPr>
              <a:t>•B6</a:t>
            </a:r>
            <a:r>
              <a:rPr sz="2900" spc="-50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:</a:t>
            </a:r>
            <a:r>
              <a:rPr sz="2900" spc="80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0,3</a:t>
            </a:r>
            <a:r>
              <a:rPr sz="2900" spc="-65" dirty="0">
                <a:solidFill>
                  <a:srgbClr val="0F0F0F"/>
                </a:solidFill>
              </a:rPr>
              <a:t> </a:t>
            </a:r>
            <a:r>
              <a:rPr lang="en-US" sz="2900" spc="-65" dirty="0">
                <a:solidFill>
                  <a:srgbClr val="0F0F0F"/>
                </a:solidFill>
              </a:rPr>
              <a:t>a </a:t>
            </a:r>
            <a:r>
              <a:rPr sz="3000" spc="110" dirty="0">
                <a:solidFill>
                  <a:srgbClr val="0F0F0F"/>
                </a:solidFill>
                <a:latin typeface="Times New Roman" panose="02020603050405020304"/>
                <a:cs typeface="Times New Roman" panose="02020603050405020304"/>
              </a:rPr>
              <a:t>1,5</a:t>
            </a:r>
            <a:r>
              <a:rPr sz="3000" spc="-65" dirty="0">
                <a:solidFill>
                  <a:srgbClr val="0F0F0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F0F0F"/>
                </a:solidFill>
              </a:rPr>
              <a:t>mg/I</a:t>
            </a:r>
            <a:r>
              <a:rPr sz="2900" spc="15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:</a:t>
            </a:r>
            <a:r>
              <a:rPr sz="2900" spc="5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forme</a:t>
            </a:r>
            <a:r>
              <a:rPr sz="2900" spc="25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de</a:t>
            </a:r>
            <a:r>
              <a:rPr sz="2900" spc="-60" dirty="0">
                <a:solidFill>
                  <a:srgbClr val="0F0F0F"/>
                </a:solidFill>
              </a:rPr>
              <a:t> </a:t>
            </a:r>
            <a:r>
              <a:rPr sz="2900" spc="-25" dirty="0">
                <a:solidFill>
                  <a:srgbClr val="0F0F0F"/>
                </a:solidFill>
              </a:rPr>
              <a:t>pyridoxal</a:t>
            </a:r>
            <a:r>
              <a:rPr sz="2900" spc="140" dirty="0">
                <a:solidFill>
                  <a:srgbClr val="0F0F0F"/>
                </a:solidFill>
              </a:rPr>
              <a:t> </a:t>
            </a:r>
            <a:r>
              <a:rPr sz="2900" spc="-45" dirty="0">
                <a:solidFill>
                  <a:srgbClr val="0F0F0F"/>
                </a:solidFill>
              </a:rPr>
              <a:t>(81</a:t>
            </a:r>
            <a:r>
              <a:rPr sz="2900" spc="-45" dirty="0">
                <a:solidFill>
                  <a:srgbClr val="0F0F0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％</a:t>
            </a:r>
            <a:r>
              <a:rPr sz="3000" spc="-45" dirty="0">
                <a:solidFill>
                  <a:srgbClr val="0F0F0F"/>
                </a:solidFill>
                <a:latin typeface="Times New Roman" panose="02020603050405020304"/>
                <a:cs typeface="Times New Roman" panose="02020603050405020304"/>
              </a:rPr>
              <a:t>),</a:t>
            </a:r>
            <a:r>
              <a:rPr sz="3000" spc="130" dirty="0">
                <a:solidFill>
                  <a:srgbClr val="0F0F0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35" dirty="0">
                <a:solidFill>
                  <a:srgbClr val="0F0F0F"/>
                </a:solidFill>
              </a:rPr>
              <a:t>pyridoxamine</a:t>
            </a:r>
            <a:r>
              <a:rPr sz="2900" spc="210" dirty="0">
                <a:solidFill>
                  <a:srgbClr val="0F0F0F"/>
                </a:solidFill>
              </a:rPr>
              <a:t> </a:t>
            </a:r>
            <a:r>
              <a:rPr sz="3000" spc="-30" dirty="0">
                <a:solidFill>
                  <a:srgbClr val="0F0F0F"/>
                </a:solidFill>
                <a:latin typeface="Times New Roman" panose="02020603050405020304"/>
                <a:cs typeface="Times New Roman" panose="02020603050405020304"/>
              </a:rPr>
              <a:t>(15</a:t>
            </a:r>
            <a:r>
              <a:rPr sz="3000" spc="-30" dirty="0">
                <a:solidFill>
                  <a:srgbClr val="0F0F0F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/>
              </a:rPr>
              <a:t>％</a:t>
            </a:r>
            <a:r>
              <a:rPr sz="3000" spc="-30" dirty="0">
                <a:solidFill>
                  <a:srgbClr val="0F0F0F"/>
                </a:solidFill>
                <a:latin typeface="Times New Roman" panose="02020603050405020304"/>
                <a:cs typeface="Times New Roman" panose="02020603050405020304"/>
              </a:rPr>
              <a:t>)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565785">
              <a:lnSpc>
                <a:spcPts val="3375"/>
              </a:lnSpc>
            </a:pPr>
            <a:r>
              <a:rPr sz="2900" spc="80" dirty="0">
                <a:solidFill>
                  <a:srgbClr val="0F0F0F"/>
                </a:solidFill>
              </a:rPr>
              <a:t>et</a:t>
            </a:r>
            <a:r>
              <a:rPr sz="2900" spc="-110" dirty="0">
                <a:solidFill>
                  <a:srgbClr val="0F0F0F"/>
                </a:solidFill>
              </a:rPr>
              <a:t> </a:t>
            </a:r>
            <a:r>
              <a:rPr sz="2900" spc="-20" dirty="0">
                <a:solidFill>
                  <a:srgbClr val="0F0F0F"/>
                </a:solidFill>
              </a:rPr>
              <a:t>pyridoxine</a:t>
            </a:r>
            <a:r>
              <a:rPr sz="2900" spc="-15" dirty="0">
                <a:solidFill>
                  <a:srgbClr val="0F0F0F"/>
                </a:solidFill>
              </a:rPr>
              <a:t> </a:t>
            </a:r>
            <a:r>
              <a:rPr sz="2900" spc="-10" dirty="0">
                <a:solidFill>
                  <a:srgbClr val="0F0F0F"/>
                </a:solidFill>
              </a:rPr>
              <a:t>(</a:t>
            </a:r>
            <a:r>
              <a:rPr sz="3000" spc="-10" dirty="0">
                <a:solidFill>
                  <a:srgbClr val="0F0F0F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r>
              <a:rPr sz="3000" spc="-10" dirty="0">
                <a:solidFill>
                  <a:srgbClr val="0F0F0F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/>
              </a:rPr>
              <a:t>％</a:t>
            </a:r>
            <a:r>
              <a:rPr sz="3000" spc="-10" dirty="0">
                <a:solidFill>
                  <a:srgbClr val="0F0F0F"/>
                </a:solidFill>
                <a:latin typeface="Times New Roman" panose="02020603050405020304"/>
                <a:cs typeface="Times New Roman" panose="02020603050405020304"/>
              </a:rPr>
              <a:t>).</a:t>
            </a: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569595">
              <a:lnSpc>
                <a:spcPct val="100000"/>
              </a:lnSpc>
              <a:spcBef>
                <a:spcPts val="1670"/>
              </a:spcBef>
            </a:pPr>
            <a:r>
              <a:rPr sz="2900" spc="70" dirty="0">
                <a:solidFill>
                  <a:srgbClr val="0F0F0F"/>
                </a:solidFill>
              </a:rPr>
              <a:t>•H:</a:t>
            </a:r>
            <a:r>
              <a:rPr sz="2900" spc="180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4</a:t>
            </a:r>
            <a:r>
              <a:rPr sz="2900" spc="-10" dirty="0">
                <a:solidFill>
                  <a:srgbClr val="0F0F0F"/>
                </a:solidFill>
              </a:rPr>
              <a:t> µg/100ml</a:t>
            </a:r>
            <a:endParaRPr sz="2900"/>
          </a:p>
          <a:p>
            <a:pPr marL="570865" marR="459740" indent="-1270">
              <a:lnSpc>
                <a:spcPct val="90000"/>
              </a:lnSpc>
              <a:spcBef>
                <a:spcPts val="755"/>
              </a:spcBef>
            </a:pPr>
            <a:r>
              <a:rPr sz="2900" dirty="0">
                <a:solidFill>
                  <a:srgbClr val="0F0F0F"/>
                </a:solidFill>
              </a:rPr>
              <a:t>•B12</a:t>
            </a:r>
            <a:r>
              <a:rPr sz="2900" spc="80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:</a:t>
            </a:r>
            <a:r>
              <a:rPr sz="2900" spc="229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1</a:t>
            </a:r>
            <a:r>
              <a:rPr sz="2900" spc="-100" dirty="0">
                <a:solidFill>
                  <a:srgbClr val="0F0F0F"/>
                </a:solidFill>
              </a:rPr>
              <a:t> </a:t>
            </a:r>
            <a:r>
              <a:rPr sz="4300" spc="-860" dirty="0">
                <a:solidFill>
                  <a:srgbClr val="0F0F0F"/>
                </a:solidFill>
              </a:rPr>
              <a:t>a</a:t>
            </a:r>
            <a:r>
              <a:rPr sz="4300" spc="-290" dirty="0">
                <a:solidFill>
                  <a:srgbClr val="0F0F0F"/>
                </a:solidFill>
              </a:rPr>
              <a:t> </a:t>
            </a:r>
            <a:r>
              <a:rPr sz="2900" spc="95" dirty="0">
                <a:solidFill>
                  <a:srgbClr val="0F0F0F"/>
                </a:solidFill>
              </a:rPr>
              <a:t>8</a:t>
            </a:r>
            <a:r>
              <a:rPr sz="2900" spc="-130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µg/I</a:t>
            </a:r>
            <a:r>
              <a:rPr sz="2900" spc="40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:</a:t>
            </a:r>
            <a:r>
              <a:rPr sz="2900" spc="40" dirty="0">
                <a:solidFill>
                  <a:srgbClr val="0F0F0F"/>
                </a:solidFill>
              </a:rPr>
              <a:t> </a:t>
            </a:r>
            <a:r>
              <a:rPr sz="2900" spc="-55" dirty="0">
                <a:solidFill>
                  <a:srgbClr val="0F0F0F"/>
                </a:solidFill>
              </a:rPr>
              <a:t>Dans</a:t>
            </a:r>
            <a:r>
              <a:rPr sz="2900" spc="30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le</a:t>
            </a:r>
            <a:r>
              <a:rPr sz="2900" spc="-75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lait</a:t>
            </a:r>
            <a:r>
              <a:rPr sz="2900" spc="-100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cru</a:t>
            </a:r>
            <a:r>
              <a:rPr sz="2900" spc="25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la</a:t>
            </a:r>
            <a:r>
              <a:rPr sz="2900" spc="-25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totalite</a:t>
            </a:r>
            <a:r>
              <a:rPr sz="2900" spc="75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de</a:t>
            </a:r>
            <a:r>
              <a:rPr sz="2900" spc="-90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la</a:t>
            </a:r>
            <a:r>
              <a:rPr sz="2900" spc="45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vitamine</a:t>
            </a:r>
            <a:r>
              <a:rPr sz="2900" spc="75" dirty="0">
                <a:solidFill>
                  <a:srgbClr val="0F0F0F"/>
                </a:solidFill>
              </a:rPr>
              <a:t> </a:t>
            </a:r>
            <a:r>
              <a:rPr sz="2900" spc="-80" dirty="0">
                <a:solidFill>
                  <a:srgbClr val="0F0F0F"/>
                </a:solidFill>
              </a:rPr>
              <a:t>B12</a:t>
            </a:r>
            <a:r>
              <a:rPr sz="2900" spc="-60" dirty="0">
                <a:solidFill>
                  <a:srgbClr val="0F0F0F"/>
                </a:solidFill>
              </a:rPr>
              <a:t> </a:t>
            </a:r>
            <a:r>
              <a:rPr sz="2900" spc="-25" dirty="0">
                <a:solidFill>
                  <a:srgbClr val="0F0F0F"/>
                </a:solidFill>
              </a:rPr>
              <a:t>est liee</a:t>
            </a:r>
            <a:r>
              <a:rPr sz="2900" spc="-175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aux</a:t>
            </a:r>
            <a:r>
              <a:rPr sz="2900" spc="-70" dirty="0">
                <a:solidFill>
                  <a:srgbClr val="0F0F0F"/>
                </a:solidFill>
              </a:rPr>
              <a:t> </a:t>
            </a:r>
            <a:r>
              <a:rPr sz="2900" spc="-20" dirty="0">
                <a:solidFill>
                  <a:srgbClr val="0F0F0F"/>
                </a:solidFill>
              </a:rPr>
              <a:t>proteines,</a:t>
            </a:r>
            <a:r>
              <a:rPr sz="2900" spc="20" dirty="0">
                <a:solidFill>
                  <a:srgbClr val="0F0F0F"/>
                </a:solidFill>
              </a:rPr>
              <a:t> </a:t>
            </a:r>
            <a:r>
              <a:rPr sz="2900" spc="-160" dirty="0">
                <a:solidFill>
                  <a:srgbClr val="0F0F0F"/>
                </a:solidFill>
              </a:rPr>
              <a:t>casein</a:t>
            </a:r>
            <a:r>
              <a:rPr sz="2900" spc="-160" dirty="0">
                <a:solidFill>
                  <a:srgbClr val="3B3B3B"/>
                </a:solidFill>
              </a:rPr>
              <a:t>,</a:t>
            </a:r>
            <a:r>
              <a:rPr sz="2900" spc="-160" dirty="0">
                <a:solidFill>
                  <a:srgbClr val="0F0F0F"/>
                </a:solidFill>
              </a:rPr>
              <a:t>es</a:t>
            </a:r>
            <a:r>
              <a:rPr sz="2900" spc="-200" dirty="0">
                <a:solidFill>
                  <a:srgbClr val="0F0F0F"/>
                </a:solidFill>
              </a:rPr>
              <a:t> </a:t>
            </a:r>
            <a:r>
              <a:rPr sz="2900" spc="90" dirty="0">
                <a:solidFill>
                  <a:srgbClr val="0F0F0F"/>
                </a:solidFill>
              </a:rPr>
              <a:t>et</a:t>
            </a:r>
            <a:r>
              <a:rPr sz="2900" spc="-75" dirty="0">
                <a:solidFill>
                  <a:srgbClr val="0F0F0F"/>
                </a:solidFill>
              </a:rPr>
              <a:t> </a:t>
            </a:r>
            <a:r>
              <a:rPr sz="2900" spc="-25" dirty="0">
                <a:solidFill>
                  <a:srgbClr val="0F0F0F"/>
                </a:solidFill>
              </a:rPr>
              <a:t>proteines</a:t>
            </a:r>
            <a:r>
              <a:rPr sz="2900" spc="40" dirty="0">
                <a:solidFill>
                  <a:srgbClr val="0F0F0F"/>
                </a:solidFill>
              </a:rPr>
              <a:t> </a:t>
            </a:r>
            <a:r>
              <a:rPr sz="2900" dirty="0">
                <a:solidFill>
                  <a:srgbClr val="0F0F0F"/>
                </a:solidFill>
              </a:rPr>
              <a:t>de</a:t>
            </a:r>
            <a:r>
              <a:rPr sz="2900" spc="-95" dirty="0">
                <a:solidFill>
                  <a:srgbClr val="0F0F0F"/>
                </a:solidFill>
              </a:rPr>
              <a:t> </a:t>
            </a:r>
            <a:r>
              <a:rPr sz="2900" spc="-10" dirty="0">
                <a:solidFill>
                  <a:srgbClr val="0F0F0F"/>
                </a:solidFill>
              </a:rPr>
              <a:t>serum.</a:t>
            </a:r>
            <a:endParaRPr sz="2900"/>
          </a:p>
        </p:txBody>
      </p:sp>
      <p:sp>
        <p:nvSpPr>
          <p:cNvPr id="11" name="Zone de texte 10"/>
          <p:cNvSpPr txBox="1"/>
          <p:nvPr/>
        </p:nvSpPr>
        <p:spPr>
          <a:xfrm>
            <a:off x="1016000" y="2133600"/>
            <a:ext cx="650240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74065">
              <a:lnSpc>
                <a:spcPct val="100000"/>
              </a:lnSpc>
              <a:spcBef>
                <a:spcPts val="1790"/>
              </a:spcBef>
            </a:pPr>
            <a:r>
              <a:rPr lang="en-US" altLang="en-US" sz="2900" b="1" u="heavy" spc="-2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sym typeface="+mn-ea"/>
              </a:rPr>
              <a:t>les vi</a:t>
            </a:r>
            <a:r>
              <a:rPr sz="2900" b="1" u="heavy" spc="-2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sym typeface="+mn-ea"/>
              </a:rPr>
              <a:t>tamines</a:t>
            </a:r>
            <a:r>
              <a:rPr sz="2900" b="1" u="heavy" spc="-13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sym typeface="+mn-ea"/>
              </a:rPr>
              <a:t> </a:t>
            </a:r>
            <a:r>
              <a:rPr sz="2900" b="1" u="heavy" spc="-1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sym typeface="+mn-ea"/>
              </a:rPr>
              <a:t>hydrosolubles</a:t>
            </a:r>
            <a:r>
              <a:rPr sz="2900" b="1" u="none" spc="-10" dirty="0">
                <a:solidFill>
                  <a:srgbClr val="0F0F0F"/>
                </a:solidFill>
                <a:sym typeface="+mn-ea"/>
              </a:rPr>
              <a:t>:</a:t>
            </a:r>
            <a:endParaRPr lang="fr-FR" altLang="en-US" sz="2900" b="1" u="none" spc="-10" dirty="0">
              <a:solidFill>
                <a:srgbClr val="0F0F0F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1243" rIns="0" bIns="0" rtlCol="0">
            <a:spAutoFit/>
          </a:bodyPr>
          <a:lstStyle/>
          <a:p>
            <a:pPr marL="3750945">
              <a:lnSpc>
                <a:spcPct val="100000"/>
              </a:lnSpc>
              <a:spcBef>
                <a:spcPts val="105"/>
              </a:spcBef>
            </a:pPr>
            <a:r>
              <a:rPr sz="3450" u="none" spc="210" dirty="0">
                <a:solidFill>
                  <a:srgbClr val="3A3887"/>
                </a:solidFill>
              </a:rPr>
              <a:t>1.6.2</a:t>
            </a:r>
            <a:r>
              <a:rPr sz="3450" u="none" spc="-110" dirty="0">
                <a:solidFill>
                  <a:srgbClr val="3A3887"/>
                </a:solidFill>
              </a:rPr>
              <a:t> </a:t>
            </a:r>
            <a:r>
              <a:rPr sz="3450" u="none" dirty="0">
                <a:solidFill>
                  <a:srgbClr val="3A3887"/>
                </a:solidFill>
              </a:rPr>
              <a:t>Les</a:t>
            </a:r>
            <a:r>
              <a:rPr sz="3450" u="none" spc="-185" dirty="0">
                <a:solidFill>
                  <a:srgbClr val="3A3887"/>
                </a:solidFill>
              </a:rPr>
              <a:t> </a:t>
            </a:r>
            <a:r>
              <a:rPr sz="3450" u="none" spc="55" dirty="0">
                <a:solidFill>
                  <a:srgbClr val="3A3887"/>
                </a:solidFill>
              </a:rPr>
              <a:t>enzymes</a:t>
            </a:r>
            <a:r>
              <a:rPr sz="3450" u="none" spc="135" dirty="0">
                <a:solidFill>
                  <a:srgbClr val="3A3887"/>
                </a:solidFill>
              </a:rPr>
              <a:t> </a:t>
            </a:r>
            <a:r>
              <a:rPr sz="3450" u="none" spc="-25" dirty="0">
                <a:solidFill>
                  <a:srgbClr val="3A3887"/>
                </a:solidFill>
              </a:rPr>
              <a:t>(1)</a:t>
            </a:r>
            <a:endParaRPr sz="3450"/>
          </a:p>
        </p:txBody>
      </p:sp>
      <p:sp>
        <p:nvSpPr>
          <p:cNvPr id="10" name="object 10"/>
          <p:cNvSpPr/>
          <p:nvPr/>
        </p:nvSpPr>
        <p:spPr>
          <a:xfrm>
            <a:off x="1213116" y="3395459"/>
            <a:ext cx="2878455" cy="0"/>
          </a:xfrm>
          <a:custGeom>
            <a:avLst/>
            <a:gdLst/>
            <a:ahLst/>
            <a:cxnLst/>
            <a:rect l="l" t="t" r="r" b="b"/>
            <a:pathLst>
              <a:path w="2878454">
                <a:moveTo>
                  <a:pt x="0" y="0"/>
                </a:moveTo>
                <a:lnTo>
                  <a:pt x="2877888" y="0"/>
                </a:lnTo>
              </a:path>
            </a:pathLst>
          </a:custGeom>
          <a:ln w="12726">
            <a:solidFill>
              <a:srgbClr val="0E0E0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91462" y="2680261"/>
            <a:ext cx="11048365" cy="5544820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2030"/>
              </a:spcBef>
            </a:pPr>
            <a:r>
              <a:rPr sz="3600" spc="-25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60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hydrolases: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9685" marR="874395">
              <a:lnSpc>
                <a:spcPts val="3970"/>
              </a:lnSpc>
              <a:spcBef>
                <a:spcPts val="2355"/>
              </a:spcBef>
            </a:pP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hydrolysent</a:t>
            </a: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6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substrats</a:t>
            </a:r>
            <a:r>
              <a:rPr sz="36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60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plus</a:t>
            </a:r>
            <a:r>
              <a:rPr sz="360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divers</a:t>
            </a:r>
            <a:r>
              <a:rPr sz="3600" spc="-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360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lipase,</a:t>
            </a:r>
            <a:r>
              <a:rPr sz="36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 </a:t>
            </a:r>
            <a:r>
              <a:rPr sz="360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phosphatase</a:t>
            </a:r>
            <a:r>
              <a:rPr sz="3600" spc="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alcaline,</a:t>
            </a:r>
            <a:r>
              <a:rPr sz="360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galactase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!'amylase.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40640">
              <a:lnSpc>
                <a:spcPct val="100000"/>
              </a:lnSpc>
              <a:spcBef>
                <a:spcPts val="1900"/>
              </a:spcBef>
            </a:pPr>
            <a:r>
              <a:rPr sz="360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•Les</a:t>
            </a:r>
            <a:r>
              <a:rPr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phosphatases: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9685">
              <a:lnSpc>
                <a:spcPct val="100000"/>
              </a:lnSpc>
              <a:spcBef>
                <a:spcPts val="1810"/>
              </a:spcBef>
            </a:pP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hydrolysent</a:t>
            </a:r>
            <a:r>
              <a:rPr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60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esters</a:t>
            </a:r>
            <a:r>
              <a:rPr sz="36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phosphoriques.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2700" marR="5080" indent="6985">
              <a:lnSpc>
                <a:spcPct val="94000"/>
              </a:lnSpc>
              <a:spcBef>
                <a:spcPts val="2085"/>
              </a:spcBef>
            </a:pP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parmi</a:t>
            </a:r>
            <a:r>
              <a:rPr sz="360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phosphatases,</a:t>
            </a:r>
            <a:r>
              <a:rPr sz="360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phosphatase</a:t>
            </a:r>
            <a:r>
              <a:rPr sz="3600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alcaline</a:t>
            </a:r>
            <a:r>
              <a:rPr sz="36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 </a:t>
            </a:r>
            <a:r>
              <a:rPr sz="36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employee</a:t>
            </a:r>
            <a:r>
              <a:rPr sz="360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comme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test</a:t>
            </a:r>
            <a:r>
              <a:rPr sz="360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contr</a:t>
            </a:r>
            <a:r>
              <a:rPr lang="en-US" altLang="en-US"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600" spc="-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pasteurisation</a:t>
            </a:r>
            <a:r>
              <a:rPr sz="360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 </a:t>
            </a:r>
            <a:r>
              <a:rPr sz="3600" b="1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600" b="1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600" b="1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b="1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2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b="1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2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creme.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6090" rIns="0" bIns="0" rtlCol="0">
            <a:spAutoFit/>
          </a:bodyPr>
          <a:lstStyle/>
          <a:p>
            <a:pPr marL="4615180">
              <a:lnSpc>
                <a:spcPct val="100000"/>
              </a:lnSpc>
              <a:spcBef>
                <a:spcPts val="110"/>
              </a:spcBef>
            </a:pPr>
            <a:r>
              <a:rPr sz="6550" u="none" spc="-630" dirty="0">
                <a:solidFill>
                  <a:srgbClr val="3D3893"/>
                </a:solidFill>
              </a:rPr>
              <a:t>Plan</a:t>
            </a:r>
            <a:r>
              <a:rPr sz="6550" u="none" spc="340" dirty="0">
                <a:solidFill>
                  <a:srgbClr val="3D3893"/>
                </a:solidFill>
              </a:rPr>
              <a:t> </a:t>
            </a:r>
            <a:r>
              <a:rPr sz="6550" u="none" spc="-525" dirty="0">
                <a:solidFill>
                  <a:srgbClr val="3D3893"/>
                </a:solidFill>
              </a:rPr>
              <a:t>du</a:t>
            </a:r>
            <a:r>
              <a:rPr sz="6550" u="none" spc="145" dirty="0">
                <a:solidFill>
                  <a:srgbClr val="3D3893"/>
                </a:solidFill>
              </a:rPr>
              <a:t> </a:t>
            </a:r>
            <a:r>
              <a:rPr sz="6550" u="none" spc="-625" dirty="0">
                <a:solidFill>
                  <a:srgbClr val="3D3893"/>
                </a:solidFill>
              </a:rPr>
              <a:t>cours</a:t>
            </a:r>
            <a:endParaRPr sz="6550"/>
          </a:p>
        </p:txBody>
      </p:sp>
      <p:sp>
        <p:nvSpPr>
          <p:cNvPr id="10" name="object 10"/>
          <p:cNvSpPr txBox="1"/>
          <p:nvPr/>
        </p:nvSpPr>
        <p:spPr>
          <a:xfrm>
            <a:off x="5412675" y="2824068"/>
            <a:ext cx="2452370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spc="-55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Partie</a:t>
            </a:r>
            <a:r>
              <a:rPr sz="2950" spc="15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1:</a:t>
            </a:r>
            <a:r>
              <a:rPr sz="2950" spc="-95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80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2950" spc="-50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0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8716" y="3079871"/>
            <a:ext cx="9271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spc="-50" dirty="0">
                <a:solidFill>
                  <a:srgbClr val="0F0F0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endParaRPr sz="21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8587" y="3312766"/>
            <a:ext cx="11358245" cy="5313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0530" indent="-407035">
              <a:lnSpc>
                <a:spcPct val="100000"/>
              </a:lnSpc>
              <a:spcBef>
                <a:spcPts val="105"/>
              </a:spcBef>
              <a:buSzPct val="93000"/>
              <a:buAutoNum type="arabicPeriod"/>
              <a:tabLst>
                <a:tab pos="430530" algn="l"/>
              </a:tabLst>
            </a:pPr>
            <a:r>
              <a:rPr sz="2950" spc="-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Elements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constitutifs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50" spc="-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431165" indent="-403225">
              <a:lnSpc>
                <a:spcPct val="100000"/>
              </a:lnSpc>
              <a:spcBef>
                <a:spcPts val="105"/>
              </a:spcBef>
              <a:buSzPct val="93000"/>
              <a:buAutoNum type="arabicPeriod"/>
              <a:tabLst>
                <a:tab pos="431165" algn="l"/>
              </a:tabLst>
            </a:pPr>
            <a:r>
              <a:rPr sz="295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Proprietes</a:t>
            </a:r>
            <a:r>
              <a:rPr sz="2950" spc="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physico-</a:t>
            </a:r>
            <a:r>
              <a:rPr sz="295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chimiques</a:t>
            </a:r>
            <a:r>
              <a:rPr sz="2950" spc="-1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50" spc="-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429895" indent="-407035">
              <a:lnSpc>
                <a:spcPct val="100000"/>
              </a:lnSpc>
              <a:spcBef>
                <a:spcPts val="230"/>
              </a:spcBef>
              <a:buSzPct val="93000"/>
              <a:buAutoNum type="arabicPeriod"/>
              <a:tabLst>
                <a:tab pos="429895" algn="l"/>
              </a:tabLst>
            </a:pPr>
            <a:r>
              <a:rPr sz="295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Facteurs</a:t>
            </a:r>
            <a:r>
              <a:rPr sz="29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influenc;ant</a:t>
            </a:r>
            <a:r>
              <a:rPr sz="295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5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production</a:t>
            </a:r>
            <a:r>
              <a:rPr sz="2950" spc="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50" spc="-2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50" spc="-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composition</a:t>
            </a:r>
            <a:r>
              <a:rPr sz="295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chimique</a:t>
            </a:r>
            <a:r>
              <a:rPr sz="295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50" spc="-1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434975" indent="-411480">
              <a:lnSpc>
                <a:spcPct val="100000"/>
              </a:lnSpc>
              <a:spcBef>
                <a:spcPts val="310"/>
              </a:spcBef>
              <a:buSzPct val="93000"/>
              <a:buAutoNum type="arabicPeriod"/>
              <a:tabLst>
                <a:tab pos="434975" algn="l"/>
              </a:tabLst>
            </a:pPr>
            <a:r>
              <a:rPr sz="295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Alterations,</a:t>
            </a:r>
            <a:r>
              <a:rPr sz="2950" spc="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defauts</a:t>
            </a:r>
            <a:r>
              <a:rPr sz="295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50" spc="-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pollution</a:t>
            </a:r>
            <a:r>
              <a:rPr sz="295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50" spc="-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F0F0F"/>
              </a:buClr>
              <a:buFont typeface="Arial" panose="020B0604020202020204"/>
              <a:buAutoNum type="arabicPeriod"/>
            </a:pPr>
            <a:endParaRPr sz="2950">
              <a:latin typeface="Arial" panose="020B0604020202020204"/>
              <a:cs typeface="Arial" panose="020B0604020202020204"/>
            </a:endParaRPr>
          </a:p>
          <a:p>
            <a:pPr marL="3855720">
              <a:lnSpc>
                <a:spcPct val="100000"/>
              </a:lnSpc>
            </a:pPr>
            <a:r>
              <a:rPr sz="2950" spc="-55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Partie</a:t>
            </a:r>
            <a:r>
              <a:rPr sz="2950" spc="-5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2:</a:t>
            </a:r>
            <a:r>
              <a:rPr sz="2950" spc="-60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65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Production</a:t>
            </a:r>
            <a:r>
              <a:rPr sz="2950" spc="15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50" spc="-75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0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433705" indent="-405765">
              <a:lnSpc>
                <a:spcPts val="2910"/>
              </a:lnSpc>
              <a:spcBef>
                <a:spcPts val="150"/>
              </a:spcBef>
              <a:buSzPct val="93000"/>
              <a:buAutoNum type="arabicPeriod" startAt="5"/>
              <a:tabLst>
                <a:tab pos="433705" algn="l"/>
              </a:tabLst>
            </a:pPr>
            <a:r>
              <a:rPr sz="2950" spc="-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50" spc="-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traite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431165" indent="-417195">
              <a:lnSpc>
                <a:spcPts val="4650"/>
              </a:lnSpc>
              <a:buSzPct val="93000"/>
              <a:buAutoNum type="arabicPeriod" startAt="5"/>
              <a:tabLst>
                <a:tab pos="431165" algn="l"/>
              </a:tabLst>
            </a:pPr>
            <a:r>
              <a:rPr sz="2950" spc="-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Conservation</a:t>
            </a:r>
            <a:r>
              <a:rPr sz="2950" spc="1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50" spc="-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2950" spc="-1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2950" spc="-1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ferme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435610" indent="-414655">
              <a:lnSpc>
                <a:spcPct val="100000"/>
              </a:lnSpc>
              <a:spcBef>
                <a:spcPts val="15"/>
              </a:spcBef>
              <a:buSzPct val="93000"/>
              <a:buAutoNum type="arabicPeriod" startAt="5"/>
              <a:tabLst>
                <a:tab pos="434975" algn="l"/>
              </a:tabLst>
            </a:pPr>
            <a:r>
              <a:rPr sz="295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Approvisionnement</a:t>
            </a:r>
            <a:r>
              <a:rPr sz="2950" spc="-1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950" spc="-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laiteries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426085" indent="-413385">
              <a:lnSpc>
                <a:spcPct val="100000"/>
              </a:lnSpc>
              <a:spcBef>
                <a:spcPts val="150"/>
              </a:spcBef>
              <a:buSzPct val="93000"/>
              <a:buAutoNum type="arabicPeriod" startAt="5"/>
              <a:tabLst>
                <a:tab pos="425450" algn="l"/>
              </a:tabLst>
            </a:pPr>
            <a:r>
              <a:rPr sz="295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Technologie</a:t>
            </a:r>
            <a:r>
              <a:rPr sz="2950" spc="-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950" spc="-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2950" spc="-2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consommation</a:t>
            </a:r>
            <a:r>
              <a:rPr sz="2950" spc="1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nature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305435" indent="-303530">
              <a:lnSpc>
                <a:spcPct val="100000"/>
              </a:lnSpc>
              <a:spcBef>
                <a:spcPts val="350"/>
              </a:spcBef>
              <a:buSzPct val="93000"/>
              <a:buAutoNum type="arabicPeriod" startAt="5"/>
              <a:tabLst>
                <a:tab pos="305435" algn="l"/>
              </a:tabLst>
            </a:pPr>
            <a:r>
              <a:rPr sz="295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Technologie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950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2950" spc="-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1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conserve</a:t>
            </a:r>
            <a:endParaRPr sz="29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542340" y="1847950"/>
            <a:ext cx="347091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spc="-1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00" b="1" spc="-5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enzymes</a:t>
            </a:r>
            <a:r>
              <a:rPr sz="3500" b="1" spc="5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2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(2)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11284" y="3395459"/>
            <a:ext cx="2962910" cy="0"/>
          </a:xfrm>
          <a:custGeom>
            <a:avLst/>
            <a:gdLst/>
            <a:ahLst/>
            <a:cxnLst/>
            <a:rect l="l" t="t" r="r" b="b"/>
            <a:pathLst>
              <a:path w="2962910">
                <a:moveTo>
                  <a:pt x="0" y="0"/>
                </a:moveTo>
                <a:lnTo>
                  <a:pt x="2962399" y="0"/>
                </a:lnTo>
              </a:path>
            </a:pathLst>
          </a:custGeom>
          <a:ln w="12726">
            <a:solidFill>
              <a:srgbClr val="0C0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98585" y="2924609"/>
            <a:ext cx="29654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u="none" spc="-400" dirty="0">
                <a:solidFill>
                  <a:srgbClr val="0C0C0C"/>
                </a:solidFill>
              </a:rPr>
              <a:t>Les</a:t>
            </a:r>
            <a:r>
              <a:rPr sz="3600" u="none" spc="-5" dirty="0">
                <a:solidFill>
                  <a:srgbClr val="0C0C0C"/>
                </a:solidFill>
              </a:rPr>
              <a:t> </a:t>
            </a:r>
            <a:r>
              <a:rPr sz="3600" u="none" spc="-370" dirty="0">
                <a:solidFill>
                  <a:srgbClr val="0C0C0C"/>
                </a:solidFill>
              </a:rPr>
              <a:t>desmolases</a:t>
            </a:r>
            <a:endParaRPr sz="3600"/>
          </a:p>
        </p:txBody>
      </p:sp>
      <p:sp>
        <p:nvSpPr>
          <p:cNvPr id="12" name="object 12"/>
          <p:cNvSpPr txBox="1"/>
          <p:nvPr/>
        </p:nvSpPr>
        <p:spPr>
          <a:xfrm>
            <a:off x="1191462" y="3438757"/>
            <a:ext cx="11450955" cy="4225290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2030"/>
              </a:spcBef>
            </a:pPr>
            <a:r>
              <a:rPr sz="360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Responsables</a:t>
            </a:r>
            <a:r>
              <a:rPr sz="360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60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oxydations</a:t>
            </a:r>
            <a:r>
              <a:rPr sz="360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biologiques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40640">
              <a:lnSpc>
                <a:spcPct val="100000"/>
              </a:lnSpc>
              <a:spcBef>
                <a:spcPts val="1935"/>
              </a:spcBef>
            </a:pPr>
            <a:r>
              <a:rPr sz="360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60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lactoperoxydase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2700" marR="5080" indent="5715">
              <a:lnSpc>
                <a:spcPct val="94000"/>
              </a:lnSpc>
              <a:spcBef>
                <a:spcPts val="2085"/>
              </a:spcBef>
            </a:pPr>
            <a:r>
              <a:rPr sz="360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60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desmolase</a:t>
            </a:r>
            <a:r>
              <a:rPr sz="36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120" dirty="0">
                <a:solidFill>
                  <a:srgbClr val="1F1F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plus</a:t>
            </a:r>
            <a:r>
              <a:rPr sz="360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importante</a:t>
            </a:r>
            <a:r>
              <a:rPr sz="360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60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600" spc="-2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lait.</a:t>
            </a:r>
            <a:r>
              <a:rPr sz="3600" spc="-2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C'est</a:t>
            </a:r>
            <a:r>
              <a:rPr sz="36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une </a:t>
            </a:r>
            <a:r>
              <a:rPr sz="360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proteine</a:t>
            </a:r>
            <a:r>
              <a:rPr sz="360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hemique</a:t>
            </a:r>
            <a:r>
              <a:rPr sz="360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60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s'associe</a:t>
            </a:r>
            <a:r>
              <a:rPr sz="360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aux</a:t>
            </a:r>
            <a:r>
              <a:rPr sz="3600" spc="-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proteines</a:t>
            </a:r>
            <a:r>
              <a:rPr sz="360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60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lactoserum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600" spc="-229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libere </a:t>
            </a:r>
            <a:r>
              <a:rPr sz="360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l'oxygene</a:t>
            </a:r>
            <a:r>
              <a:rPr sz="3600" spc="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60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peroxydes.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50165">
              <a:lnSpc>
                <a:spcPct val="100000"/>
              </a:lnSpc>
              <a:spcBef>
                <a:spcPts val="2010"/>
              </a:spcBef>
            </a:pPr>
            <a:r>
              <a:rPr sz="3600" b="1" spc="-2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600" b="1" spc="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2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catalase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93293" y="7862475"/>
            <a:ext cx="98971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decompose</a:t>
            </a:r>
            <a:r>
              <a:rPr sz="36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l'eau</a:t>
            </a:r>
            <a:r>
              <a:rPr sz="360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oxygenee</a:t>
            </a:r>
            <a:r>
              <a:rPr sz="360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60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liberant</a:t>
            </a:r>
            <a:r>
              <a:rPr sz="360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2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l'oxygene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1270" y="8437784"/>
            <a:ext cx="8046720" cy="5676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60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moleculaire</a:t>
            </a:r>
            <a:r>
              <a:rPr sz="360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60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se</a:t>
            </a:r>
            <a:r>
              <a:rPr sz="360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degage</a:t>
            </a:r>
            <a:r>
              <a:rPr sz="360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60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36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l'etat</a:t>
            </a:r>
            <a:r>
              <a:rPr sz="360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gazeux.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19880" y="1420341"/>
            <a:ext cx="5140325" cy="988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300" u="none" spc="-325" dirty="0">
                <a:solidFill>
                  <a:srgbClr val="383689"/>
                </a:solidFill>
              </a:rPr>
              <a:t>Partie</a:t>
            </a:r>
            <a:r>
              <a:rPr sz="6300" u="none" spc="290" dirty="0">
                <a:solidFill>
                  <a:srgbClr val="383689"/>
                </a:solidFill>
              </a:rPr>
              <a:t> </a:t>
            </a:r>
            <a:r>
              <a:rPr sz="6300" u="none" dirty="0">
                <a:solidFill>
                  <a:srgbClr val="383689"/>
                </a:solidFill>
              </a:rPr>
              <a:t>1:</a:t>
            </a:r>
            <a:r>
              <a:rPr sz="6300" u="none" spc="80" dirty="0">
                <a:solidFill>
                  <a:srgbClr val="383689"/>
                </a:solidFill>
              </a:rPr>
              <a:t> </a:t>
            </a:r>
            <a:r>
              <a:rPr sz="6300" u="none" dirty="0">
                <a:solidFill>
                  <a:srgbClr val="383689"/>
                </a:solidFill>
              </a:rPr>
              <a:t>le</a:t>
            </a:r>
            <a:r>
              <a:rPr sz="6300" u="none" spc="-130" dirty="0">
                <a:solidFill>
                  <a:srgbClr val="383689"/>
                </a:solidFill>
              </a:rPr>
              <a:t> </a:t>
            </a:r>
            <a:r>
              <a:rPr sz="6300" u="none" spc="-175" dirty="0">
                <a:solidFill>
                  <a:srgbClr val="383689"/>
                </a:solidFill>
              </a:rPr>
              <a:t>lait</a:t>
            </a:r>
            <a:endParaRPr sz="6300"/>
          </a:p>
        </p:txBody>
      </p:sp>
      <p:sp>
        <p:nvSpPr>
          <p:cNvPr id="10" name="object 10"/>
          <p:cNvSpPr txBox="1"/>
          <p:nvPr/>
        </p:nvSpPr>
        <p:spPr>
          <a:xfrm>
            <a:off x="2104746" y="3130777"/>
            <a:ext cx="6179820" cy="259143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07340" indent="-303530">
              <a:lnSpc>
                <a:spcPct val="100000"/>
              </a:lnSpc>
              <a:spcBef>
                <a:spcPts val="585"/>
              </a:spcBef>
              <a:buSzPct val="91000"/>
              <a:buAutoNum type="arabicPeriod"/>
              <a:tabLst>
                <a:tab pos="307340" algn="l"/>
              </a:tabLst>
            </a:pPr>
            <a:r>
              <a:rPr sz="290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Elements</a:t>
            </a:r>
            <a:r>
              <a:rPr sz="290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constitutifs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419735" indent="-398145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419100" algn="l"/>
              </a:tabLst>
            </a:pPr>
            <a:r>
              <a:rPr sz="2900" spc="-40" dirty="0">
                <a:solidFill>
                  <a:srgbClr val="BC1F26"/>
                </a:solidFill>
                <a:latin typeface="Arial" panose="020B0604020202020204"/>
                <a:cs typeface="Arial" panose="020B0604020202020204"/>
              </a:rPr>
              <a:t>Proprietes</a:t>
            </a:r>
            <a:r>
              <a:rPr sz="2900" spc="80" dirty="0">
                <a:solidFill>
                  <a:srgbClr val="BC1F2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50" dirty="0">
                <a:solidFill>
                  <a:srgbClr val="BC1F26"/>
                </a:solidFill>
                <a:latin typeface="Arial" panose="020B0604020202020204"/>
                <a:cs typeface="Arial" panose="020B0604020202020204"/>
              </a:rPr>
              <a:t>physico-</a:t>
            </a:r>
            <a:r>
              <a:rPr sz="2900" spc="-45" dirty="0">
                <a:solidFill>
                  <a:srgbClr val="BC1F26"/>
                </a:solidFill>
                <a:latin typeface="Arial" panose="020B0604020202020204"/>
                <a:cs typeface="Arial" panose="020B0604020202020204"/>
              </a:rPr>
              <a:t>chimiques</a:t>
            </a:r>
            <a:r>
              <a:rPr sz="2900" spc="-155" dirty="0">
                <a:solidFill>
                  <a:srgbClr val="BC1F2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BC1F26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00" spc="-5" dirty="0">
                <a:solidFill>
                  <a:srgbClr val="BC1F2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0" dirty="0">
                <a:solidFill>
                  <a:srgbClr val="A31C26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621665" lvl="1" indent="-600075">
              <a:lnSpc>
                <a:spcPct val="100000"/>
              </a:lnSpc>
              <a:spcBef>
                <a:spcPts val="685"/>
              </a:spcBef>
              <a:buAutoNum type="arabicPeriod"/>
              <a:tabLst>
                <a:tab pos="621665" algn="l"/>
              </a:tabLst>
            </a:pPr>
            <a:r>
              <a:rPr sz="290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Densite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du</a:t>
            </a:r>
            <a:r>
              <a:rPr sz="290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621665" lvl="1" indent="-600075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621665" algn="l"/>
              </a:tabLst>
            </a:pP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Extrait</a:t>
            </a:r>
            <a:r>
              <a:rPr sz="290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sec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621665" lvl="1" indent="-600075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621665" algn="l"/>
              </a:tabLst>
            </a:pP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Point</a:t>
            </a:r>
            <a:r>
              <a:rPr sz="2900" spc="-2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cryoscopique</a:t>
            </a:r>
            <a:endParaRPr sz="2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13777" y="5782971"/>
            <a:ext cx="375412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2.4</a:t>
            </a:r>
            <a:r>
              <a:rPr sz="290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pH</a:t>
            </a:r>
            <a:r>
              <a:rPr sz="290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0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acidite</a:t>
            </a:r>
            <a:r>
              <a:rPr sz="290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0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13777" y="6055317"/>
            <a:ext cx="3815079" cy="715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1325">
              <a:lnSpc>
                <a:spcPts val="2295"/>
              </a:lnSpc>
              <a:spcBef>
                <a:spcPts val="105"/>
              </a:spcBef>
            </a:pPr>
            <a:r>
              <a:rPr sz="2200" spc="-50" dirty="0">
                <a:solidFill>
                  <a:srgbClr val="0F0F0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3135"/>
              </a:lnSpc>
            </a:pP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2.5</a:t>
            </a:r>
            <a:r>
              <a:rPr sz="2900" spc="-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Element</a:t>
            </a:r>
            <a:r>
              <a:rPr sz="290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biologiques</a:t>
            </a:r>
            <a:endParaRPr sz="29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1748770" cy="1522095"/>
            <a:chOff x="188253" y="1369408"/>
            <a:chExt cx="1174877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28139" y="2514789"/>
              <a:ext cx="6365240" cy="0"/>
            </a:xfrm>
            <a:custGeom>
              <a:avLst/>
              <a:gdLst/>
              <a:ahLst/>
              <a:cxnLst/>
              <a:rect l="l" t="t" r="r" b="b"/>
              <a:pathLst>
                <a:path w="6365240">
                  <a:moveTo>
                    <a:pt x="0" y="0"/>
                  </a:moveTo>
                  <a:lnTo>
                    <a:pt x="6365006" y="0"/>
                  </a:lnTo>
                </a:path>
              </a:pathLst>
            </a:custGeom>
            <a:ln w="356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13946" y="1435585"/>
              <a:ext cx="10022840" cy="0"/>
            </a:xfrm>
            <a:custGeom>
              <a:avLst/>
              <a:gdLst/>
              <a:ahLst/>
              <a:cxnLst/>
              <a:rect l="l" t="t" r="r" b="b"/>
              <a:pathLst>
                <a:path w="10022840">
                  <a:moveTo>
                    <a:pt x="0" y="0"/>
                  </a:moveTo>
                  <a:lnTo>
                    <a:pt x="10022807" y="0"/>
                  </a:lnTo>
                </a:path>
              </a:pathLst>
            </a:custGeom>
            <a:ln w="12726">
              <a:solidFill>
                <a:srgbClr val="900C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01247" y="735658"/>
            <a:ext cx="10154920" cy="850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400" b="0" u="none" spc="65" dirty="0">
                <a:solidFill>
                  <a:srgbClr val="900C28"/>
                </a:solidFill>
                <a:latin typeface="Arial" panose="020B0604020202020204"/>
                <a:cs typeface="Arial" panose="020B0604020202020204"/>
              </a:rPr>
              <a:t>2.</a:t>
            </a:r>
            <a:r>
              <a:rPr sz="5400" b="0" u="none" spc="395" dirty="0">
                <a:solidFill>
                  <a:srgbClr val="900C28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5400" b="0" u="none" dirty="0">
                <a:solidFill>
                  <a:srgbClr val="900C28"/>
                </a:solidFill>
                <a:latin typeface="Arial" panose="020B0604020202020204"/>
                <a:cs typeface="Arial" panose="020B0604020202020204"/>
              </a:rPr>
              <a:t>Proprietes</a:t>
            </a:r>
            <a:r>
              <a:rPr sz="5400" b="0" u="none" spc="805" dirty="0">
                <a:solidFill>
                  <a:srgbClr val="900C28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5400" b="0" u="none" spc="100" dirty="0">
                <a:solidFill>
                  <a:srgbClr val="900C28"/>
                </a:solidFill>
                <a:latin typeface="Arial" panose="020B0604020202020204"/>
                <a:cs typeface="Arial" panose="020B0604020202020204"/>
              </a:rPr>
              <a:t>physico-</a:t>
            </a:r>
            <a:r>
              <a:rPr sz="5400" b="0" u="none" spc="95" dirty="0">
                <a:solidFill>
                  <a:srgbClr val="900C28"/>
                </a:solidFill>
                <a:latin typeface="Arial" panose="020B0604020202020204"/>
                <a:cs typeface="Arial" panose="020B0604020202020204"/>
              </a:rPr>
              <a:t>chimiques</a:t>
            </a:r>
            <a:endParaRPr sz="5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27695" y="1606147"/>
            <a:ext cx="2022475" cy="850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400" spc="204" dirty="0">
                <a:solidFill>
                  <a:srgbClr val="900C28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5400" spc="270" dirty="0">
                <a:solidFill>
                  <a:srgbClr val="900C28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5400" spc="130" dirty="0">
                <a:solidFill>
                  <a:srgbClr val="900C28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5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6649" y="2825342"/>
            <a:ext cx="11632565" cy="4768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8445">
              <a:lnSpc>
                <a:spcPct val="100000"/>
              </a:lnSpc>
              <a:spcBef>
                <a:spcPts val="105"/>
              </a:spcBef>
            </a:pPr>
            <a:r>
              <a:rPr sz="3500" b="1" u="heavy" spc="125" dirty="0">
                <a:solidFill>
                  <a:srgbClr val="3A3685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2.1</a:t>
            </a:r>
            <a:r>
              <a:rPr sz="3500" b="1" u="heavy" spc="-105" dirty="0">
                <a:solidFill>
                  <a:srgbClr val="3A3685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dirty="0">
                <a:solidFill>
                  <a:srgbClr val="3A3685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La</a:t>
            </a:r>
            <a:r>
              <a:rPr sz="3500" b="1" u="heavy" spc="-40" dirty="0">
                <a:solidFill>
                  <a:srgbClr val="3A3685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45" dirty="0">
                <a:solidFill>
                  <a:srgbClr val="3A3685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densite</a:t>
            </a:r>
            <a:r>
              <a:rPr sz="3500" b="1" u="heavy" spc="-25" dirty="0">
                <a:solidFill>
                  <a:srgbClr val="3A3685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100" dirty="0">
                <a:solidFill>
                  <a:srgbClr val="3A3685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du</a:t>
            </a:r>
            <a:r>
              <a:rPr sz="3500" b="1" u="heavy" spc="-80" dirty="0">
                <a:solidFill>
                  <a:srgbClr val="3A3685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114" dirty="0">
                <a:solidFill>
                  <a:srgbClr val="3A3685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lait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15875">
              <a:lnSpc>
                <a:spcPct val="100000"/>
              </a:lnSpc>
              <a:spcBef>
                <a:spcPts val="3485"/>
              </a:spcBef>
            </a:pP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Depend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 marR="5080" indent="13970">
              <a:lnSpc>
                <a:spcPts val="4010"/>
              </a:lnSpc>
              <a:spcBef>
                <a:spcPts val="2295"/>
              </a:spcBef>
            </a:pP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55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concentration</a:t>
            </a:r>
            <a:r>
              <a:rPr sz="3550" spc="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d'e</a:t>
            </a:r>
            <a:r>
              <a:rPr lang="en-US" altLang="en-US" sz="355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355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ements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dissous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suspension</a:t>
            </a:r>
            <a:r>
              <a:rPr sz="3550" spc="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(hors 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corps</a:t>
            </a:r>
            <a:r>
              <a:rPr sz="3550" spc="-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gras).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6670">
              <a:lnSpc>
                <a:spcPct val="100000"/>
              </a:lnSpc>
              <a:spcBef>
                <a:spcPts val="1900"/>
              </a:spcBef>
            </a:pP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550" spc="-2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proportion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matieres</a:t>
            </a:r>
            <a:r>
              <a:rPr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grasses.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3970" marR="585470" indent="3810">
              <a:lnSpc>
                <a:spcPct val="86000"/>
              </a:lnSpc>
              <a:spcBef>
                <a:spcPts val="1130"/>
              </a:spcBef>
            </a:pPr>
            <a:r>
              <a:rPr sz="3550" spc="-2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densite</a:t>
            </a: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moyenne</a:t>
            </a:r>
            <a:r>
              <a:rPr sz="3550" spc="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vache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65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15°C</a:t>
            </a:r>
            <a:r>
              <a:rPr sz="3650" spc="-65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comprise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entre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50" spc="65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1,030</a:t>
            </a:r>
            <a:r>
              <a:rPr sz="3650" spc="35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55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50" spc="5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1,034.</a:t>
            </a:r>
            <a:endParaRPr sz="365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204404" y="1854313"/>
            <a:ext cx="4136390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50" b="1" spc="60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2.2</a:t>
            </a:r>
            <a:r>
              <a:rPr sz="3450" b="1" spc="220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spc="114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L'extrait</a:t>
            </a:r>
            <a:r>
              <a:rPr sz="3450" b="1" spc="25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sec</a:t>
            </a:r>
            <a:r>
              <a:rPr sz="3450" b="1" spc="35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spc="-25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(1)</a:t>
            </a:r>
            <a:endParaRPr sz="34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45515" y="3054985"/>
            <a:ext cx="11604625" cy="16002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6985">
              <a:lnSpc>
                <a:spcPct val="92000"/>
              </a:lnSpc>
              <a:spcBef>
                <a:spcPts val="575"/>
              </a:spcBef>
            </a:pPr>
            <a:r>
              <a:rPr sz="3600" b="0" u="none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L'extrait</a:t>
            </a:r>
            <a:r>
              <a:rPr sz="3600" b="0" u="none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sec</a:t>
            </a:r>
            <a:r>
              <a:rPr sz="3600" b="0" u="none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600" b="0" u="none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600" b="0" u="none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peut</a:t>
            </a:r>
            <a:r>
              <a:rPr sz="3600" b="0" u="none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etre</a:t>
            </a:r>
            <a:r>
              <a:rPr sz="3600" b="0" u="none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determine</a:t>
            </a:r>
            <a:r>
              <a:rPr sz="3600" b="0" u="none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grace</a:t>
            </a:r>
            <a:r>
              <a:rPr sz="3600" b="0" u="none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b="0" u="none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3600" b="0" u="none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deux </a:t>
            </a:r>
            <a:r>
              <a:rPr sz="3600" b="0" u="none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formules</a:t>
            </a:r>
            <a:r>
              <a:rPr sz="3600" b="0" u="none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600" b="0" u="none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mettent</a:t>
            </a:r>
            <a:r>
              <a:rPr sz="3600" b="0" u="none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600" b="0" u="none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jeu</a:t>
            </a:r>
            <a:r>
              <a:rPr sz="3600" b="0" u="none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b="0" u="none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densite</a:t>
            </a:r>
            <a:r>
              <a:rPr sz="3600" b="0" u="none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600" b="0" u="none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600" b="0" u="none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600" b="0" u="none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b="0" u="none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quantite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b="0" u="none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3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en-US" sz="3600" b="0" u="none" spc="-3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600" b="0" u="none" spc="-3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600" b="0" u="none" spc="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grasses.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08995" y="5457145"/>
            <a:ext cx="4626610" cy="0"/>
          </a:xfrm>
          <a:custGeom>
            <a:avLst/>
            <a:gdLst/>
            <a:ahLst/>
            <a:cxnLst/>
            <a:rect l="l" t="t" r="r" b="b"/>
            <a:pathLst>
              <a:path w="4626610">
                <a:moveTo>
                  <a:pt x="0" y="0"/>
                </a:moveTo>
                <a:lnTo>
                  <a:pt x="4626357" y="0"/>
                </a:lnTo>
              </a:path>
            </a:pathLst>
          </a:custGeom>
          <a:ln w="12726">
            <a:solidFill>
              <a:srgbClr val="0E0E0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86425" y="4731766"/>
            <a:ext cx="9790430" cy="2976245"/>
          </a:xfrm>
          <a:prstGeom prst="rect">
            <a:avLst/>
          </a:prstGeom>
        </p:spPr>
        <p:txBody>
          <a:bodyPr vert="horz" wrap="square" lIns="0" tIns="26797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2110"/>
              </a:spcBef>
            </a:pPr>
            <a:r>
              <a:rPr sz="36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Formule </a:t>
            </a:r>
            <a:r>
              <a:rPr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Fleischman</a:t>
            </a:r>
            <a:r>
              <a:rPr sz="360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25400">
              <a:lnSpc>
                <a:spcPct val="100000"/>
              </a:lnSpc>
              <a:spcBef>
                <a:spcPts val="2015"/>
              </a:spcBef>
            </a:pPr>
            <a:r>
              <a:rPr sz="3400" spc="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ES%=</a:t>
            </a:r>
            <a:r>
              <a:rPr sz="3400" spc="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1,2G</a:t>
            </a:r>
            <a:r>
              <a:rPr sz="3400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+</a:t>
            </a:r>
            <a:r>
              <a:rPr sz="36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2,665</a:t>
            </a:r>
            <a:r>
              <a:rPr sz="34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50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(D-</a:t>
            </a:r>
            <a:r>
              <a:rPr sz="3400" spc="4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1)</a:t>
            </a:r>
            <a:r>
              <a:rPr sz="3400" spc="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34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  <a:tabLst>
                <a:tab pos="1592580" algn="l"/>
              </a:tabLst>
            </a:pPr>
            <a:r>
              <a:rPr sz="3600" spc="-4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3600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3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3600" spc="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=</a:t>
            </a: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60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teneur</a:t>
            </a:r>
            <a:r>
              <a:rPr sz="3600" spc="-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60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en-US" altLang="en-US" sz="3600" spc="-2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600" spc="-2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lang="en-US" altLang="en-US" sz="3600" spc="-2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</a:t>
            </a:r>
            <a:r>
              <a:rPr sz="360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lang="en-US" altLang="en-US" sz="360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kg</a:t>
            </a:r>
            <a:r>
              <a:rPr sz="360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25400">
              <a:lnSpc>
                <a:spcPct val="100000"/>
              </a:lnSpc>
              <a:spcBef>
                <a:spcPts val="255"/>
              </a:spcBef>
            </a:pPr>
            <a:r>
              <a:rPr sz="34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40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3400" spc="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=</a:t>
            </a:r>
            <a:r>
              <a:rPr sz="3400" spc="3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400" spc="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densite</a:t>
            </a:r>
            <a:r>
              <a:rPr sz="3400" spc="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40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40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4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15°C.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98306" y="1847950"/>
            <a:ext cx="334264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u="none" spc="85" dirty="0"/>
              <a:t>L'extrait</a:t>
            </a:r>
            <a:r>
              <a:rPr sz="3500" u="none" spc="45" dirty="0"/>
              <a:t> </a:t>
            </a:r>
            <a:r>
              <a:rPr sz="3500" u="none" spc="-40" dirty="0"/>
              <a:t>sec</a:t>
            </a:r>
            <a:r>
              <a:rPr sz="3500" u="none" spc="-95" dirty="0"/>
              <a:t> </a:t>
            </a:r>
            <a:r>
              <a:rPr sz="3500" u="none" spc="-25" dirty="0"/>
              <a:t>(2)</a:t>
            </a:r>
            <a:endParaRPr sz="3500"/>
          </a:p>
        </p:txBody>
      </p:sp>
      <p:sp>
        <p:nvSpPr>
          <p:cNvPr id="10" name="object 10"/>
          <p:cNvSpPr txBox="1"/>
          <p:nvPr/>
        </p:nvSpPr>
        <p:spPr>
          <a:xfrm>
            <a:off x="1146017" y="2643353"/>
            <a:ext cx="9558020" cy="5396865"/>
          </a:xfrm>
          <a:prstGeom prst="rect">
            <a:avLst/>
          </a:prstGeom>
        </p:spPr>
        <p:txBody>
          <a:bodyPr vert="horz" wrap="square" lIns="0" tIns="29591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2330"/>
              </a:spcBef>
            </a:pPr>
            <a:r>
              <a:rPr sz="3550" u="heavy" spc="-9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Formule</a:t>
            </a:r>
            <a:r>
              <a:rPr sz="3550" u="heavy" spc="-6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de</a:t>
            </a:r>
            <a:r>
              <a:rPr sz="3550" u="heavy" spc="-24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5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Richmond: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67310">
              <a:lnSpc>
                <a:spcPct val="100000"/>
              </a:lnSpc>
              <a:spcBef>
                <a:spcPts val="2235"/>
              </a:spcBef>
            </a:pPr>
            <a:r>
              <a:rPr sz="330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</a:t>
            </a:r>
            <a:r>
              <a:rPr sz="3300" spc="-35" dirty="0">
                <a:solidFill>
                  <a:srgbClr val="0E0E0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％</a:t>
            </a:r>
            <a:r>
              <a:rPr sz="3450" spc="-5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=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1,2</a:t>
            </a:r>
            <a:r>
              <a:rPr sz="330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+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[1000</a:t>
            </a:r>
            <a:r>
              <a:rPr sz="3300" spc="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4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(D-</a:t>
            </a:r>
            <a:r>
              <a:rPr sz="3300" spc="3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1)/4</a:t>
            </a:r>
            <a:r>
              <a:rPr sz="3300" spc="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+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0,14]</a:t>
            </a:r>
            <a:r>
              <a:rPr sz="3300" spc="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.10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 marL="65405">
              <a:lnSpc>
                <a:spcPct val="100000"/>
              </a:lnSpc>
              <a:spcBef>
                <a:spcPts val="1770"/>
              </a:spcBef>
              <a:tabLst>
                <a:tab pos="1107440" algn="l"/>
              </a:tabLst>
            </a:pPr>
            <a:r>
              <a:rPr sz="3450" spc="-3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ESD</a:t>
            </a:r>
            <a:r>
              <a:rPr sz="34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300" spc="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30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valeur</a:t>
            </a:r>
            <a:r>
              <a:rPr sz="3300" spc="25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plus</a:t>
            </a:r>
            <a:r>
              <a:rPr sz="3300" spc="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reguliere.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3300">
              <a:latin typeface="Arial" panose="020B0604020202020204"/>
              <a:cs typeface="Arial" panose="020B0604020202020204"/>
            </a:endParaRPr>
          </a:p>
          <a:p>
            <a:pPr marL="88900">
              <a:lnSpc>
                <a:spcPct val="100000"/>
              </a:lnSpc>
              <a:tabLst>
                <a:tab pos="1002030" algn="l"/>
                <a:tab pos="1816735" algn="l"/>
              </a:tabLst>
            </a:pPr>
            <a:r>
              <a:rPr sz="3500" b="1" u="heavy" spc="10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2.3</a:t>
            </a:r>
            <a:r>
              <a:rPr sz="350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3500" b="1" u="heavy" spc="-2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Le</a:t>
            </a:r>
            <a:r>
              <a:rPr lang="en-US" altLang="en-US" sz="3500" b="1" u="heavy" spc="-2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50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p</a:t>
            </a:r>
            <a:r>
              <a:rPr sz="3500" b="1" u="heavy" spc="27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oint</a:t>
            </a:r>
            <a:r>
              <a:rPr sz="3500" b="1" u="heavy" spc="-7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31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c</a:t>
            </a:r>
            <a:r>
              <a:rPr lang="en-US" altLang="en-US" sz="3500" b="1" u="heavy" spc="31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ry</a:t>
            </a:r>
            <a:r>
              <a:rPr sz="3500" b="1" u="heavy" spc="34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osco</a:t>
            </a:r>
            <a:r>
              <a:rPr lang="en-US" altLang="en-US" sz="3500" b="1" u="heavy" spc="34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p</a:t>
            </a:r>
            <a:r>
              <a:rPr sz="3500" b="1" u="heavy" spc="28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igue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301625">
              <a:lnSpc>
                <a:spcPct val="100000"/>
              </a:lnSpc>
              <a:spcBef>
                <a:spcPts val="3575"/>
              </a:spcBef>
              <a:tabLst>
                <a:tab pos="5097780" algn="l"/>
              </a:tabLst>
            </a:pP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•Le</a:t>
            </a:r>
            <a:r>
              <a:rPr sz="3300" spc="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point</a:t>
            </a:r>
            <a:r>
              <a:rPr sz="3300" spc="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300" spc="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congelation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300" spc="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3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300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300" spc="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300" spc="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0,555°C.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 marL="300355">
              <a:lnSpc>
                <a:spcPct val="100000"/>
              </a:lnSpc>
              <a:spcBef>
                <a:spcPts val="2045"/>
              </a:spcBef>
            </a:pP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•Bon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indicateur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fraude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44543" y="1853335"/>
            <a:ext cx="5946140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34085" algn="l"/>
              </a:tabLst>
            </a:pPr>
            <a:r>
              <a:rPr sz="3450" u="none" spc="-25" dirty="0">
                <a:solidFill>
                  <a:srgbClr val="3A3687"/>
                </a:solidFill>
              </a:rPr>
              <a:t>2.4</a:t>
            </a:r>
            <a:r>
              <a:rPr sz="3450" u="none" dirty="0">
                <a:solidFill>
                  <a:srgbClr val="3A3687"/>
                </a:solidFill>
              </a:rPr>
              <a:t>	</a:t>
            </a:r>
            <a:r>
              <a:rPr sz="3200" u="none" spc="110" dirty="0">
                <a:solidFill>
                  <a:srgbClr val="3A3687"/>
                </a:solidFill>
              </a:rPr>
              <a:t>pH</a:t>
            </a:r>
            <a:r>
              <a:rPr sz="3200" u="none" spc="80" dirty="0">
                <a:solidFill>
                  <a:srgbClr val="3A3687"/>
                </a:solidFill>
              </a:rPr>
              <a:t> </a:t>
            </a:r>
            <a:r>
              <a:rPr sz="3200" u="none" spc="60" dirty="0">
                <a:solidFill>
                  <a:srgbClr val="3A3687"/>
                </a:solidFill>
              </a:rPr>
              <a:t>et</a:t>
            </a:r>
            <a:r>
              <a:rPr sz="3200" u="none" spc="165" dirty="0">
                <a:solidFill>
                  <a:srgbClr val="3A3687"/>
                </a:solidFill>
              </a:rPr>
              <a:t> </a:t>
            </a:r>
            <a:r>
              <a:rPr sz="3200" u="none" dirty="0">
                <a:solidFill>
                  <a:srgbClr val="3A3687"/>
                </a:solidFill>
              </a:rPr>
              <a:t>acidite </a:t>
            </a:r>
            <a:r>
              <a:rPr sz="3200" u="none" spc="60" dirty="0">
                <a:solidFill>
                  <a:srgbClr val="3A3687"/>
                </a:solidFill>
              </a:rPr>
              <a:t>du</a:t>
            </a:r>
            <a:r>
              <a:rPr sz="3200" u="none" spc="-15" dirty="0">
                <a:solidFill>
                  <a:srgbClr val="3A3687"/>
                </a:solidFill>
              </a:rPr>
              <a:t> </a:t>
            </a:r>
            <a:r>
              <a:rPr sz="3200" u="none" spc="125" dirty="0">
                <a:solidFill>
                  <a:srgbClr val="3A3687"/>
                </a:solidFill>
              </a:rPr>
              <a:t>lait</a:t>
            </a:r>
            <a:r>
              <a:rPr sz="3200" u="none" spc="-65" dirty="0">
                <a:solidFill>
                  <a:srgbClr val="3A3687"/>
                </a:solidFill>
              </a:rPr>
              <a:t> </a:t>
            </a:r>
            <a:r>
              <a:rPr sz="3200" u="none" spc="125" dirty="0">
                <a:solidFill>
                  <a:srgbClr val="3A3687"/>
                </a:solidFill>
              </a:rPr>
              <a:t>(1)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825500" y="2632075"/>
            <a:ext cx="12022455" cy="6884670"/>
          </a:xfrm>
          <a:prstGeom prst="rect">
            <a:avLst/>
          </a:prstGeom>
        </p:spPr>
        <p:txBody>
          <a:bodyPr vert="horz" wrap="square" lIns="0" tIns="227330" rIns="0" bIns="0" rtlCol="0">
            <a:noAutofit/>
          </a:bodyPr>
          <a:lstStyle/>
          <a:p>
            <a:pPr marL="20955">
              <a:lnSpc>
                <a:spcPct val="100000"/>
              </a:lnSpc>
              <a:spcBef>
                <a:spcPts val="1790"/>
              </a:spcBef>
            </a:pP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•pH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0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2900" spc="-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vache</a:t>
            </a:r>
            <a:r>
              <a:rPr sz="2900" spc="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290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compris</a:t>
            </a:r>
            <a:r>
              <a:rPr sz="2900" spc="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entre</a:t>
            </a:r>
            <a:r>
              <a:rPr sz="29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6,6 </a:t>
            </a:r>
            <a:r>
              <a:rPr sz="29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00" spc="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6,8.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20955">
              <a:lnSpc>
                <a:spcPts val="3305"/>
              </a:lnSpc>
              <a:spcBef>
                <a:spcPts val="1690"/>
              </a:spcBef>
            </a:pP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•Variation</a:t>
            </a:r>
            <a:r>
              <a:rPr sz="2900" spc="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2900" spc="-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cours</a:t>
            </a:r>
            <a:r>
              <a:rPr sz="290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00" spc="-1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00" spc="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lactation</a:t>
            </a:r>
            <a:r>
              <a:rPr sz="2900" spc="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2900" spc="-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fct</a:t>
            </a:r>
            <a:r>
              <a:rPr sz="290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00" spc="-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l'alimentation.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16510" marR="5080" indent="1270">
              <a:lnSpc>
                <a:spcPct val="91000"/>
              </a:lnSpc>
              <a:spcBef>
                <a:spcPts val="310"/>
              </a:spcBef>
            </a:pPr>
            <a:r>
              <a:rPr sz="290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L'acidite</a:t>
            </a:r>
            <a:r>
              <a:rPr sz="2900" spc="-1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titrable</a:t>
            </a:r>
            <a:r>
              <a:rPr sz="290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0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290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2900" spc="-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0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14</a:t>
            </a:r>
            <a:r>
              <a:rPr sz="2900" spc="-1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2900" spc="-1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290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16D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c'est</a:t>
            </a:r>
            <a:r>
              <a:rPr sz="290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290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dire</a:t>
            </a:r>
            <a:r>
              <a:rPr sz="2900" spc="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0,14</a:t>
            </a:r>
            <a:r>
              <a:rPr sz="2900" spc="-1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2900" spc="-1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290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0,16</a:t>
            </a:r>
            <a:r>
              <a:rPr sz="2900" spc="-114" dirty="0">
                <a:solidFill>
                  <a:srgbClr val="0F0F0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/>
              </a:rPr>
              <a:t>％</a:t>
            </a:r>
            <a:r>
              <a:rPr sz="2900" spc="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d'acide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lactique.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21590" marR="384810" indent="-9525">
              <a:lnSpc>
                <a:spcPts val="3450"/>
              </a:lnSpc>
              <a:spcBef>
                <a:spcPts val="1790"/>
              </a:spcBef>
            </a:pP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Or</a:t>
            </a:r>
            <a:r>
              <a:rPr sz="290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lang="en-US" altLang="en-US"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2900" spc="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2900" spc="-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connu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que</a:t>
            </a:r>
            <a:r>
              <a:rPr sz="2900" spc="-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2900" spc="-1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290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ne</a:t>
            </a:r>
            <a:r>
              <a:rPr sz="2900" spc="-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contient</a:t>
            </a:r>
            <a:r>
              <a:rPr sz="2900" spc="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normalement</a:t>
            </a:r>
            <a:r>
              <a:rPr sz="2900" spc="1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pas</a:t>
            </a:r>
            <a:r>
              <a:rPr sz="2900" spc="-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290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peu</a:t>
            </a:r>
            <a:r>
              <a:rPr sz="290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d'acide lactique.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13335">
              <a:lnSpc>
                <a:spcPct val="100000"/>
              </a:lnSpc>
              <a:spcBef>
                <a:spcPts val="1495"/>
              </a:spcBef>
            </a:pPr>
            <a:r>
              <a:rPr sz="290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L'acidite</a:t>
            </a:r>
            <a:r>
              <a:rPr sz="29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titrable</a:t>
            </a:r>
            <a:r>
              <a:rPr sz="290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290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00" spc="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somme</a:t>
            </a:r>
            <a:r>
              <a:rPr sz="290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0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4</a:t>
            </a:r>
            <a:r>
              <a:rPr sz="2900" spc="-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reactions: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20955">
              <a:lnSpc>
                <a:spcPct val="100000"/>
              </a:lnSpc>
              <a:spcBef>
                <a:spcPts val="255"/>
              </a:spcBef>
            </a:pP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•Acidite</a:t>
            </a:r>
            <a:r>
              <a:rPr sz="2900" spc="-1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due</a:t>
            </a:r>
            <a:r>
              <a:rPr sz="290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290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00" spc="-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caseine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20955">
              <a:lnSpc>
                <a:spcPct val="100000"/>
              </a:lnSpc>
              <a:spcBef>
                <a:spcPts val="1370"/>
              </a:spcBef>
            </a:pP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•Acidite</a:t>
            </a:r>
            <a:r>
              <a:rPr sz="290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due</a:t>
            </a:r>
            <a:r>
              <a:rPr sz="2900" spc="-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aux</a:t>
            </a:r>
            <a:r>
              <a:rPr sz="2900" spc="-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substances</a:t>
            </a:r>
            <a:r>
              <a:rPr sz="2900" spc="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minerales</a:t>
            </a:r>
            <a:r>
              <a:rPr sz="290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00" spc="-1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aux</a:t>
            </a:r>
            <a:r>
              <a:rPr sz="2900" spc="-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traces</a:t>
            </a:r>
            <a:r>
              <a:rPr sz="2900" spc="-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organiques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20955">
              <a:lnSpc>
                <a:spcPct val="100000"/>
              </a:lnSpc>
              <a:spcBef>
                <a:spcPts val="1690"/>
              </a:spcBef>
            </a:pPr>
            <a:r>
              <a:rPr sz="290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•Reactions</a:t>
            </a:r>
            <a:r>
              <a:rPr sz="290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secondaires</a:t>
            </a:r>
            <a:r>
              <a:rPr sz="290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dues</a:t>
            </a:r>
            <a:r>
              <a:rPr sz="2900" spc="-1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aux</a:t>
            </a:r>
            <a:r>
              <a:rPr sz="2900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phosphates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224790" marR="1038225" indent="-204470">
              <a:lnSpc>
                <a:spcPct val="91000"/>
              </a:lnSpc>
              <a:spcBef>
                <a:spcPts val="735"/>
              </a:spcBef>
              <a:tabLst>
                <a:tab pos="3221355" algn="l"/>
              </a:tabLst>
            </a:pP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•Acidite</a:t>
            </a:r>
            <a:r>
              <a:rPr sz="2900" spc="-2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developpee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due</a:t>
            </a:r>
            <a:r>
              <a:rPr sz="2900" spc="-1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2900" spc="-1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290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l'acide</a:t>
            </a:r>
            <a:r>
              <a:rPr sz="2900" spc="-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lactique</a:t>
            </a:r>
            <a:r>
              <a:rPr sz="2900" spc="-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00" spc="-1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aux</a:t>
            </a:r>
            <a:r>
              <a:rPr sz="290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autres</a:t>
            </a:r>
            <a:r>
              <a:rPr sz="2900" spc="-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acides rovenant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de</a:t>
            </a:r>
            <a:r>
              <a:rPr sz="2900" spc="-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00" spc="-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	radation</a:t>
            </a:r>
            <a:r>
              <a:rPr sz="290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microbienne</a:t>
            </a:r>
            <a:r>
              <a:rPr sz="2900" spc="-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00" spc="-1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lactose</a:t>
            </a:r>
            <a:r>
              <a:rPr sz="290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2900" spc="-1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900" spc="-1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laits.</a:t>
            </a:r>
            <a:endParaRPr sz="29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9250" rIns="0" bIns="0" rtlCol="0">
            <a:spAutoFit/>
          </a:bodyPr>
          <a:lstStyle/>
          <a:p>
            <a:pPr marL="3224530">
              <a:lnSpc>
                <a:spcPct val="100000"/>
              </a:lnSpc>
              <a:spcBef>
                <a:spcPts val="105"/>
              </a:spcBef>
            </a:pPr>
            <a:r>
              <a:rPr sz="3450" u="none" spc="140" dirty="0"/>
              <a:t>2.5</a:t>
            </a:r>
            <a:r>
              <a:rPr sz="3450" u="none" spc="90" dirty="0"/>
              <a:t> </a:t>
            </a:r>
            <a:r>
              <a:rPr sz="3450" u="none" spc="50" dirty="0"/>
              <a:t>Elements</a:t>
            </a:r>
            <a:r>
              <a:rPr sz="3450" u="none" spc="160" dirty="0"/>
              <a:t> </a:t>
            </a:r>
            <a:r>
              <a:rPr sz="3450" u="none" dirty="0"/>
              <a:t>biologiques</a:t>
            </a:r>
            <a:r>
              <a:rPr sz="3450" u="none" spc="100" dirty="0"/>
              <a:t> </a:t>
            </a:r>
            <a:r>
              <a:rPr sz="3450" u="none" spc="145" dirty="0"/>
              <a:t>du</a:t>
            </a:r>
            <a:r>
              <a:rPr sz="3450" u="none" spc="-55" dirty="0"/>
              <a:t> </a:t>
            </a:r>
            <a:r>
              <a:rPr sz="3450" u="none" spc="125" dirty="0"/>
              <a:t>lait</a:t>
            </a:r>
            <a:endParaRPr sz="3450"/>
          </a:p>
        </p:txBody>
      </p:sp>
      <p:sp>
        <p:nvSpPr>
          <p:cNvPr id="10" name="object 10"/>
          <p:cNvSpPr txBox="1"/>
          <p:nvPr/>
        </p:nvSpPr>
        <p:spPr>
          <a:xfrm>
            <a:off x="1190393" y="2831705"/>
            <a:ext cx="11303000" cy="5100955"/>
          </a:xfrm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730"/>
              </a:spcBef>
            </a:pP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2950" spc="-20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sain</a:t>
            </a:r>
            <a:r>
              <a:rPr sz="2950" spc="-1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contient</a:t>
            </a:r>
            <a:r>
              <a:rPr sz="295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950" spc="-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cellules: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6510" marR="55880" indent="-4445">
              <a:lnSpc>
                <a:spcPts val="3410"/>
              </a:lnSpc>
              <a:spcBef>
                <a:spcPts val="1850"/>
              </a:spcBef>
            </a:pP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2950" spc="-1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retrouve</a:t>
            </a:r>
            <a:r>
              <a:rPr sz="2950" spc="-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entre</a:t>
            </a:r>
            <a:r>
              <a:rPr sz="295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20</a:t>
            </a:r>
            <a:r>
              <a:rPr sz="2950" spc="-1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000</a:t>
            </a:r>
            <a:r>
              <a:rPr sz="2950" spc="-1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50" spc="-1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50</a:t>
            </a:r>
            <a:r>
              <a:rPr sz="2950" spc="-1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000</a:t>
            </a:r>
            <a:r>
              <a:rPr sz="2950" spc="-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cellules</a:t>
            </a:r>
            <a:r>
              <a:rPr sz="2950" spc="-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(maximum</a:t>
            </a:r>
            <a:r>
              <a:rPr sz="2950" spc="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100</a:t>
            </a:r>
            <a:r>
              <a:rPr sz="2950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000)</a:t>
            </a:r>
            <a:r>
              <a:rPr sz="295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dans </a:t>
            </a:r>
            <a:r>
              <a:rPr sz="295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950" spc="-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mamelles</a:t>
            </a:r>
            <a:r>
              <a:rPr sz="2950" spc="-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saines.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9050" marR="5080" indent="-6985">
              <a:lnSpc>
                <a:spcPct val="89000"/>
              </a:lnSpc>
              <a:spcBef>
                <a:spcPts val="660"/>
              </a:spcBef>
            </a:pPr>
            <a:r>
              <a:rPr sz="295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2950" spc="-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2950" spc="-20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retrouve</a:t>
            </a:r>
            <a:r>
              <a:rPr sz="295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5</a:t>
            </a:r>
            <a:r>
              <a:rPr sz="2950" spc="-1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2950" spc="-1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7</a:t>
            </a:r>
            <a:r>
              <a:rPr sz="2950" spc="-1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millions</a:t>
            </a:r>
            <a:r>
              <a:rPr sz="295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295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242424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2950" spc="-170" dirty="0">
                <a:solidFill>
                  <a:srgbClr val="24242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colostrum</a:t>
            </a:r>
            <a:r>
              <a:rPr sz="2950" spc="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50" spc="-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295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950" spc="-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glandes</a:t>
            </a:r>
            <a:r>
              <a:rPr sz="295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au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tarissement.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6510">
              <a:lnSpc>
                <a:spcPct val="100000"/>
              </a:lnSpc>
              <a:spcBef>
                <a:spcPts val="1550"/>
              </a:spcBef>
            </a:pPr>
            <a:r>
              <a:rPr sz="2950" spc="-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Parmi</a:t>
            </a:r>
            <a:r>
              <a:rPr sz="2950" spc="-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950" spc="-1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differentes</a:t>
            </a:r>
            <a:r>
              <a:rPr sz="2950" spc="-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cellules</a:t>
            </a:r>
            <a:r>
              <a:rPr sz="2950" spc="-1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2950" spc="-1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retrouve</a:t>
            </a:r>
            <a:r>
              <a:rPr sz="2950" spc="-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: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20955">
              <a:lnSpc>
                <a:spcPct val="100000"/>
              </a:lnSpc>
              <a:spcBef>
                <a:spcPts val="1630"/>
              </a:spcBef>
            </a:pPr>
            <a:r>
              <a:rPr sz="29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•Des</a:t>
            </a:r>
            <a:r>
              <a:rPr sz="2950" spc="-1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cellules</a:t>
            </a:r>
            <a:r>
              <a:rPr sz="2950" spc="-1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issues</a:t>
            </a:r>
            <a:r>
              <a:rPr sz="2950" spc="-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50" spc="-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sang</a:t>
            </a:r>
            <a:r>
              <a:rPr sz="29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50" spc="-20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50" spc="-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glande</a:t>
            </a:r>
            <a:r>
              <a:rPr sz="2950" spc="-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mammaire</a:t>
            </a:r>
            <a:r>
              <a:rPr sz="295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l'animal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7780" marR="1167130" indent="2540">
              <a:lnSpc>
                <a:spcPts val="3410"/>
              </a:lnSpc>
              <a:spcBef>
                <a:spcPts val="1815"/>
              </a:spcBef>
            </a:pP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•Des</a:t>
            </a:r>
            <a:r>
              <a:rPr sz="2950" spc="-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microbes</a:t>
            </a:r>
            <a:r>
              <a:rPr sz="295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divers</a:t>
            </a:r>
            <a:r>
              <a:rPr sz="2950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tapissant</a:t>
            </a:r>
            <a:r>
              <a:rPr sz="295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normalement</a:t>
            </a:r>
            <a:r>
              <a:rPr sz="2950" spc="1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2950" spc="-20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canal</a:t>
            </a:r>
            <a:r>
              <a:rPr sz="2950" spc="-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50" spc="-20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trayon </a:t>
            </a:r>
            <a:r>
              <a:rPr sz="29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d'autres</a:t>
            </a:r>
            <a:r>
              <a:rPr sz="2950" spc="-1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germes</a:t>
            </a:r>
            <a:r>
              <a:rPr sz="2950" spc="-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si</a:t>
            </a:r>
            <a:r>
              <a:rPr sz="2950" spc="-1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5" dirty="0">
                <a:solidFill>
                  <a:srgbClr val="242424"/>
                </a:solidFill>
                <a:latin typeface="Arial" panose="020B0604020202020204"/>
                <a:cs typeface="Arial" panose="020B0604020202020204"/>
              </a:rPr>
              <a:t>l'animal</a:t>
            </a:r>
            <a:r>
              <a:rPr sz="2950" spc="-125" dirty="0">
                <a:solidFill>
                  <a:srgbClr val="24242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2950" spc="-1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malade</a:t>
            </a:r>
            <a:endParaRPr sz="29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06957" y="1676183"/>
            <a:ext cx="5586730" cy="551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u="none" spc="210" dirty="0">
                <a:solidFill>
                  <a:srgbClr val="3A3680"/>
                </a:solidFill>
              </a:rPr>
              <a:t>2.5.1</a:t>
            </a:r>
            <a:r>
              <a:rPr sz="3500" u="none" dirty="0">
                <a:solidFill>
                  <a:srgbClr val="3A3680"/>
                </a:solidFill>
              </a:rPr>
              <a:t>Elements</a:t>
            </a:r>
            <a:r>
              <a:rPr sz="3500" u="none" spc="150" dirty="0">
                <a:solidFill>
                  <a:srgbClr val="3A3680"/>
                </a:solidFill>
              </a:rPr>
              <a:t> </a:t>
            </a:r>
            <a:r>
              <a:rPr sz="3500" u="none" spc="-10" dirty="0">
                <a:solidFill>
                  <a:srgbClr val="3A3680"/>
                </a:solidFill>
              </a:rPr>
              <a:t>cellulaires</a:t>
            </a:r>
            <a:endParaRPr sz="3500"/>
          </a:p>
        </p:txBody>
      </p:sp>
      <p:sp>
        <p:nvSpPr>
          <p:cNvPr id="11" name="object 11"/>
          <p:cNvSpPr txBox="1"/>
          <p:nvPr/>
        </p:nvSpPr>
        <p:spPr>
          <a:xfrm>
            <a:off x="891998" y="3063327"/>
            <a:ext cx="11478260" cy="6408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5"/>
              </a:spcBef>
            </a:pP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2750" spc="2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retrouve</a:t>
            </a:r>
            <a:r>
              <a:rPr sz="2750" spc="2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7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cellules</a:t>
            </a:r>
            <a:r>
              <a:rPr sz="2750" spc="1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epitheliales</a:t>
            </a:r>
            <a:r>
              <a:rPr sz="2750" spc="3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750" spc="3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750" spc="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leucocytes.</a:t>
            </a:r>
            <a:endParaRPr sz="27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2750">
              <a:latin typeface="Arial" panose="020B0604020202020204"/>
              <a:cs typeface="Arial" panose="020B0604020202020204"/>
            </a:endParaRPr>
          </a:p>
          <a:p>
            <a:pPr marL="1089025" lvl="2" indent="-1076325">
              <a:lnSpc>
                <a:spcPct val="100000"/>
              </a:lnSpc>
              <a:buAutoNum type="arabicPeriod" startAt="2"/>
              <a:tabLst>
                <a:tab pos="1089025" algn="l"/>
              </a:tabLst>
            </a:pPr>
            <a:r>
              <a:rPr sz="3500" b="1" u="heavy" spc="-40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-10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Les</a:t>
            </a:r>
            <a:r>
              <a:rPr sz="3500" b="1" u="heavy" spc="-60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microbes</a:t>
            </a:r>
            <a:r>
              <a:rPr sz="3500" b="1" u="heavy" spc="-55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60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du</a:t>
            </a:r>
            <a:r>
              <a:rPr sz="3500" b="1" u="heavy" spc="-114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114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lait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103505" marR="5080" indent="-9525">
              <a:lnSpc>
                <a:spcPct val="103000"/>
              </a:lnSpc>
              <a:spcBef>
                <a:spcPts val="3580"/>
              </a:spcBef>
            </a:pP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2750" spc="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2750" spc="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2750" spc="1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2750" spc="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siege</a:t>
            </a:r>
            <a:r>
              <a:rPr sz="2750" spc="2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50" spc="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nombreuses</a:t>
            </a:r>
            <a:r>
              <a:rPr sz="2750" spc="20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contaminations</a:t>
            </a:r>
            <a:r>
              <a:rPr sz="2750" spc="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intervenant</a:t>
            </a:r>
            <a:r>
              <a:rPr sz="2750" spc="3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2750" spc="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cours </a:t>
            </a: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7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manipulations.</a:t>
            </a:r>
            <a:endParaRPr sz="27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255"/>
              </a:spcBef>
            </a:pPr>
            <a:endParaRPr sz="2750">
              <a:latin typeface="Arial" panose="020B0604020202020204"/>
              <a:cs typeface="Arial" panose="020B0604020202020204"/>
            </a:endParaRPr>
          </a:p>
          <a:p>
            <a:pPr marL="1471930" lvl="3" indent="-1377950">
              <a:lnSpc>
                <a:spcPct val="100000"/>
              </a:lnSpc>
              <a:buAutoNum type="arabicPeriod"/>
              <a:tabLst>
                <a:tab pos="1471930" algn="l"/>
              </a:tabLst>
            </a:pPr>
            <a:r>
              <a:rPr sz="3450" i="1" u="heavy" spc="-204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50" i="1" u="heavy" spc="50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Infection</a:t>
            </a:r>
            <a:r>
              <a:rPr sz="3450" i="1" u="heavy" spc="55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350" i="1" u="heavy" spc="180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du</a:t>
            </a:r>
            <a:r>
              <a:rPr sz="3350" i="1" u="heavy" spc="-45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350" i="1" u="heavy" spc="70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la</a:t>
            </a:r>
            <a:r>
              <a:rPr lang="en-US" altLang="en-US" sz="3350" i="1" u="heavy" spc="70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i</a:t>
            </a:r>
            <a:r>
              <a:rPr sz="3350" i="1" u="heavy" spc="70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t</a:t>
            </a:r>
            <a:r>
              <a:rPr sz="3350" i="1" u="heavy" spc="-170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350" i="1" u="heavy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dans</a:t>
            </a:r>
            <a:r>
              <a:rPr sz="3350" i="1" u="heavy" spc="-40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350" i="1" u="heavy" spc="110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la</a:t>
            </a:r>
            <a:r>
              <a:rPr sz="3350" i="1" u="heavy" spc="-170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350" i="1" u="heavy" spc="-10" dirty="0">
                <a:solidFill>
                  <a:srgbClr val="3A3680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mamelle</a:t>
            </a:r>
            <a:endParaRPr sz="3350">
              <a:latin typeface="Arial" panose="020B0604020202020204"/>
              <a:cs typeface="Arial" panose="020B0604020202020204"/>
            </a:endParaRPr>
          </a:p>
          <a:p>
            <a:pPr marL="97155" marR="530860">
              <a:lnSpc>
                <a:spcPct val="103000"/>
              </a:lnSpc>
              <a:spcBef>
                <a:spcPts val="1905"/>
              </a:spcBef>
            </a:pPr>
            <a:r>
              <a:rPr sz="275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Ces</a:t>
            </a:r>
            <a:r>
              <a:rPr sz="2750" spc="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infections</a:t>
            </a:r>
            <a:r>
              <a:rPr sz="2750" spc="2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2750" spc="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dues</a:t>
            </a:r>
            <a:r>
              <a:rPr sz="2750" spc="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2750" spc="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passage</a:t>
            </a:r>
            <a:r>
              <a:rPr sz="2750" spc="1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50" spc="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2750" spc="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2750" spc="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275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canal</a:t>
            </a:r>
            <a:r>
              <a:rPr sz="2750" spc="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50" spc="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pis.</a:t>
            </a:r>
            <a:r>
              <a:rPr sz="2750" spc="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On </a:t>
            </a:r>
            <a:r>
              <a:rPr sz="275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retrouve</a:t>
            </a:r>
            <a:r>
              <a:rPr sz="2750" spc="1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principalement</a:t>
            </a:r>
            <a:r>
              <a:rPr sz="2750" spc="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:</a:t>
            </a:r>
            <a:endParaRPr sz="2750">
              <a:latin typeface="Arial" panose="020B0604020202020204"/>
              <a:cs typeface="Arial" panose="020B0604020202020204"/>
            </a:endParaRPr>
          </a:p>
          <a:p>
            <a:pPr marL="111125" marR="447675" indent="2540">
              <a:lnSpc>
                <a:spcPct val="106000"/>
              </a:lnSpc>
              <a:spcBef>
                <a:spcPts val="1625"/>
              </a:spcBef>
              <a:tabLst>
                <a:tab pos="8535670" algn="l"/>
              </a:tabLst>
            </a:pPr>
            <a:r>
              <a:rPr sz="2750" i="1" spc="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Corynebacterium</a:t>
            </a:r>
            <a:r>
              <a:rPr sz="2750" i="1" spc="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i="1" spc="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bovis,</a:t>
            </a:r>
            <a:r>
              <a:rPr sz="2750" i="1" spc="459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i="1" spc="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Corynebacterium</a:t>
            </a:r>
            <a:r>
              <a:rPr sz="2750" i="1" spc="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i="1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pyogenes/</a:t>
            </a:r>
            <a:r>
              <a:rPr sz="2750" i="1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	Escherichia</a:t>
            </a:r>
            <a:r>
              <a:rPr sz="2750" i="1" spc="-1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i="1" spc="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coll</a:t>
            </a:r>
            <a:r>
              <a:rPr sz="2750" i="1" spc="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i="1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Klebsiella,</a:t>
            </a:r>
            <a:r>
              <a:rPr sz="2750" i="1" spc="3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i="1" spc="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Pseudomona</a:t>
            </a:r>
            <a:r>
              <a:rPr sz="2750" i="1" spc="4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i="1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Staphylococcus,</a:t>
            </a:r>
            <a:r>
              <a:rPr sz="2750" i="1" spc="-2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i="1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Streptococcus</a:t>
            </a:r>
            <a:r>
              <a:rPr sz="2750" i="1" spc="1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i="1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agalactiae/ </a:t>
            </a:r>
            <a:r>
              <a:rPr sz="2750" i="1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Streptococcus</a:t>
            </a:r>
            <a:r>
              <a:rPr sz="2750" i="1" spc="4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i="1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dysgalactiae,</a:t>
            </a:r>
            <a:r>
              <a:rPr sz="2750" i="1" spc="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2750" i="1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Streptococcus</a:t>
            </a:r>
            <a:r>
              <a:rPr sz="2750" i="1" spc="5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i="1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uberis,</a:t>
            </a:r>
            <a:r>
              <a:rPr sz="2750" i="1" spc="4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i="1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Mycoplasma</a:t>
            </a:r>
            <a:r>
              <a:rPr sz="2750" i="1" spc="-10" dirty="0">
                <a:solidFill>
                  <a:srgbClr val="212121"/>
                </a:solidFill>
                <a:latin typeface="Arial" panose="020B0604020202020204"/>
                <a:cs typeface="Arial" panose="020B0604020202020204"/>
              </a:rPr>
              <a:t>...</a:t>
            </a:r>
            <a:endParaRPr sz="27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9599" rIns="0" bIns="0" rtlCol="0">
            <a:spAutoFit/>
          </a:bodyPr>
          <a:lstStyle/>
          <a:p>
            <a:pPr marL="2360295">
              <a:lnSpc>
                <a:spcPct val="100000"/>
              </a:lnSpc>
              <a:spcBef>
                <a:spcPts val="105"/>
              </a:spcBef>
            </a:pPr>
            <a:r>
              <a:rPr sz="3400" b="0" i="1" u="heavy" spc="55" dirty="0">
                <a:solidFill>
                  <a:srgbClr val="3B3679"/>
                </a:solidFill>
                <a:uFill>
                  <a:solidFill>
                    <a:srgbClr val="3B3679"/>
                  </a:solidFill>
                </a:uFill>
                <a:latin typeface="Arial" panose="020B0604020202020204"/>
                <a:cs typeface="Arial" panose="020B0604020202020204"/>
              </a:rPr>
              <a:t>2.5.2.2</a:t>
            </a:r>
            <a:r>
              <a:rPr sz="3400" b="0" i="1" u="heavy" spc="-175" dirty="0">
                <a:solidFill>
                  <a:srgbClr val="3B3679"/>
                </a:solidFill>
                <a:uFill>
                  <a:solidFill>
                    <a:srgbClr val="3B3679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0" i="1" u="heavy" spc="80" dirty="0">
                <a:solidFill>
                  <a:srgbClr val="3B3679"/>
                </a:solidFill>
                <a:uFill>
                  <a:solidFill>
                    <a:srgbClr val="3B3679"/>
                  </a:solidFill>
                </a:uFill>
                <a:latin typeface="Arial" panose="020B0604020202020204"/>
                <a:cs typeface="Arial" panose="020B0604020202020204"/>
              </a:rPr>
              <a:t>Infection</a:t>
            </a:r>
            <a:r>
              <a:rPr sz="3400" b="0" i="1" u="heavy" dirty="0">
                <a:solidFill>
                  <a:srgbClr val="3B3679"/>
                </a:solidFill>
                <a:uFill>
                  <a:solidFill>
                    <a:srgbClr val="3B3679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0" i="1" u="heavy" spc="125" dirty="0">
                <a:solidFill>
                  <a:srgbClr val="3B3679"/>
                </a:solidFill>
                <a:uFill>
                  <a:solidFill>
                    <a:srgbClr val="3B3679"/>
                  </a:solidFill>
                </a:uFill>
                <a:latin typeface="Arial" panose="020B0604020202020204"/>
                <a:cs typeface="Arial" panose="020B0604020202020204"/>
              </a:rPr>
              <a:t>du</a:t>
            </a:r>
            <a:r>
              <a:rPr sz="3400" b="0" i="1" u="heavy" spc="-75" dirty="0">
                <a:solidFill>
                  <a:srgbClr val="3B3679"/>
                </a:solidFill>
                <a:uFill>
                  <a:solidFill>
                    <a:srgbClr val="3B3679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0" i="1" u="heavy" spc="100" dirty="0">
                <a:solidFill>
                  <a:srgbClr val="3B3679"/>
                </a:solidFill>
                <a:uFill>
                  <a:solidFill>
                    <a:srgbClr val="3B3679"/>
                  </a:solidFill>
                </a:uFill>
                <a:latin typeface="Arial" panose="020B0604020202020204"/>
                <a:cs typeface="Arial" panose="020B0604020202020204"/>
              </a:rPr>
              <a:t>lait</a:t>
            </a:r>
            <a:r>
              <a:rPr sz="3400" b="0" i="1" u="heavy" spc="-200" dirty="0">
                <a:solidFill>
                  <a:srgbClr val="3B3679"/>
                </a:solidFill>
                <a:uFill>
                  <a:solidFill>
                    <a:srgbClr val="3B3679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0" i="1" u="heavy" dirty="0">
                <a:solidFill>
                  <a:srgbClr val="3B3679"/>
                </a:solidFill>
                <a:uFill>
                  <a:solidFill>
                    <a:srgbClr val="3B3679"/>
                  </a:solidFill>
                </a:uFill>
                <a:latin typeface="Arial" panose="020B0604020202020204"/>
                <a:cs typeface="Arial" panose="020B0604020202020204"/>
              </a:rPr>
              <a:t>hors</a:t>
            </a:r>
            <a:r>
              <a:rPr sz="3400" b="0" i="1" u="none" spc="-75" dirty="0">
                <a:solidFill>
                  <a:srgbClr val="3B36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b="0" i="1" u="none" spc="110" dirty="0">
                <a:solidFill>
                  <a:srgbClr val="3B3679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400" b="0" i="1" u="none" spc="-210" dirty="0">
                <a:solidFill>
                  <a:srgbClr val="3B36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b="0" i="1" u="none" spc="114" dirty="0">
                <a:solidFill>
                  <a:srgbClr val="3B3679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400" b="0" i="1" u="none" spc="-185" dirty="0">
                <a:solidFill>
                  <a:srgbClr val="3B36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b="0" i="1" u="none" dirty="0">
                <a:solidFill>
                  <a:srgbClr val="3B3679"/>
                </a:solidFill>
                <a:latin typeface="Arial" panose="020B0604020202020204"/>
                <a:cs typeface="Arial" panose="020B0604020202020204"/>
              </a:rPr>
              <a:t>mamelle</a:t>
            </a:r>
            <a:r>
              <a:rPr sz="3400" b="0" i="1" u="none" spc="-100" dirty="0">
                <a:solidFill>
                  <a:srgbClr val="3B36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b="0" i="1" u="none" spc="-25" dirty="0">
                <a:solidFill>
                  <a:srgbClr val="3B3679"/>
                </a:solidFill>
                <a:latin typeface="Arial" panose="020B0604020202020204"/>
                <a:cs typeface="Arial" panose="020B0604020202020204"/>
              </a:rPr>
              <a:t>(1)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1188" y="2831705"/>
            <a:ext cx="5605145" cy="6551930"/>
          </a:xfrm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2950" u="heavy" spc="-13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Les</a:t>
            </a:r>
            <a:r>
              <a:rPr sz="2950" u="heavy" spc="-3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950" u="heavy" spc="-7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microorganismes</a:t>
            </a:r>
            <a:r>
              <a:rPr sz="2950" u="heavy" spc="-10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950" u="heavy" spc="-1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acidifiants: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9685">
              <a:lnSpc>
                <a:spcPct val="100000"/>
              </a:lnSpc>
              <a:spcBef>
                <a:spcPts val="1630"/>
              </a:spcBef>
            </a:pPr>
            <a:r>
              <a:rPr sz="295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•Streptocoques</a:t>
            </a:r>
            <a:r>
              <a:rPr sz="2950" spc="-1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lactiques.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9685">
              <a:lnSpc>
                <a:spcPct val="100000"/>
              </a:lnSpc>
              <a:spcBef>
                <a:spcPts val="1590"/>
              </a:spcBef>
            </a:pPr>
            <a:r>
              <a:rPr sz="29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•LactobaciIles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9685">
              <a:lnSpc>
                <a:spcPct val="100000"/>
              </a:lnSpc>
              <a:spcBef>
                <a:spcPts val="1550"/>
              </a:spcBef>
            </a:pP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•Coliformes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9685">
              <a:lnSpc>
                <a:spcPct val="100000"/>
              </a:lnSpc>
              <a:spcBef>
                <a:spcPts val="1630"/>
              </a:spcBef>
            </a:pPr>
            <a:r>
              <a:rPr sz="295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•Ferments</a:t>
            </a:r>
            <a:r>
              <a:rPr sz="295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butyriques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2950" u="heavy" spc="-13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Les</a:t>
            </a:r>
            <a:r>
              <a:rPr sz="2950" u="heavy" spc="-7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950" u="heavy" spc="-7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microorganismes</a:t>
            </a:r>
            <a:r>
              <a:rPr sz="2950" u="heavy" spc="-10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950" u="heavy" spc="-6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peptonisants: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9685">
              <a:lnSpc>
                <a:spcPct val="100000"/>
              </a:lnSpc>
              <a:spcBef>
                <a:spcPts val="1630"/>
              </a:spcBef>
            </a:pPr>
            <a:r>
              <a:rPr sz="295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•Batonnets</a:t>
            </a:r>
            <a:r>
              <a:rPr sz="295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aerobies</a:t>
            </a:r>
            <a:r>
              <a:rPr sz="295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sporules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9685">
              <a:lnSpc>
                <a:spcPct val="100000"/>
              </a:lnSpc>
              <a:spcBef>
                <a:spcPts val="1555"/>
              </a:spcBef>
            </a:pPr>
            <a:r>
              <a:rPr sz="295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•Batonnets</a:t>
            </a:r>
            <a:r>
              <a:rPr sz="2950" spc="-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non</a:t>
            </a:r>
            <a:r>
              <a:rPr sz="2950" spc="-1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sporules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9685">
              <a:lnSpc>
                <a:spcPct val="100000"/>
              </a:lnSpc>
              <a:spcBef>
                <a:spcPts val="1590"/>
              </a:spcBef>
            </a:pPr>
            <a:r>
              <a:rPr sz="2950" spc="-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•Coques</a:t>
            </a:r>
            <a:r>
              <a:rPr sz="2950" spc="-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(streptocoque)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9685">
              <a:lnSpc>
                <a:spcPct val="100000"/>
              </a:lnSpc>
              <a:spcBef>
                <a:spcPts val="1630"/>
              </a:spcBef>
            </a:pPr>
            <a:r>
              <a:rPr sz="295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•Actinomycetes</a:t>
            </a:r>
            <a:r>
              <a:rPr sz="2950" spc="-1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50" spc="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fungis</a:t>
            </a:r>
            <a:endParaRPr sz="29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3290774" y="2418068"/>
            <a:ext cx="4627245" cy="0"/>
          </a:xfrm>
          <a:custGeom>
            <a:avLst/>
            <a:gdLst/>
            <a:ahLst/>
            <a:cxnLst/>
            <a:rect l="l" t="t" r="r" b="b"/>
            <a:pathLst>
              <a:path w="4627245">
                <a:moveTo>
                  <a:pt x="0" y="0"/>
                </a:moveTo>
                <a:lnTo>
                  <a:pt x="4627222" y="0"/>
                </a:lnTo>
              </a:path>
            </a:pathLst>
          </a:custGeom>
          <a:ln w="12726">
            <a:solidFill>
              <a:srgbClr val="3B36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4146" rIns="0" bIns="0" rtlCol="0">
            <a:spAutoFit/>
          </a:bodyPr>
          <a:lstStyle/>
          <a:p>
            <a:pPr marL="3097530">
              <a:lnSpc>
                <a:spcPct val="100000"/>
              </a:lnSpc>
              <a:spcBef>
                <a:spcPts val="105"/>
              </a:spcBef>
            </a:pPr>
            <a:r>
              <a:rPr sz="3600" b="0" i="1" u="none" dirty="0">
                <a:solidFill>
                  <a:srgbClr val="3B367B"/>
                </a:solidFill>
                <a:latin typeface="Arial" panose="020B0604020202020204"/>
                <a:cs typeface="Arial" panose="020B0604020202020204"/>
              </a:rPr>
              <a:t>Infection</a:t>
            </a:r>
            <a:r>
              <a:rPr sz="3600" b="0" i="1" u="none" spc="-40" dirty="0">
                <a:solidFill>
                  <a:srgbClr val="3B367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i="1" u="none" dirty="0">
                <a:solidFill>
                  <a:srgbClr val="3B367B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600" b="0" i="1" u="none" spc="-170" dirty="0">
                <a:solidFill>
                  <a:srgbClr val="3B367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i="1" u="none" spc="50" dirty="0">
                <a:solidFill>
                  <a:srgbClr val="3B367B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600" b="0" i="1" u="none" spc="-220" dirty="0">
                <a:solidFill>
                  <a:srgbClr val="3B367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i="1" u="none" spc="-60" dirty="0">
                <a:solidFill>
                  <a:srgbClr val="3B367B"/>
                </a:solidFill>
                <a:latin typeface="Arial" panose="020B0604020202020204"/>
                <a:cs typeface="Arial" panose="020B0604020202020204"/>
              </a:rPr>
              <a:t>hors</a:t>
            </a:r>
            <a:r>
              <a:rPr sz="3600" b="0" i="1" u="none" spc="-240" dirty="0">
                <a:solidFill>
                  <a:srgbClr val="3B367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i="1" u="none" spc="55" dirty="0">
                <a:solidFill>
                  <a:srgbClr val="3B367B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b="0" i="1" u="none" spc="-290" dirty="0">
                <a:solidFill>
                  <a:srgbClr val="3B367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i="1" u="none" dirty="0">
                <a:solidFill>
                  <a:srgbClr val="3B367B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b="0" i="1" u="none" spc="-200" dirty="0">
                <a:solidFill>
                  <a:srgbClr val="3B367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i="1" u="none" spc="-130" dirty="0">
                <a:solidFill>
                  <a:srgbClr val="3B367B"/>
                </a:solidFill>
                <a:latin typeface="Arial" panose="020B0604020202020204"/>
                <a:cs typeface="Arial" panose="020B0604020202020204"/>
              </a:rPr>
              <a:t>mamelle</a:t>
            </a:r>
            <a:r>
              <a:rPr sz="3600" b="0" i="1" u="none" spc="-140" dirty="0">
                <a:solidFill>
                  <a:srgbClr val="3B367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i="1" u="none" spc="-25" dirty="0">
                <a:solidFill>
                  <a:srgbClr val="3B367B"/>
                </a:solidFill>
                <a:latin typeface="Arial" panose="020B0604020202020204"/>
                <a:cs typeface="Arial" panose="020B0604020202020204"/>
              </a:rPr>
              <a:t>(2)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0881" y="3037875"/>
            <a:ext cx="641350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u="heavy" spc="-21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Les</a:t>
            </a:r>
            <a:r>
              <a:rPr sz="3550" u="heavy" spc="1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9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microorganismes</a:t>
            </a:r>
            <a:r>
              <a:rPr sz="3550" u="heavy" spc="-12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7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lipolytigues: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0881" y="3837096"/>
            <a:ext cx="1142365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2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lipolyse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lieu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plus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souvent</a:t>
            </a:r>
            <a:r>
              <a:rPr sz="3550" spc="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lorsque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conserve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5051" y="4138713"/>
            <a:ext cx="11308715" cy="2094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5895"/>
              </a:lnSpc>
              <a:spcBef>
                <a:spcPts val="110"/>
              </a:spcBef>
            </a:pPr>
            <a:r>
              <a:rPr lang="en-US" altLang="en-US"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temperatures</a:t>
            </a:r>
            <a:r>
              <a:rPr sz="355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inf</a:t>
            </a:r>
            <a:r>
              <a:rPr lang="en-US" altLang="en-US" sz="3550" spc="-2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50" spc="-2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rieures</a:t>
            </a:r>
            <a:r>
              <a:rPr sz="3550" spc="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550" spc="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10°C.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principaux</a:t>
            </a:r>
            <a:r>
              <a:rPr sz="3550" spc="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sont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41275">
              <a:lnSpc>
                <a:spcPts val="4095"/>
              </a:lnSpc>
            </a:pPr>
            <a:r>
              <a:rPr sz="3600" i="1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Pseudomonas</a:t>
            </a:r>
            <a:r>
              <a:rPr sz="3600" i="1" spc="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i="1" spc="-20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fluore</a:t>
            </a:r>
            <a:r>
              <a:rPr lang="en-US" altLang="en-US" sz="3600" i="1" spc="-20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sc</a:t>
            </a:r>
            <a:r>
              <a:rPr sz="3600" i="1" spc="-20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ens,</a:t>
            </a:r>
            <a:r>
              <a:rPr sz="3600" i="1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i="1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Bacillus</a:t>
            </a:r>
            <a:r>
              <a:rPr sz="3600" i="1" spc="-2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i="1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subtilis,</a:t>
            </a:r>
            <a:r>
              <a:rPr sz="3600" i="1" spc="-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i="1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Penicillium.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27940">
              <a:lnSpc>
                <a:spcPct val="100000"/>
              </a:lnSpc>
              <a:spcBef>
                <a:spcPts val="1980"/>
              </a:spcBef>
            </a:pPr>
            <a:r>
              <a:rPr sz="3550" u="heavy" spc="-23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Les</a:t>
            </a:r>
            <a:r>
              <a:rPr sz="3550" u="heavy" spc="-1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6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especes</a:t>
            </a:r>
            <a:r>
              <a:rPr sz="3550" u="heavy" spc="-2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diverses: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6730" y="6433293"/>
            <a:ext cx="11593195" cy="292989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5400" marR="66040" indent="635">
              <a:lnSpc>
                <a:spcPts val="4010"/>
              </a:lnSpc>
              <a:spcBef>
                <a:spcPts val="450"/>
              </a:spcBef>
            </a:pP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Beaucoup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ces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especes</a:t>
            </a:r>
            <a:r>
              <a:rPr sz="3550" spc="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se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en-US" altLang="en-US" sz="3550" spc="-2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50" spc="-2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veloppent</a:t>
            </a:r>
            <a:r>
              <a:rPr sz="3550" spc="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lentement</a:t>
            </a:r>
            <a:r>
              <a:rPr sz="3550" spc="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influencent</a:t>
            </a:r>
            <a:r>
              <a:rPr sz="3550" spc="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tres</a:t>
            </a:r>
            <a:r>
              <a:rPr sz="355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peu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qualite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celui-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ci.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1590" marR="5080" indent="-9525">
              <a:lnSpc>
                <a:spcPct val="96000"/>
              </a:lnSpc>
              <a:spcBef>
                <a:spcPts val="2130"/>
              </a:spcBef>
            </a:pP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3550" spc="-2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retrouve</a:t>
            </a:r>
            <a:r>
              <a:rPr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bact</a:t>
            </a:r>
            <a:r>
              <a:rPr lang="en-US" altLang="en-US" sz="3550" spc="-2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50" spc="-2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riophages,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virus</a:t>
            </a:r>
            <a:r>
              <a:rPr sz="355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parasites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 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ferments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lactiques</a:t>
            </a:r>
            <a:r>
              <a:rPr sz="355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provoquent</a:t>
            </a:r>
            <a:r>
              <a:rPr sz="3550" spc="-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550" spc="-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arret</a:t>
            </a: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brutal</a:t>
            </a:r>
            <a:r>
              <a:rPr sz="355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 </a:t>
            </a:r>
            <a:r>
              <a:rPr sz="3550" b="1" spc="-2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l'acidification</a:t>
            </a:r>
            <a:r>
              <a:rPr sz="3550" b="1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2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b="1" spc="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b="1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6090" rIns="0" bIns="0" rtlCol="0">
            <a:spAutoFit/>
          </a:bodyPr>
          <a:lstStyle/>
          <a:p>
            <a:pPr marL="4615180">
              <a:lnSpc>
                <a:spcPct val="100000"/>
              </a:lnSpc>
              <a:spcBef>
                <a:spcPts val="110"/>
              </a:spcBef>
            </a:pPr>
            <a:r>
              <a:rPr sz="6550" u="none" spc="-630" dirty="0">
                <a:solidFill>
                  <a:srgbClr val="3D3899"/>
                </a:solidFill>
              </a:rPr>
              <a:t>Plan</a:t>
            </a:r>
            <a:r>
              <a:rPr sz="6550" u="none" spc="340" dirty="0">
                <a:solidFill>
                  <a:srgbClr val="3D3899"/>
                </a:solidFill>
              </a:rPr>
              <a:t> </a:t>
            </a:r>
            <a:r>
              <a:rPr sz="6550" u="none" spc="-525" dirty="0">
                <a:solidFill>
                  <a:srgbClr val="3D3899"/>
                </a:solidFill>
              </a:rPr>
              <a:t>du</a:t>
            </a:r>
            <a:r>
              <a:rPr sz="6550" u="none" spc="145" dirty="0">
                <a:solidFill>
                  <a:srgbClr val="3D3899"/>
                </a:solidFill>
              </a:rPr>
              <a:t> </a:t>
            </a:r>
            <a:r>
              <a:rPr sz="6550" u="none" spc="-625" dirty="0">
                <a:solidFill>
                  <a:srgbClr val="3D3899"/>
                </a:solidFill>
              </a:rPr>
              <a:t>cours</a:t>
            </a:r>
            <a:endParaRPr sz="6550"/>
          </a:p>
        </p:txBody>
      </p:sp>
      <p:sp>
        <p:nvSpPr>
          <p:cNvPr id="10" name="object 10"/>
          <p:cNvSpPr txBox="1"/>
          <p:nvPr/>
        </p:nvSpPr>
        <p:spPr>
          <a:xfrm>
            <a:off x="947444" y="2947515"/>
            <a:ext cx="10160000" cy="243713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793875">
              <a:lnSpc>
                <a:spcPct val="100000"/>
              </a:lnSpc>
              <a:spcBef>
                <a:spcPts val="665"/>
              </a:spcBef>
              <a:tabLst>
                <a:tab pos="3268345" algn="l"/>
              </a:tabLst>
            </a:pPr>
            <a:r>
              <a:rPr sz="2700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Partle</a:t>
            </a:r>
            <a:r>
              <a:rPr sz="2700" spc="305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25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3:</a:t>
            </a:r>
            <a:r>
              <a:rPr sz="2700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	Production</a:t>
            </a:r>
            <a:r>
              <a:rPr sz="2700" spc="375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70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00" spc="90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75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yaourts</a:t>
            </a:r>
            <a:r>
              <a:rPr sz="2700" spc="114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5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700" spc="280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14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de </a:t>
            </a:r>
            <a:r>
              <a:rPr sz="2700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2700" spc="190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40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fermentes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22300" indent="-609600">
              <a:lnSpc>
                <a:spcPct val="100000"/>
              </a:lnSpc>
              <a:spcBef>
                <a:spcPts val="570"/>
              </a:spcBef>
              <a:buAutoNum type="arabicPeriod" startAt="10"/>
              <a:tabLst>
                <a:tab pos="622300" algn="l"/>
              </a:tabLst>
            </a:pPr>
            <a:r>
              <a:rPr sz="2700" spc="-1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Yaourt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28650" indent="-610870">
              <a:lnSpc>
                <a:spcPct val="100000"/>
              </a:lnSpc>
              <a:spcBef>
                <a:spcPts val="485"/>
              </a:spcBef>
              <a:buAutoNum type="arabicPeriod" startAt="10"/>
              <a:tabLst>
                <a:tab pos="628650" algn="l"/>
              </a:tabLst>
            </a:pP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700" spc="2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5" dirty="0">
                <a:solidFill>
                  <a:srgbClr val="010101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2700" spc="15" dirty="0">
                <a:solidFill>
                  <a:srgbClr val="01010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4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fermentes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23570" indent="-605790">
              <a:lnSpc>
                <a:spcPct val="100000"/>
              </a:lnSpc>
              <a:spcBef>
                <a:spcPts val="610"/>
              </a:spcBef>
              <a:buAutoNum type="arabicPeriod" startAt="10"/>
              <a:tabLst>
                <a:tab pos="623570" algn="l"/>
              </a:tabLst>
            </a:pP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700" spc="18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10101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2700" spc="195" dirty="0">
                <a:solidFill>
                  <a:srgbClr val="01010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speciaux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21030" indent="-603250">
              <a:lnSpc>
                <a:spcPct val="100000"/>
              </a:lnSpc>
              <a:spcBef>
                <a:spcPts val="485"/>
              </a:spcBef>
              <a:buAutoNum type="arabicPeriod" startAt="10"/>
              <a:tabLst>
                <a:tab pos="621030" algn="l"/>
              </a:tabLst>
            </a:pPr>
            <a:r>
              <a:rPr sz="2700" spc="-5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Contr</a:t>
            </a:r>
            <a:r>
              <a:rPr lang="fr-FR" altLang="en-US" sz="2700" spc="-5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ol</a:t>
            </a:r>
            <a:r>
              <a:rPr sz="2700" spc="-5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700" spc="254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7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00" spc="1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00" spc="10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qualite</a:t>
            </a:r>
            <a:r>
              <a:rPr sz="2700" spc="13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700" spc="22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accidents</a:t>
            </a:r>
            <a:r>
              <a:rPr sz="2700" spc="14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00" spc="6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fabrication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05389" y="5889873"/>
            <a:ext cx="7073265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Partie</a:t>
            </a:r>
            <a:r>
              <a:rPr sz="2700" spc="270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4:</a:t>
            </a:r>
            <a:r>
              <a:rPr sz="2700" spc="470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Technologie</a:t>
            </a:r>
            <a:r>
              <a:rPr sz="2700" spc="445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700" spc="195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beurres</a:t>
            </a:r>
            <a:r>
              <a:rPr sz="2700" spc="305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700" spc="335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3D3899"/>
                </a:solidFill>
                <a:latin typeface="Arial" panose="020B0604020202020204"/>
                <a:cs typeface="Arial" panose="020B0604020202020204"/>
              </a:rPr>
              <a:t>cremes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17515" y="6153311"/>
            <a:ext cx="88900" cy="323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-50" dirty="0">
                <a:solidFill>
                  <a:srgbClr val="111111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endParaRPr sz="19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34562" y="6121494"/>
            <a:ext cx="9715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0" dirty="0">
                <a:solidFill>
                  <a:srgbClr val="111111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endParaRPr sz="2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8795" y="6297121"/>
            <a:ext cx="5879465" cy="242316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635000" indent="-608965">
              <a:lnSpc>
                <a:spcPct val="100000"/>
              </a:lnSpc>
              <a:spcBef>
                <a:spcPts val="665"/>
              </a:spcBef>
              <a:buAutoNum type="arabicPeriod" startAt="14"/>
              <a:tabLst>
                <a:tab pos="635000" algn="l"/>
              </a:tabLst>
            </a:pP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Ecremage</a:t>
            </a:r>
            <a:r>
              <a:rPr sz="2700" spc="21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14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00" spc="3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33730" indent="-607695">
              <a:lnSpc>
                <a:spcPct val="100000"/>
              </a:lnSpc>
              <a:spcBef>
                <a:spcPts val="570"/>
              </a:spcBef>
              <a:buAutoNum type="arabicPeriod" startAt="14"/>
              <a:tabLst>
                <a:tab pos="633730" algn="l"/>
              </a:tabLst>
            </a:pP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Fabrication</a:t>
            </a:r>
            <a:r>
              <a:rPr sz="2700" spc="37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4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00" spc="17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beurre</a:t>
            </a:r>
            <a:r>
              <a:rPr sz="2700" spc="34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2700" spc="254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baratte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31190" indent="-618490">
              <a:lnSpc>
                <a:spcPct val="100000"/>
              </a:lnSpc>
              <a:spcBef>
                <a:spcPts val="85"/>
              </a:spcBef>
              <a:buSzPct val="115000"/>
              <a:buFont typeface="Times New Roman" panose="02020603050405020304"/>
              <a:buAutoNum type="arabicPeriod" startAt="14"/>
              <a:tabLst>
                <a:tab pos="631190" algn="l"/>
              </a:tabLst>
            </a:pPr>
            <a:r>
              <a:rPr sz="2700" spc="6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Conditionnement</a:t>
            </a:r>
            <a:r>
              <a:rPr sz="2700" spc="2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700" spc="31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conservation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35635" indent="-609600">
              <a:lnSpc>
                <a:spcPct val="100000"/>
              </a:lnSpc>
              <a:spcBef>
                <a:spcPts val="370"/>
              </a:spcBef>
              <a:buAutoNum type="arabicPeriod" startAt="14"/>
              <a:tabLst>
                <a:tab pos="635635" algn="l"/>
              </a:tabLst>
            </a:pP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Defauts</a:t>
            </a:r>
            <a:r>
              <a:rPr sz="2700" spc="38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700" spc="53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alterations</a:t>
            </a:r>
            <a:r>
              <a:rPr sz="2700" spc="49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4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00" spc="19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beurre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502920" indent="-488950">
              <a:lnSpc>
                <a:spcPct val="100000"/>
              </a:lnSpc>
              <a:spcBef>
                <a:spcPts val="605"/>
              </a:spcBef>
              <a:buSzPct val="96000"/>
              <a:buAutoNum type="arabicPeriod" startAt="14"/>
              <a:tabLst>
                <a:tab pos="502920" algn="l"/>
              </a:tabLst>
            </a:pP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700" spc="19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cremes</a:t>
            </a:r>
            <a:r>
              <a:rPr sz="2700" spc="1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14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00" spc="4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consommation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-736600" y="744855"/>
            <a:ext cx="11568430" cy="2092325"/>
          </a:xfrm>
          <a:prstGeom prst="rect">
            <a:avLst/>
          </a:prstGeom>
        </p:spPr>
        <p:txBody>
          <a:bodyPr vert="horz" wrap="square" lIns="0" tIns="1432969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110"/>
              </a:spcBef>
            </a:pPr>
            <a:r>
              <a:rPr sz="6600" b="0" u="none" spc="2685" baseline="-25000" dirty="0">
                <a:solidFill>
                  <a:srgbClr val="3F3F44"/>
                </a:solidFill>
                <a:latin typeface="Arial" panose="020B0604020202020204"/>
                <a:cs typeface="Arial" panose="020B0604020202020204"/>
              </a:rPr>
              <a:t>----</a:t>
            </a:r>
            <a:r>
              <a:rPr sz="6600" b="0" u="none" spc="-1807" baseline="-25000" dirty="0">
                <a:solidFill>
                  <a:srgbClr val="727272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3550" b="0" i="1" u="none" dirty="0">
                <a:solidFill>
                  <a:srgbClr val="3B387B"/>
                </a:solidFill>
                <a:latin typeface="Arial" panose="020B0604020202020204"/>
                <a:cs typeface="Arial" panose="020B0604020202020204"/>
              </a:rPr>
              <a:t>2.</a:t>
            </a:r>
            <a:r>
              <a:rPr sz="6600" b="0" u="none" spc="-2197" baseline="-25000" dirty="0">
                <a:solidFill>
                  <a:srgbClr val="727272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3550" b="0" i="1" u="none" spc="155" dirty="0">
                <a:solidFill>
                  <a:srgbClr val="3B387B"/>
                </a:solidFill>
                <a:latin typeface="Arial" panose="020B0604020202020204"/>
                <a:cs typeface="Arial" panose="020B0604020202020204"/>
              </a:rPr>
              <a:t>5.</a:t>
            </a:r>
            <a:r>
              <a:rPr sz="3550" b="0" i="1" u="none" spc="-1550" dirty="0">
                <a:solidFill>
                  <a:srgbClr val="3B387B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6600" b="0" u="none" spc="-2475" baseline="-25000" dirty="0">
                <a:solidFill>
                  <a:srgbClr val="727272"/>
                </a:solidFill>
                <a:latin typeface="Arial" panose="020B0604020202020204"/>
                <a:cs typeface="Arial" panose="020B0604020202020204"/>
              </a:rPr>
              <a:t>=</a:t>
            </a:r>
            <a:r>
              <a:rPr sz="3550" b="0" i="1" u="none" spc="155" dirty="0">
                <a:solidFill>
                  <a:srgbClr val="3B387B"/>
                </a:solidFill>
                <a:latin typeface="Arial" panose="020B0604020202020204"/>
                <a:cs typeface="Arial" panose="020B0604020202020204"/>
              </a:rPr>
              <a:t>.</a:t>
            </a:r>
            <a:r>
              <a:rPr lang="en-US" sz="3550" b="0" i="1" u="none" spc="155" dirty="0">
                <a:solidFill>
                  <a:srgbClr val="3B387B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sz="3550" b="0" i="1" u="none" spc="160" dirty="0">
                <a:solidFill>
                  <a:srgbClr val="3B387B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3550" b="0" i="1" u="none" spc="-125" dirty="0">
                <a:solidFill>
                  <a:srgbClr val="3B387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0" i="1" u="none" spc="-140" dirty="0">
                <a:solidFill>
                  <a:srgbClr val="3B387B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b="0" i="1" u="none" spc="-70" dirty="0">
                <a:solidFill>
                  <a:srgbClr val="3B387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0" i="1" u="heavy" spc="-100" dirty="0">
                <a:solidFill>
                  <a:srgbClr val="3B387B"/>
                </a:solidFill>
                <a:uFill>
                  <a:solidFill>
                    <a:srgbClr val="3B387B"/>
                  </a:solidFill>
                </a:uFill>
                <a:latin typeface="Arial" panose="020B0604020202020204"/>
                <a:cs typeface="Arial" panose="020B0604020202020204"/>
              </a:rPr>
              <a:t>microorganismes</a:t>
            </a:r>
            <a:r>
              <a:rPr sz="3550" b="0" i="1" u="none" spc="-204" dirty="0">
                <a:solidFill>
                  <a:srgbClr val="3B387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0" i="1" u="none" spc="-70" dirty="0">
                <a:solidFill>
                  <a:srgbClr val="3B387B"/>
                </a:solidFill>
                <a:latin typeface="Arial" panose="020B0604020202020204"/>
                <a:cs typeface="Arial" panose="020B0604020202020204"/>
              </a:rPr>
              <a:t>pathogenes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3610" y="2938780"/>
            <a:ext cx="12387580" cy="1336675"/>
          </a:xfrm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29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9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microorganismes</a:t>
            </a:r>
            <a:r>
              <a:rPr sz="29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provenant</a:t>
            </a:r>
            <a:r>
              <a:rPr sz="29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vache</a:t>
            </a:r>
            <a:r>
              <a:rPr sz="29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3335">
              <a:lnSpc>
                <a:spcPct val="100000"/>
              </a:lnSpc>
              <a:spcBef>
                <a:spcPts val="1630"/>
              </a:spcBef>
              <a:tabLst>
                <a:tab pos="6102350" algn="l"/>
              </a:tabLst>
            </a:pPr>
            <a:r>
              <a:rPr sz="2700" i="1" spc="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•Mycobacterium</a:t>
            </a:r>
            <a:r>
              <a:rPr sz="2700" i="1" spc="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i="1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tuberculosis</a:t>
            </a:r>
            <a:r>
              <a:rPr sz="2700" i="1" spc="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i="1" spc="2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bovi</a:t>
            </a:r>
            <a:r>
              <a:rPr lang="en-US" altLang="en-US" sz="2700" i="1" spc="2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 qui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29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responsable</a:t>
            </a:r>
            <a:r>
              <a:rPr sz="295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tuberculose.</a:t>
            </a:r>
            <a:endParaRPr sz="2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0378" y="4484872"/>
            <a:ext cx="6504940" cy="876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200"/>
              </a:lnSpc>
              <a:spcBef>
                <a:spcPts val="105"/>
              </a:spcBef>
            </a:pPr>
            <a:r>
              <a:rPr sz="2700" i="1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•Bruce/la</a:t>
            </a:r>
            <a:r>
              <a:rPr sz="2700" i="1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i="1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abortus</a:t>
            </a:r>
            <a:r>
              <a:rPr sz="2700" i="1" spc="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i="1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700" i="1" spc="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i="1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Bruce/la</a:t>
            </a:r>
            <a:r>
              <a:rPr sz="2700" i="1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i="1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melitensis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17145">
              <a:lnSpc>
                <a:spcPts val="3500"/>
              </a:lnSpc>
            </a:pPr>
            <a:r>
              <a:rPr sz="29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fievre</a:t>
            </a:r>
            <a:r>
              <a:rPr sz="29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ondulante</a:t>
            </a:r>
            <a:r>
              <a:rPr sz="29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fievre</a:t>
            </a:r>
            <a:r>
              <a:rPr sz="29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Malte.</a:t>
            </a:r>
            <a:endParaRPr sz="2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3274" y="4495601"/>
            <a:ext cx="4377055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29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29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responsables</a:t>
            </a:r>
            <a:r>
              <a:rPr sz="2950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endParaRPr sz="2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93815" y="5359180"/>
            <a:ext cx="11550650" cy="309753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3335" marR="5080" indent="5715">
              <a:lnSpc>
                <a:spcPct val="90000"/>
              </a:lnSpc>
              <a:spcBef>
                <a:spcPts val="620"/>
              </a:spcBef>
            </a:pPr>
            <a:r>
              <a:rPr sz="2700" i="1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•Streptococcus</a:t>
            </a:r>
            <a:r>
              <a:rPr sz="2700" i="1" spc="-3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i="1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agalactiaeassocie</a:t>
            </a:r>
            <a:r>
              <a:rPr sz="2700" i="1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2700" i="1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mammite</a:t>
            </a:r>
            <a:r>
              <a:rPr sz="295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29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donne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un</a:t>
            </a:r>
            <a:r>
              <a:rPr sz="29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gout</a:t>
            </a:r>
            <a:r>
              <a:rPr sz="2950" spc="-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amer </a:t>
            </a:r>
            <a:r>
              <a:rPr sz="295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sale</a:t>
            </a:r>
            <a:r>
              <a:rPr sz="29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29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29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5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29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inhibe</a:t>
            </a:r>
            <a:r>
              <a:rPr sz="29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coagulation</a:t>
            </a:r>
            <a:r>
              <a:rPr sz="295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29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presure.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27000">
              <a:lnSpc>
                <a:spcPct val="100000"/>
              </a:lnSpc>
              <a:spcBef>
                <a:spcPts val="1550"/>
              </a:spcBef>
            </a:pPr>
            <a:r>
              <a:rPr sz="29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9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microorganismes</a:t>
            </a:r>
            <a:r>
              <a:rPr sz="29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provenant</a:t>
            </a:r>
            <a:r>
              <a:rPr sz="2950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manipulateur: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2700" marR="241935" indent="635">
              <a:lnSpc>
                <a:spcPts val="3410"/>
              </a:lnSpc>
              <a:spcBef>
                <a:spcPts val="1850"/>
              </a:spcBef>
              <a:tabLst>
                <a:tab pos="6413500" algn="l"/>
              </a:tabLst>
            </a:pPr>
            <a:r>
              <a:rPr sz="2700" i="1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Salmonella</a:t>
            </a:r>
            <a:r>
              <a:rPr sz="2700" i="1" spc="3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i="1" spc="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typh</a:t>
            </a:r>
            <a:r>
              <a:rPr lang="en-US" altLang="en-US" sz="2700" i="1" spc="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lang="fr-FR" altLang="en-US" sz="2700" i="1" spc="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sz="2700" i="1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Salmonella</a:t>
            </a:r>
            <a:r>
              <a:rPr sz="2700" i="1" spc="3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i="1" spc="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paratyph</a:t>
            </a:r>
            <a:r>
              <a:rPr lang="fr-FR" altLang="en-US" sz="2700" i="1" spc="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i,</a:t>
            </a:r>
            <a:r>
              <a:rPr sz="2700" i="1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Shige</a:t>
            </a:r>
            <a:r>
              <a:rPr lang="fr-FR" altLang="en-US" sz="2700" i="1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ll</a:t>
            </a:r>
            <a:r>
              <a:rPr sz="2700" i="1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2700" i="1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i="1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dysenteriae/</a:t>
            </a:r>
            <a:r>
              <a:rPr sz="2700" i="1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i="1" spc="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Corynebacterium</a:t>
            </a:r>
            <a:r>
              <a:rPr sz="2700" i="1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i="1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diphteriae,</a:t>
            </a:r>
            <a:r>
              <a:rPr sz="2700" i="1" spc="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i="1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Streptococcus</a:t>
            </a:r>
            <a:r>
              <a:rPr sz="2700" i="1" spc="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i="1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scarlatinae</a:t>
            </a:r>
            <a:r>
              <a:rPr sz="2700" i="1" spc="4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50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2950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virus</a:t>
            </a:r>
            <a:r>
              <a:rPr sz="2950" spc="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5" dirty="0">
                <a:solidFill>
                  <a:srgbClr val="212121"/>
                </a:solidFill>
                <a:latin typeface="Arial" panose="020B0604020202020204"/>
                <a:cs typeface="Arial" panose="020B0604020202020204"/>
              </a:rPr>
              <a:t>la </a:t>
            </a:r>
            <a:r>
              <a:rPr sz="29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polyomyelite.</a:t>
            </a:r>
            <a:endParaRPr sz="29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1200" y="762000"/>
            <a:ext cx="11704320" cy="1203960"/>
          </a:xfrm>
          <a:prstGeom prst="rect">
            <a:avLst/>
          </a:prstGeom>
        </p:spPr>
        <p:txBody>
          <a:bodyPr vert="horz" wrap="square" lIns="0" tIns="1428516" rIns="0" bIns="0" rtlCol="0">
            <a:noAutofit/>
          </a:bodyPr>
          <a:lstStyle/>
          <a:p>
            <a:pPr marL="2883535">
              <a:lnSpc>
                <a:spcPct val="100000"/>
              </a:lnSpc>
              <a:spcBef>
                <a:spcPts val="105"/>
              </a:spcBef>
            </a:pPr>
            <a:r>
              <a:rPr sz="3500" u="none" spc="105" dirty="0">
                <a:solidFill>
                  <a:srgbClr val="383685"/>
                </a:solidFill>
              </a:rPr>
              <a:t>2.5.3</a:t>
            </a:r>
            <a:r>
              <a:rPr sz="3500" u="none" spc="80" dirty="0">
                <a:solidFill>
                  <a:srgbClr val="383685"/>
                </a:solidFill>
              </a:rPr>
              <a:t> </a:t>
            </a:r>
            <a:r>
              <a:rPr sz="3500" u="none" dirty="0">
                <a:solidFill>
                  <a:srgbClr val="383685"/>
                </a:solidFill>
              </a:rPr>
              <a:t>Phase</a:t>
            </a:r>
            <a:r>
              <a:rPr sz="3500" u="none" spc="50" dirty="0">
                <a:solidFill>
                  <a:srgbClr val="383685"/>
                </a:solidFill>
              </a:rPr>
              <a:t> </a:t>
            </a:r>
            <a:r>
              <a:rPr sz="3500" u="none" dirty="0">
                <a:solidFill>
                  <a:srgbClr val="383685"/>
                </a:solidFill>
              </a:rPr>
              <a:t>bactericide</a:t>
            </a:r>
            <a:r>
              <a:rPr sz="3500" u="none" spc="290" dirty="0">
                <a:solidFill>
                  <a:srgbClr val="383685"/>
                </a:solidFill>
              </a:rPr>
              <a:t> </a:t>
            </a:r>
            <a:r>
              <a:rPr sz="3500" u="none" spc="80" dirty="0">
                <a:solidFill>
                  <a:srgbClr val="383685"/>
                </a:solidFill>
              </a:rPr>
              <a:t>du</a:t>
            </a:r>
            <a:r>
              <a:rPr lang="fr-FR" sz="3500" u="none" spc="80" dirty="0">
                <a:solidFill>
                  <a:srgbClr val="383685"/>
                </a:solidFill>
              </a:rPr>
              <a:t> lait</a:t>
            </a:r>
            <a:endParaRPr sz="350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939800" y="2895600"/>
            <a:ext cx="11704320" cy="5772785"/>
          </a:xfrm>
          <a:prstGeom prst="rect">
            <a:avLst/>
          </a:prstGeom>
        </p:spPr>
        <p:txBody>
          <a:bodyPr vert="horz" wrap="square" lIns="0" tIns="670042" rIns="0" bIns="0" rtlCol="0">
            <a:noAutofit/>
          </a:bodyPr>
          <a:lstStyle/>
          <a:p>
            <a:pPr marL="104140" indent="0">
              <a:lnSpc>
                <a:spcPct val="100000"/>
              </a:lnSpc>
              <a:spcBef>
                <a:spcPts val="2430"/>
              </a:spcBef>
              <a:buNone/>
            </a:pPr>
            <a:r>
              <a:rPr lang="fr-FR" sz="3300" spc="100" dirty="0">
                <a:solidFill>
                  <a:srgbClr val="0C0C0C"/>
                </a:solidFill>
              </a:rPr>
              <a:t>    </a:t>
            </a:r>
            <a:r>
              <a:rPr sz="3300" spc="100" dirty="0">
                <a:solidFill>
                  <a:srgbClr val="0C0C0C"/>
                </a:solidFill>
              </a:rPr>
              <a:t>•Inhibition</a:t>
            </a:r>
            <a:r>
              <a:rPr sz="3300" spc="300" dirty="0">
                <a:solidFill>
                  <a:srgbClr val="0C0C0C"/>
                </a:solidFill>
              </a:rPr>
              <a:t> </a:t>
            </a:r>
            <a:r>
              <a:rPr sz="3300" dirty="0">
                <a:solidFill>
                  <a:srgbClr val="0C0C0C"/>
                </a:solidFill>
              </a:rPr>
              <a:t>specifique:</a:t>
            </a:r>
            <a:r>
              <a:rPr sz="3300" spc="515" dirty="0">
                <a:solidFill>
                  <a:srgbClr val="0C0C0C"/>
                </a:solidFill>
              </a:rPr>
              <a:t> </a:t>
            </a:r>
            <a:r>
              <a:rPr sz="3300" spc="50" dirty="0">
                <a:solidFill>
                  <a:srgbClr val="0C0C0C"/>
                </a:solidFill>
              </a:rPr>
              <a:t>due</a:t>
            </a:r>
            <a:r>
              <a:rPr sz="3300" spc="85" dirty="0">
                <a:solidFill>
                  <a:srgbClr val="0C0C0C"/>
                </a:solidFill>
              </a:rPr>
              <a:t> </a:t>
            </a:r>
            <a:r>
              <a:rPr sz="3300" dirty="0">
                <a:solidFill>
                  <a:srgbClr val="0C0C0C"/>
                </a:solidFill>
              </a:rPr>
              <a:t>aux</a:t>
            </a:r>
            <a:r>
              <a:rPr sz="3300" spc="204" dirty="0">
                <a:solidFill>
                  <a:srgbClr val="0C0C0C"/>
                </a:solidFill>
              </a:rPr>
              <a:t> </a:t>
            </a:r>
            <a:r>
              <a:rPr sz="3300" spc="-10" dirty="0">
                <a:solidFill>
                  <a:srgbClr val="0C0C0C"/>
                </a:solidFill>
              </a:rPr>
              <a:t>immunoglobulines</a:t>
            </a:r>
            <a:endParaRPr sz="3300"/>
          </a:p>
          <a:p>
            <a:pPr marL="561340" marR="5080" indent="30480">
              <a:lnSpc>
                <a:spcPts val="3930"/>
              </a:lnSpc>
              <a:spcBef>
                <a:spcPts val="2465"/>
              </a:spcBef>
            </a:pPr>
            <a:r>
              <a:rPr sz="3300" spc="100" dirty="0">
                <a:solidFill>
                  <a:srgbClr val="0C0C0C"/>
                </a:solidFill>
              </a:rPr>
              <a:t>Inhibition</a:t>
            </a:r>
            <a:r>
              <a:rPr sz="3300" spc="195" dirty="0">
                <a:solidFill>
                  <a:srgbClr val="0C0C0C"/>
                </a:solidFill>
              </a:rPr>
              <a:t> </a:t>
            </a:r>
            <a:r>
              <a:rPr sz="3300" spc="105" dirty="0">
                <a:solidFill>
                  <a:srgbClr val="0C0C0C"/>
                </a:solidFill>
              </a:rPr>
              <a:t>non</a:t>
            </a:r>
            <a:r>
              <a:rPr sz="3300" spc="-10" dirty="0">
                <a:solidFill>
                  <a:srgbClr val="0C0C0C"/>
                </a:solidFill>
              </a:rPr>
              <a:t> </a:t>
            </a:r>
            <a:r>
              <a:rPr sz="3300" dirty="0">
                <a:solidFill>
                  <a:srgbClr val="0C0C0C"/>
                </a:solidFill>
              </a:rPr>
              <a:t>specifique</a:t>
            </a:r>
            <a:r>
              <a:rPr sz="3300" spc="425" dirty="0">
                <a:solidFill>
                  <a:srgbClr val="0C0C0C"/>
                </a:solidFill>
              </a:rPr>
              <a:t> </a:t>
            </a:r>
            <a:r>
              <a:rPr sz="3300" dirty="0">
                <a:solidFill>
                  <a:srgbClr val="0C0C0C"/>
                </a:solidFill>
              </a:rPr>
              <a:t>:</a:t>
            </a:r>
            <a:r>
              <a:rPr sz="3300" spc="300" dirty="0">
                <a:solidFill>
                  <a:srgbClr val="0C0C0C"/>
                </a:solidFill>
              </a:rPr>
              <a:t> </a:t>
            </a:r>
            <a:r>
              <a:rPr sz="3300" spc="50" dirty="0">
                <a:solidFill>
                  <a:srgbClr val="0C0C0C"/>
                </a:solidFill>
              </a:rPr>
              <a:t>due</a:t>
            </a:r>
            <a:r>
              <a:rPr sz="3300" spc="-10" dirty="0">
                <a:solidFill>
                  <a:srgbClr val="0C0C0C"/>
                </a:solidFill>
              </a:rPr>
              <a:t> </a:t>
            </a:r>
            <a:r>
              <a:rPr sz="3300" dirty="0">
                <a:solidFill>
                  <a:srgbClr val="0C0C0C"/>
                </a:solidFill>
              </a:rPr>
              <a:t>aux</a:t>
            </a:r>
            <a:r>
              <a:rPr sz="3300" spc="160" dirty="0">
                <a:solidFill>
                  <a:srgbClr val="0C0C0C"/>
                </a:solidFill>
              </a:rPr>
              <a:t> </a:t>
            </a:r>
            <a:r>
              <a:rPr sz="3300" dirty="0">
                <a:solidFill>
                  <a:srgbClr val="0C0C0C"/>
                </a:solidFill>
              </a:rPr>
              <a:t>enzymes</a:t>
            </a:r>
            <a:r>
              <a:rPr sz="3300" spc="160" dirty="0">
                <a:solidFill>
                  <a:srgbClr val="0C0C0C"/>
                </a:solidFill>
              </a:rPr>
              <a:t> </a:t>
            </a:r>
            <a:r>
              <a:rPr sz="3300" dirty="0">
                <a:solidFill>
                  <a:srgbClr val="0C0C0C"/>
                </a:solidFill>
              </a:rPr>
              <a:t>et</a:t>
            </a:r>
            <a:r>
              <a:rPr sz="3300" spc="350" dirty="0">
                <a:solidFill>
                  <a:srgbClr val="0C0C0C"/>
                </a:solidFill>
              </a:rPr>
              <a:t> </a:t>
            </a:r>
            <a:r>
              <a:rPr sz="3300" spc="-25" dirty="0">
                <a:solidFill>
                  <a:srgbClr val="0C0C0C"/>
                </a:solidFill>
              </a:rPr>
              <a:t>aux </a:t>
            </a:r>
            <a:r>
              <a:rPr sz="3300" spc="-10" dirty="0">
                <a:solidFill>
                  <a:srgbClr val="0C0C0C"/>
                </a:solidFill>
              </a:rPr>
              <a:t>proteines.</a:t>
            </a:r>
            <a:endParaRPr sz="33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3165" y="1364319"/>
            <a:ext cx="9885862" cy="15271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69442" y="3275858"/>
            <a:ext cx="908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0F0F0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3789" y="3522752"/>
            <a:ext cx="372745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b="0" u="none" spc="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1.</a:t>
            </a:r>
            <a:r>
              <a:rPr sz="2700" b="0" u="none" spc="1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b="0" u="none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Elements</a:t>
            </a:r>
            <a:r>
              <a:rPr sz="2700" b="0" u="none" spc="229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b="0" u="none" spc="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constitutifs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5927" y="3909635"/>
            <a:ext cx="11240770" cy="317754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431800" indent="-409575">
              <a:lnSpc>
                <a:spcPct val="100000"/>
              </a:lnSpc>
              <a:spcBef>
                <a:spcPts val="1025"/>
              </a:spcBef>
              <a:buAutoNum type="arabicPeriod" startAt="2"/>
              <a:tabLst>
                <a:tab pos="431800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Proprietes</a:t>
            </a:r>
            <a:r>
              <a:rPr sz="2700" spc="3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physico-chimiques</a:t>
            </a:r>
            <a:r>
              <a:rPr sz="2700" spc="-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00" spc="2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304800" indent="-298450">
              <a:lnSpc>
                <a:spcPct val="100000"/>
              </a:lnSpc>
              <a:spcBef>
                <a:spcPts val="930"/>
              </a:spcBef>
              <a:buSzPct val="96000"/>
              <a:buAutoNum type="arabicPeriod" startAt="2"/>
              <a:tabLst>
                <a:tab pos="304800" algn="l"/>
              </a:tabLst>
            </a:pPr>
            <a:r>
              <a:rPr sz="2700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Facteurs</a:t>
            </a:r>
            <a:r>
              <a:rPr sz="2700" spc="285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05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influen</a:t>
            </a:r>
            <a:r>
              <a:rPr lang="fr-FR" altLang="en-US" sz="2700" spc="105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2700" spc="120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ant</a:t>
            </a:r>
            <a:r>
              <a:rPr sz="2700" spc="409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00" spc="204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5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production</a:t>
            </a:r>
            <a:r>
              <a:rPr sz="2700" spc="325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0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700" spc="425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00" spc="150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composition</a:t>
            </a:r>
            <a:r>
              <a:rPr sz="2700" spc="465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chimique</a:t>
            </a:r>
            <a:r>
              <a:rPr sz="2700" spc="265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00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00" spc="265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0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23570" lvl="1" indent="-605790">
              <a:lnSpc>
                <a:spcPct val="100000"/>
              </a:lnSpc>
              <a:spcBef>
                <a:spcPts val="850"/>
              </a:spcBef>
              <a:buAutoNum type="arabicPeriod"/>
              <a:tabLst>
                <a:tab pos="623570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Facteurs</a:t>
            </a:r>
            <a:r>
              <a:rPr sz="2700" spc="3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physiologiques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22935" lvl="1" indent="-605155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622935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Facteurs</a:t>
            </a:r>
            <a:r>
              <a:rPr sz="2700" spc="2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climatiques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22935" lvl="1" indent="-605155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622935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Facteurs</a:t>
            </a:r>
            <a:r>
              <a:rPr sz="2700" spc="3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zootechniques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22935" lvl="1" indent="-610235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622935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Facteurs</a:t>
            </a:r>
            <a:r>
              <a:rPr sz="2700" spc="2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genetiques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0552" y="2010822"/>
            <a:ext cx="1022675" cy="8806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5537" y="2514790"/>
            <a:ext cx="1109170" cy="14762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90200" y="1527216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514148"/>
                </a:moveTo>
                <a:lnTo>
                  <a:pt x="0" y="0"/>
                </a:lnTo>
              </a:path>
            </a:pathLst>
          </a:custGeom>
          <a:ln w="15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188253" y="1369408"/>
            <a:ext cx="941705" cy="664845"/>
            <a:chOff x="188253" y="1369408"/>
            <a:chExt cx="941705" cy="664845"/>
          </a:xfrm>
        </p:grpSpPr>
        <p:sp>
          <p:nvSpPr>
            <p:cNvPr id="6" name="object 6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20800" y="1295400"/>
            <a:ext cx="11567160" cy="18294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900" b="1" u="none" dirty="0">
                <a:solidFill>
                  <a:srgbClr val="900C28"/>
                </a:solidFill>
              </a:rPr>
              <a:t>3.</a:t>
            </a:r>
            <a:r>
              <a:rPr sz="5900" b="1" u="none" spc="175" dirty="0">
                <a:solidFill>
                  <a:srgbClr val="900C28"/>
                </a:solidFill>
              </a:rPr>
              <a:t> </a:t>
            </a:r>
            <a:r>
              <a:rPr sz="5900" b="1" u="none" spc="-470" dirty="0">
                <a:solidFill>
                  <a:srgbClr val="900C28"/>
                </a:solidFill>
              </a:rPr>
              <a:t>Facteurs</a:t>
            </a:r>
            <a:r>
              <a:rPr sz="5900" b="1" u="none" spc="380" dirty="0">
                <a:solidFill>
                  <a:srgbClr val="900C28"/>
                </a:solidFill>
              </a:rPr>
              <a:t> </a:t>
            </a:r>
            <a:r>
              <a:rPr sz="5900" b="1" u="none" spc="-535" dirty="0">
                <a:solidFill>
                  <a:srgbClr val="900C28"/>
                </a:solidFill>
              </a:rPr>
              <a:t>influen</a:t>
            </a:r>
            <a:r>
              <a:rPr lang="fr-FR" sz="5900" b="1" u="none" spc="-535" dirty="0">
                <a:solidFill>
                  <a:srgbClr val="900C28"/>
                </a:solidFill>
              </a:rPr>
              <a:t>c</a:t>
            </a:r>
            <a:r>
              <a:rPr sz="5900" b="1" u="none" spc="-535" dirty="0">
                <a:solidFill>
                  <a:srgbClr val="900C28"/>
                </a:solidFill>
              </a:rPr>
              <a:t>ant</a:t>
            </a:r>
            <a:r>
              <a:rPr sz="5900" u="none" spc="450" dirty="0">
                <a:solidFill>
                  <a:srgbClr val="900C28"/>
                </a:solidFill>
              </a:rPr>
              <a:t> </a:t>
            </a:r>
            <a:r>
              <a:rPr sz="5900" b="1" u="none" spc="-450" dirty="0">
                <a:solidFill>
                  <a:srgbClr val="900C28"/>
                </a:solidFill>
              </a:rPr>
              <a:t>la</a:t>
            </a:r>
            <a:r>
              <a:rPr lang="fr-FR" sz="5900" b="1" u="none" spc="-450" dirty="0">
                <a:solidFill>
                  <a:srgbClr val="900C28"/>
                </a:solidFill>
              </a:rPr>
              <a:t> </a:t>
            </a:r>
            <a:r>
              <a:rPr sz="5900" b="1" spc="-470" dirty="0">
                <a:solidFill>
                  <a:srgbClr val="900C28"/>
                </a:solidFill>
                <a:latin typeface="Arial" panose="020B0604020202020204"/>
                <a:cs typeface="Arial" panose="020B0604020202020204"/>
                <a:sym typeface="+mn-ea"/>
              </a:rPr>
              <a:t>production</a:t>
            </a:r>
            <a:r>
              <a:rPr sz="5900" b="1" spc="580" dirty="0">
                <a:solidFill>
                  <a:srgbClr val="900C28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5900" b="1" dirty="0">
                <a:solidFill>
                  <a:srgbClr val="900C28"/>
                </a:solidFill>
                <a:latin typeface="Arial" panose="020B0604020202020204"/>
                <a:cs typeface="Arial" panose="020B0604020202020204"/>
                <a:sym typeface="+mn-ea"/>
              </a:rPr>
              <a:t>et </a:t>
            </a:r>
            <a:r>
              <a:rPr sz="5900" b="1" spc="-400" dirty="0">
                <a:solidFill>
                  <a:srgbClr val="900C28"/>
                </a:solidFill>
                <a:latin typeface="Arial" panose="020B0604020202020204"/>
                <a:cs typeface="Arial" panose="020B0604020202020204"/>
                <a:sym typeface="+mn-ea"/>
              </a:rPr>
              <a:t>la</a:t>
            </a:r>
            <a:r>
              <a:rPr sz="5900" b="1" spc="135" dirty="0">
                <a:solidFill>
                  <a:srgbClr val="900C28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5900" b="1" spc="-525" dirty="0">
                <a:solidFill>
                  <a:srgbClr val="900C28"/>
                </a:solidFill>
                <a:latin typeface="Arial" panose="020B0604020202020204"/>
                <a:cs typeface="Arial" panose="020B0604020202020204"/>
                <a:sym typeface="+mn-ea"/>
              </a:rPr>
              <a:t>composition</a:t>
            </a:r>
            <a:r>
              <a:rPr lang="fr-FR" altLang="en-US" sz="5900" b="1" spc="-525" dirty="0">
                <a:solidFill>
                  <a:srgbClr val="900C28"/>
                </a:solidFill>
                <a:latin typeface="Arial" panose="020B0604020202020204"/>
                <a:cs typeface="Arial" panose="020B0604020202020204"/>
                <a:sym typeface="+mn-ea"/>
              </a:rPr>
              <a:t> chimique </a:t>
            </a:r>
            <a:r>
              <a:rPr sz="5900" b="1" spc="-400" dirty="0">
                <a:solidFill>
                  <a:srgbClr val="900C28"/>
                </a:solidFill>
                <a:latin typeface="Arial" panose="020B0604020202020204"/>
                <a:cs typeface="Arial" panose="020B0604020202020204"/>
                <a:sym typeface="+mn-ea"/>
              </a:rPr>
              <a:t>du</a:t>
            </a:r>
            <a:r>
              <a:rPr sz="5900" b="1" spc="150" dirty="0">
                <a:solidFill>
                  <a:srgbClr val="900C28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5900" b="1" spc="-290" dirty="0">
                <a:solidFill>
                  <a:srgbClr val="900C28"/>
                </a:solidFill>
                <a:latin typeface="Arial" panose="020B0604020202020204"/>
                <a:cs typeface="Arial" panose="020B0604020202020204"/>
                <a:sym typeface="+mn-ea"/>
              </a:rPr>
              <a:t>Iait</a:t>
            </a:r>
            <a:endParaRPr lang="fr-FR" sz="5900" u="none" spc="-450" dirty="0">
              <a:solidFill>
                <a:srgbClr val="900C28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19075" y="2535151"/>
            <a:ext cx="1055370" cy="0"/>
          </a:xfrm>
          <a:custGeom>
            <a:avLst/>
            <a:gdLst/>
            <a:ahLst/>
            <a:cxnLst/>
            <a:rect l="l" t="t" r="r" b="b"/>
            <a:pathLst>
              <a:path w="1055370">
                <a:moveTo>
                  <a:pt x="0" y="0"/>
                </a:moveTo>
                <a:lnTo>
                  <a:pt x="1054830" y="0"/>
                </a:lnTo>
              </a:path>
            </a:pathLst>
          </a:custGeom>
          <a:ln w="12726">
            <a:solidFill>
              <a:srgbClr val="7E6E7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91324" y="2535151"/>
            <a:ext cx="988694" cy="0"/>
          </a:xfrm>
          <a:custGeom>
            <a:avLst/>
            <a:gdLst/>
            <a:ahLst/>
            <a:cxnLst/>
            <a:rect l="l" t="t" r="r" b="b"/>
            <a:pathLst>
              <a:path w="988695">
                <a:moveTo>
                  <a:pt x="0" y="0"/>
                </a:moveTo>
                <a:lnTo>
                  <a:pt x="988698" y="0"/>
                </a:lnTo>
              </a:path>
            </a:pathLst>
          </a:custGeom>
          <a:ln w="12726">
            <a:solidFill>
              <a:srgbClr val="9A8A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412879" y="2535151"/>
            <a:ext cx="1520190" cy="0"/>
          </a:xfrm>
          <a:custGeom>
            <a:avLst/>
            <a:gdLst/>
            <a:ahLst/>
            <a:cxnLst/>
            <a:rect l="l" t="t" r="r" b="b"/>
            <a:pathLst>
              <a:path w="1520190">
                <a:moveTo>
                  <a:pt x="0" y="0"/>
                </a:moveTo>
                <a:lnTo>
                  <a:pt x="1519956" y="0"/>
                </a:lnTo>
              </a:path>
            </a:pathLst>
          </a:custGeom>
          <a:ln w="12726">
            <a:solidFill>
              <a:srgbClr val="900C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001421" y="2535151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419" y="0"/>
                </a:lnTo>
              </a:path>
            </a:pathLst>
          </a:custGeom>
          <a:ln w="12726">
            <a:solidFill>
              <a:srgbClr val="900C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91614" y="3733741"/>
            <a:ext cx="10283190" cy="42303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1430">
              <a:lnSpc>
                <a:spcPct val="104000"/>
              </a:lnSpc>
              <a:spcBef>
                <a:spcPts val="4640"/>
              </a:spcBef>
            </a:pP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300" spc="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principaux</a:t>
            </a:r>
            <a:r>
              <a:rPr sz="3300" spc="4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facteurs</a:t>
            </a:r>
            <a:r>
              <a:rPr sz="3300" spc="2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influencant</a:t>
            </a:r>
            <a:r>
              <a:rPr sz="3300" spc="4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300" spc="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production</a:t>
            </a:r>
            <a:r>
              <a:rPr sz="3300" spc="2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300" spc="40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composition</a:t>
            </a:r>
            <a:r>
              <a:rPr sz="3300" spc="3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chimique</a:t>
            </a:r>
            <a:r>
              <a:rPr sz="3300" spc="3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300" spc="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300" spc="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3300" spc="3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 marL="42545">
              <a:lnSpc>
                <a:spcPct val="100000"/>
              </a:lnSpc>
              <a:spcBef>
                <a:spcPts val="2335"/>
              </a:spcBef>
            </a:pP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•Des</a:t>
            </a:r>
            <a:r>
              <a:rPr sz="3300" spc="2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facteurs</a:t>
            </a:r>
            <a:r>
              <a:rPr sz="3300" spc="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physiologiques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 marL="42545">
              <a:lnSpc>
                <a:spcPct val="100000"/>
              </a:lnSpc>
              <a:spcBef>
                <a:spcPts val="2170"/>
              </a:spcBef>
            </a:pP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•Des</a:t>
            </a:r>
            <a:r>
              <a:rPr sz="3300" spc="2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facteurs</a:t>
            </a:r>
            <a:r>
              <a:rPr sz="3300" spc="2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climatiques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 marL="42545">
              <a:lnSpc>
                <a:spcPct val="100000"/>
              </a:lnSpc>
              <a:spcBef>
                <a:spcPts val="2175"/>
              </a:spcBef>
            </a:pP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•Des</a:t>
            </a:r>
            <a:r>
              <a:rPr sz="3300" spc="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facteurs</a:t>
            </a:r>
            <a:r>
              <a:rPr sz="3300" spc="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zootechniques</a:t>
            </a:r>
            <a:r>
              <a:rPr sz="3300" spc="4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divers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 marL="42545">
              <a:lnSpc>
                <a:spcPct val="100000"/>
              </a:lnSpc>
              <a:spcBef>
                <a:spcPts val="2130"/>
              </a:spcBef>
            </a:pP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•Des</a:t>
            </a:r>
            <a:r>
              <a:rPr sz="3300" spc="2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facteurs</a:t>
            </a:r>
            <a:r>
              <a:rPr sz="3300" spc="2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genetiques</a:t>
            </a:r>
            <a:endParaRPr sz="33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0552" y="2010822"/>
            <a:ext cx="1022675" cy="8806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4848" y="4057237"/>
            <a:ext cx="5871480" cy="419464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90200" y="1537397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503967"/>
                </a:moveTo>
                <a:lnTo>
                  <a:pt x="0" y="0"/>
                </a:lnTo>
              </a:path>
            </a:pathLst>
          </a:custGeom>
          <a:ln w="15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04081" y="1369408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5">
                <a:moveTo>
                  <a:pt x="0" y="641413"/>
                </a:moveTo>
                <a:lnTo>
                  <a:pt x="0" y="0"/>
                </a:lnTo>
              </a:path>
            </a:pathLst>
          </a:custGeom>
          <a:ln w="50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17832" y="4988811"/>
            <a:ext cx="0" cy="667385"/>
          </a:xfrm>
          <a:custGeom>
            <a:avLst/>
            <a:gdLst/>
            <a:ahLst/>
            <a:cxnLst/>
            <a:rect l="l" t="t" r="r" b="b"/>
            <a:pathLst>
              <a:path h="667385">
                <a:moveTo>
                  <a:pt x="0" y="666866"/>
                </a:moveTo>
                <a:lnTo>
                  <a:pt x="0" y="0"/>
                </a:lnTo>
              </a:path>
            </a:pathLst>
          </a:custGeom>
          <a:ln w="3052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35608" y="6984319"/>
            <a:ext cx="0" cy="463550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463242"/>
                </a:moveTo>
                <a:lnTo>
                  <a:pt x="0" y="0"/>
                </a:lnTo>
              </a:path>
            </a:pathLst>
          </a:custGeom>
          <a:ln w="3052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0024" y="1537397"/>
            <a:ext cx="554990" cy="0"/>
          </a:xfrm>
          <a:custGeom>
            <a:avLst/>
            <a:gdLst/>
            <a:ahLst/>
            <a:cxnLst/>
            <a:rect l="l" t="t" r="r" b="b"/>
            <a:pathLst>
              <a:path w="554990">
                <a:moveTo>
                  <a:pt x="0" y="0"/>
                </a:moveTo>
                <a:lnTo>
                  <a:pt x="554584" y="0"/>
                </a:lnTo>
              </a:path>
            </a:pathLst>
          </a:custGeom>
          <a:ln w="15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8077" y="2031183"/>
            <a:ext cx="438150" cy="0"/>
          </a:xfrm>
          <a:custGeom>
            <a:avLst/>
            <a:gdLst/>
            <a:ahLst/>
            <a:cxnLst/>
            <a:rect l="l" t="t" r="r" b="b"/>
            <a:pathLst>
              <a:path w="438150">
                <a:moveTo>
                  <a:pt x="0" y="0"/>
                </a:moveTo>
                <a:lnTo>
                  <a:pt x="437562" y="0"/>
                </a:lnTo>
              </a:path>
            </a:pathLst>
          </a:custGeom>
          <a:ln w="50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28139" y="2524970"/>
            <a:ext cx="6339840" cy="0"/>
          </a:xfrm>
          <a:custGeom>
            <a:avLst/>
            <a:gdLst/>
            <a:ahLst/>
            <a:cxnLst/>
            <a:rect l="l" t="t" r="r" b="b"/>
            <a:pathLst>
              <a:path w="6339840">
                <a:moveTo>
                  <a:pt x="0" y="0"/>
                </a:moveTo>
                <a:lnTo>
                  <a:pt x="6339566" y="0"/>
                </a:lnTo>
              </a:path>
            </a:pathLst>
          </a:custGeom>
          <a:ln w="30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461235" y="7839536"/>
            <a:ext cx="845185" cy="0"/>
          </a:xfrm>
          <a:custGeom>
            <a:avLst/>
            <a:gdLst/>
            <a:ahLst/>
            <a:cxnLst/>
            <a:rect l="l" t="t" r="r" b="b"/>
            <a:pathLst>
              <a:path w="845184">
                <a:moveTo>
                  <a:pt x="0" y="0"/>
                </a:moveTo>
                <a:lnTo>
                  <a:pt x="844597" y="0"/>
                </a:lnTo>
              </a:path>
            </a:pathLst>
          </a:custGeom>
          <a:ln w="20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61235" y="8206058"/>
            <a:ext cx="793750" cy="0"/>
          </a:xfrm>
          <a:custGeom>
            <a:avLst/>
            <a:gdLst/>
            <a:ahLst/>
            <a:cxnLst/>
            <a:rect l="l" t="t" r="r" b="b"/>
            <a:pathLst>
              <a:path w="793750">
                <a:moveTo>
                  <a:pt x="0" y="0"/>
                </a:moveTo>
                <a:lnTo>
                  <a:pt x="793717" y="0"/>
                </a:lnTo>
              </a:path>
            </a:pathLst>
          </a:custGeom>
          <a:ln w="30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30462" y="9280171"/>
            <a:ext cx="5581650" cy="0"/>
          </a:xfrm>
          <a:custGeom>
            <a:avLst/>
            <a:gdLst/>
            <a:ahLst/>
            <a:cxnLst/>
            <a:rect l="l" t="t" r="r" b="b"/>
            <a:pathLst>
              <a:path w="5581650">
                <a:moveTo>
                  <a:pt x="0" y="0"/>
                </a:moveTo>
                <a:lnTo>
                  <a:pt x="5581464" y="0"/>
                </a:lnTo>
              </a:path>
            </a:pathLst>
          </a:custGeom>
          <a:ln w="20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832368" y="1747411"/>
            <a:ext cx="6150610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26135" algn="l"/>
              </a:tabLst>
            </a:pPr>
            <a:r>
              <a:rPr sz="3450" u="none" spc="-25" dirty="0">
                <a:solidFill>
                  <a:srgbClr val="3B3882"/>
                </a:solidFill>
              </a:rPr>
              <a:t>3.1</a:t>
            </a:r>
            <a:r>
              <a:rPr sz="3450" u="none" dirty="0">
                <a:solidFill>
                  <a:srgbClr val="3B3882"/>
                </a:solidFill>
              </a:rPr>
              <a:t>	Facteurs</a:t>
            </a:r>
            <a:r>
              <a:rPr sz="3450" u="none" spc="325" dirty="0">
                <a:solidFill>
                  <a:srgbClr val="3B3882"/>
                </a:solidFill>
              </a:rPr>
              <a:t> </a:t>
            </a:r>
            <a:r>
              <a:rPr sz="3450" u="none" spc="-10" dirty="0">
                <a:solidFill>
                  <a:srgbClr val="3B3882"/>
                </a:solidFill>
              </a:rPr>
              <a:t>physiologiques</a:t>
            </a:r>
            <a:endParaRPr sz="3450"/>
          </a:p>
        </p:txBody>
      </p:sp>
      <p:sp>
        <p:nvSpPr>
          <p:cNvPr id="15" name="object 15"/>
          <p:cNvSpPr txBox="1"/>
          <p:nvPr/>
        </p:nvSpPr>
        <p:spPr>
          <a:xfrm>
            <a:off x="1184351" y="2930972"/>
            <a:ext cx="4996180" cy="1132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u="heavy" dirty="0">
                <a:solidFill>
                  <a:srgbClr val="3B3882"/>
                </a:solidFill>
                <a:uFill>
                  <a:solidFill>
                    <a:srgbClr val="3B3882"/>
                  </a:solidFill>
                </a:uFill>
                <a:latin typeface="Arial" panose="020B0604020202020204"/>
                <a:cs typeface="Arial" panose="020B0604020202020204"/>
              </a:rPr>
              <a:t>3.1.1</a:t>
            </a:r>
            <a:r>
              <a:rPr sz="3550" u="heavy" spc="-250" dirty="0">
                <a:solidFill>
                  <a:srgbClr val="3B3882"/>
                </a:solidFill>
                <a:uFill>
                  <a:solidFill>
                    <a:srgbClr val="3B3882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80" dirty="0">
                <a:solidFill>
                  <a:srgbClr val="3B3882"/>
                </a:solidFill>
                <a:uFill>
                  <a:solidFill>
                    <a:srgbClr val="3B3882"/>
                  </a:solidFill>
                </a:uFill>
                <a:latin typeface="Arial" panose="020B0604020202020204"/>
                <a:cs typeface="Arial" panose="020B0604020202020204"/>
              </a:rPr>
              <a:t>Le</a:t>
            </a:r>
            <a:r>
              <a:rPr sz="3550" u="heavy" spc="-65" dirty="0">
                <a:solidFill>
                  <a:srgbClr val="3B3882"/>
                </a:solidFill>
                <a:uFill>
                  <a:solidFill>
                    <a:srgbClr val="3B3882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80" dirty="0">
                <a:solidFill>
                  <a:srgbClr val="3B3882"/>
                </a:solidFill>
                <a:uFill>
                  <a:solidFill>
                    <a:srgbClr val="3B3882"/>
                  </a:solidFill>
                </a:uFill>
                <a:latin typeface="Arial" panose="020B0604020202020204"/>
                <a:cs typeface="Arial" panose="020B0604020202020204"/>
              </a:rPr>
              <a:t>cycle</a:t>
            </a:r>
            <a:r>
              <a:rPr sz="3550" u="heavy" spc="-114" dirty="0">
                <a:solidFill>
                  <a:srgbClr val="3B3882"/>
                </a:solidFill>
                <a:uFill>
                  <a:solidFill>
                    <a:srgbClr val="3B3882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dirty="0">
                <a:solidFill>
                  <a:srgbClr val="3B3882"/>
                </a:solidFill>
                <a:uFill>
                  <a:solidFill>
                    <a:srgbClr val="3B3882"/>
                  </a:solidFill>
                </a:uFill>
                <a:latin typeface="Arial" panose="020B0604020202020204"/>
                <a:cs typeface="Arial" panose="020B0604020202020204"/>
              </a:rPr>
              <a:t>de</a:t>
            </a:r>
            <a:r>
              <a:rPr sz="3550" u="heavy" spc="-155" dirty="0">
                <a:solidFill>
                  <a:srgbClr val="3B3882"/>
                </a:solidFill>
                <a:uFill>
                  <a:solidFill>
                    <a:srgbClr val="3B3882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65" dirty="0">
                <a:solidFill>
                  <a:srgbClr val="3B3882"/>
                </a:solidFill>
                <a:uFill>
                  <a:solidFill>
                    <a:srgbClr val="3B3882"/>
                  </a:solidFill>
                </a:uFill>
                <a:latin typeface="Arial" panose="020B0604020202020204"/>
                <a:cs typeface="Arial" panose="020B0604020202020204"/>
              </a:rPr>
              <a:t>lactation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522605" algn="ctr">
              <a:lnSpc>
                <a:spcPct val="100000"/>
              </a:lnSpc>
              <a:spcBef>
                <a:spcPts val="2250"/>
              </a:spcBef>
            </a:pPr>
            <a:r>
              <a:rPr sz="1850" b="1" spc="-10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lang="fr-FR" altLang="en-US" sz="1850" b="1" spc="-10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50" b="1" spc="-10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illie</a:t>
            </a:r>
            <a:endParaRPr sz="18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01283" y="4475556"/>
            <a:ext cx="10795" cy="337185"/>
          </a:xfrm>
          <a:custGeom>
            <a:avLst/>
            <a:gdLst/>
            <a:ahLst/>
            <a:cxnLst/>
            <a:rect l="l" t="t" r="r" b="b"/>
            <a:pathLst>
              <a:path w="10795" h="337185">
                <a:moveTo>
                  <a:pt x="10175" y="337179"/>
                </a:moveTo>
                <a:lnTo>
                  <a:pt x="0" y="337179"/>
                </a:lnTo>
                <a:lnTo>
                  <a:pt x="0" y="0"/>
                </a:lnTo>
                <a:lnTo>
                  <a:pt x="10175" y="0"/>
                </a:lnTo>
                <a:lnTo>
                  <a:pt x="10175" y="337179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856605" y="4457065"/>
            <a:ext cx="3238500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Effet</a:t>
            </a:r>
            <a:r>
              <a:rPr sz="1850" b="1" spc="100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50" b="1" spc="70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1850" b="1" spc="-75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lang="fr-FR" altLang="en-US" sz="2000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2000" spc="-130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50" b="1" spc="-25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gestation</a:t>
            </a:r>
            <a:endParaRPr sz="18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03210" y="6533515"/>
            <a:ext cx="3061335" cy="1219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7815" algn="l"/>
              </a:tabLst>
            </a:pPr>
            <a:r>
              <a:rPr sz="2000" spc="-50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lang="fr-FR" altLang="en-US" sz="2000" spc="-50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50" b="1" spc="45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rissement</a:t>
            </a:r>
            <a:endParaRPr sz="18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8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1850">
              <a:latin typeface="Arial" panose="020B0604020202020204"/>
              <a:cs typeface="Arial" panose="020B0604020202020204"/>
            </a:endParaRPr>
          </a:p>
          <a:p>
            <a:pPr marL="662305">
              <a:lnSpc>
                <a:spcPct val="100000"/>
              </a:lnSpc>
            </a:pPr>
            <a:r>
              <a:rPr sz="1850" b="1" spc="70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Periode</a:t>
            </a:r>
            <a:r>
              <a:rPr sz="1850" b="1" spc="190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50" b="1" spc="-20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sech</a:t>
            </a:r>
            <a:r>
              <a:rPr lang="fr-FR" altLang="en-US" sz="1850" b="1" spc="-20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e</a:t>
            </a:r>
            <a:endParaRPr lang="fr-FR" altLang="en-US" sz="1850" b="1" spc="-20" dirty="0">
              <a:solidFill>
                <a:srgbClr val="3A3A3A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55824" y="8140668"/>
            <a:ext cx="4394200" cy="8229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08280">
              <a:lnSpc>
                <a:spcPct val="100000"/>
              </a:lnSpc>
              <a:spcBef>
                <a:spcPts val="960"/>
              </a:spcBef>
              <a:tabLst>
                <a:tab pos="765175" algn="l"/>
                <a:tab pos="1337310" algn="l"/>
                <a:tab pos="1896110" algn="l"/>
                <a:tab pos="2465705" algn="l"/>
                <a:tab pos="3066415" algn="l"/>
                <a:tab pos="3613785" algn="l"/>
                <a:tab pos="4236720" algn="l"/>
              </a:tabLst>
            </a:pPr>
            <a:r>
              <a:rPr sz="1850" b="1" u="heavy" spc="-50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  <a:latin typeface="Arial" panose="020B0604020202020204"/>
                <a:cs typeface="Arial" panose="020B0604020202020204"/>
              </a:rPr>
              <a:t>1</a:t>
            </a:r>
            <a:r>
              <a:rPr sz="1850" b="1" u="none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850" b="1" u="heavy" spc="50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  <a:latin typeface="Arial" panose="020B0604020202020204"/>
                <a:cs typeface="Arial" panose="020B0604020202020204"/>
              </a:rPr>
              <a:t>2</a:t>
            </a:r>
            <a:r>
              <a:rPr sz="1850" b="1" u="none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850" b="1" u="heavy" spc="50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  <a:latin typeface="Arial" panose="020B0604020202020204"/>
                <a:cs typeface="Arial" panose="020B0604020202020204"/>
              </a:rPr>
              <a:t>3</a:t>
            </a:r>
            <a:r>
              <a:rPr sz="1850" b="1" u="none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850" b="1" u="heavy" spc="-50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  <a:latin typeface="Arial" panose="020B0604020202020204"/>
                <a:cs typeface="Arial" panose="020B0604020202020204"/>
              </a:rPr>
              <a:t>4</a:t>
            </a:r>
            <a:r>
              <a:rPr sz="1850" b="1" u="none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850" b="1" u="heavy" spc="50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  <a:latin typeface="Arial" panose="020B0604020202020204"/>
                <a:cs typeface="Arial" panose="020B0604020202020204"/>
              </a:rPr>
              <a:t>5</a:t>
            </a:r>
            <a:r>
              <a:rPr sz="1850" b="1" u="none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850" b="1" u="heavy" spc="50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  <a:latin typeface="Arial" panose="020B0604020202020204"/>
                <a:cs typeface="Arial" panose="020B0604020202020204"/>
              </a:rPr>
              <a:t>6</a:t>
            </a:r>
            <a:r>
              <a:rPr sz="1850" b="1" u="none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2000" u="heavy" spc="50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  <a:latin typeface="Arial" panose="020B0604020202020204"/>
                <a:cs typeface="Arial" panose="020B0604020202020204"/>
              </a:rPr>
              <a:t>7</a:t>
            </a:r>
            <a:r>
              <a:rPr sz="2000" u="none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850" b="1" u="heavy" spc="50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  <a:latin typeface="Arial" panose="020B0604020202020204"/>
                <a:cs typeface="Arial" panose="020B0604020202020204"/>
              </a:rPr>
              <a:t>8</a:t>
            </a:r>
            <a:endParaRPr sz="18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850" b="1" spc="-10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Colostrum</a:t>
            </a:r>
            <a:endParaRPr sz="18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33598" y="8268448"/>
            <a:ext cx="77279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8950" algn="l"/>
              </a:tabLst>
            </a:pPr>
            <a:r>
              <a:rPr sz="1850" b="1" u="heavy" spc="50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  <a:latin typeface="Arial" panose="020B0604020202020204"/>
                <a:cs typeface="Arial" panose="020B0604020202020204"/>
              </a:rPr>
              <a:t>9</a:t>
            </a:r>
            <a:r>
              <a:rPr sz="1850" b="1" u="none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850" b="1" u="heavy" spc="-25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  <a:latin typeface="Arial" panose="020B0604020202020204"/>
                <a:cs typeface="Arial" panose="020B0604020202020204"/>
              </a:rPr>
              <a:t>10</a:t>
            </a:r>
            <a:endParaRPr sz="18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63994" y="8268448"/>
            <a:ext cx="150685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0375" algn="l"/>
                <a:tab pos="920115" algn="l"/>
              </a:tabLst>
            </a:pPr>
            <a:r>
              <a:rPr sz="1850" b="1" u="heavy" spc="-50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  <a:latin typeface="Arial" panose="020B0604020202020204"/>
                <a:cs typeface="Arial" panose="020B0604020202020204"/>
              </a:rPr>
              <a:t>1</a:t>
            </a:r>
            <a:r>
              <a:rPr sz="1850" b="1" u="none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850" b="1" u="heavy" spc="30" dirty="0">
                <a:solidFill>
                  <a:srgbClr val="3A3A3A"/>
                </a:solidFill>
                <a:uFill>
                  <a:solidFill>
                    <a:srgbClr val="3A3A3A"/>
                  </a:solidFill>
                </a:uFill>
                <a:latin typeface="Arial" panose="020B0604020202020204"/>
                <a:cs typeface="Arial" panose="020B0604020202020204"/>
              </a:rPr>
              <a:t>12</a:t>
            </a:r>
            <a:r>
              <a:rPr sz="1850" b="1" u="none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1850" b="1" u="none" spc="45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Mois</a:t>
            </a:r>
            <a:endParaRPr sz="18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26944" y="8655332"/>
            <a:ext cx="186690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Gestation</a:t>
            </a:r>
            <a:r>
              <a:rPr sz="1850" b="1" spc="475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50" b="1" spc="-10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(280j)</a:t>
            </a:r>
            <a:endParaRPr sz="18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52173" y="9378532"/>
            <a:ext cx="10795" cy="339090"/>
          </a:xfrm>
          <a:custGeom>
            <a:avLst/>
            <a:gdLst/>
            <a:ahLst/>
            <a:cxnLst/>
            <a:rect l="l" t="t" r="r" b="b"/>
            <a:pathLst>
              <a:path w="10795" h="339090">
                <a:moveTo>
                  <a:pt x="10175" y="338562"/>
                </a:moveTo>
                <a:lnTo>
                  <a:pt x="0" y="338562"/>
                </a:lnTo>
                <a:lnTo>
                  <a:pt x="0" y="0"/>
                </a:lnTo>
                <a:lnTo>
                  <a:pt x="10175" y="0"/>
                </a:lnTo>
                <a:lnTo>
                  <a:pt x="10175" y="338562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989592" y="9375650"/>
            <a:ext cx="3023235" cy="313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spc="70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Perlode</a:t>
            </a:r>
            <a:r>
              <a:rPr sz="1850" b="1" spc="100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50" b="1" spc="50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1850" b="1" spc="-25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950" spc="140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lac</a:t>
            </a:r>
            <a:r>
              <a:rPr sz="1950" spc="105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950" spc="130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tion</a:t>
            </a:r>
            <a:r>
              <a:rPr sz="1950" spc="25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950" spc="-35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lang="fr-FR" altLang="en-US" sz="1950" spc="-35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1950" spc="-35" dirty="0">
                <a:solidFill>
                  <a:srgbClr val="3A3A3A"/>
                </a:solidFill>
                <a:latin typeface="Arial" panose="020B0604020202020204"/>
                <a:cs typeface="Arial" panose="020B0604020202020204"/>
              </a:rPr>
              <a:t>05j)</a:t>
            </a:r>
            <a:endParaRPr sz="19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083852" y="1741048"/>
            <a:ext cx="10411460" cy="2283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66060">
              <a:lnSpc>
                <a:spcPct val="100000"/>
              </a:lnSpc>
              <a:spcBef>
                <a:spcPts val="105"/>
              </a:spcBef>
            </a:pPr>
            <a:r>
              <a:rPr sz="3500" b="1" spc="16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3.1.2</a:t>
            </a:r>
            <a:r>
              <a:rPr sz="3500" b="1" spc="19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Alimentation</a:t>
            </a:r>
            <a:r>
              <a:rPr sz="3500" b="1" spc="434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10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00" b="1" spc="11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1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bE!tail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3500">
              <a:latin typeface="Arial" panose="020B0604020202020204"/>
              <a:cs typeface="Arial" panose="020B0604020202020204"/>
            </a:endParaRPr>
          </a:p>
          <a:p>
            <a:pPr marL="36830">
              <a:lnSpc>
                <a:spcPts val="4170"/>
              </a:lnSpc>
            </a:pP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•un</a:t>
            </a:r>
            <a:r>
              <a:rPr sz="355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animal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insuffisamment</a:t>
            </a:r>
            <a:r>
              <a:rPr sz="355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nourri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aura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production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4230"/>
              </a:lnSpc>
            </a:pPr>
            <a:r>
              <a:rPr sz="3600" b="1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laitiere</a:t>
            </a:r>
            <a:r>
              <a:rPr sz="3600" b="1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faible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8153" y="4249433"/>
            <a:ext cx="9909175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•un</a:t>
            </a:r>
            <a:r>
              <a:rPr sz="3550" spc="-2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animal</a:t>
            </a:r>
            <a:r>
              <a:rPr sz="3550" spc="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suralimente</a:t>
            </a:r>
            <a:r>
              <a:rPr sz="3550" spc="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s'engraissera</a:t>
            </a:r>
            <a:r>
              <a:rPr sz="3550" spc="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souffrira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4157" y="4047027"/>
            <a:ext cx="8146415" cy="2165350"/>
          </a:xfrm>
          <a:prstGeom prst="rect">
            <a:avLst/>
          </a:prstGeom>
        </p:spPr>
        <p:txBody>
          <a:bodyPr vert="horz" wrap="square" lIns="0" tIns="4838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10"/>
              </a:spcBef>
            </a:pP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troubles</a:t>
            </a:r>
            <a:r>
              <a:rPr sz="355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digestifs</a:t>
            </a:r>
            <a:r>
              <a:rPr sz="3550" spc="-20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5450" spc="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□</a:t>
            </a:r>
            <a:r>
              <a:rPr sz="5450" spc="-3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entrave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lactation.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30175">
              <a:lnSpc>
                <a:spcPct val="100000"/>
              </a:lnSpc>
              <a:spcBef>
                <a:spcPts val="2380"/>
              </a:spcBef>
              <a:tabLst>
                <a:tab pos="938530" algn="l"/>
              </a:tabLst>
            </a:pPr>
            <a:r>
              <a:rPr sz="3500" b="1" u="heavy" spc="-2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3.2</a:t>
            </a:r>
            <a:r>
              <a:rPr sz="350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	Facteurs</a:t>
            </a:r>
            <a:r>
              <a:rPr sz="3500" b="1" u="heavy" spc="1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-1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climatigues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2640" y="6621644"/>
            <a:ext cx="1026541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2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richesse</a:t>
            </a:r>
            <a:r>
              <a:rPr sz="35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matiere</a:t>
            </a:r>
            <a:r>
              <a:rPr sz="35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grasse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229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extrait</a:t>
            </a:r>
            <a:r>
              <a:rPr sz="3550" spc="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sec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64533" y="6935989"/>
            <a:ext cx="11556365" cy="16071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53340" marR="17780">
              <a:lnSpc>
                <a:spcPct val="90000"/>
              </a:lnSpc>
              <a:spcBef>
                <a:spcPts val="740"/>
              </a:spcBef>
            </a:pP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graiss</a:t>
            </a:r>
            <a:r>
              <a:rPr lang="fr-FR" altLang="en-US"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minimal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355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milieu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0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1'</a:t>
            </a:r>
            <a:r>
              <a:rPr lang="fr-FR" altLang="en-US" sz="3550" spc="-2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2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lang="fr-FR" altLang="en-US" sz="3550" spc="-2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maximale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fin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29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l'automne,</a:t>
            </a:r>
            <a:r>
              <a:rPr sz="35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quantit</a:t>
            </a:r>
            <a:r>
              <a:rPr lang="fr-FR" altLang="en-US"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elle</a:t>
            </a:r>
            <a:r>
              <a:rPr sz="3550" spc="-20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varie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mani</a:t>
            </a:r>
            <a:r>
              <a:rPr lang="fr-FR" altLang="en-US"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è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50800">
              <a:lnSpc>
                <a:spcPts val="4140"/>
              </a:lnSpc>
            </a:pPr>
            <a:r>
              <a:rPr sz="3600" b="1" spc="-819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1950" spc="-52" baseline="810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950" spc="-179" baseline="810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2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nverse.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186399" y="1747411"/>
            <a:ext cx="9418320" cy="2672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24785">
              <a:lnSpc>
                <a:spcPct val="100000"/>
              </a:lnSpc>
              <a:spcBef>
                <a:spcPts val="105"/>
              </a:spcBef>
              <a:tabLst>
                <a:tab pos="3533140" algn="l"/>
              </a:tabLst>
            </a:pPr>
            <a:r>
              <a:rPr sz="3450" b="1" spc="-25" dirty="0">
                <a:solidFill>
                  <a:srgbClr val="3A3682"/>
                </a:solidFill>
                <a:latin typeface="Arial" panose="020B0604020202020204"/>
                <a:cs typeface="Arial" panose="020B0604020202020204"/>
              </a:rPr>
              <a:t>3.3</a:t>
            </a:r>
            <a:r>
              <a:rPr sz="3450" b="1" dirty="0">
                <a:solidFill>
                  <a:srgbClr val="3A3682"/>
                </a:solidFill>
                <a:latin typeface="Arial" panose="020B0604020202020204"/>
                <a:cs typeface="Arial" panose="020B0604020202020204"/>
              </a:rPr>
              <a:t>	Facteurs</a:t>
            </a:r>
            <a:r>
              <a:rPr sz="3450" b="1" spc="340" dirty="0">
                <a:solidFill>
                  <a:srgbClr val="3A3682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spc="-10" dirty="0">
                <a:solidFill>
                  <a:srgbClr val="3A3682"/>
                </a:solidFill>
                <a:latin typeface="Arial" panose="020B0604020202020204"/>
                <a:cs typeface="Arial" panose="020B0604020202020204"/>
              </a:rPr>
              <a:t>zootechniques</a:t>
            </a:r>
            <a:endParaRPr sz="34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220"/>
              </a:spcBef>
            </a:pPr>
            <a:endParaRPr sz="34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500" b="1" u="heavy" dirty="0">
                <a:solidFill>
                  <a:srgbClr val="3A3682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3.3.1</a:t>
            </a:r>
            <a:r>
              <a:rPr sz="3500" b="1" u="heavy" spc="-175" dirty="0">
                <a:solidFill>
                  <a:srgbClr val="3A3682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-385" dirty="0">
                <a:solidFill>
                  <a:srgbClr val="3A3682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La</a:t>
            </a:r>
            <a:r>
              <a:rPr sz="3500" b="1" u="heavy" spc="204" dirty="0">
                <a:solidFill>
                  <a:srgbClr val="3A3682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-10" dirty="0">
                <a:solidFill>
                  <a:srgbClr val="3A3682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traite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20320">
              <a:lnSpc>
                <a:spcPct val="100000"/>
              </a:lnSpc>
              <a:spcBef>
                <a:spcPts val="3045"/>
              </a:spcBef>
            </a:pP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55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multiplication</a:t>
            </a: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traites</a:t>
            </a: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consequence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8240" y="4376697"/>
            <a:ext cx="10473055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d'augmenter</a:t>
            </a:r>
            <a:r>
              <a:rPr sz="3550" spc="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quantite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produit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sa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teneur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6020" y="4391660"/>
            <a:ext cx="11106150" cy="3575050"/>
          </a:xfrm>
          <a:prstGeom prst="rect">
            <a:avLst/>
          </a:prstGeom>
        </p:spPr>
        <p:txBody>
          <a:bodyPr vert="horz" wrap="square" lIns="0" tIns="328930" rIns="0" bIns="0" rtlCol="0">
            <a:noAutofit/>
          </a:bodyPr>
          <a:lstStyle/>
          <a:p>
            <a:pPr marL="14605">
              <a:lnSpc>
                <a:spcPct val="100000"/>
              </a:lnSpc>
              <a:spcBef>
                <a:spcPts val="2590"/>
              </a:spcBef>
            </a:pP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matiere</a:t>
            </a: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suite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!'excitation</a:t>
            </a:r>
            <a:r>
              <a:rPr sz="3550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mamelle.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0480">
              <a:lnSpc>
                <a:spcPts val="4140"/>
              </a:lnSpc>
              <a:spcBef>
                <a:spcPts val="1705"/>
              </a:spcBef>
            </a:pP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550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teneur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matieres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grasses</a:t>
            </a:r>
            <a:r>
              <a:rPr sz="3550" spc="-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augmente</a:t>
            </a:r>
            <a:r>
              <a:rPr sz="3550" spc="-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cours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4080"/>
              </a:lnSpc>
            </a:pPr>
            <a:r>
              <a:rPr sz="3500" b="1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traite.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30480">
              <a:lnSpc>
                <a:spcPts val="4140"/>
              </a:lnSpc>
              <a:spcBef>
                <a:spcPts val="2040"/>
              </a:spcBef>
            </a:pP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•Si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traite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ne</a:t>
            </a:r>
            <a:r>
              <a:rPr sz="355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peut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pas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avoir</a:t>
            </a:r>
            <a:r>
              <a:rPr sz="3550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lieu,</a:t>
            </a:r>
            <a:r>
              <a:rPr sz="355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lang="fr-FR" altLang="en-US"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3550" spc="-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y</a:t>
            </a:r>
            <a:r>
              <a:rPr sz="355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risque</a:t>
            </a:r>
            <a:r>
              <a:rPr sz="3550" spc="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5240">
              <a:lnSpc>
                <a:spcPts val="4080"/>
              </a:lnSpc>
            </a:pPr>
            <a:r>
              <a:rPr sz="3500" b="1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retention</a:t>
            </a:r>
            <a:r>
              <a:rPr sz="3500" b="1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lactee.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39162" y="1741048"/>
            <a:ext cx="525970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49960" algn="l"/>
              </a:tabLst>
            </a:pPr>
            <a:r>
              <a:rPr sz="3500" u="none" spc="-25" dirty="0"/>
              <a:t>3.4</a:t>
            </a:r>
            <a:r>
              <a:rPr sz="3500" u="none" dirty="0"/>
              <a:t>	facteurs</a:t>
            </a:r>
            <a:r>
              <a:rPr sz="3500" u="none" spc="315" dirty="0"/>
              <a:t> </a:t>
            </a:r>
            <a:r>
              <a:rPr sz="3500" u="none" spc="-10" dirty="0"/>
              <a:t>genetiques</a:t>
            </a:r>
            <a:endParaRPr sz="350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650240" y="2438471"/>
            <a:ext cx="11704320" cy="3384550"/>
          </a:xfrm>
          <a:prstGeom prst="rect">
            <a:avLst/>
          </a:prstGeom>
        </p:spPr>
        <p:txBody>
          <a:bodyPr vert="horz" wrap="square" lIns="0" tIns="680274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2745"/>
              </a:spcBef>
              <a:buNone/>
            </a:pPr>
            <a:r>
              <a:rPr sz="4100" b="1" spc="-705" dirty="0">
                <a:solidFill>
                  <a:srgbClr val="0C0C0C"/>
                </a:solidFill>
                <a:latin typeface="Courier New" panose="02070309020205020404"/>
                <a:cs typeface="Courier New" panose="02070309020205020404"/>
              </a:rPr>
              <a:t>•Race</a:t>
            </a:r>
            <a:endParaRPr sz="4100">
              <a:latin typeface="Courier New" panose="02070309020205020404"/>
              <a:cs typeface="Courier New" panose="02070309020205020404"/>
            </a:endParaRPr>
          </a:p>
          <a:p>
            <a:pPr marL="0" indent="0">
              <a:lnSpc>
                <a:spcPct val="100000"/>
              </a:lnSpc>
              <a:spcBef>
                <a:spcPts val="2135"/>
              </a:spcBef>
              <a:buNone/>
            </a:pPr>
            <a:r>
              <a:rPr sz="3300" dirty="0">
                <a:solidFill>
                  <a:srgbClr val="0C0C0C"/>
                </a:solidFill>
              </a:rPr>
              <a:t>•Caract</a:t>
            </a:r>
            <a:r>
              <a:rPr lang="fr-FR" sz="3300" dirty="0">
                <a:solidFill>
                  <a:srgbClr val="0C0C0C"/>
                </a:solidFill>
              </a:rPr>
              <a:t>é</a:t>
            </a:r>
            <a:r>
              <a:rPr sz="3300" dirty="0">
                <a:solidFill>
                  <a:srgbClr val="0C0C0C"/>
                </a:solidFill>
              </a:rPr>
              <a:t>res</a:t>
            </a:r>
            <a:r>
              <a:rPr sz="3300" spc="330" dirty="0">
                <a:solidFill>
                  <a:srgbClr val="0C0C0C"/>
                </a:solidFill>
              </a:rPr>
              <a:t> </a:t>
            </a:r>
            <a:r>
              <a:rPr sz="3300" dirty="0">
                <a:solidFill>
                  <a:srgbClr val="0C0C0C"/>
                </a:solidFill>
              </a:rPr>
              <a:t>individuels</a:t>
            </a:r>
            <a:r>
              <a:rPr sz="3300" spc="285" dirty="0">
                <a:solidFill>
                  <a:srgbClr val="0C0C0C"/>
                </a:solidFill>
              </a:rPr>
              <a:t> </a:t>
            </a:r>
            <a:r>
              <a:rPr sz="3300" dirty="0">
                <a:solidFill>
                  <a:srgbClr val="0C0C0C"/>
                </a:solidFill>
              </a:rPr>
              <a:t>se</a:t>
            </a:r>
            <a:r>
              <a:rPr sz="3300" spc="-65" dirty="0">
                <a:solidFill>
                  <a:srgbClr val="0C0C0C"/>
                </a:solidFill>
              </a:rPr>
              <a:t> </a:t>
            </a:r>
            <a:r>
              <a:rPr sz="3300" spc="70" dirty="0">
                <a:solidFill>
                  <a:srgbClr val="0C0C0C"/>
                </a:solidFill>
              </a:rPr>
              <a:t>transmettant</a:t>
            </a:r>
            <a:r>
              <a:rPr sz="3300" spc="385" dirty="0">
                <a:solidFill>
                  <a:srgbClr val="0C0C0C"/>
                </a:solidFill>
              </a:rPr>
              <a:t> </a:t>
            </a:r>
            <a:r>
              <a:rPr sz="3300" dirty="0">
                <a:solidFill>
                  <a:srgbClr val="0C0C0C"/>
                </a:solidFill>
              </a:rPr>
              <a:t>par</a:t>
            </a:r>
            <a:r>
              <a:rPr sz="3300" spc="190" dirty="0">
                <a:solidFill>
                  <a:srgbClr val="0C0C0C"/>
                </a:solidFill>
              </a:rPr>
              <a:t> </a:t>
            </a:r>
            <a:r>
              <a:rPr sz="3300" spc="-10" dirty="0">
                <a:solidFill>
                  <a:srgbClr val="0C0C0C"/>
                </a:solidFill>
              </a:rPr>
              <a:t>h</a:t>
            </a:r>
            <a:r>
              <a:rPr lang="fr-FR" sz="3300" spc="-10" dirty="0">
                <a:solidFill>
                  <a:srgbClr val="0C0C0C"/>
                </a:solidFill>
              </a:rPr>
              <a:t>é</a:t>
            </a:r>
            <a:r>
              <a:rPr sz="3300" spc="-10" dirty="0">
                <a:solidFill>
                  <a:srgbClr val="0C0C0C"/>
                </a:solidFill>
              </a:rPr>
              <a:t>r</a:t>
            </a:r>
            <a:r>
              <a:rPr lang="fr-FR" sz="3300" spc="-10" dirty="0">
                <a:solidFill>
                  <a:srgbClr val="0C0C0C"/>
                </a:solidFill>
              </a:rPr>
              <a:t>é</a:t>
            </a:r>
            <a:r>
              <a:rPr sz="3300" spc="-10" dirty="0">
                <a:solidFill>
                  <a:srgbClr val="0C0C0C"/>
                </a:solidFill>
              </a:rPr>
              <a:t>dit</a:t>
            </a:r>
            <a:r>
              <a:rPr lang="fr-FR" sz="3300" spc="-10" dirty="0">
                <a:solidFill>
                  <a:srgbClr val="0C0C0C"/>
                </a:solidFill>
              </a:rPr>
              <a:t>é</a:t>
            </a:r>
            <a:r>
              <a:rPr sz="3300" spc="-10" dirty="0">
                <a:solidFill>
                  <a:srgbClr val="0C0C0C"/>
                </a:solidFill>
              </a:rPr>
              <a:t>.</a:t>
            </a:r>
            <a:endParaRPr sz="3300"/>
          </a:p>
          <a:p>
            <a:pPr marL="231140" marR="457835" indent="29845">
              <a:lnSpc>
                <a:spcPct val="101000"/>
              </a:lnSpc>
              <a:spcBef>
                <a:spcPts val="2085"/>
              </a:spcBef>
            </a:pPr>
            <a:r>
              <a:rPr sz="3300" dirty="0">
                <a:solidFill>
                  <a:srgbClr val="0C0C0C"/>
                </a:solidFill>
              </a:rPr>
              <a:t>La</a:t>
            </a:r>
            <a:r>
              <a:rPr sz="3300" spc="204" dirty="0">
                <a:solidFill>
                  <a:srgbClr val="0C0C0C"/>
                </a:solidFill>
              </a:rPr>
              <a:t> </a:t>
            </a:r>
            <a:r>
              <a:rPr sz="3300" dirty="0">
                <a:solidFill>
                  <a:srgbClr val="0C0C0C"/>
                </a:solidFill>
              </a:rPr>
              <a:t>selection</a:t>
            </a:r>
            <a:r>
              <a:rPr sz="3300" spc="210" dirty="0">
                <a:solidFill>
                  <a:srgbClr val="0C0C0C"/>
                </a:solidFill>
              </a:rPr>
              <a:t> </a:t>
            </a:r>
            <a:r>
              <a:rPr sz="3300" dirty="0">
                <a:solidFill>
                  <a:srgbClr val="0C0C0C"/>
                </a:solidFill>
              </a:rPr>
              <a:t>des</a:t>
            </a:r>
            <a:r>
              <a:rPr sz="3300" spc="10" dirty="0">
                <a:solidFill>
                  <a:srgbClr val="0C0C0C"/>
                </a:solidFill>
              </a:rPr>
              <a:t> </a:t>
            </a:r>
            <a:r>
              <a:rPr sz="3300" dirty="0">
                <a:solidFill>
                  <a:srgbClr val="0C0C0C"/>
                </a:solidFill>
              </a:rPr>
              <a:t>vaches</a:t>
            </a:r>
            <a:r>
              <a:rPr sz="3300" spc="120" dirty="0">
                <a:solidFill>
                  <a:srgbClr val="0C0C0C"/>
                </a:solidFill>
              </a:rPr>
              <a:t> </a:t>
            </a:r>
            <a:r>
              <a:rPr sz="3300" spc="60" dirty="0">
                <a:solidFill>
                  <a:srgbClr val="0C0C0C"/>
                </a:solidFill>
              </a:rPr>
              <a:t>permet</a:t>
            </a:r>
            <a:r>
              <a:rPr sz="3300" spc="125" dirty="0">
                <a:solidFill>
                  <a:srgbClr val="0C0C0C"/>
                </a:solidFill>
              </a:rPr>
              <a:t> </a:t>
            </a:r>
            <a:r>
              <a:rPr sz="3300" dirty="0">
                <a:solidFill>
                  <a:srgbClr val="0C0C0C"/>
                </a:solidFill>
              </a:rPr>
              <a:t>des</a:t>
            </a:r>
            <a:r>
              <a:rPr sz="3300" spc="45" dirty="0">
                <a:solidFill>
                  <a:srgbClr val="0C0C0C"/>
                </a:solidFill>
              </a:rPr>
              <a:t> </a:t>
            </a:r>
            <a:r>
              <a:rPr sz="3300" spc="-10" dirty="0">
                <a:solidFill>
                  <a:srgbClr val="0C0C0C"/>
                </a:solidFill>
              </a:rPr>
              <a:t>ameliorations </a:t>
            </a:r>
            <a:r>
              <a:rPr sz="3300" dirty="0">
                <a:solidFill>
                  <a:srgbClr val="0C0C0C"/>
                </a:solidFill>
              </a:rPr>
              <a:t>constantes</a:t>
            </a:r>
            <a:r>
              <a:rPr sz="3300" spc="320" dirty="0">
                <a:solidFill>
                  <a:srgbClr val="0C0C0C"/>
                </a:solidFill>
              </a:rPr>
              <a:t> </a:t>
            </a:r>
            <a:r>
              <a:rPr sz="3300" dirty="0">
                <a:solidFill>
                  <a:srgbClr val="0C0C0C"/>
                </a:solidFill>
              </a:rPr>
              <a:t>des</a:t>
            </a:r>
            <a:r>
              <a:rPr sz="3300" spc="45" dirty="0">
                <a:solidFill>
                  <a:srgbClr val="0C0C0C"/>
                </a:solidFill>
              </a:rPr>
              <a:t> </a:t>
            </a:r>
            <a:r>
              <a:rPr sz="3300" spc="55" dirty="0">
                <a:solidFill>
                  <a:srgbClr val="0C0C0C"/>
                </a:solidFill>
              </a:rPr>
              <a:t>aptitudes</a:t>
            </a:r>
            <a:r>
              <a:rPr sz="3300" spc="190" dirty="0">
                <a:solidFill>
                  <a:srgbClr val="0C0C0C"/>
                </a:solidFill>
              </a:rPr>
              <a:t> </a:t>
            </a:r>
            <a:r>
              <a:rPr sz="3300" spc="-10" dirty="0">
                <a:solidFill>
                  <a:srgbClr val="0C0C0C"/>
                </a:solidFill>
              </a:rPr>
              <a:t>laiti</a:t>
            </a:r>
            <a:r>
              <a:rPr lang="fr-FR" sz="3300" spc="-10" dirty="0">
                <a:solidFill>
                  <a:srgbClr val="0C0C0C"/>
                </a:solidFill>
              </a:rPr>
              <a:t>é</a:t>
            </a:r>
            <a:r>
              <a:rPr sz="3300" spc="-10" dirty="0">
                <a:solidFill>
                  <a:srgbClr val="0C0C0C"/>
                </a:solidFill>
              </a:rPr>
              <a:t>res.</a:t>
            </a:r>
            <a:endParaRPr sz="33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20527" y="1514518"/>
            <a:ext cx="8101330" cy="1003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969895" algn="l"/>
              </a:tabLst>
            </a:pPr>
            <a:r>
              <a:rPr sz="6400" u="heavy" dirty="0">
                <a:solidFill>
                  <a:srgbClr val="383689"/>
                </a:solidFill>
                <a:uFill>
                  <a:solidFill>
                    <a:srgbClr val="000000"/>
                  </a:solidFill>
                </a:uFill>
              </a:rPr>
              <a:t>	</a:t>
            </a:r>
            <a:r>
              <a:rPr sz="6400" u="heavy" spc="-365" dirty="0">
                <a:solidFill>
                  <a:srgbClr val="383689"/>
                </a:solidFill>
                <a:uFill>
                  <a:solidFill>
                    <a:srgbClr val="000000"/>
                  </a:solidFill>
                </a:uFill>
              </a:rPr>
              <a:t>Partie</a:t>
            </a:r>
            <a:r>
              <a:rPr sz="6400" u="heavy" spc="405" dirty="0">
                <a:solidFill>
                  <a:srgbClr val="383689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5850" u="heavy" spc="75" dirty="0">
                <a:solidFill>
                  <a:srgbClr val="383689"/>
                </a:solidFill>
                <a:uFill>
                  <a:solidFill>
                    <a:srgbClr val="000000"/>
                  </a:solidFill>
                </a:uFill>
              </a:rPr>
              <a:t>1:</a:t>
            </a:r>
            <a:r>
              <a:rPr sz="5850" u="heavy" spc="160" dirty="0">
                <a:solidFill>
                  <a:srgbClr val="383689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6400" u="heavy" dirty="0">
                <a:solidFill>
                  <a:srgbClr val="383689"/>
                </a:solidFill>
                <a:uFill>
                  <a:solidFill>
                    <a:srgbClr val="000000"/>
                  </a:solidFill>
                </a:uFill>
              </a:rPr>
              <a:t>l</a:t>
            </a:r>
            <a:r>
              <a:rPr sz="6400" u="none" dirty="0">
                <a:solidFill>
                  <a:srgbClr val="383689"/>
                </a:solidFill>
              </a:rPr>
              <a:t>e</a:t>
            </a:r>
            <a:r>
              <a:rPr sz="6400" u="none" spc="-55" dirty="0">
                <a:solidFill>
                  <a:srgbClr val="383689"/>
                </a:solidFill>
              </a:rPr>
              <a:t> </a:t>
            </a:r>
            <a:r>
              <a:rPr sz="6400" u="none" spc="-275" dirty="0">
                <a:solidFill>
                  <a:srgbClr val="383689"/>
                </a:solidFill>
              </a:rPr>
              <a:t>lait</a:t>
            </a:r>
            <a:endParaRPr sz="6400"/>
          </a:p>
        </p:txBody>
      </p:sp>
      <p:sp>
        <p:nvSpPr>
          <p:cNvPr id="9" name="object 9"/>
          <p:cNvSpPr txBox="1"/>
          <p:nvPr/>
        </p:nvSpPr>
        <p:spPr>
          <a:xfrm>
            <a:off x="1255010" y="3051873"/>
            <a:ext cx="11235690" cy="487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0540">
              <a:lnSpc>
                <a:spcPts val="2395"/>
              </a:lnSpc>
              <a:spcBef>
                <a:spcPts val="105"/>
              </a:spcBef>
            </a:pPr>
            <a:r>
              <a:rPr sz="2200" spc="-50" dirty="0">
                <a:solidFill>
                  <a:srgbClr val="0F0F0F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431165" indent="-415925">
              <a:lnSpc>
                <a:spcPts val="2995"/>
              </a:lnSpc>
              <a:buAutoNum type="arabicPeriod"/>
              <a:tabLst>
                <a:tab pos="431165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Elements</a:t>
            </a:r>
            <a:r>
              <a:rPr sz="2700" spc="2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constitutifs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431800" indent="-414655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431800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Proprietes</a:t>
            </a:r>
            <a:r>
              <a:rPr sz="2700" spc="4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physico-chimiques</a:t>
            </a:r>
            <a:r>
              <a:rPr sz="2700" spc="-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00" spc="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304800" indent="-298450">
              <a:lnSpc>
                <a:spcPct val="100000"/>
              </a:lnSpc>
              <a:spcBef>
                <a:spcPts val="890"/>
              </a:spcBef>
              <a:buSzPct val="96000"/>
              <a:buAutoNum type="arabicPeriod"/>
              <a:tabLst>
                <a:tab pos="304800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Facteurs</a:t>
            </a:r>
            <a:r>
              <a:rPr sz="2700" spc="2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influencant</a:t>
            </a:r>
            <a:r>
              <a:rPr sz="2700" spc="4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00" spc="1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production</a:t>
            </a:r>
            <a:r>
              <a:rPr sz="2700" spc="2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700" spc="4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00" spc="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composition</a:t>
            </a:r>
            <a:r>
              <a:rPr sz="2700" spc="4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chimique</a:t>
            </a:r>
            <a:r>
              <a:rPr sz="2700" spc="3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00" spc="2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433070" indent="-420370">
              <a:lnSpc>
                <a:spcPct val="100000"/>
              </a:lnSpc>
              <a:spcBef>
                <a:spcPts val="630"/>
              </a:spcBef>
              <a:buSzPct val="104000"/>
              <a:buAutoNum type="arabicPeriod"/>
              <a:tabLst>
                <a:tab pos="433070" algn="l"/>
              </a:tabLst>
            </a:pPr>
            <a:r>
              <a:rPr sz="2700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Alterations,</a:t>
            </a:r>
            <a:r>
              <a:rPr sz="2700" spc="370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0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defauts</a:t>
            </a:r>
            <a:r>
              <a:rPr sz="2700" spc="245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0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700" spc="320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0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pollution</a:t>
            </a:r>
            <a:r>
              <a:rPr sz="2700" spc="360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14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00" spc="130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0" dirty="0">
                <a:solidFill>
                  <a:srgbClr val="BC1C23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19125" lvl="1" indent="-606425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619125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Residus</a:t>
            </a:r>
            <a:r>
              <a:rPr sz="2700" spc="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d'antibiotiques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18490" lvl="1" indent="-605790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618490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Residus</a:t>
            </a:r>
            <a:r>
              <a:rPr sz="2700" spc="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d'antiseptiques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18490" lvl="1" indent="-605790">
              <a:lnSpc>
                <a:spcPct val="100000"/>
              </a:lnSpc>
              <a:spcBef>
                <a:spcPts val="930"/>
              </a:spcBef>
              <a:buAutoNum type="arabicPeriod"/>
              <a:tabLst>
                <a:tab pos="618490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Residus</a:t>
            </a:r>
            <a:r>
              <a:rPr sz="2700" spc="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00" spc="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pesticides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18490" lvl="1" indent="-605790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618490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Residus</a:t>
            </a:r>
            <a:r>
              <a:rPr sz="2700" spc="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00" spc="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metaux</a:t>
            </a:r>
            <a:r>
              <a:rPr sz="2700" spc="2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lourds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700" spc="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4.4</a:t>
            </a:r>
            <a:r>
              <a:rPr sz="2700" spc="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700" spc="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mycotoxines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0552" y="2010822"/>
            <a:ext cx="1022675" cy="8806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7434" y="2504608"/>
            <a:ext cx="2325187" cy="15780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90200" y="1527216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514148"/>
                </a:moveTo>
                <a:lnTo>
                  <a:pt x="0" y="0"/>
                </a:lnTo>
              </a:path>
            </a:pathLst>
          </a:custGeom>
          <a:ln w="15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88253" y="1369408"/>
            <a:ext cx="941705" cy="664845"/>
            <a:chOff x="188253" y="1369408"/>
            <a:chExt cx="941705" cy="664845"/>
          </a:xfrm>
        </p:grpSpPr>
        <p:sp>
          <p:nvSpPr>
            <p:cNvPr id="7" name="object 7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4146667" y="2631872"/>
            <a:ext cx="1501140" cy="0"/>
          </a:xfrm>
          <a:custGeom>
            <a:avLst/>
            <a:gdLst/>
            <a:ahLst/>
            <a:cxnLst/>
            <a:rect l="l" t="t" r="r" b="b"/>
            <a:pathLst>
              <a:path w="1501139">
                <a:moveTo>
                  <a:pt x="0" y="0"/>
                </a:moveTo>
                <a:lnTo>
                  <a:pt x="1500940" y="0"/>
                </a:lnTo>
              </a:path>
            </a:pathLst>
          </a:custGeom>
          <a:ln w="15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29775" y="1618846"/>
            <a:ext cx="7871459" cy="0"/>
          </a:xfrm>
          <a:custGeom>
            <a:avLst/>
            <a:gdLst/>
            <a:ahLst/>
            <a:cxnLst/>
            <a:rect l="l" t="t" r="r" b="b"/>
            <a:pathLst>
              <a:path w="7871459">
                <a:moveTo>
                  <a:pt x="0" y="0"/>
                </a:moveTo>
                <a:lnTo>
                  <a:pt x="7871372" y="0"/>
                </a:lnTo>
              </a:path>
            </a:pathLst>
          </a:custGeom>
          <a:ln w="12726">
            <a:solidFill>
              <a:srgbClr val="900C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31684" y="2428249"/>
            <a:ext cx="1078865" cy="0"/>
          </a:xfrm>
          <a:custGeom>
            <a:avLst/>
            <a:gdLst/>
            <a:ahLst/>
            <a:cxnLst/>
            <a:rect l="l" t="t" r="r" b="b"/>
            <a:pathLst>
              <a:path w="1078864">
                <a:moveTo>
                  <a:pt x="0" y="0"/>
                </a:moveTo>
                <a:lnTo>
                  <a:pt x="1078387" y="0"/>
                </a:lnTo>
              </a:path>
            </a:pathLst>
          </a:custGeom>
          <a:ln w="12726">
            <a:solidFill>
              <a:srgbClr val="900C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777072" y="468875"/>
            <a:ext cx="7924165" cy="175577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114550" marR="5080" indent="-2102485">
              <a:lnSpc>
                <a:spcPts val="6370"/>
              </a:lnSpc>
              <a:spcBef>
                <a:spcPts val="965"/>
              </a:spcBef>
              <a:tabLst>
                <a:tab pos="5624830" algn="l"/>
              </a:tabLst>
            </a:pPr>
            <a:r>
              <a:rPr sz="5950" u="none" dirty="0">
                <a:solidFill>
                  <a:srgbClr val="900C28"/>
                </a:solidFill>
              </a:rPr>
              <a:t>4.</a:t>
            </a:r>
            <a:r>
              <a:rPr sz="5950" u="none" spc="155" dirty="0">
                <a:solidFill>
                  <a:srgbClr val="900C28"/>
                </a:solidFill>
              </a:rPr>
              <a:t> </a:t>
            </a:r>
            <a:r>
              <a:rPr sz="5950" u="none" spc="-415" dirty="0">
                <a:solidFill>
                  <a:srgbClr val="900C28"/>
                </a:solidFill>
              </a:rPr>
              <a:t>Alterations,</a:t>
            </a:r>
            <a:r>
              <a:rPr sz="5950" u="none" spc="550" dirty="0">
                <a:solidFill>
                  <a:srgbClr val="900C28"/>
                </a:solidFill>
              </a:rPr>
              <a:t> </a:t>
            </a:r>
            <a:r>
              <a:rPr sz="5950" u="none" spc="-400" dirty="0">
                <a:solidFill>
                  <a:srgbClr val="900C28"/>
                </a:solidFill>
              </a:rPr>
              <a:t>defauts</a:t>
            </a:r>
            <a:r>
              <a:rPr sz="5950" u="none" spc="340" dirty="0">
                <a:solidFill>
                  <a:srgbClr val="900C28"/>
                </a:solidFill>
              </a:rPr>
              <a:t> </a:t>
            </a:r>
            <a:r>
              <a:rPr sz="5950" u="none" spc="-140" dirty="0">
                <a:solidFill>
                  <a:srgbClr val="900C28"/>
                </a:solidFill>
              </a:rPr>
              <a:t>e</a:t>
            </a:r>
            <a:r>
              <a:rPr lang="fr-FR" sz="5950" u="none" spc="-140" dirty="0">
                <a:solidFill>
                  <a:srgbClr val="900C28"/>
                </a:solidFill>
              </a:rPr>
              <a:t>t pollution du </a:t>
            </a:r>
            <a:r>
              <a:rPr sz="5950" u="none" spc="-300" dirty="0">
                <a:solidFill>
                  <a:srgbClr val="900C28"/>
                </a:solidFill>
              </a:rPr>
              <a:t>lait</a:t>
            </a:r>
            <a:endParaRPr sz="5950"/>
          </a:p>
        </p:txBody>
      </p:sp>
      <p:sp>
        <p:nvSpPr>
          <p:cNvPr id="14" name="object 14"/>
          <p:cNvSpPr/>
          <p:nvPr/>
        </p:nvSpPr>
        <p:spPr>
          <a:xfrm>
            <a:off x="999194" y="3502361"/>
            <a:ext cx="6610350" cy="0"/>
          </a:xfrm>
          <a:custGeom>
            <a:avLst/>
            <a:gdLst/>
            <a:ahLst/>
            <a:cxnLst/>
            <a:rect l="l" t="t" r="r" b="b"/>
            <a:pathLst>
              <a:path w="6610350">
                <a:moveTo>
                  <a:pt x="0" y="0"/>
                </a:moveTo>
                <a:lnTo>
                  <a:pt x="6609888" y="0"/>
                </a:lnTo>
              </a:path>
            </a:pathLst>
          </a:custGeom>
          <a:ln w="12726">
            <a:solidFill>
              <a:srgbClr val="3836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86494" y="3056964"/>
            <a:ext cx="11606530" cy="4303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21690" algn="l"/>
              </a:tabLst>
            </a:pPr>
            <a:r>
              <a:rPr sz="3400" b="1" spc="-25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4.1</a:t>
            </a:r>
            <a:r>
              <a:rPr sz="3400" b="1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	Les</a:t>
            </a:r>
            <a:r>
              <a:rPr sz="3400" b="1" spc="-114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b="1" spc="-130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400" b="1" spc="-130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400" b="1" spc="-130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sidus</a:t>
            </a:r>
            <a:r>
              <a:rPr sz="3400" b="1" spc="-5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b="1" spc="110" dirty="0">
                <a:solidFill>
                  <a:srgbClr val="383685"/>
                </a:solidFill>
                <a:latin typeface="Arial" panose="020B0604020202020204"/>
                <a:cs typeface="Arial" panose="020B0604020202020204"/>
              </a:rPr>
              <a:t>d'antibiotiques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115570" marR="5080" indent="-3175">
              <a:lnSpc>
                <a:spcPct val="106000"/>
              </a:lnSpc>
              <a:spcBef>
                <a:spcPts val="2635"/>
              </a:spcBef>
              <a:tabLst>
                <a:tab pos="3686810" algn="l"/>
              </a:tabLst>
            </a:pP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250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sidus</a:t>
            </a:r>
            <a:r>
              <a:rPr sz="3250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d'antibiotiques</a:t>
            </a:r>
            <a:r>
              <a:rPr sz="3250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3250" spc="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250" spc="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principale</a:t>
            </a:r>
            <a:r>
              <a:rPr sz="3250" spc="2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cause</a:t>
            </a:r>
            <a:r>
              <a:rPr sz="3250" spc="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 </a:t>
            </a:r>
            <a:r>
              <a:rPr sz="32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contamination.</a:t>
            </a:r>
            <a:r>
              <a:rPr sz="32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Ils</a:t>
            </a: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proviennent</a:t>
            </a:r>
            <a:r>
              <a:rPr sz="3250" spc="5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250" spc="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traitement</a:t>
            </a:r>
            <a:r>
              <a:rPr sz="3250" spc="5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250" spc="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mammites </a:t>
            </a:r>
            <a:r>
              <a:rPr sz="325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250" spc="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administration</a:t>
            </a:r>
            <a:r>
              <a:rPr sz="32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intramusculaire</a:t>
            </a:r>
            <a:r>
              <a:rPr sz="32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3250" spc="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intra</a:t>
            </a:r>
            <a:r>
              <a:rPr sz="3250" spc="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mammaire.</a:t>
            </a:r>
            <a:endParaRPr sz="3250">
              <a:latin typeface="Arial" panose="020B0604020202020204"/>
              <a:cs typeface="Arial" panose="020B0604020202020204"/>
            </a:endParaRPr>
          </a:p>
          <a:p>
            <a:pPr marL="115570" marR="742950" indent="-5080" algn="just">
              <a:lnSpc>
                <a:spcPct val="104000"/>
              </a:lnSpc>
              <a:spcBef>
                <a:spcPts val="2185"/>
              </a:spcBef>
            </a:pP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Diverses</a:t>
            </a:r>
            <a:r>
              <a:rPr sz="3250" spc="3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substances</a:t>
            </a:r>
            <a:r>
              <a:rPr sz="3250" spc="2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3250" spc="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susceptibles</a:t>
            </a:r>
            <a:r>
              <a:rPr sz="3250" spc="4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50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polluer</a:t>
            </a:r>
            <a:r>
              <a:rPr sz="3250" spc="3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250" spc="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250" spc="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 </a:t>
            </a: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lang="fr-FR" altLang="en-US"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nicillines,</a:t>
            </a:r>
            <a:r>
              <a:rPr sz="3250" spc="4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aminosides,</a:t>
            </a:r>
            <a:r>
              <a:rPr sz="3250" spc="3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tetracyclines,</a:t>
            </a:r>
            <a:r>
              <a:rPr sz="32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chloramph</a:t>
            </a:r>
            <a:r>
              <a:rPr lang="fr-FR" altLang="en-US" sz="3250" spc="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50" spc="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nicol, </a:t>
            </a: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colistines,</a:t>
            </a:r>
            <a:r>
              <a:rPr sz="3250" spc="6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antibiotiques</a:t>
            </a:r>
            <a:r>
              <a:rPr sz="32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 </a:t>
            </a:r>
            <a:r>
              <a:rPr sz="32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peptidiques.</a:t>
            </a:r>
            <a:endParaRPr sz="32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59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795636" y="1388525"/>
            <a:ext cx="4758055" cy="10261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50" b="1" spc="-630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Plan</a:t>
            </a:r>
            <a:r>
              <a:rPr sz="6550" b="1" spc="340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6550" b="1" spc="-525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6550" b="1" spc="145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6550" b="1" spc="-625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cours</a:t>
            </a:r>
            <a:endParaRPr sz="6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07035" y="2905518"/>
            <a:ext cx="5668645" cy="445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50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Partie</a:t>
            </a:r>
            <a:r>
              <a:rPr sz="2750" spc="190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85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5:</a:t>
            </a:r>
            <a:r>
              <a:rPr sz="2750" spc="70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Technologie</a:t>
            </a:r>
            <a:r>
              <a:rPr sz="2750" spc="240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750" spc="85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-10" dirty="0">
                <a:solidFill>
                  <a:srgbClr val="3D3893"/>
                </a:solidFill>
                <a:latin typeface="Arial" panose="020B0604020202020204"/>
                <a:cs typeface="Arial" panose="020B0604020202020204"/>
              </a:rPr>
              <a:t>fromages</a:t>
            </a:r>
            <a:endParaRPr sz="27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515200" y="1966306"/>
            <a:ext cx="6786245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26135" algn="l"/>
              </a:tabLst>
            </a:pPr>
            <a:r>
              <a:rPr sz="3400" b="1" u="heavy" spc="-2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4.2</a:t>
            </a:r>
            <a:r>
              <a:rPr sz="340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345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Les</a:t>
            </a:r>
            <a:r>
              <a:rPr sz="3450" b="1" u="heavy" spc="-5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5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residus</a:t>
            </a:r>
            <a:r>
              <a:rPr sz="3450" b="1" u="heavy" spc="-3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50" b="1" u="heavy" spc="8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d'antiseptiques</a:t>
            </a:r>
            <a:endParaRPr sz="34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93446" y="2806582"/>
            <a:ext cx="10373360" cy="111569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 indent="24765">
              <a:lnSpc>
                <a:spcPts val="4130"/>
              </a:lnSpc>
              <a:spcBef>
                <a:spcPts val="445"/>
              </a:spcBef>
              <a:tabLst>
                <a:tab pos="2978150" algn="l"/>
              </a:tabLst>
            </a:pPr>
            <a:r>
              <a:rPr sz="3650" b="0" u="none" dirty="0">
                <a:solidFill>
                  <a:srgbClr val="0E0E0E"/>
                </a:solidFill>
                <a:latin typeface="Times New Roman" panose="02020603050405020304"/>
                <a:cs typeface="Times New Roman" panose="02020603050405020304"/>
              </a:rPr>
              <a:t>•P</a:t>
            </a:r>
            <a:r>
              <a:rPr sz="3650" b="0" u="none" spc="-25" dirty="0">
                <a:solidFill>
                  <a:srgbClr val="0E0E0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0" u="none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roviennent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du</a:t>
            </a:r>
            <a:r>
              <a:rPr sz="3600" b="0" u="none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nettoyage</a:t>
            </a:r>
            <a:r>
              <a:rPr sz="3600" b="0" u="none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600" b="0" u="none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d'une</a:t>
            </a:r>
            <a:r>
              <a:rPr sz="3600" b="0" u="none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absence</a:t>
            </a:r>
            <a:r>
              <a:rPr sz="3600" b="0" u="none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3600" b="0" u="none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 </a:t>
            </a:r>
            <a:r>
              <a:rPr sz="3600" b="0" u="none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insuffisance</a:t>
            </a:r>
            <a:r>
              <a:rPr sz="3600" b="0" u="none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b="0" u="none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rincage.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06040" y="6541438"/>
            <a:ext cx="6976745" cy="0"/>
          </a:xfrm>
          <a:custGeom>
            <a:avLst/>
            <a:gdLst/>
            <a:ahLst/>
            <a:cxnLst/>
            <a:rect l="l" t="t" r="r" b="b"/>
            <a:pathLst>
              <a:path w="6976745">
                <a:moveTo>
                  <a:pt x="0" y="0"/>
                </a:moveTo>
                <a:lnTo>
                  <a:pt x="6976220" y="0"/>
                </a:lnTo>
              </a:path>
            </a:pathLst>
          </a:custGeom>
          <a:ln w="12726">
            <a:solidFill>
              <a:srgbClr val="3836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93341" y="4136168"/>
            <a:ext cx="11581130" cy="45358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11125" marR="5080" indent="318770">
              <a:lnSpc>
                <a:spcPct val="94000"/>
              </a:lnSpc>
              <a:spcBef>
                <a:spcPts val="380"/>
              </a:spcBef>
              <a:buChar char="•"/>
              <a:tabLst>
                <a:tab pos="429895" algn="l"/>
              </a:tabLst>
            </a:pPr>
            <a:r>
              <a:rPr sz="360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retrouve</a:t>
            </a:r>
            <a:r>
              <a:rPr sz="360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parmi</a:t>
            </a:r>
            <a:r>
              <a:rPr sz="3600" spc="-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ces</a:t>
            </a:r>
            <a:r>
              <a:rPr sz="360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residus</a:t>
            </a:r>
            <a:r>
              <a:rPr sz="3600" spc="-6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:de</a:t>
            </a:r>
            <a:r>
              <a:rPr sz="360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javel,</a:t>
            </a:r>
            <a:r>
              <a:rPr sz="360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6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detergents, </a:t>
            </a:r>
            <a:r>
              <a:rPr sz="360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desinfectants,</a:t>
            </a:r>
            <a:r>
              <a:rPr sz="360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l'eau</a:t>
            </a:r>
            <a:r>
              <a:rPr sz="360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oxygenee</a:t>
            </a:r>
            <a:r>
              <a:rPr sz="36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6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ammoniums 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quaternaires.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965"/>
              </a:spcBef>
              <a:tabLst>
                <a:tab pos="826135" algn="l"/>
              </a:tabLst>
            </a:pPr>
            <a:r>
              <a:rPr sz="3400" b="1" spc="-2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4.3</a:t>
            </a:r>
            <a:r>
              <a:rPr sz="3400" b="1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450" b="1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450" b="1" spc="-1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residus</a:t>
            </a:r>
            <a:r>
              <a:rPr sz="3450" b="1" spc="-4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spc="17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450" b="1" spc="-10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pesticides</a:t>
            </a:r>
            <a:r>
              <a:rPr sz="3450" b="1" spc="21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spc="-2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(1)</a:t>
            </a:r>
            <a:endParaRPr sz="3450">
              <a:latin typeface="Arial" panose="020B0604020202020204"/>
              <a:cs typeface="Arial" panose="020B0604020202020204"/>
            </a:endParaRPr>
          </a:p>
          <a:p>
            <a:pPr marL="114935" marR="779145" indent="-20320" algn="just">
              <a:lnSpc>
                <a:spcPct val="95000"/>
              </a:lnSpc>
              <a:spcBef>
                <a:spcPts val="3655"/>
              </a:spcBef>
            </a:pP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II</a:t>
            </a:r>
            <a:r>
              <a:rPr sz="3600" spc="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faut</a:t>
            </a:r>
            <a:r>
              <a:rPr sz="360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savoir</a:t>
            </a:r>
            <a:r>
              <a:rPr sz="360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que</a:t>
            </a:r>
            <a:r>
              <a:rPr sz="360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taus</a:t>
            </a: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60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pesticides</a:t>
            </a:r>
            <a:r>
              <a:rPr sz="36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plus</a:t>
            </a:r>
            <a:r>
              <a:rPr sz="360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360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mains 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toxiques</a:t>
            </a:r>
            <a:r>
              <a:rPr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l'homme</a:t>
            </a:r>
            <a:r>
              <a:rPr sz="36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mais</a:t>
            </a:r>
            <a:r>
              <a:rPr sz="360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que</a:t>
            </a:r>
            <a:r>
              <a:rPr sz="360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meme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si</a:t>
            </a:r>
            <a:r>
              <a:rPr sz="360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vache</a:t>
            </a:r>
            <a:r>
              <a:rPr sz="36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36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ingeresils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ne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</a:t>
            </a:r>
            <a:r>
              <a:rPr sz="360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retrouvent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pas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forcement</a:t>
            </a:r>
            <a:r>
              <a:rPr sz="3600" spc="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dans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60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lait.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551171" y="1966306"/>
            <a:ext cx="6098540" cy="55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Les</a:t>
            </a:r>
            <a:r>
              <a:rPr sz="3400" b="1" u="heavy" spc="17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residus</a:t>
            </a:r>
            <a:r>
              <a:rPr sz="3400" b="1" u="heavy" spc="16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de</a:t>
            </a:r>
            <a:r>
              <a:rPr sz="3400" b="1" u="heavy" spc="43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pesticides</a:t>
            </a:r>
            <a:r>
              <a:rPr sz="3400" b="1" u="none" spc="229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u="none" spc="-2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(2)</a:t>
            </a:r>
            <a:endParaRPr sz="34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00881" y="3033113"/>
            <a:ext cx="10056495" cy="110680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5875" marR="5080" indent="-3810">
              <a:lnSpc>
                <a:spcPts val="4170"/>
              </a:lnSpc>
              <a:spcBef>
                <a:spcPts val="295"/>
              </a:spcBef>
            </a:pPr>
            <a:r>
              <a:rPr b="0" u="none" spc="-2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b="0" u="none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b="0" u="none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contamination</a:t>
            </a:r>
            <a:r>
              <a:rPr b="0" u="none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b="0" u="none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b="0" u="none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b="0" u="none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animaux</a:t>
            </a:r>
            <a:r>
              <a:rPr b="0" u="none" spc="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peut</a:t>
            </a:r>
            <a:r>
              <a:rPr b="0" u="none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b="0" u="none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</a:t>
            </a:r>
            <a:r>
              <a:rPr b="0" u="none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faire</a:t>
            </a:r>
            <a:r>
              <a:rPr b="0" u="none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b="0" u="none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b="0" u="none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b="0" u="none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deux </a:t>
            </a:r>
            <a:r>
              <a:rPr b="0" u="none" spc="-2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facons</a:t>
            </a:r>
            <a:r>
              <a:rPr b="0" u="none" spc="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b="0" u="none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endParaRPr b="0" u="none" spc="-50" dirty="0">
              <a:solidFill>
                <a:srgbClr val="0E0E0E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8813" y="4124712"/>
            <a:ext cx="10350500" cy="5024755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320040" indent="-276225">
              <a:lnSpc>
                <a:spcPct val="100000"/>
              </a:lnSpc>
              <a:spcBef>
                <a:spcPts val="1970"/>
              </a:spcBef>
              <a:buChar char="•"/>
              <a:tabLst>
                <a:tab pos="320040" algn="l"/>
              </a:tabLst>
            </a:pP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Ingestion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37820" indent="-294005">
              <a:lnSpc>
                <a:spcPct val="100000"/>
              </a:lnSpc>
              <a:spcBef>
                <a:spcPts val="1875"/>
              </a:spcBef>
              <a:buChar char="•"/>
              <a:tabLst>
                <a:tab pos="337820" algn="l"/>
              </a:tabLst>
            </a:pP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pulv</a:t>
            </a:r>
            <a:r>
              <a:rPr lang="fr-FR" altLang="en-US"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risation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4765">
              <a:lnSpc>
                <a:spcPct val="100000"/>
              </a:lnSpc>
              <a:spcBef>
                <a:spcPts val="1830"/>
              </a:spcBef>
            </a:pP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risque</a:t>
            </a:r>
            <a:r>
              <a:rPr sz="355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contamination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depend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37820" indent="-294005">
              <a:lnSpc>
                <a:spcPct val="100000"/>
              </a:lnSpc>
              <a:spcBef>
                <a:spcPts val="1875"/>
              </a:spcBef>
              <a:buChar char="•"/>
              <a:tabLst>
                <a:tab pos="337820" algn="l"/>
              </a:tabLst>
            </a:pP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voie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lang="fr-FR" altLang="en-US"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lang="fr-FR" altLang="en-US"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tration,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37185" indent="-293370">
              <a:lnSpc>
                <a:spcPct val="100000"/>
              </a:lnSpc>
              <a:spcBef>
                <a:spcPts val="2030"/>
              </a:spcBef>
              <a:buChar char="•"/>
              <a:tabLst>
                <a:tab pos="337185" algn="l"/>
              </a:tabLst>
            </a:pP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pesticide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 marR="5080" indent="335280">
              <a:lnSpc>
                <a:spcPct val="87000"/>
              </a:lnSpc>
              <a:spcBef>
                <a:spcPts val="915"/>
              </a:spcBef>
              <a:buChar char="•"/>
              <a:tabLst>
                <a:tab pos="347980" algn="l"/>
              </a:tabLst>
            </a:pP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capacite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l'animal</a:t>
            </a:r>
            <a:r>
              <a:rPr sz="3550" spc="-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produire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riche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matieres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grasses,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pesticides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etant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liposolubles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486535"/>
            <a:chOff x="188253" y="1369408"/>
            <a:chExt cx="1445260" cy="148653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450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56755" y="1737229"/>
            <a:ext cx="11705590" cy="8039100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2211070">
              <a:lnSpc>
                <a:spcPct val="100000"/>
              </a:lnSpc>
              <a:spcBef>
                <a:spcPts val="1810"/>
              </a:spcBef>
            </a:pPr>
            <a:r>
              <a:rPr sz="3550" b="1" u="heavy" spc="16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4.4</a:t>
            </a:r>
            <a:r>
              <a:rPr sz="3550" b="1" u="heavy" spc="-6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les</a:t>
            </a:r>
            <a:r>
              <a:rPr sz="3550" b="1" u="heavy" spc="-6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spc="5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metaux</a:t>
            </a:r>
            <a:r>
              <a:rPr sz="3550" b="1" u="heavy" spc="16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lourds</a:t>
            </a:r>
            <a:r>
              <a:rPr sz="3550" b="1" u="heavy" spc="-8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et</a:t>
            </a:r>
            <a:r>
              <a:rPr sz="3550" b="1" u="none" spc="29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u="none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b="1" u="none" spc="-114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u="none" spc="4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nitrates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1920" marR="548005" indent="3810">
              <a:lnSpc>
                <a:spcPct val="100000"/>
              </a:lnSpc>
              <a:spcBef>
                <a:spcPts val="1725"/>
              </a:spcBef>
            </a:pP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L'utilisation</a:t>
            </a:r>
            <a:r>
              <a:rPr sz="3550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actuelle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surfaces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inoxydables,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plastique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verre</a:t>
            </a: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regle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probl</a:t>
            </a:r>
            <a:r>
              <a:rPr lang="fr-FR" altLang="en-US"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è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contamination</a:t>
            </a:r>
            <a:r>
              <a:rPr sz="3550" spc="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Fe,</a:t>
            </a:r>
            <a:r>
              <a:rPr sz="355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Pb,</a:t>
            </a:r>
            <a:r>
              <a:rPr sz="355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Cu...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48615">
              <a:lnSpc>
                <a:spcPct val="100000"/>
              </a:lnSpc>
              <a:spcBef>
                <a:spcPts val="70"/>
              </a:spcBef>
              <a:tabLst>
                <a:tab pos="1162050" algn="l"/>
              </a:tabLst>
            </a:pPr>
            <a:r>
              <a:rPr sz="3550" b="1" u="heavy" spc="-2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4.5</a:t>
            </a:r>
            <a:r>
              <a:rPr sz="355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3550" b="1" u="heavy" spc="-5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Les</a:t>
            </a:r>
            <a:r>
              <a:rPr sz="3550" b="1" u="heavy" spc="-20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mycotoxines</a:t>
            </a:r>
            <a:r>
              <a:rPr sz="3550" b="1" u="heavy" spc="-1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spc="4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(aflatoxines)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6510" marR="1111885" indent="4445">
              <a:lnSpc>
                <a:spcPts val="4170"/>
              </a:lnSpc>
              <a:spcBef>
                <a:spcPts val="765"/>
              </a:spcBef>
            </a:pP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Elles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peuvent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etre</a:t>
            </a:r>
            <a:r>
              <a:rPr sz="3550" spc="-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consomm</a:t>
            </a:r>
            <a:r>
              <a:rPr lang="fr-FR" altLang="en-US"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</a:t>
            </a:r>
            <a:r>
              <a:rPr sz="3550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betail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(tourteaux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d'arachide,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coton,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lang="fr-FR" altLang="en-US"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ales).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5240" marR="99060" indent="6350">
              <a:lnSpc>
                <a:spcPct val="95000"/>
              </a:lnSpc>
              <a:spcBef>
                <a:spcPts val="2080"/>
              </a:spcBef>
              <a:tabLst>
                <a:tab pos="3677920" algn="l"/>
              </a:tabLst>
            </a:pP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Arriv</a:t>
            </a:r>
            <a:r>
              <a:rPr lang="fr-FR" altLang="en-US"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foie</a:t>
            </a:r>
            <a:r>
              <a:rPr sz="3550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ces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toxines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hydrolys</a:t>
            </a:r>
            <a:r>
              <a:rPr lang="fr-FR" altLang="en-US"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</a:t>
            </a:r>
            <a:r>
              <a:rPr sz="3550" spc="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arrivent 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sous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forme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differente,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appelle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alors </a:t>
            </a:r>
            <a:r>
              <a:rPr sz="3550" b="1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aflatoxines</a:t>
            </a:r>
            <a:r>
              <a:rPr sz="3550" b="1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3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3550" b="1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3550" b="1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b="1" spc="-7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&lt;&lt;</a:t>
            </a:r>
            <a:r>
              <a:rPr sz="2700" b="1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550" b="1" spc="-2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Milk</a:t>
            </a:r>
            <a:r>
              <a:rPr sz="3550" b="1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aflatoxine</a:t>
            </a:r>
            <a:r>
              <a:rPr sz="3550" b="1" spc="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50" spc="-5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&gt;&gt;.</a:t>
            </a:r>
            <a:endParaRPr sz="3050">
              <a:latin typeface="Arial" panose="020B0604020202020204"/>
              <a:cs typeface="Arial" panose="020B0604020202020204"/>
            </a:endParaRPr>
          </a:p>
          <a:p>
            <a:pPr marL="12700" marR="5080" indent="4445">
              <a:lnSpc>
                <a:spcPct val="96000"/>
              </a:lnSpc>
              <a:spcBef>
                <a:spcPts val="2225"/>
              </a:spcBef>
              <a:tabLst>
                <a:tab pos="5618480" algn="l"/>
              </a:tabLst>
            </a:pP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l'homme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danger</a:t>
            </a:r>
            <a:r>
              <a:rPr sz="3550" spc="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encouru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assez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faible,</a:t>
            </a:r>
            <a:r>
              <a:rPr sz="355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effet</a:t>
            </a:r>
            <a:r>
              <a:rPr sz="355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on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retrouve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que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34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%</a:t>
            </a:r>
            <a:r>
              <a:rPr sz="34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aflatoxines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consomm</a:t>
            </a:r>
            <a:r>
              <a:rPr lang="fr-FR" altLang="en-US"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232323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50" dirty="0">
                <a:solidFill>
                  <a:srgbClr val="2323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vache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2453" rIns="0" bIns="0" rtlCol="0">
            <a:spAutoFit/>
          </a:bodyPr>
          <a:lstStyle/>
          <a:p>
            <a:pPr marL="1628775">
              <a:lnSpc>
                <a:spcPct val="100000"/>
              </a:lnSpc>
              <a:spcBef>
                <a:spcPts val="110"/>
              </a:spcBef>
            </a:pPr>
            <a:r>
              <a:rPr sz="6500" u="none" spc="-430" dirty="0">
                <a:solidFill>
                  <a:srgbClr val="383689"/>
                </a:solidFill>
              </a:rPr>
              <a:t>Partie</a:t>
            </a:r>
            <a:r>
              <a:rPr sz="6500" u="none" spc="495" dirty="0">
                <a:solidFill>
                  <a:srgbClr val="383689"/>
                </a:solidFill>
              </a:rPr>
              <a:t> </a:t>
            </a:r>
            <a:r>
              <a:rPr sz="6500" u="none" dirty="0">
                <a:solidFill>
                  <a:srgbClr val="383689"/>
                </a:solidFill>
              </a:rPr>
              <a:t>2:</a:t>
            </a:r>
            <a:r>
              <a:rPr sz="6500" u="none" spc="170" dirty="0">
                <a:solidFill>
                  <a:srgbClr val="383689"/>
                </a:solidFill>
              </a:rPr>
              <a:t> </a:t>
            </a:r>
            <a:r>
              <a:rPr sz="6500" u="none" spc="-465" dirty="0">
                <a:solidFill>
                  <a:srgbClr val="383689"/>
                </a:solidFill>
              </a:rPr>
              <a:t>la</a:t>
            </a:r>
            <a:r>
              <a:rPr sz="6500" u="none" spc="295" dirty="0">
                <a:solidFill>
                  <a:srgbClr val="383689"/>
                </a:solidFill>
              </a:rPr>
              <a:t> </a:t>
            </a:r>
            <a:r>
              <a:rPr sz="6500" u="none" spc="-515" dirty="0">
                <a:solidFill>
                  <a:srgbClr val="383689"/>
                </a:solidFill>
              </a:rPr>
              <a:t>production</a:t>
            </a:r>
            <a:r>
              <a:rPr sz="6500" u="none" spc="565" dirty="0">
                <a:solidFill>
                  <a:srgbClr val="383689"/>
                </a:solidFill>
              </a:rPr>
              <a:t> </a:t>
            </a:r>
            <a:r>
              <a:rPr sz="6500" u="none" spc="-385" dirty="0">
                <a:solidFill>
                  <a:srgbClr val="383689"/>
                </a:solidFill>
              </a:rPr>
              <a:t>de</a:t>
            </a:r>
            <a:r>
              <a:rPr sz="6500" u="none" spc="25" dirty="0">
                <a:solidFill>
                  <a:srgbClr val="383689"/>
                </a:solidFill>
              </a:rPr>
              <a:t> </a:t>
            </a:r>
            <a:r>
              <a:rPr sz="6500" u="none" spc="-325" dirty="0">
                <a:solidFill>
                  <a:srgbClr val="383689"/>
                </a:solidFill>
              </a:rPr>
              <a:t>lait</a:t>
            </a:r>
            <a:endParaRPr sz="6500"/>
          </a:p>
        </p:txBody>
      </p:sp>
      <p:sp>
        <p:nvSpPr>
          <p:cNvPr id="10" name="object 10"/>
          <p:cNvSpPr txBox="1"/>
          <p:nvPr/>
        </p:nvSpPr>
        <p:spPr>
          <a:xfrm>
            <a:off x="1259856" y="3126959"/>
            <a:ext cx="3783329" cy="156337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427990" indent="-415290">
              <a:lnSpc>
                <a:spcPct val="100000"/>
              </a:lnSpc>
              <a:spcBef>
                <a:spcPts val="765"/>
              </a:spcBef>
              <a:buAutoNum type="arabicPeriod" startAt="5"/>
              <a:tabLst>
                <a:tab pos="427990" algn="l"/>
              </a:tabLst>
            </a:pPr>
            <a:r>
              <a:rPr sz="2750" dirty="0">
                <a:solidFill>
                  <a:srgbClr val="BF1F23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50" spc="-75" dirty="0">
                <a:solidFill>
                  <a:srgbClr val="BF1F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75" dirty="0">
                <a:solidFill>
                  <a:srgbClr val="BF1F23"/>
                </a:solidFill>
                <a:latin typeface="Arial" panose="020B0604020202020204"/>
                <a:cs typeface="Arial" panose="020B0604020202020204"/>
              </a:rPr>
              <a:t>traite</a:t>
            </a:r>
            <a:endParaRPr sz="2750">
              <a:latin typeface="Arial" panose="020B0604020202020204"/>
              <a:cs typeface="Arial" panose="020B0604020202020204"/>
            </a:endParaRPr>
          </a:p>
          <a:p>
            <a:pPr marL="615950" lvl="1" indent="-60325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615950" algn="l"/>
              </a:tabLst>
            </a:pP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50" spc="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traite</a:t>
            </a:r>
            <a:r>
              <a:rPr sz="2750" spc="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manuelle</a:t>
            </a:r>
            <a:endParaRPr sz="2750">
              <a:latin typeface="Arial" panose="020B0604020202020204"/>
              <a:cs typeface="Arial" panose="020B0604020202020204"/>
            </a:endParaRPr>
          </a:p>
          <a:p>
            <a:pPr marL="615315" lvl="1" indent="-602615">
              <a:lnSpc>
                <a:spcPct val="100000"/>
              </a:lnSpc>
              <a:spcBef>
                <a:spcPts val="870"/>
              </a:spcBef>
              <a:buAutoNum type="arabicPeriod"/>
              <a:tabLst>
                <a:tab pos="615315" algn="l"/>
              </a:tabLst>
            </a:pPr>
            <a:r>
              <a:rPr sz="27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50" spc="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traite</a:t>
            </a:r>
            <a:r>
              <a:rPr sz="2750" spc="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mecanique</a:t>
            </a:r>
            <a:endParaRPr sz="27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4711427" y="2418068"/>
            <a:ext cx="3485515" cy="0"/>
          </a:xfrm>
          <a:custGeom>
            <a:avLst/>
            <a:gdLst/>
            <a:ahLst/>
            <a:cxnLst/>
            <a:rect l="l" t="t" r="r" b="b"/>
            <a:pathLst>
              <a:path w="3485515">
                <a:moveTo>
                  <a:pt x="0" y="0"/>
                </a:moveTo>
                <a:lnTo>
                  <a:pt x="3485235" y="0"/>
                </a:lnTo>
              </a:path>
            </a:pathLst>
          </a:custGeom>
          <a:ln w="15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28139" y="252497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622" y="0"/>
                </a:lnTo>
              </a:path>
            </a:pathLst>
          </a:custGeom>
          <a:ln w="30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3536" rIns="0" bIns="0" rtlCol="0">
            <a:spAutoFit/>
          </a:bodyPr>
          <a:lstStyle/>
          <a:p>
            <a:pPr marL="4541520">
              <a:lnSpc>
                <a:spcPct val="100000"/>
              </a:lnSpc>
              <a:spcBef>
                <a:spcPts val="110"/>
              </a:spcBef>
            </a:pPr>
            <a:r>
              <a:rPr sz="5750" u="none" dirty="0">
                <a:solidFill>
                  <a:srgbClr val="900C28"/>
                </a:solidFill>
              </a:rPr>
              <a:t>5.</a:t>
            </a:r>
            <a:r>
              <a:rPr sz="5750" u="none" spc="145" dirty="0">
                <a:solidFill>
                  <a:srgbClr val="900C28"/>
                </a:solidFill>
              </a:rPr>
              <a:t> </a:t>
            </a:r>
            <a:r>
              <a:rPr sz="5750" u="none" spc="-540" dirty="0">
                <a:solidFill>
                  <a:srgbClr val="900C28"/>
                </a:solidFill>
              </a:rPr>
              <a:t>La</a:t>
            </a:r>
            <a:r>
              <a:rPr sz="5750" u="none" spc="275" dirty="0">
                <a:solidFill>
                  <a:srgbClr val="900C28"/>
                </a:solidFill>
              </a:rPr>
              <a:t> </a:t>
            </a:r>
            <a:r>
              <a:rPr sz="5750" u="none" spc="-160" dirty="0">
                <a:solidFill>
                  <a:srgbClr val="900C28"/>
                </a:solidFill>
              </a:rPr>
              <a:t>traite</a:t>
            </a:r>
            <a:endParaRPr sz="5750"/>
          </a:p>
        </p:txBody>
      </p:sp>
      <p:sp>
        <p:nvSpPr>
          <p:cNvPr id="11" name="object 11"/>
          <p:cNvSpPr txBox="1"/>
          <p:nvPr/>
        </p:nvSpPr>
        <p:spPr>
          <a:xfrm>
            <a:off x="1198172" y="3037875"/>
            <a:ext cx="11273790" cy="610171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3335" marR="5080" indent="2540">
              <a:lnSpc>
                <a:spcPts val="4130"/>
              </a:lnSpc>
              <a:spcBef>
                <a:spcPts val="350"/>
              </a:spcBef>
            </a:pPr>
            <a:r>
              <a:rPr sz="34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4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traite</a:t>
            </a:r>
            <a:r>
              <a:rPr sz="355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l'extraction</a:t>
            </a:r>
            <a:r>
              <a:rPr sz="3550" spc="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hors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mamelle.</a:t>
            </a:r>
            <a:r>
              <a:rPr sz="3550" spc="-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Celle-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ci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n'a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aucune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repercussion</a:t>
            </a:r>
            <a:r>
              <a:rPr sz="355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sur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sante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l'animal.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Elle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doit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etre</a:t>
            </a:r>
            <a:r>
              <a:rPr sz="3550" spc="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27025" indent="-292735">
              <a:lnSpc>
                <a:spcPct val="100000"/>
              </a:lnSpc>
              <a:spcBef>
                <a:spcPts val="1910"/>
              </a:spcBef>
              <a:buChar char="•"/>
              <a:tabLst>
                <a:tab pos="327025" algn="l"/>
              </a:tabLst>
            </a:pP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Rapide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25755" indent="-291465">
              <a:lnSpc>
                <a:spcPct val="100000"/>
              </a:lnSpc>
              <a:spcBef>
                <a:spcPts val="1835"/>
              </a:spcBef>
              <a:buChar char="•"/>
              <a:tabLst>
                <a:tab pos="325755" algn="l"/>
              </a:tabLst>
            </a:pP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Compl</a:t>
            </a:r>
            <a:r>
              <a:rPr lang="fr-FR" altLang="en-US"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è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16230" indent="-281940">
              <a:lnSpc>
                <a:spcPct val="100000"/>
              </a:lnSpc>
              <a:spcBef>
                <a:spcPts val="1870"/>
              </a:spcBef>
              <a:buChar char="•"/>
              <a:tabLst>
                <a:tab pos="316230" algn="l"/>
              </a:tabLst>
            </a:pP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Indolore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3335" marR="73025">
              <a:lnSpc>
                <a:spcPct val="96000"/>
              </a:lnSpc>
              <a:spcBef>
                <a:spcPts val="2145"/>
              </a:spcBef>
            </a:pP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avoir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bonne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qualite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lang="fr-FR" altLang="en-US"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faut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prendre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 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precautions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hygieniques</a:t>
            </a:r>
            <a:r>
              <a:rPr sz="3550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concernant</a:t>
            </a:r>
            <a:r>
              <a:rPr sz="3550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trayeur,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l'animal,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 materiel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recolte.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0552" y="2010822"/>
            <a:ext cx="1022675" cy="8806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7611" y="6027292"/>
            <a:ext cx="2157285" cy="26012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463" y="5874575"/>
            <a:ext cx="4238251" cy="385357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90200" y="1527216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514148"/>
                </a:moveTo>
                <a:lnTo>
                  <a:pt x="0" y="0"/>
                </a:lnTo>
              </a:path>
            </a:pathLst>
          </a:custGeom>
          <a:ln w="15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88253" y="1369408"/>
            <a:ext cx="941705" cy="664845"/>
            <a:chOff x="188253" y="1369408"/>
            <a:chExt cx="941705" cy="664845"/>
          </a:xfrm>
        </p:grpSpPr>
        <p:sp>
          <p:nvSpPr>
            <p:cNvPr id="7" name="object 7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25370" y="1676400"/>
            <a:ext cx="9094470" cy="1000125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72105" algn="l"/>
                <a:tab pos="3679190" algn="l"/>
              </a:tabLst>
            </a:pPr>
            <a:r>
              <a:rPr u="heavy" spc="-25" dirty="0">
                <a:solidFill>
                  <a:srgbClr val="383689"/>
                </a:solidFill>
                <a:uFill>
                  <a:solidFill>
                    <a:srgbClr val="000000"/>
                  </a:solidFill>
                </a:uFill>
                <a:sym typeface="+mn-ea"/>
              </a:rPr>
              <a:t>5.1</a:t>
            </a:r>
            <a:r>
              <a:rPr lang="fr-FR" u="heavy" spc="-25" dirty="0">
                <a:solidFill>
                  <a:srgbClr val="383689"/>
                </a:solidFill>
                <a:uFill>
                  <a:solidFill>
                    <a:srgbClr val="000000"/>
                  </a:solidFill>
                </a:uFill>
                <a:sym typeface="+mn-ea"/>
              </a:rPr>
              <a:t>  </a:t>
            </a:r>
            <a:r>
              <a:rPr u="heavy" spc="70" dirty="0">
                <a:solidFill>
                  <a:srgbClr val="383689"/>
                </a:solidFill>
                <a:uFill>
                  <a:solidFill>
                    <a:srgbClr val="000000"/>
                  </a:solidFill>
                </a:uFill>
                <a:sym typeface="+mn-ea"/>
              </a:rPr>
              <a:t>La</a:t>
            </a:r>
            <a:r>
              <a:rPr u="heavy" spc="95" dirty="0">
                <a:solidFill>
                  <a:srgbClr val="383689"/>
                </a:solidFill>
                <a:uFill>
                  <a:solidFill>
                    <a:srgbClr val="000000"/>
                  </a:solidFill>
                </a:uFill>
                <a:sym typeface="+mn-ea"/>
              </a:rPr>
              <a:t> </a:t>
            </a:r>
            <a:r>
              <a:rPr u="heavy" spc="125" dirty="0">
                <a:solidFill>
                  <a:srgbClr val="383689"/>
                </a:solidFill>
                <a:uFill>
                  <a:solidFill>
                    <a:srgbClr val="000000"/>
                  </a:solidFill>
                </a:uFill>
                <a:sym typeface="+mn-ea"/>
              </a:rPr>
              <a:t>traite</a:t>
            </a:r>
            <a:r>
              <a:rPr u="heavy" spc="-40" dirty="0">
                <a:solidFill>
                  <a:srgbClr val="383689"/>
                </a:solidFill>
                <a:uFill>
                  <a:solidFill>
                    <a:srgbClr val="000000"/>
                  </a:solidFill>
                </a:uFill>
                <a:sym typeface="+mn-ea"/>
              </a:rPr>
              <a:t> </a:t>
            </a:r>
            <a:r>
              <a:rPr u="heavy" spc="-10" dirty="0">
                <a:solidFill>
                  <a:srgbClr val="383689"/>
                </a:solidFill>
                <a:uFill>
                  <a:solidFill>
                    <a:srgbClr val="000000"/>
                  </a:solidFill>
                </a:uFill>
              </a:rPr>
              <a:t>ma</a:t>
            </a:r>
            <a:r>
              <a:rPr u="none" spc="-10" dirty="0">
                <a:solidFill>
                  <a:srgbClr val="383689"/>
                </a:solidFill>
              </a:rPr>
              <a:t>nuelle</a:t>
            </a:r>
            <a:endParaRPr sz="3300"/>
          </a:p>
        </p:txBody>
      </p:sp>
      <p:sp>
        <p:nvSpPr>
          <p:cNvPr id="11" name="object 11"/>
          <p:cNvSpPr txBox="1"/>
          <p:nvPr/>
        </p:nvSpPr>
        <p:spPr>
          <a:xfrm>
            <a:off x="1198954" y="3037875"/>
            <a:ext cx="11554460" cy="27120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4090"/>
              </a:lnSpc>
              <a:spcBef>
                <a:spcPts val="385"/>
              </a:spcBef>
            </a:pPr>
            <a:r>
              <a:rPr sz="3550" spc="-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355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212121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75" dirty="0">
                <a:solidFill>
                  <a:srgbClr val="21212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traite</a:t>
            </a:r>
            <a:r>
              <a:rPr sz="3550" spc="-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manuelle</a:t>
            </a:r>
            <a:r>
              <a:rPr sz="355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preparation</a:t>
            </a:r>
            <a:r>
              <a:rPr sz="3550" spc="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mamelle</a:t>
            </a:r>
            <a:r>
              <a:rPr sz="355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1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tr</a:t>
            </a:r>
            <a:r>
              <a:rPr lang="fr-FR" altLang="en-US" sz="35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è</a:t>
            </a:r>
            <a:r>
              <a:rPr sz="35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 importante.</a:t>
            </a:r>
            <a:r>
              <a:rPr sz="3550" spc="-1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preparation</a:t>
            </a:r>
            <a:r>
              <a:rPr sz="3550" spc="1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se</a:t>
            </a:r>
            <a:r>
              <a:rPr sz="3550" spc="-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deroule</a:t>
            </a:r>
            <a:r>
              <a:rPr sz="355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comme</a:t>
            </a:r>
            <a:r>
              <a:rPr sz="3550" spc="-1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suit</a:t>
            </a:r>
            <a:r>
              <a:rPr sz="3550" spc="-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 marR="142875" indent="635">
              <a:lnSpc>
                <a:spcPct val="92000"/>
              </a:lnSpc>
              <a:spcBef>
                <a:spcPts val="845"/>
              </a:spcBef>
            </a:pPr>
            <a:r>
              <a:rPr sz="3550" spc="-20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Massage</a:t>
            </a:r>
            <a:r>
              <a:rPr sz="35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3550" spc="-2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friction</a:t>
            </a:r>
            <a:r>
              <a:rPr sz="3550" spc="-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avec</a:t>
            </a:r>
            <a:r>
              <a:rPr sz="3550" spc="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550" spc="-2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linge</a:t>
            </a:r>
            <a:r>
              <a:rPr sz="3550" spc="-1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tremp</a:t>
            </a:r>
            <a:r>
              <a:rPr lang="fr-FR" altLang="en-US" sz="35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spc="-1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l'eau</a:t>
            </a:r>
            <a:r>
              <a:rPr sz="3550" spc="-1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3550" spc="-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60°C </a:t>
            </a:r>
            <a:r>
              <a:rPr sz="35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3550" spc="-2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activer</a:t>
            </a:r>
            <a:r>
              <a:rPr sz="3550" spc="-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lang="fr-FR" altLang="en-US" sz="355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5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tion</a:t>
            </a:r>
            <a:r>
              <a:rPr sz="3550" spc="-1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d'ocytocine</a:t>
            </a:r>
            <a:r>
              <a:rPr sz="3550" spc="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ce</a:t>
            </a:r>
            <a:r>
              <a:rPr sz="3550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550" spc="-2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permettra</a:t>
            </a:r>
            <a:r>
              <a:rPr sz="355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 </a:t>
            </a:r>
            <a:r>
              <a:rPr sz="355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reduire</a:t>
            </a:r>
            <a:r>
              <a:rPr sz="3550" spc="-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temps</a:t>
            </a:r>
            <a:r>
              <a:rPr sz="3550" spc="-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traite.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5525" y="8782598"/>
            <a:ext cx="3778250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spc="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Pendant</a:t>
            </a:r>
            <a:r>
              <a:rPr sz="2050" spc="20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50" spc="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050" spc="1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50" spc="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traite</a:t>
            </a:r>
            <a:r>
              <a:rPr sz="2050" spc="20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50" spc="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manuelle,</a:t>
            </a:r>
            <a:r>
              <a:rPr sz="2050" spc="2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endParaRPr sz="2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1734" y="8967131"/>
            <a:ext cx="4521200" cy="6184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1270">
              <a:lnSpc>
                <a:spcPct val="86000"/>
              </a:lnSpc>
              <a:spcBef>
                <a:spcPts val="600"/>
              </a:spcBef>
            </a:pPr>
            <a:r>
              <a:rPr sz="2050" spc="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pression</a:t>
            </a:r>
            <a:r>
              <a:rPr sz="2050" spc="2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2050" spc="2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2050" spc="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l'interieur</a:t>
            </a:r>
            <a:r>
              <a:rPr sz="2050" spc="3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50" spc="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050" spc="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050" spc="1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50" spc="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mamelle </a:t>
            </a:r>
            <a:r>
              <a:rPr sz="2050" spc="1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de-</a:t>
            </a:r>
            <a:r>
              <a:rPr sz="2050" spc="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vient</a:t>
            </a:r>
            <a:r>
              <a:rPr sz="2050" spc="2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50" spc="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plus</a:t>
            </a:r>
            <a:r>
              <a:rPr sz="2050" spc="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50" spc="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eleve</a:t>
            </a:r>
            <a:r>
              <a:rPr sz="2050" spc="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50" spc="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qu'a</a:t>
            </a:r>
            <a:r>
              <a:rPr sz="2050" spc="1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50" spc="90" dirty="0">
                <a:solidFill>
                  <a:srgbClr val="212121"/>
                </a:solidFill>
                <a:latin typeface="Arial" panose="020B0604020202020204"/>
                <a:cs typeface="Arial" panose="020B0604020202020204"/>
              </a:rPr>
              <a:t>l'exterieur.</a:t>
            </a:r>
            <a:endParaRPr sz="20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0552" y="2010822"/>
            <a:ext cx="1022675" cy="8806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3993" y="4825914"/>
            <a:ext cx="2386242" cy="213295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8175" y="4841186"/>
            <a:ext cx="2370979" cy="211768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90200" y="1527216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514148"/>
                </a:moveTo>
                <a:lnTo>
                  <a:pt x="0" y="0"/>
                </a:lnTo>
              </a:path>
            </a:pathLst>
          </a:custGeom>
          <a:ln w="15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88253" y="1369408"/>
            <a:ext cx="941705" cy="664845"/>
            <a:chOff x="188253" y="1369408"/>
            <a:chExt cx="941705" cy="664845"/>
          </a:xfrm>
        </p:grpSpPr>
        <p:sp>
          <p:nvSpPr>
            <p:cNvPr id="7" name="object 7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292178" y="1953580"/>
            <a:ext cx="515874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b="1" u="heavy" spc="225" dirty="0">
                <a:solidFill>
                  <a:srgbClr val="383689"/>
                </a:solidFill>
                <a:uFill>
                  <a:solidFill>
                    <a:srgbClr val="383689"/>
                  </a:solidFill>
                </a:uFill>
                <a:latin typeface="Arial" panose="020B0604020202020204"/>
                <a:cs typeface="Arial" panose="020B0604020202020204"/>
              </a:rPr>
              <a:t>5.2</a:t>
            </a:r>
            <a:r>
              <a:rPr sz="3550" b="1" u="heavy" spc="-250" dirty="0">
                <a:solidFill>
                  <a:srgbClr val="383689"/>
                </a:solidFill>
                <a:uFill>
                  <a:solidFill>
                    <a:srgbClr val="383689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dirty="0">
                <a:solidFill>
                  <a:srgbClr val="383689"/>
                </a:solidFill>
                <a:uFill>
                  <a:solidFill>
                    <a:srgbClr val="383689"/>
                  </a:solidFill>
                </a:uFill>
                <a:latin typeface="Arial" panose="020B0604020202020204"/>
                <a:cs typeface="Arial" panose="020B0604020202020204"/>
              </a:rPr>
              <a:t>La</a:t>
            </a:r>
            <a:r>
              <a:rPr sz="3550" b="1" u="heavy" spc="-55" dirty="0">
                <a:solidFill>
                  <a:srgbClr val="383689"/>
                </a:solidFill>
                <a:uFill>
                  <a:solidFill>
                    <a:srgbClr val="383689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spc="114" dirty="0">
                <a:solidFill>
                  <a:srgbClr val="383689"/>
                </a:solidFill>
                <a:uFill>
                  <a:solidFill>
                    <a:srgbClr val="383689"/>
                  </a:solidFill>
                </a:uFill>
                <a:latin typeface="Arial" panose="020B0604020202020204"/>
                <a:cs typeface="Arial" panose="020B0604020202020204"/>
              </a:rPr>
              <a:t>traite</a:t>
            </a:r>
            <a:r>
              <a:rPr sz="3550" b="1" u="heavy" spc="-70" dirty="0">
                <a:solidFill>
                  <a:srgbClr val="383689"/>
                </a:solidFill>
                <a:uFill>
                  <a:solidFill>
                    <a:srgbClr val="383689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spc="-10" dirty="0">
                <a:solidFill>
                  <a:srgbClr val="383689"/>
                </a:solidFill>
                <a:uFill>
                  <a:solidFill>
                    <a:srgbClr val="383689"/>
                  </a:solidFill>
                </a:uFill>
                <a:latin typeface="Arial" panose="020B0604020202020204"/>
                <a:cs typeface="Arial" panose="020B0604020202020204"/>
              </a:rPr>
              <a:t>mecanique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3202" y="3069691"/>
            <a:ext cx="1032891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300" spc="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divers</a:t>
            </a:r>
            <a:r>
              <a:rPr sz="3300" spc="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types</a:t>
            </a:r>
            <a:r>
              <a:rPr sz="3300" spc="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300" spc="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machines</a:t>
            </a:r>
            <a:r>
              <a:rPr sz="3300" spc="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comportent</a:t>
            </a:r>
            <a:r>
              <a:rPr sz="3300" spc="3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toujours</a:t>
            </a:r>
            <a:r>
              <a:rPr sz="3300" spc="2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les</a:t>
            </a:r>
            <a:endParaRPr sz="3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92874" y="3359854"/>
            <a:ext cx="11353800" cy="1287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6045"/>
              </a:lnSpc>
              <a:spcBef>
                <a:spcPts val="110"/>
              </a:spcBef>
            </a:pPr>
            <a:r>
              <a:rPr lang="fr-FR" altLang="en-US" sz="330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élé</a:t>
            </a:r>
            <a:r>
              <a:rPr sz="330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ments</a:t>
            </a:r>
            <a:r>
              <a:rPr sz="3300" spc="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suivants</a:t>
            </a:r>
            <a:r>
              <a:rPr sz="3300" spc="3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3300" spc="3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quatre</a:t>
            </a:r>
            <a:r>
              <a:rPr sz="3300" spc="229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gobelets</a:t>
            </a:r>
            <a:r>
              <a:rPr sz="3300" spc="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trayeurs,</a:t>
            </a:r>
            <a:r>
              <a:rPr sz="3300" spc="2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30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pompe</a:t>
            </a:r>
            <a:r>
              <a:rPr lang="fr-FR" altLang="en-US" sz="33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à</a:t>
            </a:r>
            <a:endParaRPr sz="5100">
              <a:latin typeface="Arial" panose="020B0604020202020204"/>
              <a:cs typeface="Arial" panose="020B0604020202020204"/>
            </a:endParaRPr>
          </a:p>
          <a:p>
            <a:pPr marL="22860">
              <a:lnSpc>
                <a:spcPts val="3885"/>
              </a:lnSpc>
            </a:pPr>
            <a:r>
              <a:rPr sz="33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vide,</a:t>
            </a:r>
            <a:r>
              <a:rPr sz="3300" spc="2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300" spc="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pot</a:t>
            </a:r>
            <a:r>
              <a:rPr sz="330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collecteur,</a:t>
            </a:r>
            <a:r>
              <a:rPr sz="3300" spc="3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300" spc="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ensemble</a:t>
            </a:r>
            <a:r>
              <a:rPr sz="3300" spc="3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300" spc="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tuyauteries.</a:t>
            </a:r>
            <a:endParaRPr sz="3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6580" y="7406640"/>
            <a:ext cx="11830050" cy="1828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3300" spc="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retrouve</a:t>
            </a:r>
            <a:r>
              <a:rPr sz="3300" spc="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300" spc="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machines</a:t>
            </a:r>
            <a:r>
              <a:rPr lang="fr-FR" altLang="en-US" sz="33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à</a:t>
            </a:r>
            <a:r>
              <a:rPr sz="5100" spc="-2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simple</a:t>
            </a:r>
            <a:r>
              <a:rPr sz="3300" spc="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action</a:t>
            </a:r>
            <a:r>
              <a:rPr sz="3300" spc="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300" spc="2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lang="fr-FR" altLang="en-US" sz="33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kumimoji="0" sz="3300" b="0" i="0" u="none" strike="noStrike" kern="0" cap="none" spc="0" normalizeH="0" baseline="0" noProof="1" dirty="0">
                <a:solidFill>
                  <a:srgbClr val="0C0C0C"/>
                </a:solidFill>
                <a:latin typeface="Arial" panose="020B0604020202020204"/>
                <a:ea typeface="Arial" panose="020B0604020202020204" pitchFamily="34" charset="0"/>
                <a:cs typeface="Arial" panose="020B0604020202020204"/>
                <a:sym typeface="+mn-ea"/>
              </a:rPr>
              <a:t>machines  à double action.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fr-FR" altLang="en-US" sz="3300" spc="-25" dirty="0">
              <a:solidFill>
                <a:srgbClr val="0C0C0C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2453" rIns="0" bIns="0" rtlCol="0">
            <a:spAutoFit/>
          </a:bodyPr>
          <a:lstStyle/>
          <a:p>
            <a:pPr marL="1628775">
              <a:lnSpc>
                <a:spcPct val="100000"/>
              </a:lnSpc>
              <a:spcBef>
                <a:spcPts val="110"/>
              </a:spcBef>
            </a:pPr>
            <a:r>
              <a:rPr sz="6500" u="none" spc="-430" dirty="0">
                <a:solidFill>
                  <a:srgbClr val="383689"/>
                </a:solidFill>
              </a:rPr>
              <a:t>Partie</a:t>
            </a:r>
            <a:r>
              <a:rPr sz="6500" u="none" spc="495" dirty="0">
                <a:solidFill>
                  <a:srgbClr val="383689"/>
                </a:solidFill>
              </a:rPr>
              <a:t> </a:t>
            </a:r>
            <a:r>
              <a:rPr sz="6500" u="none" dirty="0">
                <a:solidFill>
                  <a:srgbClr val="383689"/>
                </a:solidFill>
              </a:rPr>
              <a:t>2:</a:t>
            </a:r>
            <a:r>
              <a:rPr sz="6500" u="none" spc="170" dirty="0">
                <a:solidFill>
                  <a:srgbClr val="383689"/>
                </a:solidFill>
              </a:rPr>
              <a:t> </a:t>
            </a:r>
            <a:r>
              <a:rPr sz="6500" u="none" spc="-465" dirty="0">
                <a:solidFill>
                  <a:srgbClr val="383689"/>
                </a:solidFill>
              </a:rPr>
              <a:t>la</a:t>
            </a:r>
            <a:r>
              <a:rPr sz="6500" u="none" spc="295" dirty="0">
                <a:solidFill>
                  <a:srgbClr val="383689"/>
                </a:solidFill>
              </a:rPr>
              <a:t> </a:t>
            </a:r>
            <a:r>
              <a:rPr sz="6500" u="none" spc="-515" dirty="0">
                <a:solidFill>
                  <a:srgbClr val="383689"/>
                </a:solidFill>
              </a:rPr>
              <a:t>production</a:t>
            </a:r>
            <a:r>
              <a:rPr sz="6500" u="none" spc="565" dirty="0">
                <a:solidFill>
                  <a:srgbClr val="383689"/>
                </a:solidFill>
              </a:rPr>
              <a:t> </a:t>
            </a:r>
            <a:r>
              <a:rPr sz="6500" u="none" spc="-385" dirty="0">
                <a:solidFill>
                  <a:srgbClr val="383689"/>
                </a:solidFill>
              </a:rPr>
              <a:t>de</a:t>
            </a:r>
            <a:r>
              <a:rPr sz="6500" u="none" spc="25" dirty="0">
                <a:solidFill>
                  <a:srgbClr val="383689"/>
                </a:solidFill>
              </a:rPr>
              <a:t> </a:t>
            </a:r>
            <a:r>
              <a:rPr sz="6500" u="none" spc="-325" dirty="0">
                <a:solidFill>
                  <a:srgbClr val="383689"/>
                </a:solidFill>
              </a:rPr>
              <a:t>lait</a:t>
            </a:r>
            <a:endParaRPr sz="6500"/>
          </a:p>
        </p:txBody>
      </p:sp>
      <p:sp>
        <p:nvSpPr>
          <p:cNvPr id="10" name="object 10"/>
          <p:cNvSpPr txBox="1"/>
          <p:nvPr/>
        </p:nvSpPr>
        <p:spPr>
          <a:xfrm>
            <a:off x="1250227" y="3210954"/>
            <a:ext cx="5789930" cy="985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0" indent="-425450">
              <a:lnSpc>
                <a:spcPts val="3005"/>
              </a:lnSpc>
              <a:buSzPct val="115000"/>
              <a:buFont typeface="Times New Roman" panose="02020603050405020304"/>
              <a:buAutoNum type="arabicPeriod" startAt="5"/>
              <a:tabLst>
                <a:tab pos="438150" algn="l"/>
              </a:tabLst>
            </a:pPr>
            <a:r>
              <a:rPr sz="2750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50" spc="-75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75" dirty="0">
                <a:solidFill>
                  <a:srgbClr val="131313"/>
                </a:solidFill>
                <a:latin typeface="Arial" panose="020B0604020202020204"/>
                <a:cs typeface="Arial" panose="020B0604020202020204"/>
              </a:rPr>
              <a:t>traite</a:t>
            </a:r>
            <a:endParaRPr sz="2750">
              <a:latin typeface="Arial" panose="020B0604020202020204"/>
              <a:cs typeface="Arial" panose="020B0604020202020204"/>
            </a:endParaRPr>
          </a:p>
          <a:p>
            <a:pPr marL="437515" indent="-419100">
              <a:lnSpc>
                <a:spcPts val="4680"/>
              </a:lnSpc>
              <a:buAutoNum type="arabicPeriod" startAt="5"/>
              <a:tabLst>
                <a:tab pos="437515" algn="l"/>
              </a:tabLst>
            </a:pPr>
            <a:r>
              <a:rPr sz="2750" dirty="0">
                <a:solidFill>
                  <a:srgbClr val="BA1D23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50" spc="85" dirty="0">
                <a:solidFill>
                  <a:srgbClr val="BA1D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BA1D23"/>
                </a:solidFill>
                <a:latin typeface="Arial" panose="020B0604020202020204"/>
                <a:cs typeface="Arial" panose="020B0604020202020204"/>
              </a:rPr>
              <a:t>conservation</a:t>
            </a:r>
            <a:r>
              <a:rPr sz="2750" spc="250" dirty="0">
                <a:solidFill>
                  <a:srgbClr val="BA1D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85" dirty="0">
                <a:solidFill>
                  <a:srgbClr val="BA1D23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50" spc="95" dirty="0">
                <a:solidFill>
                  <a:srgbClr val="BA1D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55" dirty="0">
                <a:solidFill>
                  <a:srgbClr val="BA1D23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2750" dirty="0">
                <a:solidFill>
                  <a:srgbClr val="BA1D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2750" dirty="0">
                <a:solidFill>
                  <a:srgbClr val="BA1D23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4300" spc="-265" dirty="0">
                <a:solidFill>
                  <a:srgbClr val="BA1D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BA1D23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50" spc="110" dirty="0">
                <a:solidFill>
                  <a:srgbClr val="BA1D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40" dirty="0">
                <a:solidFill>
                  <a:srgbClr val="BA1D23"/>
                </a:solidFill>
                <a:latin typeface="Arial" panose="020B0604020202020204"/>
                <a:cs typeface="Arial" panose="020B0604020202020204"/>
              </a:rPr>
              <a:t>ferme</a:t>
            </a:r>
            <a:endParaRPr sz="27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527216"/>
            <a:ext cx="11595735" cy="1364615"/>
            <a:chOff x="188253" y="1527216"/>
            <a:chExt cx="11595735" cy="136461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1720659"/>
              <a:ext cx="1007411" cy="11708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02699" y="2418068"/>
              <a:ext cx="10180955" cy="0"/>
            </a:xfrm>
            <a:custGeom>
              <a:avLst/>
              <a:gdLst/>
              <a:ahLst/>
              <a:cxnLst/>
              <a:rect l="l" t="t" r="r" b="b"/>
              <a:pathLst>
                <a:path w="10180955">
                  <a:moveTo>
                    <a:pt x="0" y="0"/>
                  </a:moveTo>
                  <a:lnTo>
                    <a:pt x="10180957" y="0"/>
                  </a:lnTo>
                </a:path>
              </a:pathLst>
            </a:custGeom>
            <a:ln w="152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0240" y="-335844"/>
            <a:ext cx="11704320" cy="2042160"/>
          </a:xfrm>
          <a:prstGeom prst="rect">
            <a:avLst/>
          </a:prstGeom>
        </p:spPr>
        <p:txBody>
          <a:bodyPr vert="horz" wrap="square" lIns="0" tIns="934727" rIns="0" bIns="0" rtlCol="0">
            <a:spAutoFit/>
          </a:bodyPr>
          <a:lstStyle/>
          <a:p>
            <a:pPr marL="1336040">
              <a:lnSpc>
                <a:spcPct val="100000"/>
              </a:lnSpc>
              <a:spcBef>
                <a:spcPts val="115"/>
              </a:spcBef>
            </a:pPr>
            <a:r>
              <a:rPr sz="5900" b="0" u="none" spc="65" dirty="0">
                <a:solidFill>
                  <a:srgbClr val="900C28"/>
                </a:solidFill>
                <a:latin typeface="Arial" panose="020B0604020202020204"/>
                <a:cs typeface="Arial" panose="020B0604020202020204"/>
              </a:rPr>
              <a:t>.</a:t>
            </a:r>
            <a:r>
              <a:rPr sz="5900" b="0" u="none" spc="85" dirty="0">
                <a:solidFill>
                  <a:srgbClr val="900C28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5900" u="none" spc="-480" dirty="0">
                <a:solidFill>
                  <a:srgbClr val="900C28"/>
                </a:solidFill>
              </a:rPr>
              <a:t>Conservation</a:t>
            </a:r>
            <a:r>
              <a:rPr sz="5900" u="none" spc="730" dirty="0">
                <a:solidFill>
                  <a:srgbClr val="900C28"/>
                </a:solidFill>
              </a:rPr>
              <a:t> </a:t>
            </a:r>
            <a:r>
              <a:rPr sz="5900" u="none" spc="-475" dirty="0">
                <a:solidFill>
                  <a:srgbClr val="900C28"/>
                </a:solidFill>
              </a:rPr>
              <a:t>du</a:t>
            </a:r>
            <a:r>
              <a:rPr sz="5900" u="none" spc="245" dirty="0">
                <a:solidFill>
                  <a:srgbClr val="900C28"/>
                </a:solidFill>
              </a:rPr>
              <a:t> </a:t>
            </a:r>
            <a:r>
              <a:rPr sz="5900" u="none" spc="-260" dirty="0">
                <a:solidFill>
                  <a:srgbClr val="900C28"/>
                </a:solidFill>
              </a:rPr>
              <a:t>lait</a:t>
            </a:r>
            <a:r>
              <a:rPr sz="5900" u="none" spc="35" dirty="0">
                <a:solidFill>
                  <a:srgbClr val="900C28"/>
                </a:solidFill>
              </a:rPr>
              <a:t> </a:t>
            </a:r>
            <a:r>
              <a:rPr lang="fr-FR" sz="5900" u="none" spc="35" dirty="0">
                <a:solidFill>
                  <a:srgbClr val="900C28"/>
                </a:solidFill>
              </a:rPr>
              <a:t>a</a:t>
            </a:r>
            <a:r>
              <a:rPr sz="7200" u="none" spc="-35" dirty="0">
                <a:solidFill>
                  <a:srgbClr val="900C28"/>
                </a:solidFill>
              </a:rPr>
              <a:t> </a:t>
            </a:r>
            <a:r>
              <a:rPr sz="5900" u="none" spc="-400" dirty="0">
                <a:solidFill>
                  <a:srgbClr val="900C28"/>
                </a:solidFill>
              </a:rPr>
              <a:t>la</a:t>
            </a:r>
            <a:r>
              <a:rPr sz="5900" u="none" spc="360" dirty="0">
                <a:solidFill>
                  <a:srgbClr val="900C28"/>
                </a:solidFill>
              </a:rPr>
              <a:t> </a:t>
            </a:r>
            <a:r>
              <a:rPr sz="5900" u="none" spc="-340" dirty="0">
                <a:solidFill>
                  <a:srgbClr val="900C28"/>
                </a:solidFill>
              </a:rPr>
              <a:t>ferme</a:t>
            </a:r>
            <a:endParaRPr sz="5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4666" y="3069691"/>
            <a:ext cx="11202670" cy="4531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ts val="4130"/>
              </a:lnSpc>
              <a:spcBef>
                <a:spcPts val="100"/>
              </a:spcBef>
            </a:pP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300" spc="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30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300" spc="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rarement</a:t>
            </a:r>
            <a:r>
              <a:rPr sz="3300" spc="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consomm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spc="3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3300" spc="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transform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spc="3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directement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apr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è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300" spc="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30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traite,</a:t>
            </a:r>
            <a:r>
              <a:rPr sz="3300" spc="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lang="fr-FR" altLang="en-US" sz="33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 </a:t>
            </a:r>
            <a:r>
              <a:rPr sz="3300" spc="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faut</a:t>
            </a:r>
            <a:r>
              <a:rPr sz="3300" spc="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don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3300" spc="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300" spc="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placer</a:t>
            </a:r>
            <a:r>
              <a:rPr sz="3300" spc="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300" spc="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300" spc="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conditions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telles</a:t>
            </a:r>
            <a:r>
              <a:rPr sz="3300" spc="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qu'il</a:t>
            </a:r>
            <a:r>
              <a:rPr sz="3300" spc="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puisse</a:t>
            </a:r>
            <a:r>
              <a:rPr sz="3300" spc="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conserver</a:t>
            </a:r>
            <a:r>
              <a:rPr sz="3300" spc="3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integralement</a:t>
            </a:r>
            <a:r>
              <a:rPr sz="3300" spc="5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ses</a:t>
            </a:r>
            <a:r>
              <a:rPr sz="3300" spc="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qualites initiales.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33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3300">
              <a:latin typeface="Arial" panose="020B0604020202020204"/>
              <a:cs typeface="Arial" panose="020B0604020202020204"/>
            </a:endParaRPr>
          </a:p>
          <a:p>
            <a:pPr marL="37465">
              <a:lnSpc>
                <a:spcPct val="100000"/>
              </a:lnSpc>
              <a:spcBef>
                <a:spcPts val="5"/>
              </a:spcBef>
            </a:pPr>
            <a:r>
              <a:rPr sz="33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•Refrigeration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 marL="37465">
              <a:lnSpc>
                <a:spcPct val="100000"/>
              </a:lnSpc>
              <a:spcBef>
                <a:spcPts val="2170"/>
              </a:spcBef>
            </a:pPr>
            <a:r>
              <a:rPr sz="3300" spc="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•Filtration</a:t>
            </a:r>
            <a:endParaRPr sz="33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2453" rIns="0" bIns="0" rtlCol="0">
            <a:spAutoFit/>
          </a:bodyPr>
          <a:lstStyle/>
          <a:p>
            <a:pPr marL="1628775">
              <a:lnSpc>
                <a:spcPct val="100000"/>
              </a:lnSpc>
              <a:spcBef>
                <a:spcPts val="110"/>
              </a:spcBef>
            </a:pPr>
            <a:r>
              <a:rPr sz="6500" u="none" spc="-430" dirty="0">
                <a:solidFill>
                  <a:srgbClr val="383689"/>
                </a:solidFill>
              </a:rPr>
              <a:t>Partie</a:t>
            </a:r>
            <a:r>
              <a:rPr sz="6500" u="none" spc="495" dirty="0">
                <a:solidFill>
                  <a:srgbClr val="383689"/>
                </a:solidFill>
              </a:rPr>
              <a:t> </a:t>
            </a:r>
            <a:r>
              <a:rPr sz="6500" u="none" dirty="0">
                <a:solidFill>
                  <a:srgbClr val="383689"/>
                </a:solidFill>
              </a:rPr>
              <a:t>2:</a:t>
            </a:r>
            <a:r>
              <a:rPr sz="6500" u="none" spc="170" dirty="0">
                <a:solidFill>
                  <a:srgbClr val="383689"/>
                </a:solidFill>
              </a:rPr>
              <a:t> </a:t>
            </a:r>
            <a:r>
              <a:rPr sz="6500" u="none" spc="-465" dirty="0">
                <a:solidFill>
                  <a:srgbClr val="383689"/>
                </a:solidFill>
              </a:rPr>
              <a:t>la</a:t>
            </a:r>
            <a:r>
              <a:rPr sz="6500" u="none" spc="295" dirty="0">
                <a:solidFill>
                  <a:srgbClr val="383689"/>
                </a:solidFill>
              </a:rPr>
              <a:t> </a:t>
            </a:r>
            <a:r>
              <a:rPr sz="6500" u="none" spc="-515" dirty="0">
                <a:solidFill>
                  <a:srgbClr val="383689"/>
                </a:solidFill>
              </a:rPr>
              <a:t>production</a:t>
            </a:r>
            <a:r>
              <a:rPr sz="6500" u="none" spc="565" dirty="0">
                <a:solidFill>
                  <a:srgbClr val="383689"/>
                </a:solidFill>
              </a:rPr>
              <a:t> </a:t>
            </a:r>
            <a:r>
              <a:rPr sz="6500" u="none" spc="-385" dirty="0">
                <a:solidFill>
                  <a:srgbClr val="383689"/>
                </a:solidFill>
              </a:rPr>
              <a:t>de</a:t>
            </a:r>
            <a:r>
              <a:rPr sz="6500" u="none" spc="25" dirty="0">
                <a:solidFill>
                  <a:srgbClr val="383689"/>
                </a:solidFill>
              </a:rPr>
              <a:t> </a:t>
            </a:r>
            <a:r>
              <a:rPr sz="6500" u="none" spc="-325" dirty="0">
                <a:solidFill>
                  <a:srgbClr val="383689"/>
                </a:solidFill>
              </a:rPr>
              <a:t>lait</a:t>
            </a:r>
            <a:endParaRPr sz="6500"/>
          </a:p>
        </p:txBody>
      </p:sp>
      <p:sp>
        <p:nvSpPr>
          <p:cNvPr id="10" name="object 10"/>
          <p:cNvSpPr txBox="1"/>
          <p:nvPr/>
        </p:nvSpPr>
        <p:spPr>
          <a:xfrm>
            <a:off x="1250227" y="3191864"/>
            <a:ext cx="5783580" cy="3113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80" indent="-424180">
              <a:lnSpc>
                <a:spcPts val="3150"/>
              </a:lnSpc>
              <a:buSzPct val="109000"/>
              <a:buFont typeface="Times New Roman" panose="02020603050405020304"/>
              <a:buAutoNum type="arabicPeriod" startAt="5"/>
              <a:tabLst>
                <a:tab pos="436880" algn="l"/>
              </a:tabLst>
            </a:pPr>
            <a:r>
              <a:rPr sz="290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0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traite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435610" indent="-417830">
              <a:lnSpc>
                <a:spcPts val="4735"/>
              </a:lnSpc>
              <a:buAutoNum type="arabicPeriod" startAt="5"/>
              <a:tabLst>
                <a:tab pos="434975" algn="l"/>
              </a:tabLst>
            </a:pPr>
            <a:r>
              <a:rPr sz="2900" spc="-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00" spc="-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conservation</a:t>
            </a:r>
            <a:r>
              <a:rPr sz="2900" spc="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0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290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290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00" spc="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ferme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437515" indent="-418465">
              <a:lnSpc>
                <a:spcPct val="100000"/>
              </a:lnSpc>
              <a:spcBef>
                <a:spcPts val="315"/>
              </a:spcBef>
              <a:buAutoNum type="arabicPeriod" startAt="5"/>
              <a:tabLst>
                <a:tab pos="437515" algn="l"/>
              </a:tabLst>
            </a:pPr>
            <a:r>
              <a:rPr sz="2900" spc="-40" dirty="0">
                <a:solidFill>
                  <a:srgbClr val="BC1D26"/>
                </a:solidFill>
                <a:latin typeface="Arial" panose="020B0604020202020204"/>
                <a:cs typeface="Arial" panose="020B0604020202020204"/>
              </a:rPr>
              <a:t>Approvisionnement</a:t>
            </a:r>
            <a:r>
              <a:rPr sz="2900" spc="-114" dirty="0">
                <a:solidFill>
                  <a:srgbClr val="BC1D2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35" dirty="0">
                <a:solidFill>
                  <a:srgbClr val="BC1D26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900" spc="-130" dirty="0">
                <a:solidFill>
                  <a:srgbClr val="BC1D2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BC1D26"/>
                </a:solidFill>
                <a:latin typeface="Arial" panose="020B0604020202020204"/>
                <a:cs typeface="Arial" panose="020B0604020202020204"/>
              </a:rPr>
              <a:t>laiteries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622300" lvl="1" indent="-608330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622300" algn="l"/>
              </a:tabLst>
            </a:pPr>
            <a:r>
              <a:rPr sz="290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Modes</a:t>
            </a:r>
            <a:r>
              <a:rPr sz="290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d'achat</a:t>
            </a:r>
            <a:r>
              <a:rPr sz="290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00" spc="-1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626110" lvl="1" indent="-612140">
              <a:lnSpc>
                <a:spcPts val="3020"/>
              </a:lnSpc>
              <a:spcBef>
                <a:spcPts val="650"/>
              </a:spcBef>
              <a:buAutoNum type="arabicPeriod"/>
              <a:tabLst>
                <a:tab pos="626110" algn="l"/>
              </a:tabLst>
            </a:pPr>
            <a:r>
              <a:rPr sz="290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Collecte</a:t>
            </a:r>
            <a:r>
              <a:rPr sz="2900" spc="-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00" spc="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620395" lvl="1" indent="-606425">
              <a:lnSpc>
                <a:spcPts val="4760"/>
              </a:lnSpc>
              <a:buAutoNum type="arabicPeriod"/>
              <a:tabLst>
                <a:tab pos="620395" algn="l"/>
              </a:tabLst>
            </a:pPr>
            <a:r>
              <a:rPr sz="2900" spc="-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2900" spc="-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00" spc="-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ception</a:t>
            </a:r>
            <a:r>
              <a:rPr sz="2900" spc="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0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290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290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00" spc="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laiterie</a:t>
            </a:r>
            <a:endParaRPr sz="29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19880" y="1420341"/>
            <a:ext cx="5140325" cy="988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300" u="none" spc="-325" dirty="0">
                <a:solidFill>
                  <a:srgbClr val="383689"/>
                </a:solidFill>
              </a:rPr>
              <a:t>Partie</a:t>
            </a:r>
            <a:r>
              <a:rPr sz="6300" u="none" spc="290" dirty="0">
                <a:solidFill>
                  <a:srgbClr val="383689"/>
                </a:solidFill>
              </a:rPr>
              <a:t> </a:t>
            </a:r>
            <a:r>
              <a:rPr sz="6300" u="none" dirty="0">
                <a:solidFill>
                  <a:srgbClr val="383689"/>
                </a:solidFill>
              </a:rPr>
              <a:t>1:</a:t>
            </a:r>
            <a:r>
              <a:rPr sz="6300" u="none" spc="80" dirty="0">
                <a:solidFill>
                  <a:srgbClr val="383689"/>
                </a:solidFill>
              </a:rPr>
              <a:t> </a:t>
            </a:r>
            <a:r>
              <a:rPr sz="6300" u="none" dirty="0">
                <a:solidFill>
                  <a:srgbClr val="383689"/>
                </a:solidFill>
              </a:rPr>
              <a:t>le</a:t>
            </a:r>
            <a:r>
              <a:rPr sz="6300" u="none" spc="-130" dirty="0">
                <a:solidFill>
                  <a:srgbClr val="383689"/>
                </a:solidFill>
              </a:rPr>
              <a:t> </a:t>
            </a:r>
            <a:r>
              <a:rPr sz="6300" u="none" spc="-175" dirty="0">
                <a:solidFill>
                  <a:srgbClr val="383689"/>
                </a:solidFill>
              </a:rPr>
              <a:t>lait</a:t>
            </a:r>
            <a:endParaRPr sz="6300"/>
          </a:p>
        </p:txBody>
      </p:sp>
      <p:sp>
        <p:nvSpPr>
          <p:cNvPr id="10" name="object 10"/>
          <p:cNvSpPr txBox="1"/>
          <p:nvPr/>
        </p:nvSpPr>
        <p:spPr>
          <a:xfrm>
            <a:off x="1794382" y="3151140"/>
            <a:ext cx="5159375" cy="3838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6255">
              <a:lnSpc>
                <a:spcPts val="2205"/>
              </a:lnSpc>
              <a:spcBef>
                <a:spcPts val="105"/>
              </a:spcBef>
            </a:pPr>
            <a:r>
              <a:rPr sz="2100" spc="-50" dirty="0">
                <a:solidFill>
                  <a:srgbClr val="AA2D33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endParaRPr sz="2100">
              <a:latin typeface="Times New Roman" panose="02020603050405020304"/>
              <a:cs typeface="Times New Roman" panose="02020603050405020304"/>
            </a:endParaRPr>
          </a:p>
          <a:p>
            <a:pPr marL="424180" indent="-410845">
              <a:lnSpc>
                <a:spcPts val="3165"/>
              </a:lnSpc>
              <a:buSzPct val="98000"/>
              <a:buAutoNum type="arabicPeriod"/>
              <a:tabLst>
                <a:tab pos="424180" algn="l"/>
              </a:tabLst>
            </a:pPr>
            <a:r>
              <a:rPr sz="2900" spc="-55" dirty="0">
                <a:solidFill>
                  <a:srgbClr val="BC1F24"/>
                </a:solidFill>
                <a:latin typeface="Arial" panose="020B0604020202020204"/>
                <a:cs typeface="Arial" panose="020B0604020202020204"/>
              </a:rPr>
              <a:t>Elements</a:t>
            </a:r>
            <a:r>
              <a:rPr sz="2900" spc="15" dirty="0">
                <a:solidFill>
                  <a:srgbClr val="BC1F2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BC1F24"/>
                </a:solidFill>
                <a:latin typeface="Arial" panose="020B0604020202020204"/>
                <a:cs typeface="Arial" panose="020B0604020202020204"/>
              </a:rPr>
              <a:t>constitutifs</a:t>
            </a:r>
            <a:r>
              <a:rPr sz="2900" spc="10" dirty="0">
                <a:solidFill>
                  <a:srgbClr val="BC1F2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BC1F24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00" spc="-60" dirty="0">
                <a:solidFill>
                  <a:srgbClr val="BC1F2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0" dirty="0">
                <a:solidFill>
                  <a:srgbClr val="C82F34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622300" lvl="1" indent="-608965">
              <a:lnSpc>
                <a:spcPct val="100000"/>
              </a:lnSpc>
              <a:spcBef>
                <a:spcPts val="645"/>
              </a:spcBef>
              <a:buSzPct val="98000"/>
              <a:buAutoNum type="arabicPeriod"/>
              <a:tabLst>
                <a:tab pos="622300" algn="l"/>
              </a:tabLst>
            </a:pPr>
            <a:r>
              <a:rPr sz="2900" spc="-5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Composition</a:t>
            </a:r>
            <a:r>
              <a:rPr sz="2900" spc="1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3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generale</a:t>
            </a:r>
            <a:r>
              <a:rPr sz="2900" spc="-16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00" spc="-8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2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628650" lvl="1" indent="-61595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628650" algn="l"/>
              </a:tabLst>
            </a:pPr>
            <a:r>
              <a:rPr sz="2900" spc="-13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900" spc="-6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matieres</a:t>
            </a:r>
            <a:r>
              <a:rPr sz="2900" spc="-14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grasses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628650" lvl="1" indent="-615950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628650" algn="l"/>
              </a:tabLst>
            </a:pPr>
            <a:r>
              <a:rPr sz="2900" spc="-13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900" spc="-6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matieres</a:t>
            </a:r>
            <a:r>
              <a:rPr sz="2900" spc="-15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azotees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628650" lvl="1" indent="-615950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628650" algn="l"/>
              </a:tabLst>
            </a:pPr>
            <a:r>
              <a:rPr sz="2900" spc="-2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2900" spc="-17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lactose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628650" lvl="1" indent="-615950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628650" algn="l"/>
              </a:tabLst>
            </a:pPr>
            <a:r>
              <a:rPr sz="2900" spc="-13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900" spc="-6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matieres</a:t>
            </a:r>
            <a:r>
              <a:rPr sz="2900" spc="-14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saIines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628650" lvl="1" indent="-61595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628650" algn="l"/>
              </a:tabLst>
            </a:pPr>
            <a:r>
              <a:rPr sz="2900" spc="-13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900" spc="-7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biocatalyseurs</a:t>
            </a:r>
            <a:endParaRPr sz="29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74498"/>
            <a:ext cx="12170410" cy="1517015"/>
            <a:chOff x="188253" y="1374498"/>
            <a:chExt cx="12170410" cy="151701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1807199"/>
              <a:ext cx="11748048" cy="108429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74498"/>
              <a:ext cx="0" cy="438150"/>
            </a:xfrm>
            <a:custGeom>
              <a:avLst/>
              <a:gdLst/>
              <a:ahLst/>
              <a:cxnLst/>
              <a:rect l="l" t="t" r="r" b="b"/>
              <a:pathLst>
                <a:path h="438150">
                  <a:moveTo>
                    <a:pt x="0" y="437789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987059" y="6180007"/>
            <a:ext cx="5480050" cy="0"/>
          </a:xfrm>
          <a:custGeom>
            <a:avLst/>
            <a:gdLst/>
            <a:ahLst/>
            <a:cxnLst/>
            <a:rect l="l" t="t" r="r" b="b"/>
            <a:pathLst>
              <a:path w="5480050">
                <a:moveTo>
                  <a:pt x="0" y="0"/>
                </a:moveTo>
                <a:lnTo>
                  <a:pt x="5479705" y="0"/>
                </a:lnTo>
              </a:path>
            </a:pathLst>
          </a:custGeom>
          <a:ln w="101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89025" y="3283268"/>
            <a:ext cx="1083183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none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L'industrie</a:t>
            </a:r>
            <a:r>
              <a:rPr sz="3200" b="0" u="none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laitiere</a:t>
            </a:r>
            <a:r>
              <a:rPr sz="3200" b="0" u="none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rencontre</a:t>
            </a:r>
            <a:r>
              <a:rPr sz="3200" b="0" u="none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deux</a:t>
            </a:r>
            <a:r>
              <a:rPr sz="3200" b="0" u="none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0" u="none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difficult</a:t>
            </a:r>
            <a:r>
              <a:rPr lang="fr-FR" sz="3200" b="0" u="none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00" b="0" u="none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s:</a:t>
            </a:r>
            <a:endParaRPr sz="3200" b="0" u="none" spc="-70" dirty="0">
              <a:solidFill>
                <a:srgbClr val="0E0E0E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3562" y="7081040"/>
            <a:ext cx="2190750" cy="0"/>
          </a:xfrm>
          <a:custGeom>
            <a:avLst/>
            <a:gdLst/>
            <a:ahLst/>
            <a:cxnLst/>
            <a:rect l="l" t="t" r="r" b="b"/>
            <a:pathLst>
              <a:path w="2190750">
                <a:moveTo>
                  <a:pt x="0" y="0"/>
                </a:moveTo>
                <a:lnTo>
                  <a:pt x="2190418" y="0"/>
                </a:lnTo>
              </a:path>
            </a:pathLst>
          </a:custGeom>
          <a:ln w="12726">
            <a:solidFill>
              <a:srgbClr val="3D38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86675" y="7081040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5">
                <a:moveTo>
                  <a:pt x="0" y="0"/>
                </a:moveTo>
                <a:lnTo>
                  <a:pt x="203517" y="0"/>
                </a:lnTo>
              </a:path>
            </a:pathLst>
          </a:custGeom>
          <a:ln w="12726">
            <a:solidFill>
              <a:srgbClr val="3D38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68270" y="7081040"/>
            <a:ext cx="5942330" cy="0"/>
          </a:xfrm>
          <a:custGeom>
            <a:avLst/>
            <a:gdLst/>
            <a:ahLst/>
            <a:cxnLst/>
            <a:rect l="l" t="t" r="r" b="b"/>
            <a:pathLst>
              <a:path w="5942330">
                <a:moveTo>
                  <a:pt x="0" y="0"/>
                </a:moveTo>
                <a:lnTo>
                  <a:pt x="5941979" y="0"/>
                </a:lnTo>
              </a:path>
            </a:pathLst>
          </a:custGeom>
          <a:ln w="12726">
            <a:solidFill>
              <a:srgbClr val="3D38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80862" y="3814188"/>
            <a:ext cx="11224895" cy="5560060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1970"/>
              </a:spcBef>
            </a:pP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•L'alt</a:t>
            </a:r>
            <a:r>
              <a:rPr lang="fr-FR" altLang="en-US"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rabilite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39395">
              <a:lnSpc>
                <a:spcPct val="100000"/>
              </a:lnSpc>
              <a:spcBef>
                <a:spcPts val="1875"/>
              </a:spcBef>
            </a:pP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•Le</a:t>
            </a:r>
            <a:r>
              <a:rPr sz="3550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caract</a:t>
            </a:r>
            <a:r>
              <a:rPr lang="fr-FR" altLang="en-US"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è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</a:t>
            </a:r>
            <a:r>
              <a:rPr sz="355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saisonnier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de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production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laiti</a:t>
            </a:r>
            <a:r>
              <a:rPr lang="fr-FR" altLang="en-US"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è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12395">
              <a:lnSpc>
                <a:spcPct val="100000"/>
              </a:lnSpc>
              <a:spcBef>
                <a:spcPts val="2200"/>
              </a:spcBef>
              <a:tabLst>
                <a:tab pos="929005" algn="l"/>
              </a:tabLst>
            </a:pPr>
            <a:r>
              <a:rPr sz="3500" b="1" spc="-25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7.1</a:t>
            </a:r>
            <a:r>
              <a:rPr sz="3500" b="1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	Modes</a:t>
            </a:r>
            <a:r>
              <a:rPr sz="3500" b="1" spc="-65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65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d'achat</a:t>
            </a:r>
            <a:r>
              <a:rPr sz="3500" b="1" spc="35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100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00" b="1" spc="-45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114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12700" lvl="2" indent="0">
              <a:lnSpc>
                <a:spcPct val="100000"/>
              </a:lnSpc>
              <a:spcBef>
                <a:spcPts val="1755"/>
              </a:spcBef>
              <a:buSzPct val="103000"/>
              <a:buFont typeface="Times New Roman" panose="02020603050405020304"/>
              <a:buNone/>
              <a:tabLst>
                <a:tab pos="1113155" algn="l"/>
              </a:tabLst>
            </a:pPr>
            <a:r>
              <a:rPr lang="fr-FR" altLang="en-US" sz="3550" spc="-114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7.1.1 </a:t>
            </a:r>
            <a:r>
              <a:rPr sz="3550" spc="-114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Achat</a:t>
            </a:r>
            <a:r>
              <a:rPr sz="3550" spc="-135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35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3550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245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richesse</a:t>
            </a:r>
            <a:r>
              <a:rPr sz="3550" spc="-135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204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matieres</a:t>
            </a:r>
            <a:r>
              <a:rPr sz="3550" spc="-35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3D3880"/>
                </a:solidFill>
                <a:latin typeface="Arial" panose="020B0604020202020204"/>
                <a:cs typeface="Arial" panose="020B0604020202020204"/>
              </a:rPr>
              <a:t>grasses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51790">
              <a:lnSpc>
                <a:spcPct val="100000"/>
              </a:lnSpc>
              <a:spcBef>
                <a:spcPts val="3990"/>
              </a:spcBef>
            </a:pP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•Gerber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25120" marR="5080" lvl="3" indent="321945">
              <a:lnSpc>
                <a:spcPts val="3970"/>
              </a:lnSpc>
              <a:spcBef>
                <a:spcPts val="2405"/>
              </a:spcBef>
              <a:buChar char="•"/>
              <a:tabLst>
                <a:tab pos="647065" algn="l"/>
              </a:tabLst>
            </a:pP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L'usine</a:t>
            </a:r>
            <a:r>
              <a:rPr sz="3550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fixe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prix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base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litre</a:t>
            </a:r>
            <a:r>
              <a:rPr sz="355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compte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tenu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d'une</a:t>
            </a: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certaine</a:t>
            </a:r>
            <a:r>
              <a:rPr sz="355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teneur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è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grasses.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527216"/>
            <a:ext cx="1445260" cy="1364615"/>
            <a:chOff x="188253" y="1527216"/>
            <a:chExt cx="1445260" cy="136461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1527218"/>
              <a:ext cx="1022675" cy="13642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0024" y="1532306"/>
              <a:ext cx="386715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683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12411" y="1199536"/>
            <a:ext cx="10768965" cy="1299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6035"/>
              </a:lnSpc>
              <a:spcBef>
                <a:spcPts val="110"/>
              </a:spcBef>
            </a:pPr>
            <a:r>
              <a:rPr sz="3500" u="none" spc="200" dirty="0">
                <a:solidFill>
                  <a:srgbClr val="3B387E"/>
                </a:solidFill>
              </a:rPr>
              <a:t>.1.2</a:t>
            </a:r>
            <a:r>
              <a:rPr sz="3500" u="none" spc="-245" dirty="0">
                <a:solidFill>
                  <a:srgbClr val="3B387E"/>
                </a:solidFill>
              </a:rPr>
              <a:t> </a:t>
            </a:r>
            <a:r>
              <a:rPr sz="3500" u="none" dirty="0">
                <a:solidFill>
                  <a:srgbClr val="3B387E"/>
                </a:solidFill>
              </a:rPr>
              <a:t>Achat</a:t>
            </a:r>
            <a:r>
              <a:rPr sz="3500" u="none" spc="-210" dirty="0">
                <a:solidFill>
                  <a:srgbClr val="3B387E"/>
                </a:solidFill>
              </a:rPr>
              <a:t> </a:t>
            </a:r>
            <a:r>
              <a:rPr lang="fr-FR" sz="3500" u="none" spc="-210" dirty="0">
                <a:solidFill>
                  <a:srgbClr val="3B387E"/>
                </a:solidFill>
              </a:rPr>
              <a:t>à</a:t>
            </a:r>
            <a:r>
              <a:rPr sz="5200" u="none" spc="-450" dirty="0">
                <a:solidFill>
                  <a:srgbClr val="3B387E"/>
                </a:solidFill>
              </a:rPr>
              <a:t> </a:t>
            </a:r>
            <a:r>
              <a:rPr sz="3500" u="none" spc="70" dirty="0">
                <a:solidFill>
                  <a:srgbClr val="3B387E"/>
                </a:solidFill>
              </a:rPr>
              <a:t>la</a:t>
            </a:r>
            <a:r>
              <a:rPr sz="3500" u="none" spc="-30" dirty="0">
                <a:solidFill>
                  <a:srgbClr val="3B387E"/>
                </a:solidFill>
              </a:rPr>
              <a:t> </a:t>
            </a:r>
            <a:r>
              <a:rPr sz="3500" u="none" dirty="0">
                <a:solidFill>
                  <a:srgbClr val="3B387E"/>
                </a:solidFill>
              </a:rPr>
              <a:t>richesse</a:t>
            </a:r>
            <a:r>
              <a:rPr sz="3500" u="none" spc="85" dirty="0">
                <a:solidFill>
                  <a:srgbClr val="3B387E"/>
                </a:solidFill>
              </a:rPr>
              <a:t> </a:t>
            </a:r>
            <a:r>
              <a:rPr sz="3500" u="none" spc="140" dirty="0">
                <a:solidFill>
                  <a:srgbClr val="3B387E"/>
                </a:solidFill>
              </a:rPr>
              <a:t>en</a:t>
            </a:r>
            <a:r>
              <a:rPr sz="3500" u="none" spc="-100" dirty="0">
                <a:solidFill>
                  <a:srgbClr val="3B387E"/>
                </a:solidFill>
              </a:rPr>
              <a:t> </a:t>
            </a:r>
            <a:r>
              <a:rPr sz="3500" u="none" spc="65" dirty="0">
                <a:solidFill>
                  <a:srgbClr val="3B387E"/>
                </a:solidFill>
              </a:rPr>
              <a:t>matieres</a:t>
            </a:r>
            <a:r>
              <a:rPr sz="3500" u="none" spc="-50" dirty="0">
                <a:solidFill>
                  <a:srgbClr val="3B387E"/>
                </a:solidFill>
              </a:rPr>
              <a:t> </a:t>
            </a:r>
            <a:r>
              <a:rPr sz="3500" u="none" dirty="0">
                <a:solidFill>
                  <a:srgbClr val="3B387E"/>
                </a:solidFill>
              </a:rPr>
              <a:t>grasses</a:t>
            </a:r>
            <a:r>
              <a:rPr sz="3500" u="none" spc="-10" dirty="0">
                <a:solidFill>
                  <a:srgbClr val="3B387E"/>
                </a:solidFill>
              </a:rPr>
              <a:t> </a:t>
            </a:r>
            <a:r>
              <a:rPr sz="3500" u="none" dirty="0">
                <a:solidFill>
                  <a:srgbClr val="3B387E"/>
                </a:solidFill>
              </a:rPr>
              <a:t>et</a:t>
            </a:r>
            <a:r>
              <a:rPr sz="3500" u="none" spc="295" dirty="0">
                <a:solidFill>
                  <a:srgbClr val="3B387E"/>
                </a:solidFill>
              </a:rPr>
              <a:t> </a:t>
            </a:r>
            <a:r>
              <a:rPr sz="3500" u="none" spc="110" dirty="0">
                <a:solidFill>
                  <a:srgbClr val="3B387E"/>
                </a:solidFill>
              </a:rPr>
              <a:t>en</a:t>
            </a:r>
            <a:endParaRPr sz="3500"/>
          </a:p>
          <a:p>
            <a:pPr marL="420370">
              <a:lnSpc>
                <a:spcPts val="3995"/>
              </a:lnSpc>
              <a:tabLst>
                <a:tab pos="4211320" algn="l"/>
                <a:tab pos="6744970" algn="l"/>
              </a:tabLst>
            </a:pPr>
            <a:r>
              <a:rPr sz="3500" u="heavy" dirty="0">
                <a:solidFill>
                  <a:srgbClr val="3B387E"/>
                </a:solidFill>
                <a:uFill>
                  <a:solidFill>
                    <a:srgbClr val="000000"/>
                  </a:solidFill>
                </a:uFill>
              </a:rPr>
              <a:t>	</a:t>
            </a:r>
            <a:r>
              <a:rPr sz="3500" u="heavy" spc="-10" dirty="0">
                <a:solidFill>
                  <a:srgbClr val="3B387E"/>
                </a:solidFill>
                <a:uFill>
                  <a:solidFill>
                    <a:srgbClr val="000000"/>
                  </a:solidFill>
                </a:uFill>
              </a:rPr>
              <a:t>prot</a:t>
            </a:r>
            <a:r>
              <a:rPr lang="fr-FR" sz="3500" u="heavy" spc="-10" dirty="0">
                <a:solidFill>
                  <a:srgbClr val="3B387E"/>
                </a:solidFill>
                <a:uFill>
                  <a:solidFill>
                    <a:srgbClr val="000000"/>
                  </a:solidFill>
                </a:uFill>
              </a:rPr>
              <a:t>é</a:t>
            </a:r>
            <a:r>
              <a:rPr sz="3500" u="heavy" spc="-10" dirty="0">
                <a:solidFill>
                  <a:srgbClr val="3B387E"/>
                </a:solidFill>
                <a:uFill>
                  <a:solidFill>
                    <a:srgbClr val="000000"/>
                  </a:solidFill>
                </a:uFill>
              </a:rPr>
              <a:t>ines</a:t>
            </a:r>
            <a:r>
              <a:rPr sz="3500" u="heavy" dirty="0">
                <a:solidFill>
                  <a:srgbClr val="3B387E"/>
                </a:solidFill>
                <a:uFill>
                  <a:solidFill>
                    <a:srgbClr val="000000"/>
                  </a:solidFill>
                </a:uFill>
              </a:rPr>
              <a:t>	</a:t>
            </a:r>
            <a:endParaRPr sz="3500"/>
          </a:p>
        </p:txBody>
      </p:sp>
      <p:sp>
        <p:nvSpPr>
          <p:cNvPr id="8" name="object 8"/>
          <p:cNvSpPr txBox="1"/>
          <p:nvPr/>
        </p:nvSpPr>
        <p:spPr>
          <a:xfrm>
            <a:off x="1199515" y="3037840"/>
            <a:ext cx="11418570" cy="10966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1270">
              <a:lnSpc>
                <a:spcPts val="4090"/>
              </a:lnSpc>
              <a:spcBef>
                <a:spcPts val="375"/>
              </a:spcBef>
            </a:pPr>
            <a:r>
              <a:rPr sz="3550" spc="-2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methode</a:t>
            </a:r>
            <a:r>
              <a:rPr sz="355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utilis</a:t>
            </a:r>
            <a:r>
              <a:rPr lang="fr-FR" altLang="en-US"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dosage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prot</a:t>
            </a:r>
            <a:r>
              <a:rPr lang="fr-FR" altLang="en-US"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ines</a:t>
            </a:r>
            <a:r>
              <a:rPr sz="3550" spc="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 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bas</a:t>
            </a:r>
            <a:r>
              <a:rPr lang="fr-FR" altLang="en-US"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sur</a:t>
            </a:r>
            <a:r>
              <a:rPr sz="3550" spc="-2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principe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fixation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d'un</a:t>
            </a:r>
            <a:r>
              <a:rPr sz="3550" spc="-2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colorant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55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les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8880" y="4081145"/>
            <a:ext cx="9161780" cy="79629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3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prot</a:t>
            </a:r>
            <a:r>
              <a:rPr lang="fr-FR" altLang="en-US" sz="3550" spc="-3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éi</a:t>
            </a:r>
            <a:r>
              <a:rPr sz="3550" spc="-3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ines.</a:t>
            </a:r>
            <a:r>
              <a:rPr sz="3550" spc="25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quanti</a:t>
            </a:r>
            <a:r>
              <a:rPr lang="fr-FR" altLang="en-US" sz="3550" spc="-3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tés</a:t>
            </a:r>
            <a:r>
              <a:rPr sz="355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colorant</a:t>
            </a:r>
            <a:r>
              <a:rPr sz="3550" spc="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fix</a:t>
            </a:r>
            <a:r>
              <a:rPr lang="fr-FR" altLang="en-US"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5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Etant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10544" y="6322543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>
                <a:moveTo>
                  <a:pt x="0" y="0"/>
                </a:moveTo>
                <a:lnTo>
                  <a:pt x="198429" y="0"/>
                </a:lnTo>
              </a:path>
            </a:pathLst>
          </a:custGeom>
          <a:ln w="12726">
            <a:solidFill>
              <a:srgbClr val="3B38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81963" y="6322543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4798" y="0"/>
                </a:lnTo>
              </a:path>
            </a:pathLst>
          </a:custGeom>
          <a:ln w="12726">
            <a:solidFill>
              <a:srgbClr val="3B38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21055" y="4363085"/>
            <a:ext cx="12183110" cy="2110740"/>
          </a:xfrm>
          <a:prstGeom prst="rect">
            <a:avLst/>
          </a:prstGeom>
        </p:spPr>
        <p:txBody>
          <a:bodyPr vert="horz" wrap="square" lIns="0" tIns="13970" rIns="0" bIns="0" rtlCol="0">
            <a:noAutofit/>
          </a:bodyPr>
          <a:lstStyle/>
          <a:p>
            <a:pPr marL="115570">
              <a:lnSpc>
                <a:spcPts val="5950"/>
              </a:lnSpc>
              <a:spcBef>
                <a:spcPts val="110"/>
              </a:spcBef>
            </a:pP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proportionnelle</a:t>
            </a:r>
            <a:r>
              <a:rPr sz="3550" spc="-3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3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quantit</a:t>
            </a:r>
            <a:r>
              <a:rPr lang="fr-FR" altLang="en-US" sz="3550" spc="-3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és</a:t>
            </a:r>
            <a:r>
              <a:rPr sz="3550" spc="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prot</a:t>
            </a:r>
            <a:r>
              <a:rPr lang="fr-FR" altLang="en-US" sz="3550" spc="-3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éi</a:t>
            </a:r>
            <a:r>
              <a:rPr sz="3550" spc="-3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nes</a:t>
            </a:r>
            <a:r>
              <a:rPr sz="3550" spc="2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550" spc="-3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és</a:t>
            </a:r>
            <a:r>
              <a:rPr sz="3550" spc="-3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ent</a:t>
            </a:r>
            <a:r>
              <a:rPr lang="fr-FR" altLang="en-US" sz="3550" spc="-3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3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550" spc="25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dans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13030">
              <a:lnSpc>
                <a:spcPts val="3940"/>
              </a:lnSpc>
            </a:pPr>
            <a:r>
              <a:rPr sz="3550" b="1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b="1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6210"/>
              </a:lnSpc>
            </a:pPr>
            <a:r>
              <a:rPr sz="3500" u="heavy" dirty="0">
                <a:solidFill>
                  <a:srgbClr val="3B387E"/>
                </a:solidFill>
                <a:uFill>
                  <a:solidFill>
                    <a:srgbClr val="3B387E"/>
                  </a:solidFill>
                </a:uFill>
                <a:latin typeface="Arial" panose="020B0604020202020204"/>
                <a:cs typeface="Arial" panose="020B0604020202020204"/>
              </a:rPr>
              <a:t>7.1.</a:t>
            </a:r>
            <a:r>
              <a:rPr sz="3550" u="heavy" dirty="0">
                <a:solidFill>
                  <a:srgbClr val="3B387E"/>
                </a:solidFill>
                <a:uFill>
                  <a:solidFill>
                    <a:srgbClr val="3B387E"/>
                  </a:solidFill>
                </a:uFill>
                <a:latin typeface="Arial" panose="020B0604020202020204"/>
                <a:cs typeface="Arial" panose="020B0604020202020204"/>
              </a:rPr>
              <a:t>3</a:t>
            </a:r>
            <a:r>
              <a:rPr sz="3550" u="heavy" spc="-195" dirty="0">
                <a:solidFill>
                  <a:srgbClr val="3B387E"/>
                </a:solidFill>
                <a:uFill>
                  <a:solidFill>
                    <a:srgbClr val="3B387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05" dirty="0">
                <a:solidFill>
                  <a:srgbClr val="3B387E"/>
                </a:solidFill>
                <a:uFill>
                  <a:solidFill>
                    <a:srgbClr val="3B387E"/>
                  </a:solidFill>
                </a:uFill>
                <a:latin typeface="Arial" panose="020B0604020202020204"/>
                <a:cs typeface="Arial" panose="020B0604020202020204"/>
              </a:rPr>
              <a:t>Achat</a:t>
            </a:r>
            <a:r>
              <a:rPr sz="3550" u="none" spc="-145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u="none" spc="-145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à</a:t>
            </a:r>
            <a:r>
              <a:rPr sz="5200" u="none" spc="-320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u="none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u="none" spc="-60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u="none" spc="-10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propret</a:t>
            </a:r>
            <a:r>
              <a:rPr lang="fr-FR" altLang="en-US" sz="3550" u="none" spc="-10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é</a:t>
            </a:r>
            <a:endParaRPr lang="fr-FR" altLang="en-US" sz="3550" u="none" spc="-10" dirty="0">
              <a:solidFill>
                <a:srgbClr val="3B387E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99138" y="7086131"/>
            <a:ext cx="11101705" cy="0"/>
          </a:xfrm>
          <a:custGeom>
            <a:avLst/>
            <a:gdLst/>
            <a:ahLst/>
            <a:cxnLst/>
            <a:rect l="l" t="t" r="r" b="b"/>
            <a:pathLst>
              <a:path w="11101705">
                <a:moveTo>
                  <a:pt x="0" y="0"/>
                </a:moveTo>
                <a:lnTo>
                  <a:pt x="11101525" y="0"/>
                </a:lnTo>
              </a:path>
            </a:pathLst>
          </a:custGeom>
          <a:ln w="12726">
            <a:solidFill>
              <a:srgbClr val="3B38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85272" y="6615281"/>
            <a:ext cx="11142980" cy="292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ts val="4045"/>
              </a:lnSpc>
              <a:spcBef>
                <a:spcPts val="105"/>
              </a:spcBef>
            </a:pPr>
            <a:r>
              <a:rPr sz="3600" i="1" spc="-10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7.1.3.1</a:t>
            </a:r>
            <a:r>
              <a:rPr sz="3600" i="1" spc="-110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i="1" spc="-75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Mtithode</a:t>
            </a:r>
            <a:r>
              <a:rPr sz="3600" i="1" spc="-30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i="1" spc="-10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dapprticiation</a:t>
            </a:r>
            <a:r>
              <a:rPr sz="3600" i="1" spc="-275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i="1" spc="-10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i="1" spc="-265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i="1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i="1" spc="-240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i="1" spc="-245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q_ualitti</a:t>
            </a:r>
            <a:r>
              <a:rPr sz="3600" i="1" spc="-90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i="1" spc="-105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600" i="1" spc="-210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i="1" spc="-35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3600" i="1" spc="-290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i="1" spc="-20" dirty="0">
                <a:solidFill>
                  <a:srgbClr val="3B387E"/>
                </a:solidFill>
                <a:latin typeface="Arial" panose="020B0604020202020204"/>
                <a:cs typeface="Arial" panose="020B0604020202020204"/>
              </a:rPr>
              <a:t>crus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2410"/>
              </a:lnSpc>
            </a:pPr>
            <a:r>
              <a:rPr sz="2600" spc="-5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endParaRPr sz="2600">
              <a:latin typeface="Times New Roman" panose="02020603050405020304"/>
              <a:cs typeface="Times New Roman" panose="02020603050405020304"/>
            </a:endParaRPr>
          </a:p>
          <a:p>
            <a:pPr marL="35560">
              <a:lnSpc>
                <a:spcPts val="3830"/>
              </a:lnSpc>
            </a:pP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•Epreuve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29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proprete</a:t>
            </a:r>
            <a:r>
              <a:rPr sz="355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physique</a:t>
            </a:r>
            <a:r>
              <a:rPr sz="3550" spc="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3550" spc="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test</a:t>
            </a:r>
            <a:r>
              <a:rPr sz="355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filtration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53340">
              <a:lnSpc>
                <a:spcPts val="2360"/>
              </a:lnSpc>
              <a:spcBef>
                <a:spcPts val="35"/>
              </a:spcBef>
            </a:pPr>
            <a:r>
              <a:rPr sz="2300" spc="-5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endParaRPr sz="2300">
              <a:latin typeface="Times New Roman" panose="02020603050405020304"/>
              <a:cs typeface="Times New Roman" panose="02020603050405020304"/>
            </a:endParaRPr>
          </a:p>
          <a:p>
            <a:pPr marL="35560">
              <a:lnSpc>
                <a:spcPts val="3860"/>
              </a:lnSpc>
            </a:pP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•Epreuve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fond</a:t>
            </a:r>
            <a:r>
              <a:rPr lang="fr-FR" altLang="en-US"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5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sur</a:t>
            </a:r>
            <a:r>
              <a:rPr sz="3550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variations</a:t>
            </a:r>
            <a:r>
              <a:rPr sz="355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d'acidit</a:t>
            </a:r>
            <a:r>
              <a:rPr lang="fr-FR" altLang="en-US"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44450">
              <a:lnSpc>
                <a:spcPct val="100000"/>
              </a:lnSpc>
              <a:spcBef>
                <a:spcPts val="1825"/>
              </a:spcBef>
            </a:pPr>
            <a:r>
              <a:rPr sz="3600" b="1" spc="-3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•D</a:t>
            </a:r>
            <a:r>
              <a:rPr lang="fr-FR" altLang="en-US" sz="3600" b="1" spc="-3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1" spc="-3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ombrement</a:t>
            </a:r>
            <a:r>
              <a:rPr sz="3600" b="1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3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microbien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0240" y="-316794"/>
            <a:ext cx="11704320" cy="2004060"/>
          </a:xfrm>
          <a:prstGeom prst="rect">
            <a:avLst/>
          </a:prstGeom>
        </p:spPr>
        <p:txBody>
          <a:bodyPr vert="horz" wrap="square" lIns="0" tIns="1489604" rIns="0" bIns="0" rtlCol="0">
            <a:spAutoFit/>
          </a:bodyPr>
          <a:lstStyle/>
          <a:p>
            <a:pPr marL="2807335">
              <a:lnSpc>
                <a:spcPct val="100000"/>
              </a:lnSpc>
              <a:spcBef>
                <a:spcPts val="105"/>
              </a:spcBef>
            </a:pPr>
            <a:r>
              <a:rPr sz="3350" b="0" i="1" u="heavy" spc="80" dirty="0">
                <a:solidFill>
                  <a:srgbClr val="3B3679"/>
                </a:solidFill>
                <a:uFill>
                  <a:solidFill>
                    <a:srgbClr val="3B3679"/>
                  </a:solidFill>
                </a:uFill>
                <a:latin typeface="Arial" panose="020B0604020202020204"/>
                <a:cs typeface="Arial" panose="020B0604020202020204"/>
              </a:rPr>
              <a:t>7.1.3.2</a:t>
            </a:r>
            <a:r>
              <a:rPr sz="3350" b="0" i="1" u="heavy" spc="-105" dirty="0">
                <a:solidFill>
                  <a:srgbClr val="3B3679"/>
                </a:solidFill>
                <a:uFill>
                  <a:solidFill>
                    <a:srgbClr val="3B3679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350" b="0" i="1" u="heavy" dirty="0">
                <a:solidFill>
                  <a:srgbClr val="3B3679"/>
                </a:solidFill>
                <a:uFill>
                  <a:solidFill>
                    <a:srgbClr val="3B3679"/>
                  </a:solidFill>
                </a:uFill>
                <a:latin typeface="Arial" panose="020B0604020202020204"/>
                <a:cs typeface="Arial" panose="020B0604020202020204"/>
              </a:rPr>
              <a:t>R</a:t>
            </a:r>
            <a:r>
              <a:rPr lang="fr-FR" sz="3350" b="0" i="1" u="heavy" dirty="0">
                <a:solidFill>
                  <a:srgbClr val="3B3679"/>
                </a:solidFill>
                <a:uFill>
                  <a:solidFill>
                    <a:srgbClr val="3B3679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350" b="0" i="1" u="heavy" dirty="0">
                <a:solidFill>
                  <a:srgbClr val="3B3679"/>
                </a:solidFill>
                <a:uFill>
                  <a:solidFill>
                    <a:srgbClr val="3B3679"/>
                  </a:solidFill>
                </a:uFill>
                <a:latin typeface="Arial" panose="020B0604020202020204"/>
                <a:cs typeface="Arial" panose="020B0604020202020204"/>
              </a:rPr>
              <a:t>alisation</a:t>
            </a:r>
            <a:r>
              <a:rPr sz="3350" b="0" i="1" u="heavy" spc="195" dirty="0">
                <a:solidFill>
                  <a:srgbClr val="3B3679"/>
                </a:solidFill>
                <a:uFill>
                  <a:solidFill>
                    <a:srgbClr val="3B3679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350" b="0" i="1" u="heavy" spc="165" dirty="0">
                <a:solidFill>
                  <a:srgbClr val="3B3679"/>
                </a:solidFill>
                <a:uFill>
                  <a:solidFill>
                    <a:srgbClr val="3B3679"/>
                  </a:solidFill>
                </a:uFill>
                <a:latin typeface="Arial" panose="020B0604020202020204"/>
                <a:cs typeface="Arial" panose="020B0604020202020204"/>
              </a:rPr>
              <a:t>de</a:t>
            </a:r>
            <a:r>
              <a:rPr sz="3350" b="0" i="1" u="none" spc="-200" dirty="0">
                <a:solidFill>
                  <a:srgbClr val="3B36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50" b="0" i="1" u="none" dirty="0">
                <a:solidFill>
                  <a:srgbClr val="3B3679"/>
                </a:solidFill>
                <a:latin typeface="Arial" panose="020B0604020202020204"/>
                <a:cs typeface="Arial" panose="020B0604020202020204"/>
              </a:rPr>
              <a:t>l'achat</a:t>
            </a:r>
            <a:r>
              <a:rPr sz="3350" b="0" i="1" u="none" spc="-190" dirty="0">
                <a:solidFill>
                  <a:srgbClr val="3B36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sz="3350" b="0" i="1" u="none" spc="-190" dirty="0">
                <a:solidFill>
                  <a:srgbClr val="3B3679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350" b="0" i="1" u="none" spc="100" dirty="0">
                <a:solidFill>
                  <a:srgbClr val="3B3679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350" b="0" i="1" u="none" spc="-295" dirty="0">
                <a:solidFill>
                  <a:srgbClr val="3B367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50" b="0" i="1" u="none" spc="90" dirty="0">
                <a:solidFill>
                  <a:srgbClr val="3B3679"/>
                </a:solidFill>
                <a:latin typeface="Arial" panose="020B0604020202020204"/>
                <a:cs typeface="Arial" panose="020B0604020202020204"/>
              </a:rPr>
              <a:t>proprete</a:t>
            </a:r>
            <a:endParaRPr sz="33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1562" y="3138414"/>
            <a:ext cx="10958830" cy="22275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7145" marR="5080" indent="-3810">
              <a:lnSpc>
                <a:spcPts val="4130"/>
              </a:lnSpc>
              <a:spcBef>
                <a:spcPts val="400"/>
              </a:spcBef>
            </a:pPr>
            <a:r>
              <a:rPr sz="360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6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probl</a:t>
            </a:r>
            <a:r>
              <a:rPr lang="fr-FR" altLang="en-US" sz="36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è</a:t>
            </a:r>
            <a:r>
              <a:rPr sz="36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36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lang="fr-FR" altLang="en-US"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è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vement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chantillons</a:t>
            </a:r>
            <a:r>
              <a:rPr sz="3600" spc="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60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</a:t>
            </a:r>
            <a:r>
              <a:rPr lang="fr-FR" altLang="en-US"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 </a:t>
            </a: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important</a:t>
            </a:r>
            <a:r>
              <a:rPr sz="3600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600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tant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donn</a:t>
            </a:r>
            <a:r>
              <a:rPr lang="fr-FR" altLang="en-US"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 </a:t>
            </a:r>
            <a:r>
              <a:rPr sz="360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6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cons</a:t>
            </a:r>
            <a:r>
              <a:rPr lang="fr-FR" altLang="en-US"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quences</a:t>
            </a:r>
            <a:r>
              <a:rPr sz="360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sur</a:t>
            </a:r>
            <a:r>
              <a:rPr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60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60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sultats </a:t>
            </a:r>
            <a:r>
              <a:rPr sz="36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60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'analyse.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4739640" algn="l"/>
              </a:tabLst>
            </a:pPr>
            <a:r>
              <a:rPr sz="36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Differents</a:t>
            </a:r>
            <a:r>
              <a:rPr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6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élè</a:t>
            </a:r>
            <a:r>
              <a:rPr sz="36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vements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6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360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don</a:t>
            </a:r>
            <a:r>
              <a:rPr lang="fr-FR" altLang="en-US" sz="360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36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effectu</a:t>
            </a:r>
            <a:r>
              <a:rPr lang="fr-FR" altLang="en-US" sz="36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60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3600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600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ferme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0161" y="5490263"/>
            <a:ext cx="113563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apres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traite,</a:t>
            </a:r>
            <a:r>
              <a:rPr sz="360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360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moment</a:t>
            </a:r>
            <a:r>
              <a:rPr sz="3600" spc="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prise</a:t>
            </a:r>
            <a:r>
              <a:rPr sz="36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60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charge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60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7755" y="5943600"/>
            <a:ext cx="10886440" cy="822960"/>
          </a:xfrm>
          <a:prstGeom prst="rect">
            <a:avLst/>
          </a:prstGeom>
        </p:spPr>
        <p:txBody>
          <a:bodyPr vert="horz" wrap="square" lIns="0" tIns="1397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ramasseurs,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l'usine,</a:t>
            </a:r>
            <a:r>
              <a:rPr sz="360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lors</a:t>
            </a:r>
            <a:r>
              <a:rPr sz="360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reception</a:t>
            </a:r>
            <a:r>
              <a:rPr sz="360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sur</a:t>
            </a:r>
            <a:r>
              <a:rPr sz="360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quai.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634489"/>
            <a:chOff x="188253" y="1369408"/>
            <a:chExt cx="1445260" cy="1634489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9926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1098993" y="6180007"/>
            <a:ext cx="5078095" cy="0"/>
          </a:xfrm>
          <a:custGeom>
            <a:avLst/>
            <a:gdLst/>
            <a:ahLst/>
            <a:cxnLst/>
            <a:rect l="l" t="t" r="r" b="b"/>
            <a:pathLst>
              <a:path w="5078095">
                <a:moveTo>
                  <a:pt x="0" y="0"/>
                </a:moveTo>
                <a:lnTo>
                  <a:pt x="5077759" y="0"/>
                </a:lnTo>
              </a:path>
            </a:pathLst>
          </a:custGeom>
          <a:ln w="101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06600" y="1599883"/>
            <a:ext cx="760031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21690" algn="l"/>
              </a:tabLst>
            </a:pPr>
            <a:r>
              <a:rPr sz="4000" u="heavy" spc="-25" dirty="0">
                <a:solidFill>
                  <a:srgbClr val="3B367E"/>
                </a:solidFill>
                <a:uFill>
                  <a:solidFill>
                    <a:srgbClr val="3B367E"/>
                  </a:solidFill>
                </a:uFill>
              </a:rPr>
              <a:t>7.2</a:t>
            </a:r>
            <a:r>
              <a:rPr sz="4000" u="heavy" dirty="0">
                <a:solidFill>
                  <a:srgbClr val="3B367E"/>
                </a:solidFill>
                <a:uFill>
                  <a:solidFill>
                    <a:srgbClr val="3B367E"/>
                  </a:solidFill>
                </a:uFill>
              </a:rPr>
              <a:t>	La</a:t>
            </a:r>
            <a:r>
              <a:rPr sz="4000" u="heavy" spc="75" dirty="0">
                <a:solidFill>
                  <a:srgbClr val="3B367E"/>
                </a:solidFill>
                <a:uFill>
                  <a:solidFill>
                    <a:srgbClr val="3B367E"/>
                  </a:solidFill>
                </a:uFill>
              </a:rPr>
              <a:t> </a:t>
            </a:r>
            <a:r>
              <a:rPr sz="4000" u="heavy" dirty="0">
                <a:solidFill>
                  <a:srgbClr val="3B367E"/>
                </a:solidFill>
                <a:uFill>
                  <a:solidFill>
                    <a:srgbClr val="3B367E"/>
                  </a:solidFill>
                </a:uFill>
              </a:rPr>
              <a:t>collecte</a:t>
            </a:r>
            <a:r>
              <a:rPr sz="4000" u="heavy" spc="10" dirty="0">
                <a:solidFill>
                  <a:srgbClr val="3B367E"/>
                </a:solidFill>
                <a:uFill>
                  <a:solidFill>
                    <a:srgbClr val="3B367E"/>
                  </a:solidFill>
                </a:uFill>
              </a:rPr>
              <a:t> </a:t>
            </a:r>
            <a:r>
              <a:rPr sz="4000" u="heavy" spc="140" dirty="0">
                <a:solidFill>
                  <a:srgbClr val="3B367E"/>
                </a:solidFill>
                <a:uFill>
                  <a:solidFill>
                    <a:srgbClr val="3B367E"/>
                  </a:solidFill>
                </a:uFill>
              </a:rPr>
              <a:t>du</a:t>
            </a:r>
            <a:r>
              <a:rPr sz="4000" u="none" spc="-95" dirty="0">
                <a:solidFill>
                  <a:srgbClr val="3B367E"/>
                </a:solidFill>
              </a:rPr>
              <a:t> </a:t>
            </a:r>
            <a:r>
              <a:rPr sz="4000" u="none" spc="95" dirty="0">
                <a:solidFill>
                  <a:srgbClr val="3B367E"/>
                </a:solidFill>
              </a:rPr>
              <a:t>lait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1372599" y="2605176"/>
            <a:ext cx="8664575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es</a:t>
            </a:r>
            <a:r>
              <a:rPr sz="2950" spc="-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entreprises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laitieres</a:t>
            </a:r>
            <a:r>
              <a:rPr sz="2950" spc="-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ont</a:t>
            </a:r>
            <a:r>
              <a:rPr sz="2950" spc="-1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295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obligation</a:t>
            </a:r>
            <a:r>
              <a:rPr sz="29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20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collecter</a:t>
            </a:r>
            <a:endParaRPr sz="2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6010" y="2921635"/>
            <a:ext cx="10299065" cy="3092450"/>
          </a:xfrm>
          <a:prstGeom prst="rect">
            <a:avLst/>
          </a:prstGeom>
        </p:spPr>
        <p:txBody>
          <a:bodyPr vert="horz" wrap="square" lIns="0" tIns="227329" rIns="0" bIns="0" rtlCol="0">
            <a:noAutofit/>
          </a:bodyPr>
          <a:lstStyle/>
          <a:p>
            <a:pPr marL="111760">
              <a:lnSpc>
                <a:spcPct val="100000"/>
              </a:lnSpc>
              <a:spcBef>
                <a:spcPts val="1790"/>
              </a:spcBef>
            </a:pPr>
            <a:r>
              <a:rPr sz="295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quotidiennement</a:t>
            </a:r>
            <a:r>
              <a:rPr sz="2950" spc="-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2950" spc="-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295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95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producteurs</a:t>
            </a:r>
            <a:r>
              <a:rPr sz="2950" spc="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2950" spc="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domicile.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977265" lvl="2" indent="-972820">
              <a:lnSpc>
                <a:spcPct val="100000"/>
              </a:lnSpc>
              <a:spcBef>
                <a:spcPts val="1360"/>
              </a:spcBef>
              <a:buSzPct val="97000"/>
              <a:buAutoNum type="arabicPeriod"/>
              <a:tabLst>
                <a:tab pos="977265" algn="l"/>
              </a:tabLst>
            </a:pPr>
            <a:r>
              <a:rPr sz="3500" u="heavy" spc="-75" dirty="0">
                <a:solidFill>
                  <a:srgbClr val="3B367E"/>
                </a:solidFill>
                <a:uFill>
                  <a:solidFill>
                    <a:srgbClr val="3B367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u="heavy" spc="-110" dirty="0">
                <a:solidFill>
                  <a:srgbClr val="3B367E"/>
                </a:solidFill>
                <a:uFill>
                  <a:solidFill>
                    <a:srgbClr val="3B367E"/>
                  </a:solidFill>
                </a:uFill>
                <a:latin typeface="Arial" panose="020B0604020202020204"/>
                <a:cs typeface="Arial" panose="020B0604020202020204"/>
              </a:rPr>
              <a:t>Moyens</a:t>
            </a:r>
            <a:r>
              <a:rPr sz="3500" u="heavy" spc="40" dirty="0">
                <a:solidFill>
                  <a:srgbClr val="3B367E"/>
                </a:solidFill>
                <a:uFill>
                  <a:solidFill>
                    <a:srgbClr val="3B367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u="heavy" dirty="0">
                <a:solidFill>
                  <a:srgbClr val="3B367E"/>
                </a:solidFill>
                <a:uFill>
                  <a:solidFill>
                    <a:srgbClr val="3B367E"/>
                  </a:solidFill>
                </a:uFill>
                <a:latin typeface="Arial" panose="020B0604020202020204"/>
                <a:cs typeface="Arial" panose="020B0604020202020204"/>
              </a:rPr>
              <a:t>de</a:t>
            </a:r>
            <a:r>
              <a:rPr sz="3500" u="heavy" spc="-195" dirty="0">
                <a:solidFill>
                  <a:srgbClr val="3B367E"/>
                </a:solidFill>
                <a:uFill>
                  <a:solidFill>
                    <a:srgbClr val="3B367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u="heavy" spc="-10" dirty="0">
                <a:solidFill>
                  <a:srgbClr val="3B367E"/>
                </a:solidFill>
                <a:uFill>
                  <a:solidFill>
                    <a:srgbClr val="3B367E"/>
                  </a:solidFill>
                </a:uFill>
                <a:latin typeface="Arial" panose="020B0604020202020204"/>
                <a:cs typeface="Arial" panose="020B0604020202020204"/>
              </a:rPr>
              <a:t>collecte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114935">
              <a:lnSpc>
                <a:spcPct val="100000"/>
              </a:lnSpc>
              <a:spcBef>
                <a:spcPts val="920"/>
              </a:spcBef>
            </a:pPr>
            <a:r>
              <a:rPr sz="2950" spc="-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•Ramassage</a:t>
            </a:r>
            <a:r>
              <a:rPr sz="2950" spc="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2950" spc="-1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pot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14935">
              <a:lnSpc>
                <a:spcPct val="100000"/>
              </a:lnSpc>
              <a:spcBef>
                <a:spcPts val="1590"/>
              </a:spcBef>
            </a:pPr>
            <a:r>
              <a:rPr sz="2950" spc="-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•Ramassage</a:t>
            </a:r>
            <a:r>
              <a:rPr sz="2950" spc="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2950" spc="-1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vrac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116965" lvl="2" indent="-1104265">
              <a:lnSpc>
                <a:spcPct val="100000"/>
              </a:lnSpc>
              <a:spcBef>
                <a:spcPts val="1605"/>
              </a:spcBef>
              <a:buAutoNum type="arabicPeriod" startAt="2"/>
              <a:tabLst>
                <a:tab pos="1116965" algn="l"/>
              </a:tabLst>
            </a:pPr>
            <a:r>
              <a:rPr sz="3500" spc="-65" dirty="0">
                <a:solidFill>
                  <a:srgbClr val="3B367E"/>
                </a:solidFill>
                <a:latin typeface="Arial" panose="020B0604020202020204"/>
                <a:cs typeface="Arial" panose="020B0604020202020204"/>
              </a:rPr>
              <a:t>Modalites</a:t>
            </a:r>
            <a:r>
              <a:rPr sz="3500" spc="-114" dirty="0">
                <a:solidFill>
                  <a:srgbClr val="3B36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3B367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00" spc="-245" dirty="0">
                <a:solidFill>
                  <a:srgbClr val="3B36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3B367E"/>
                </a:solidFill>
                <a:latin typeface="Arial" panose="020B0604020202020204"/>
                <a:cs typeface="Arial" panose="020B0604020202020204"/>
              </a:rPr>
              <a:t>collecte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96276" y="6303483"/>
            <a:ext cx="11668760" cy="3074670"/>
          </a:xfrm>
          <a:prstGeom prst="rect">
            <a:avLst/>
          </a:prstGeom>
        </p:spPr>
        <p:txBody>
          <a:bodyPr vert="horz" wrap="square" lIns="0" tIns="219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295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L'organisation</a:t>
            </a:r>
            <a:r>
              <a:rPr sz="2950" spc="-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950" spc="-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collectes</a:t>
            </a:r>
            <a:r>
              <a:rPr sz="29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se</a:t>
            </a:r>
            <a:r>
              <a:rPr sz="2950" spc="-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fait</a:t>
            </a:r>
            <a:r>
              <a:rPr sz="2950" spc="-1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comme</a:t>
            </a:r>
            <a:r>
              <a:rPr sz="2950" spc="-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suit</a:t>
            </a:r>
            <a:r>
              <a:rPr sz="2950" spc="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: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663575" marR="5080" indent="-644525">
              <a:lnSpc>
                <a:spcPts val="3410"/>
              </a:lnSpc>
              <a:spcBef>
                <a:spcPts val="1850"/>
              </a:spcBef>
              <a:buAutoNum type="arabicPeriod"/>
              <a:tabLst>
                <a:tab pos="666115" algn="l"/>
              </a:tabLst>
            </a:pPr>
            <a:r>
              <a:rPr sz="29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determiner</a:t>
            </a:r>
            <a:r>
              <a:rPr sz="2950" spc="-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50" spc="-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carte</a:t>
            </a:r>
            <a:r>
              <a:rPr sz="2950" spc="-1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950" spc="-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itineraires</a:t>
            </a:r>
            <a:r>
              <a:rPr sz="295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precis</a:t>
            </a:r>
            <a:r>
              <a:rPr sz="2950" spc="-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auxquels</a:t>
            </a:r>
            <a:r>
              <a:rPr sz="295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seront</a:t>
            </a:r>
            <a:r>
              <a:rPr sz="2950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affectes</a:t>
            </a:r>
            <a:r>
              <a:rPr sz="295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les 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vehicules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671195" indent="-647065">
              <a:lnSpc>
                <a:spcPct val="100000"/>
              </a:lnSpc>
              <a:spcBef>
                <a:spcPts val="1495"/>
              </a:spcBef>
              <a:buAutoNum type="arabicPeriod"/>
              <a:tabLst>
                <a:tab pos="671195" algn="l"/>
              </a:tabLst>
            </a:pP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minuter</a:t>
            </a:r>
            <a:r>
              <a:rPr sz="2950" spc="-1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chacun</a:t>
            </a:r>
            <a:r>
              <a:rPr sz="295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950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itineraires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672465" indent="-653415">
              <a:lnSpc>
                <a:spcPct val="100000"/>
              </a:lnSpc>
              <a:spcBef>
                <a:spcPts val="1590"/>
              </a:spcBef>
              <a:buAutoNum type="arabicPeriod"/>
              <a:tabLst>
                <a:tab pos="672465" algn="l"/>
              </a:tabLst>
            </a:pP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fixer</a:t>
            </a:r>
            <a:r>
              <a:rPr sz="2950" spc="-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950" spc="-1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heures</a:t>
            </a:r>
            <a:r>
              <a:rPr sz="2950" spc="-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1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depart</a:t>
            </a:r>
            <a:r>
              <a:rPr sz="2950" spc="-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50" spc="-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d'arriver</a:t>
            </a:r>
            <a:r>
              <a:rPr sz="2950" spc="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950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vehicules.</a:t>
            </a:r>
            <a:endParaRPr sz="29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-660400" y="457200"/>
            <a:ext cx="13409930" cy="1973580"/>
          </a:xfrm>
          <a:prstGeom prst="rect">
            <a:avLst/>
          </a:prstGeom>
        </p:spPr>
        <p:txBody>
          <a:bodyPr vert="horz" wrap="square" lIns="0" tIns="1540509" rIns="0" bIns="0" rtlCol="0">
            <a:noAutofit/>
          </a:bodyPr>
          <a:lstStyle/>
          <a:p>
            <a:pPr marL="2382520">
              <a:lnSpc>
                <a:spcPct val="100000"/>
              </a:lnSpc>
              <a:spcBef>
                <a:spcPts val="105"/>
              </a:spcBef>
            </a:pPr>
            <a:r>
              <a:rPr spc="140" dirty="0"/>
              <a:t>7.2.3</a:t>
            </a:r>
            <a:r>
              <a:rPr spc="-70" dirty="0"/>
              <a:t> </a:t>
            </a:r>
            <a:r>
              <a:rPr spc="-40" dirty="0"/>
              <a:t>Trans</a:t>
            </a:r>
            <a:r>
              <a:rPr lang="fr-FR" spc="-40" dirty="0"/>
              <a:t>p</a:t>
            </a:r>
            <a:r>
              <a:rPr spc="-40" dirty="0"/>
              <a:t>ort</a:t>
            </a:r>
            <a:r>
              <a:rPr spc="185" dirty="0"/>
              <a:t> </a:t>
            </a:r>
            <a:r>
              <a:rPr spc="80" dirty="0"/>
              <a:t>du</a:t>
            </a:r>
            <a:r>
              <a:rPr spc="-130" dirty="0"/>
              <a:t> </a:t>
            </a:r>
            <a:r>
              <a:rPr spc="135" dirty="0"/>
              <a:t>lait</a:t>
            </a:r>
            <a:r>
              <a:rPr spc="-70" dirty="0"/>
              <a:t> </a:t>
            </a:r>
            <a:r>
              <a:rPr dirty="0"/>
              <a:t>par</a:t>
            </a:r>
            <a:r>
              <a:rPr u="none" spc="70" dirty="0"/>
              <a:t> </a:t>
            </a:r>
            <a:r>
              <a:rPr u="none" dirty="0"/>
              <a:t>pipe-</a:t>
            </a:r>
            <a:r>
              <a:rPr u="none" spc="-20" dirty="0"/>
              <a:t>line</a:t>
            </a:r>
            <a:endParaRPr u="none" spc="-20" dirty="0"/>
          </a:p>
        </p:txBody>
      </p:sp>
      <p:sp>
        <p:nvSpPr>
          <p:cNvPr id="9" name="object 9"/>
          <p:cNvSpPr txBox="1"/>
          <p:nvPr/>
        </p:nvSpPr>
        <p:spPr>
          <a:xfrm>
            <a:off x="1085658" y="3176593"/>
            <a:ext cx="10788015" cy="520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C'est</a:t>
            </a:r>
            <a:r>
              <a:rPr sz="3300" spc="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300" spc="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thode</a:t>
            </a:r>
            <a:r>
              <a:rPr sz="3300" spc="3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utilis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300" spc="2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3300" spc="3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232323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300" spc="100" dirty="0">
                <a:solidFill>
                  <a:srgbClr val="2323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collecte</a:t>
            </a:r>
            <a:r>
              <a:rPr sz="3300" spc="2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30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lait</a:t>
            </a:r>
            <a:r>
              <a:rPr sz="3300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300" spc="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endParaRPr sz="3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9538" y="3700923"/>
            <a:ext cx="10736580" cy="520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10075" algn="l"/>
              </a:tabLst>
            </a:pP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gions</a:t>
            </a:r>
            <a:r>
              <a:rPr sz="3300" spc="2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montagneuse.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3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3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tuyauteries</a:t>
            </a:r>
            <a:r>
              <a:rPr sz="330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30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petit</a:t>
            </a:r>
            <a:r>
              <a:rPr sz="3300" spc="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diametre</a:t>
            </a:r>
            <a:endParaRPr sz="3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9538" y="4221575"/>
            <a:ext cx="9947275" cy="101663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1270">
              <a:lnSpc>
                <a:spcPct val="95000"/>
              </a:lnSpc>
              <a:spcBef>
                <a:spcPts val="415"/>
              </a:spcBef>
            </a:pPr>
            <a:r>
              <a:rPr sz="3300" spc="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(10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30</a:t>
            </a:r>
            <a:r>
              <a:rPr sz="3300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mm)</a:t>
            </a:r>
            <a:r>
              <a:rPr sz="3300" spc="3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3300" spc="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enterr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</a:t>
            </a:r>
            <a:r>
              <a:rPr sz="3300" spc="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afin</a:t>
            </a:r>
            <a:r>
              <a:rPr sz="3300" spc="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300" spc="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permettre</a:t>
            </a:r>
            <a:r>
              <a:rPr sz="3300" spc="3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 </a:t>
            </a:r>
            <a:r>
              <a:rPr sz="33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refroidissement</a:t>
            </a:r>
            <a:r>
              <a:rPr sz="33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300" spc="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3300" spc="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cours</a:t>
            </a:r>
            <a:r>
              <a:rPr sz="3300" spc="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300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son</a:t>
            </a:r>
            <a:r>
              <a:rPr sz="3300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300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coulement.</a:t>
            </a:r>
            <a:endParaRPr sz="33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3348980" y="2418068"/>
            <a:ext cx="4484370" cy="0"/>
          </a:xfrm>
          <a:custGeom>
            <a:avLst/>
            <a:gdLst/>
            <a:ahLst/>
            <a:cxnLst/>
            <a:rect l="l" t="t" r="r" b="b"/>
            <a:pathLst>
              <a:path w="4484370">
                <a:moveTo>
                  <a:pt x="0" y="0"/>
                </a:moveTo>
                <a:lnTo>
                  <a:pt x="4483997" y="0"/>
                </a:lnTo>
              </a:path>
            </a:pathLst>
          </a:custGeom>
          <a:ln w="12726">
            <a:solidFill>
              <a:srgbClr val="3A36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0240" y="-250754"/>
            <a:ext cx="11704320" cy="1871980"/>
          </a:xfrm>
          <a:prstGeom prst="rect">
            <a:avLst/>
          </a:prstGeom>
        </p:spPr>
        <p:txBody>
          <a:bodyPr vert="horz" wrap="square" lIns="0" tIns="1318431" rIns="0" bIns="0" rtlCol="0">
            <a:spAutoFit/>
          </a:bodyPr>
          <a:lstStyle/>
          <a:p>
            <a:pPr marL="3155315">
              <a:lnSpc>
                <a:spcPct val="100000"/>
              </a:lnSpc>
              <a:spcBef>
                <a:spcPts val="110"/>
              </a:spcBef>
            </a:pPr>
            <a:r>
              <a:rPr sz="3600" u="none" dirty="0">
                <a:solidFill>
                  <a:srgbClr val="3A3689"/>
                </a:solidFill>
              </a:rPr>
              <a:t>7</a:t>
            </a:r>
            <a:r>
              <a:rPr sz="3500" u="none" dirty="0">
                <a:solidFill>
                  <a:srgbClr val="3A3689"/>
                </a:solidFill>
              </a:rPr>
              <a:t>.3</a:t>
            </a:r>
            <a:r>
              <a:rPr sz="3500" u="none" spc="280" dirty="0">
                <a:solidFill>
                  <a:srgbClr val="3A3689"/>
                </a:solidFill>
              </a:rPr>
              <a:t> </a:t>
            </a:r>
            <a:r>
              <a:rPr sz="3600" u="none" spc="-10" dirty="0">
                <a:solidFill>
                  <a:srgbClr val="3A3689"/>
                </a:solidFill>
              </a:rPr>
              <a:t>Reception</a:t>
            </a:r>
            <a:r>
              <a:rPr sz="3600" u="none" spc="65" dirty="0">
                <a:solidFill>
                  <a:srgbClr val="3A3689"/>
                </a:solidFill>
              </a:rPr>
              <a:t> </a:t>
            </a:r>
            <a:r>
              <a:rPr sz="3600" u="none" spc="60" dirty="0">
                <a:solidFill>
                  <a:srgbClr val="3A3689"/>
                </a:solidFill>
              </a:rPr>
              <a:t>du</a:t>
            </a:r>
            <a:r>
              <a:rPr sz="3600" u="none" spc="-130" dirty="0">
                <a:solidFill>
                  <a:srgbClr val="3A3689"/>
                </a:solidFill>
              </a:rPr>
              <a:t> </a:t>
            </a:r>
            <a:r>
              <a:rPr sz="3600" u="none" spc="100" dirty="0">
                <a:solidFill>
                  <a:srgbClr val="3A3689"/>
                </a:solidFill>
              </a:rPr>
              <a:t>lait</a:t>
            </a:r>
            <a:r>
              <a:rPr sz="3600" u="none" spc="-204" dirty="0">
                <a:solidFill>
                  <a:srgbClr val="3A3689"/>
                </a:solidFill>
              </a:rPr>
              <a:t> </a:t>
            </a:r>
            <a:r>
              <a:rPr lang="fr-FR" sz="3600" u="none" spc="-204" dirty="0">
                <a:solidFill>
                  <a:srgbClr val="3A3689"/>
                </a:solidFill>
              </a:rPr>
              <a:t>à </a:t>
            </a:r>
            <a:r>
              <a:rPr sz="3600" u="none" dirty="0">
                <a:solidFill>
                  <a:srgbClr val="3A3689"/>
                </a:solidFill>
              </a:rPr>
              <a:t>la </a:t>
            </a:r>
            <a:r>
              <a:rPr sz="3600" u="none" spc="40" dirty="0">
                <a:solidFill>
                  <a:srgbClr val="3A3689"/>
                </a:solidFill>
              </a:rPr>
              <a:t>laiterie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1201892" y="2989861"/>
            <a:ext cx="10988675" cy="11557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4605">
              <a:lnSpc>
                <a:spcPct val="100000"/>
              </a:lnSpc>
              <a:spcBef>
                <a:spcPts val="435"/>
              </a:spcBef>
            </a:pPr>
            <a:r>
              <a:rPr sz="3600" spc="-3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600" spc="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l'arriv</a:t>
            </a:r>
            <a:r>
              <a:rPr lang="fr-FR" altLang="en-US" sz="36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60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6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75" dirty="0">
                <a:solidFill>
                  <a:srgbClr val="212121"/>
                </a:solidFill>
                <a:latin typeface="Arial" panose="020B0604020202020204"/>
                <a:cs typeface="Arial" panose="020B0604020202020204"/>
              </a:rPr>
              <a:t>l'usine</a:t>
            </a:r>
            <a:r>
              <a:rPr sz="3600" spc="-145" dirty="0">
                <a:solidFill>
                  <a:srgbClr val="21212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60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60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pris</a:t>
            </a:r>
            <a:r>
              <a:rPr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60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charge</a:t>
            </a:r>
            <a:r>
              <a:rPr sz="3600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3300" spc="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l'industriel</a:t>
            </a:r>
            <a:r>
              <a:rPr sz="3300" spc="25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(verification</a:t>
            </a:r>
            <a:r>
              <a:rPr sz="3300" spc="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300" spc="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quantit</a:t>
            </a:r>
            <a:r>
              <a:rPr lang="fr-FR" altLang="en-US" sz="3300" spc="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spc="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s,</a:t>
            </a:r>
            <a:r>
              <a:rPr sz="3300" spc="4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300" spc="4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spc="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chantillonnage...</a:t>
            </a:r>
            <a:r>
              <a:rPr sz="3300" spc="-4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).</a:t>
            </a:r>
            <a:endParaRPr sz="3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4018" y="4355062"/>
            <a:ext cx="10467340" cy="567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Apr</a:t>
            </a:r>
            <a:r>
              <a:rPr lang="fr-FR" altLang="en-US" sz="360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60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60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potage,</a:t>
            </a:r>
            <a:r>
              <a:rPr sz="3600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600" spc="-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subit</a:t>
            </a:r>
            <a:r>
              <a:rPr sz="360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puration</a:t>
            </a:r>
            <a:r>
              <a:rPr sz="360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physique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4728" y="4922107"/>
            <a:ext cx="9248775" cy="108204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3495" marR="5080" indent="-11430">
              <a:lnSpc>
                <a:spcPct val="88000"/>
              </a:lnSpc>
              <a:spcBef>
                <a:spcPts val="850"/>
              </a:spcBef>
            </a:pP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destin</a:t>
            </a:r>
            <a:r>
              <a:rPr lang="fr-FR" altLang="en-US"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60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60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é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liminer</a:t>
            </a:r>
            <a:r>
              <a:rPr sz="360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60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impuret</a:t>
            </a:r>
            <a:r>
              <a:rPr lang="fr-FR" altLang="en-US"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60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eventuelles</a:t>
            </a:r>
            <a:r>
              <a:rPr sz="3600" spc="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 </a:t>
            </a:r>
            <a:r>
              <a:rPr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suspension</a:t>
            </a:r>
            <a:r>
              <a:rPr sz="3600" spc="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6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212121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600" spc="-204" dirty="0">
                <a:solidFill>
                  <a:srgbClr val="21212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liquide.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0240" y="-144392"/>
            <a:ext cx="11704320" cy="1659255"/>
          </a:xfrm>
          <a:prstGeom prst="rect">
            <a:avLst/>
          </a:prstGeom>
        </p:spPr>
        <p:txBody>
          <a:bodyPr vert="horz" wrap="square" lIns="0" tIns="982453" rIns="0" bIns="0" rtlCol="0">
            <a:spAutoFit/>
          </a:bodyPr>
          <a:lstStyle/>
          <a:p>
            <a:pPr marL="1628775">
              <a:lnSpc>
                <a:spcPct val="100000"/>
              </a:lnSpc>
              <a:spcBef>
                <a:spcPts val="110"/>
              </a:spcBef>
            </a:pPr>
            <a:r>
              <a:rPr sz="4400" u="none" spc="-430" dirty="0">
                <a:solidFill>
                  <a:srgbClr val="383689"/>
                </a:solidFill>
              </a:rPr>
              <a:t>Partie</a:t>
            </a:r>
            <a:r>
              <a:rPr sz="4400" u="none" spc="495" dirty="0">
                <a:solidFill>
                  <a:srgbClr val="383689"/>
                </a:solidFill>
              </a:rPr>
              <a:t> </a:t>
            </a:r>
            <a:r>
              <a:rPr sz="4400" u="none" dirty="0">
                <a:solidFill>
                  <a:srgbClr val="383689"/>
                </a:solidFill>
              </a:rPr>
              <a:t>2:</a:t>
            </a:r>
            <a:r>
              <a:rPr sz="4400" u="none" spc="170" dirty="0">
                <a:solidFill>
                  <a:srgbClr val="383689"/>
                </a:solidFill>
              </a:rPr>
              <a:t> </a:t>
            </a:r>
            <a:r>
              <a:rPr sz="4400" u="none" spc="-465" dirty="0">
                <a:solidFill>
                  <a:srgbClr val="383689"/>
                </a:solidFill>
              </a:rPr>
              <a:t>la</a:t>
            </a:r>
            <a:r>
              <a:rPr sz="4400" u="none" spc="295" dirty="0">
                <a:solidFill>
                  <a:srgbClr val="383689"/>
                </a:solidFill>
              </a:rPr>
              <a:t> </a:t>
            </a:r>
            <a:r>
              <a:rPr sz="4400" u="none" spc="-515" dirty="0">
                <a:solidFill>
                  <a:srgbClr val="383689"/>
                </a:solidFill>
              </a:rPr>
              <a:t>production</a:t>
            </a:r>
            <a:r>
              <a:rPr sz="4400" u="none" spc="565" dirty="0">
                <a:solidFill>
                  <a:srgbClr val="383689"/>
                </a:solidFill>
              </a:rPr>
              <a:t> </a:t>
            </a:r>
            <a:r>
              <a:rPr sz="4400" u="none" spc="-385" dirty="0">
                <a:solidFill>
                  <a:srgbClr val="383689"/>
                </a:solidFill>
              </a:rPr>
              <a:t>de</a:t>
            </a:r>
            <a:r>
              <a:rPr sz="4400" u="none" spc="25" dirty="0">
                <a:solidFill>
                  <a:srgbClr val="383689"/>
                </a:solidFill>
              </a:rPr>
              <a:t> </a:t>
            </a:r>
            <a:r>
              <a:rPr sz="4400" u="none" spc="-325" dirty="0">
                <a:solidFill>
                  <a:srgbClr val="383689"/>
                </a:solidFill>
              </a:rPr>
              <a:t>lait</a:t>
            </a:r>
            <a:endParaRPr sz="4400"/>
          </a:p>
        </p:txBody>
      </p:sp>
      <p:sp>
        <p:nvSpPr>
          <p:cNvPr id="10" name="object 10"/>
          <p:cNvSpPr txBox="1"/>
          <p:nvPr/>
        </p:nvSpPr>
        <p:spPr>
          <a:xfrm>
            <a:off x="1253019" y="3210954"/>
            <a:ext cx="7877809" cy="3053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4975" indent="-421005">
              <a:lnSpc>
                <a:spcPts val="2855"/>
              </a:lnSpc>
              <a:spcBef>
                <a:spcPts val="105"/>
              </a:spcBef>
              <a:buAutoNum type="arabicPeriod" startAt="5"/>
              <a:tabLst>
                <a:tab pos="434975" algn="l"/>
              </a:tabLst>
            </a:pPr>
            <a:r>
              <a:rPr sz="275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50" spc="-7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7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traite</a:t>
            </a:r>
            <a:endParaRPr sz="2750">
              <a:latin typeface="Arial" panose="020B0604020202020204"/>
              <a:cs typeface="Arial" panose="020B0604020202020204"/>
            </a:endParaRPr>
          </a:p>
          <a:p>
            <a:pPr marL="434340" indent="-419100">
              <a:lnSpc>
                <a:spcPts val="4775"/>
              </a:lnSpc>
              <a:buAutoNum type="arabicPeriod" startAt="5"/>
              <a:tabLst>
                <a:tab pos="434340" algn="l"/>
              </a:tabLst>
            </a:pPr>
            <a:r>
              <a:rPr sz="275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50" spc="7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conservation</a:t>
            </a:r>
            <a:r>
              <a:rPr sz="2750" spc="25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8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50" spc="9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5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2750" spc="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2750" spc="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275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50" spc="11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4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ferme</a:t>
            </a:r>
            <a:endParaRPr sz="2750">
              <a:latin typeface="Arial" panose="020B0604020202020204"/>
              <a:cs typeface="Arial" panose="020B0604020202020204"/>
            </a:endParaRPr>
          </a:p>
          <a:p>
            <a:pPr marL="435610" indent="-422910">
              <a:lnSpc>
                <a:spcPct val="100000"/>
              </a:lnSpc>
              <a:spcBef>
                <a:spcPts val="470"/>
              </a:spcBef>
              <a:buAutoNum type="arabicPeriod" startAt="5"/>
              <a:tabLst>
                <a:tab pos="434975" algn="l"/>
              </a:tabLst>
            </a:pPr>
            <a:r>
              <a:rPr sz="275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Approvisionnement</a:t>
            </a:r>
            <a:r>
              <a:rPr sz="2750" spc="25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50" spc="47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-1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laiteries</a:t>
            </a:r>
            <a:endParaRPr sz="2750">
              <a:latin typeface="Arial" panose="020B0604020202020204"/>
              <a:cs typeface="Arial" panose="020B0604020202020204"/>
            </a:endParaRPr>
          </a:p>
          <a:p>
            <a:pPr marL="426720" indent="-412115">
              <a:lnSpc>
                <a:spcPct val="100000"/>
              </a:lnSpc>
              <a:spcBef>
                <a:spcPts val="865"/>
              </a:spcBef>
              <a:buAutoNum type="arabicPeriod" startAt="5"/>
              <a:tabLst>
                <a:tab pos="426720" algn="l"/>
              </a:tabLst>
            </a:pPr>
            <a:r>
              <a:rPr sz="2750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Technolog</a:t>
            </a:r>
            <a:r>
              <a:rPr sz="2750" dirty="0">
                <a:solidFill>
                  <a:srgbClr val="C43836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750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750" spc="114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750" spc="200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2750" spc="150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50" spc="140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consommation</a:t>
            </a:r>
            <a:r>
              <a:rPr sz="2750" spc="505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45" dirty="0">
                <a:solidFill>
                  <a:srgbClr val="BF1C23"/>
                </a:solidFill>
                <a:latin typeface="Arial" panose="020B0604020202020204"/>
                <a:cs typeface="Arial" panose="020B0604020202020204"/>
              </a:rPr>
              <a:t>nature</a:t>
            </a:r>
            <a:endParaRPr sz="2750">
              <a:latin typeface="Arial" panose="020B0604020202020204"/>
              <a:cs typeface="Arial" panose="020B0604020202020204"/>
            </a:endParaRPr>
          </a:p>
          <a:p>
            <a:pPr marL="622300" lvl="1" indent="-607695">
              <a:lnSpc>
                <a:spcPct val="100000"/>
              </a:lnSpc>
              <a:spcBef>
                <a:spcPts val="830"/>
              </a:spcBef>
              <a:buAutoNum type="arabicPeriod"/>
              <a:tabLst>
                <a:tab pos="622300" algn="l"/>
              </a:tabLst>
            </a:pPr>
            <a:r>
              <a:rPr sz="275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2750" spc="25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-1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pasteurise</a:t>
            </a:r>
            <a:endParaRPr sz="2750">
              <a:latin typeface="Arial" panose="020B0604020202020204"/>
              <a:cs typeface="Arial" panose="020B0604020202020204"/>
            </a:endParaRPr>
          </a:p>
          <a:p>
            <a:pPr marL="622300" lvl="1" indent="-607695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622300" algn="l"/>
              </a:tabLst>
            </a:pPr>
            <a:r>
              <a:rPr sz="275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2750" spc="22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-1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sterilise</a:t>
            </a:r>
            <a:endParaRPr sz="27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0552" y="2010822"/>
            <a:ext cx="1022675" cy="8806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2723" y="2514790"/>
            <a:ext cx="1704459" cy="14762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90200" y="1527216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514148"/>
                </a:moveTo>
                <a:lnTo>
                  <a:pt x="0" y="0"/>
                </a:lnTo>
              </a:path>
            </a:pathLst>
          </a:custGeom>
          <a:ln w="15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88253" y="1369408"/>
            <a:ext cx="941705" cy="664845"/>
            <a:chOff x="188253" y="1369408"/>
            <a:chExt cx="941705" cy="664845"/>
          </a:xfrm>
        </p:grpSpPr>
        <p:sp>
          <p:nvSpPr>
            <p:cNvPr id="7" name="object 7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/>
          <p:nvPr/>
        </p:nvSpPr>
        <p:spPr>
          <a:xfrm>
            <a:off x="1633227" y="2524970"/>
            <a:ext cx="1348740" cy="0"/>
          </a:xfrm>
          <a:custGeom>
            <a:avLst/>
            <a:gdLst/>
            <a:ahLst/>
            <a:cxnLst/>
            <a:rect l="l" t="t" r="r" b="b"/>
            <a:pathLst>
              <a:path w="1348739">
                <a:moveTo>
                  <a:pt x="0" y="0"/>
                </a:moveTo>
                <a:lnTo>
                  <a:pt x="1348302" y="0"/>
                </a:lnTo>
              </a:path>
            </a:pathLst>
          </a:custGeom>
          <a:ln w="458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49400" y="1676400"/>
            <a:ext cx="11024870" cy="698500"/>
          </a:xfrm>
          <a:prstGeom prst="rect">
            <a:avLst/>
          </a:prstGeom>
        </p:spPr>
        <p:txBody>
          <a:bodyPr vert="horz" wrap="square" lIns="0" tIns="1397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800" b="1" u="none" dirty="0">
                <a:solidFill>
                  <a:srgbClr val="900C28"/>
                </a:solidFill>
                <a:latin typeface="Times New Roman" panose="02020603050405020304" charset="0"/>
                <a:cs typeface="Times New Roman" panose="02020603050405020304" charset="0"/>
              </a:rPr>
              <a:t>8.</a:t>
            </a:r>
            <a:r>
              <a:rPr sz="4800" b="1" u="none" spc="20" dirty="0">
                <a:solidFill>
                  <a:srgbClr val="900C2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800" b="1" u="none" spc="-484" dirty="0">
                <a:solidFill>
                  <a:srgbClr val="900C28"/>
                </a:solidFill>
                <a:latin typeface="Times New Roman" panose="02020603050405020304" charset="0"/>
                <a:cs typeface="Times New Roman" panose="02020603050405020304" charset="0"/>
              </a:rPr>
              <a:t>Technologie</a:t>
            </a:r>
            <a:r>
              <a:rPr sz="4800" b="1" u="none" spc="575" dirty="0">
                <a:solidFill>
                  <a:srgbClr val="900C2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800" b="1" u="none" spc="-484" dirty="0">
                <a:solidFill>
                  <a:srgbClr val="900C28"/>
                </a:solidFill>
                <a:latin typeface="Times New Roman" panose="02020603050405020304" charset="0"/>
                <a:cs typeface="Times New Roman" panose="02020603050405020304" charset="0"/>
              </a:rPr>
              <a:t>des</a:t>
            </a:r>
            <a:r>
              <a:rPr sz="4800" b="1" u="none" spc="-15" dirty="0">
                <a:solidFill>
                  <a:srgbClr val="900C2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800" b="1" u="none" spc="-365" dirty="0">
                <a:solidFill>
                  <a:srgbClr val="900C28"/>
                </a:solidFill>
                <a:latin typeface="Times New Roman" panose="02020603050405020304" charset="0"/>
                <a:cs typeface="Times New Roman" panose="02020603050405020304" charset="0"/>
              </a:rPr>
              <a:t>laits</a:t>
            </a:r>
            <a:r>
              <a:rPr sz="4800" b="1" u="none" spc="-20" dirty="0">
                <a:solidFill>
                  <a:srgbClr val="900C2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800" b="1" u="none" spc="-380" dirty="0">
                <a:solidFill>
                  <a:srgbClr val="900C28"/>
                </a:solidFill>
                <a:latin typeface="Times New Roman" panose="02020603050405020304" charset="0"/>
                <a:cs typeface="Times New Roman" panose="02020603050405020304" charset="0"/>
              </a:rPr>
              <a:t>de</a:t>
            </a:r>
            <a:r>
              <a:rPr lang="fr-FR" sz="4800" b="1" u="none" spc="-380" dirty="0">
                <a:solidFill>
                  <a:srgbClr val="900C28"/>
                </a:solidFill>
                <a:latin typeface="Times New Roman" panose="02020603050405020304" charset="0"/>
                <a:cs typeface="Times New Roman" panose="02020603050405020304" charset="0"/>
              </a:rPr>
              <a:t> con</a:t>
            </a:r>
            <a:r>
              <a:rPr sz="4800" b="1" spc="-550" dirty="0">
                <a:solidFill>
                  <a:srgbClr val="900C28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sommation</a:t>
            </a:r>
            <a:r>
              <a:rPr lang="fr-FR" sz="4800" b="1" spc="-550" dirty="0">
                <a:solidFill>
                  <a:srgbClr val="900C28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4800" b="1" spc="-350" dirty="0">
                <a:solidFill>
                  <a:srgbClr val="900C28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en</a:t>
            </a:r>
            <a:r>
              <a:rPr sz="4800" b="1" spc="75" dirty="0">
                <a:solidFill>
                  <a:srgbClr val="900C28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4800" b="1" spc="-380" dirty="0">
                <a:solidFill>
                  <a:srgbClr val="900C28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nature</a:t>
            </a:r>
            <a:endParaRPr lang="fr-FR" sz="4800" b="1" u="none" spc="-380" dirty="0">
              <a:solidFill>
                <a:srgbClr val="900C28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00571" y="6322543"/>
            <a:ext cx="3890645" cy="0"/>
          </a:xfrm>
          <a:custGeom>
            <a:avLst/>
            <a:gdLst/>
            <a:ahLst/>
            <a:cxnLst/>
            <a:rect l="l" t="t" r="r" b="b"/>
            <a:pathLst>
              <a:path w="3890645">
                <a:moveTo>
                  <a:pt x="0" y="0"/>
                </a:moveTo>
                <a:lnTo>
                  <a:pt x="3890082" y="0"/>
                </a:lnTo>
              </a:path>
            </a:pathLst>
          </a:custGeom>
          <a:ln w="12726">
            <a:solidFill>
              <a:srgbClr val="3D38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04265" y="2525395"/>
            <a:ext cx="11503025" cy="6819265"/>
          </a:xfrm>
          <a:prstGeom prst="rect">
            <a:avLst/>
          </a:prstGeom>
        </p:spPr>
        <p:txBody>
          <a:bodyPr vert="horz" wrap="square" lIns="0" tIns="27051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130"/>
              </a:spcBef>
            </a:pP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Nous</a:t>
            </a: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allons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don</a:t>
            </a:r>
            <a:r>
              <a:rPr lang="fr-FR" altLang="en-US"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voir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comment</a:t>
            </a:r>
            <a:r>
              <a:rPr sz="3550" spc="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8100">
              <a:lnSpc>
                <a:spcPct val="100000"/>
              </a:lnSpc>
              <a:spcBef>
                <a:spcPts val="2035"/>
              </a:spcBef>
            </a:pP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•Stopper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prolif</a:t>
            </a:r>
            <a:r>
              <a:rPr lang="fr-FR" altLang="en-US"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ration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germes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3335" marR="603250" indent="24130">
              <a:lnSpc>
                <a:spcPct val="87000"/>
              </a:lnSpc>
              <a:spcBef>
                <a:spcPts val="1065"/>
              </a:spcBef>
            </a:pP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•Mettre</a:t>
            </a:r>
            <a:r>
              <a:rPr sz="3550" spc="-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produit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l'abri</a:t>
            </a:r>
            <a:r>
              <a:rPr sz="3550" spc="-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modifications</a:t>
            </a:r>
            <a:r>
              <a:rPr sz="3550" spc="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d'origine 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chimique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physico-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chimique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828040" lvl="1" indent="-810260">
              <a:lnSpc>
                <a:spcPct val="100000"/>
              </a:lnSpc>
              <a:spcBef>
                <a:spcPts val="3225"/>
              </a:spcBef>
              <a:buAutoNum type="arabicPeriod"/>
              <a:tabLst>
                <a:tab pos="828040" algn="l"/>
              </a:tabLst>
            </a:pPr>
            <a:r>
              <a:rPr sz="3600" b="1" spc="114" dirty="0">
                <a:solidFill>
                  <a:srgbClr val="3D387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600" b="1" spc="-50" dirty="0">
                <a:solidFill>
                  <a:srgbClr val="3D38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10" dirty="0">
                <a:solidFill>
                  <a:srgbClr val="3D387E"/>
                </a:solidFill>
                <a:latin typeface="Arial" panose="020B0604020202020204"/>
                <a:cs typeface="Arial" panose="020B0604020202020204"/>
              </a:rPr>
              <a:t>pasteuris</a:t>
            </a:r>
            <a:r>
              <a:rPr lang="fr-FR" altLang="en-US" sz="3600" b="1" spc="-10" dirty="0">
                <a:solidFill>
                  <a:srgbClr val="3D387E"/>
                </a:solidFill>
                <a:latin typeface="Arial" panose="020B0604020202020204"/>
                <a:cs typeface="Arial" panose="020B0604020202020204"/>
              </a:rPr>
              <a:t>é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040130" lvl="2" indent="-1021715">
              <a:lnSpc>
                <a:spcPct val="100000"/>
              </a:lnSpc>
              <a:spcBef>
                <a:spcPts val="2585"/>
              </a:spcBef>
              <a:buAutoNum type="arabicPeriod"/>
              <a:tabLst>
                <a:tab pos="1040130" algn="l"/>
              </a:tabLst>
            </a:pPr>
            <a:r>
              <a:rPr sz="3450" u="heavy" spc="-409" dirty="0">
                <a:solidFill>
                  <a:srgbClr val="3D387E"/>
                </a:solidFill>
                <a:uFill>
                  <a:solidFill>
                    <a:srgbClr val="3D387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60" dirty="0">
                <a:solidFill>
                  <a:srgbClr val="3D387E"/>
                </a:solidFill>
                <a:uFill>
                  <a:solidFill>
                    <a:srgbClr val="3D387E"/>
                  </a:solidFill>
                </a:uFill>
                <a:latin typeface="Arial" panose="020B0604020202020204"/>
                <a:cs typeface="Arial" panose="020B0604020202020204"/>
              </a:rPr>
              <a:t>Condition</a:t>
            </a:r>
            <a:r>
              <a:rPr sz="3550" u="heavy" spc="-80" dirty="0">
                <a:solidFill>
                  <a:srgbClr val="3D387E"/>
                </a:solidFill>
                <a:uFill>
                  <a:solidFill>
                    <a:srgbClr val="3D387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0" dirty="0">
                <a:solidFill>
                  <a:srgbClr val="3D387E"/>
                </a:solidFill>
                <a:uFill>
                  <a:solidFill>
                    <a:srgbClr val="3D387E"/>
                  </a:solidFill>
                </a:uFill>
                <a:latin typeface="Arial" panose="020B0604020202020204"/>
                <a:cs typeface="Arial" panose="020B0604020202020204"/>
              </a:rPr>
              <a:t>de</a:t>
            </a:r>
            <a:r>
              <a:rPr sz="3550" u="heavy" spc="-195" dirty="0">
                <a:solidFill>
                  <a:srgbClr val="3D387E"/>
                </a:solidFill>
                <a:uFill>
                  <a:solidFill>
                    <a:srgbClr val="3D387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dirty="0">
                <a:solidFill>
                  <a:srgbClr val="3D387E"/>
                </a:solidFill>
                <a:uFill>
                  <a:solidFill>
                    <a:srgbClr val="3D387E"/>
                  </a:solidFill>
                </a:uFill>
                <a:latin typeface="Arial" panose="020B0604020202020204"/>
                <a:cs typeface="Arial" panose="020B0604020202020204"/>
              </a:rPr>
              <a:t>la</a:t>
            </a:r>
            <a:r>
              <a:rPr sz="3550" u="heavy" spc="-75" dirty="0">
                <a:solidFill>
                  <a:srgbClr val="3D387E"/>
                </a:solidFill>
                <a:uFill>
                  <a:solidFill>
                    <a:srgbClr val="3D387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70" dirty="0">
                <a:solidFill>
                  <a:srgbClr val="3D387E"/>
                </a:solidFill>
                <a:uFill>
                  <a:solidFill>
                    <a:srgbClr val="3D387E"/>
                  </a:solidFill>
                </a:uFill>
                <a:latin typeface="Arial" panose="020B0604020202020204"/>
                <a:cs typeface="Arial" panose="020B0604020202020204"/>
              </a:rPr>
              <a:t>pasteurisation</a:t>
            </a:r>
            <a:r>
              <a:rPr sz="3550" u="heavy" spc="-175" dirty="0">
                <a:solidFill>
                  <a:srgbClr val="3D387E"/>
                </a:solidFill>
                <a:uFill>
                  <a:solidFill>
                    <a:srgbClr val="3D387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80" dirty="0">
                <a:solidFill>
                  <a:srgbClr val="3D387E"/>
                </a:solidFill>
                <a:uFill>
                  <a:solidFill>
                    <a:srgbClr val="3D387E"/>
                  </a:solidFill>
                </a:uFill>
                <a:latin typeface="Arial" panose="020B0604020202020204"/>
                <a:cs typeface="Arial" panose="020B0604020202020204"/>
              </a:rPr>
              <a:t>(</a:t>
            </a:r>
            <a:r>
              <a:rPr sz="3450" u="heavy" spc="80" dirty="0">
                <a:solidFill>
                  <a:srgbClr val="3D387E"/>
                </a:solidFill>
                <a:uFill>
                  <a:solidFill>
                    <a:srgbClr val="3D387E"/>
                  </a:solidFill>
                </a:uFill>
                <a:latin typeface="Arial" panose="020B0604020202020204"/>
                <a:cs typeface="Arial" panose="020B0604020202020204"/>
              </a:rPr>
              <a:t>1)</a:t>
            </a:r>
            <a:endParaRPr sz="3450">
              <a:latin typeface="Arial" panose="020B0604020202020204"/>
              <a:cs typeface="Arial" panose="020B0604020202020204"/>
            </a:endParaRPr>
          </a:p>
          <a:p>
            <a:pPr marL="128905">
              <a:lnSpc>
                <a:spcPct val="100000"/>
              </a:lnSpc>
              <a:spcBef>
                <a:spcPts val="2310"/>
              </a:spcBef>
            </a:pPr>
            <a:r>
              <a:rPr sz="3550" u="heavy" spc="-10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Degr</a:t>
            </a:r>
            <a:r>
              <a:rPr lang="fr-FR" altLang="en-US" sz="3550" u="heavy" spc="-10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550" u="heavy" spc="-15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de</a:t>
            </a:r>
            <a:r>
              <a:rPr sz="3550" u="heavy" spc="-24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7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chauffage:elles</a:t>
            </a:r>
            <a:r>
              <a:rPr sz="3550" u="none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u="none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doivent</a:t>
            </a:r>
            <a:r>
              <a:rPr sz="3550" u="none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etre</a:t>
            </a:r>
            <a:r>
              <a:rPr sz="3550" u="none" spc="-2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u="none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suffisantes</a:t>
            </a:r>
            <a:r>
              <a:rPr sz="3550" u="none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u="none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pour: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49860">
              <a:lnSpc>
                <a:spcPct val="100000"/>
              </a:lnSpc>
              <a:spcBef>
                <a:spcPts val="1995"/>
              </a:spcBef>
            </a:pP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•Detruire</a:t>
            </a:r>
            <a:r>
              <a:rPr sz="3550" spc="-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Bacille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tuberculeux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49860">
              <a:lnSpc>
                <a:spcPct val="100000"/>
              </a:lnSpc>
              <a:spcBef>
                <a:spcPts val="1835"/>
              </a:spcBef>
            </a:pPr>
            <a:r>
              <a:rPr sz="3550" spc="-2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•d</a:t>
            </a:r>
            <a:r>
              <a:rPr lang="fr-FR" altLang="en-US" sz="3550" spc="-2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2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truire</a:t>
            </a:r>
            <a:r>
              <a:rPr sz="3550" spc="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spc="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99%</a:t>
            </a:r>
            <a:r>
              <a:rPr sz="34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germes</a:t>
            </a:r>
            <a:r>
              <a:rPr sz="3550" spc="-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banaux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976719" y="1959943"/>
            <a:ext cx="11717020" cy="7346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875665" algn="ctr">
              <a:lnSpc>
                <a:spcPct val="100000"/>
              </a:lnSpc>
              <a:spcBef>
                <a:spcPts val="105"/>
              </a:spcBef>
            </a:pPr>
            <a:r>
              <a:rPr sz="350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Condition</a:t>
            </a:r>
            <a:r>
              <a:rPr sz="3500" b="1" u="heavy" spc="18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11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de</a:t>
            </a:r>
            <a:r>
              <a:rPr sz="3500" b="1" u="heavy" spc="-8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7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la</a:t>
            </a:r>
            <a:r>
              <a:rPr sz="3500" b="1" u="heavy" spc="3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6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pasteurisation</a:t>
            </a:r>
            <a:r>
              <a:rPr sz="3500" b="1" u="none" spc="-11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u="none" spc="2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(2)</a:t>
            </a:r>
            <a:endParaRPr sz="34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105"/>
              </a:spcBef>
            </a:pPr>
            <a:endParaRPr sz="3500">
              <a:latin typeface="Arial" panose="020B0604020202020204"/>
              <a:cs typeface="Arial" panose="020B0604020202020204"/>
            </a:endParaRPr>
          </a:p>
          <a:p>
            <a:pPr marL="236855">
              <a:lnSpc>
                <a:spcPct val="100000"/>
              </a:lnSpc>
            </a:pP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2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pasteurise: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55905">
              <a:lnSpc>
                <a:spcPts val="4090"/>
              </a:lnSpc>
              <a:spcBef>
                <a:spcPts val="2035"/>
              </a:spcBef>
            </a:pP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•30</a:t>
            </a:r>
            <a:r>
              <a:rPr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000</a:t>
            </a:r>
            <a:r>
              <a:rPr sz="355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germes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3550" spc="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29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1A1A1A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60" dirty="0">
                <a:solidFill>
                  <a:srgbClr val="1A1A1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conditionne</a:t>
            </a:r>
            <a:r>
              <a:rPr sz="3550" spc="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2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recipient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29235">
              <a:lnSpc>
                <a:spcPts val="4150"/>
              </a:lnSpc>
            </a:pPr>
            <a:r>
              <a:rPr lang="fr-FR" altLang="en-US" sz="3600" b="1" spc="-2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1" spc="-2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tanche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255905">
              <a:lnSpc>
                <a:spcPct val="100000"/>
              </a:lnSpc>
              <a:spcBef>
                <a:spcPts val="2020"/>
              </a:spcBef>
            </a:pP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•100</a:t>
            </a: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000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germes</a:t>
            </a:r>
            <a:r>
              <a:rPr sz="355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1A1A1A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04" dirty="0">
                <a:solidFill>
                  <a:srgbClr val="1A1A1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vendu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vrac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33375">
              <a:lnSpc>
                <a:spcPts val="5160"/>
              </a:lnSpc>
              <a:spcBef>
                <a:spcPts val="1505"/>
              </a:spcBef>
            </a:pP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Chauffage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pendant</a:t>
            </a:r>
            <a:r>
              <a:rPr sz="355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30</a:t>
            </a:r>
            <a:r>
              <a:rPr sz="355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minutes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63°C</a:t>
            </a:r>
            <a:r>
              <a:rPr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pendent</a:t>
            </a:r>
            <a:r>
              <a:rPr sz="35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15</a:t>
            </a:r>
            <a:r>
              <a:rPr lang="fr-FR" altLang="en-US"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à</a:t>
            </a:r>
            <a:r>
              <a:rPr sz="5200" spc="-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20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45440">
              <a:lnSpc>
                <a:spcPts val="5220"/>
              </a:lnSpc>
            </a:pPr>
            <a:r>
              <a:rPr sz="3600" b="1" spc="-3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secondes</a:t>
            </a:r>
            <a:r>
              <a:rPr lang="fr-FR" altLang="en-US" sz="3600" b="1" spc="-3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à</a:t>
            </a:r>
            <a:r>
              <a:rPr sz="5250" b="1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72°C.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12700" marR="5080" indent="8255">
              <a:lnSpc>
                <a:spcPts val="4130"/>
              </a:lnSpc>
              <a:spcBef>
                <a:spcPts val="2585"/>
              </a:spcBef>
            </a:pPr>
            <a:r>
              <a:rPr sz="3550" spc="-1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Attention</a:t>
            </a:r>
            <a:r>
              <a:rPr sz="3550" spc="-3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:on</a:t>
            </a:r>
            <a:r>
              <a:rPr sz="3550" spc="-195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ne</a:t>
            </a:r>
            <a:r>
              <a:rPr sz="3550" spc="-25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peut</a:t>
            </a:r>
            <a:r>
              <a:rPr sz="3550" spc="-20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modifier</a:t>
            </a:r>
            <a:r>
              <a:rPr sz="3550" spc="15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impunement</a:t>
            </a:r>
            <a:r>
              <a:rPr sz="3550" spc="-2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l'intensite</a:t>
            </a:r>
            <a:r>
              <a:rPr sz="3550" spc="-65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55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2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la </a:t>
            </a:r>
            <a:r>
              <a:rPr sz="3550" spc="-55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duree</a:t>
            </a:r>
            <a:r>
              <a:rPr sz="3550" spc="-195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21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chauffage</a:t>
            </a:r>
            <a:r>
              <a:rPr sz="3550" spc="5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195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fonction</a:t>
            </a:r>
            <a:r>
              <a:rPr sz="3550" spc="-14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5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qualites</a:t>
            </a:r>
            <a:r>
              <a:rPr sz="3550" spc="-3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bacteriologiques </a:t>
            </a:r>
            <a:r>
              <a:rPr sz="3450" b="1" spc="-215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450" b="1" spc="-2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spc="-125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3450" b="1" spc="2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spc="-265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ramass</a:t>
            </a:r>
            <a:r>
              <a:rPr lang="fr-FR" altLang="en-US" sz="3450" b="1" spc="-265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450" b="1" spc="-265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450" b="1" spc="20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spc="-50" dirty="0">
                <a:solidFill>
                  <a:srgbClr val="C8181F"/>
                </a:solidFill>
                <a:latin typeface="Arial" panose="020B0604020202020204"/>
                <a:cs typeface="Arial" panose="020B0604020202020204"/>
              </a:rPr>
              <a:t>.</a:t>
            </a:r>
            <a:endParaRPr sz="34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-445770" y="271145"/>
            <a:ext cx="12800330" cy="1917065"/>
          </a:xfrm>
          <a:prstGeom prst="rect">
            <a:avLst/>
          </a:prstGeom>
        </p:spPr>
        <p:txBody>
          <a:bodyPr vert="horz" wrap="square" lIns="0" tIns="1540509" rIns="0" bIns="0" rtlCol="0">
            <a:noAutofit/>
          </a:bodyPr>
          <a:lstStyle/>
          <a:p>
            <a:pPr marL="2583815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solidFill>
                  <a:srgbClr val="3B3882"/>
                </a:solidFill>
                <a:uFill>
                  <a:solidFill>
                    <a:srgbClr val="3B3882"/>
                  </a:solidFill>
                </a:uFill>
              </a:rPr>
              <a:t>Condition</a:t>
            </a:r>
            <a:r>
              <a:rPr u="heavy" spc="155" dirty="0">
                <a:solidFill>
                  <a:srgbClr val="3B3882"/>
                </a:solidFill>
                <a:uFill>
                  <a:solidFill>
                    <a:srgbClr val="3B3882"/>
                  </a:solidFill>
                </a:uFill>
              </a:rPr>
              <a:t> </a:t>
            </a:r>
            <a:r>
              <a:rPr u="heavy" spc="100" dirty="0">
                <a:solidFill>
                  <a:srgbClr val="3B3882"/>
                </a:solidFill>
                <a:uFill>
                  <a:solidFill>
                    <a:srgbClr val="3B3882"/>
                  </a:solidFill>
                </a:uFill>
              </a:rPr>
              <a:t>de</a:t>
            </a:r>
            <a:r>
              <a:rPr u="heavy" spc="-80" dirty="0">
                <a:solidFill>
                  <a:srgbClr val="3B3882"/>
                </a:solidFill>
                <a:uFill>
                  <a:solidFill>
                    <a:srgbClr val="3B3882"/>
                  </a:solidFill>
                </a:uFill>
              </a:rPr>
              <a:t> </a:t>
            </a:r>
            <a:r>
              <a:rPr u="heavy" spc="70" dirty="0">
                <a:solidFill>
                  <a:srgbClr val="3B3882"/>
                </a:solidFill>
                <a:uFill>
                  <a:solidFill>
                    <a:srgbClr val="3B3882"/>
                  </a:solidFill>
                </a:uFill>
              </a:rPr>
              <a:t>la</a:t>
            </a:r>
            <a:r>
              <a:rPr u="heavy" spc="55" dirty="0">
                <a:solidFill>
                  <a:srgbClr val="3B3882"/>
                </a:solidFill>
                <a:uFill>
                  <a:solidFill>
                    <a:srgbClr val="3B3882"/>
                  </a:solidFill>
                </a:uFill>
              </a:rPr>
              <a:t> </a:t>
            </a:r>
            <a:r>
              <a:rPr u="heavy" dirty="0">
                <a:solidFill>
                  <a:srgbClr val="3B3882"/>
                </a:solidFill>
                <a:uFill>
                  <a:solidFill>
                    <a:srgbClr val="3B3882"/>
                  </a:solidFill>
                </a:uFill>
              </a:rPr>
              <a:t>pasteurisation</a:t>
            </a:r>
            <a:r>
              <a:rPr u="none" spc="65" dirty="0">
                <a:solidFill>
                  <a:srgbClr val="3B3882"/>
                </a:solidFill>
              </a:rPr>
              <a:t> </a:t>
            </a:r>
            <a:r>
              <a:rPr u="none" spc="-25" dirty="0">
                <a:solidFill>
                  <a:srgbClr val="3B3882"/>
                </a:solidFill>
              </a:rPr>
              <a:t>(3)</a:t>
            </a:r>
            <a:endParaRPr u="none" spc="-25" dirty="0">
              <a:solidFill>
                <a:srgbClr val="3B3882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91489" y="7299935"/>
            <a:ext cx="8428990" cy="0"/>
          </a:xfrm>
          <a:custGeom>
            <a:avLst/>
            <a:gdLst/>
            <a:ahLst/>
            <a:cxnLst/>
            <a:rect l="l" t="t" r="r" b="b"/>
            <a:pathLst>
              <a:path w="8428990">
                <a:moveTo>
                  <a:pt x="0" y="0"/>
                </a:moveTo>
                <a:lnTo>
                  <a:pt x="8428762" y="0"/>
                </a:lnTo>
              </a:path>
            </a:pathLst>
          </a:custGeom>
          <a:ln w="12726">
            <a:solidFill>
              <a:srgbClr val="3B38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15950" y="2818765"/>
            <a:ext cx="11851005" cy="5823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5">
              <a:lnSpc>
                <a:spcPct val="100000"/>
              </a:lnSpc>
              <a:spcBef>
                <a:spcPts val="105"/>
              </a:spcBef>
            </a:pPr>
            <a:r>
              <a:rPr sz="3550" u="heavy" spc="-6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Temp</a:t>
            </a:r>
            <a:r>
              <a:rPr lang="fr-FR" altLang="en-US" sz="3550" u="heavy" spc="-6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550" u="heavy" spc="-6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rature</a:t>
            </a:r>
            <a:r>
              <a:rPr sz="3550" u="heavy" spc="-2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de</a:t>
            </a:r>
            <a:r>
              <a:rPr sz="3550" u="heavy" spc="-229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refroidissement</a:t>
            </a:r>
            <a:r>
              <a:rPr sz="3550" u="none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0" marR="5080" indent="6985">
              <a:lnSpc>
                <a:spcPct val="98000"/>
              </a:lnSpc>
              <a:spcBef>
                <a:spcPts val="2700"/>
              </a:spcBef>
            </a:pPr>
            <a:r>
              <a:rPr sz="3550" spc="-2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fl</a:t>
            </a:r>
            <a:r>
              <a:rPr lang="fr-FR" altLang="en-US"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</a:t>
            </a:r>
            <a:r>
              <a:rPr sz="355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pasteuris</a:t>
            </a:r>
            <a:r>
              <a:rPr lang="fr-FR" altLang="en-US"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comprend</a:t>
            </a:r>
            <a:r>
              <a:rPr sz="3550" spc="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55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proportion 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importante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bact</a:t>
            </a:r>
            <a:r>
              <a:rPr lang="fr-FR" altLang="en-US"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ries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thermophiles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capables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se 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velopper</a:t>
            </a:r>
            <a:r>
              <a:rPr sz="3550" spc="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entre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30</a:t>
            </a:r>
            <a:r>
              <a:rPr sz="355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60°C.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II</a:t>
            </a:r>
            <a:r>
              <a:rPr sz="3550" spc="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don</a:t>
            </a:r>
            <a:r>
              <a:rPr lang="fr-FR" altLang="en-US"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essentiel</a:t>
            </a:r>
            <a:r>
              <a:rPr sz="3550" spc="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0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ne </a:t>
            </a:r>
            <a:r>
              <a:rPr sz="355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pas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maintenir</a:t>
            </a:r>
            <a:r>
              <a:rPr sz="3550" spc="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2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pasteuris</a:t>
            </a:r>
            <a:r>
              <a:rPr lang="fr-FR" altLang="en-US"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cette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zone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 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temp</a:t>
            </a:r>
            <a:r>
              <a:rPr lang="fr-FR" altLang="en-US"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rature</a:t>
            </a:r>
            <a:r>
              <a:rPr sz="3550" spc="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lang="fr-FR" altLang="en-US"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3550" spc="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faut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don</a:t>
            </a:r>
            <a:r>
              <a:rPr lang="fr-FR" altLang="en-US"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refroidir</a:t>
            </a:r>
            <a:r>
              <a:rPr sz="3550" spc="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rapidement</a:t>
            </a:r>
            <a:r>
              <a:rPr sz="3550" spc="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jusqu'a </a:t>
            </a:r>
            <a:r>
              <a:rPr sz="3250" b="1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3-</a:t>
            </a:r>
            <a:r>
              <a:rPr sz="3250" b="1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4°C.</a:t>
            </a:r>
            <a:endParaRPr sz="32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4370"/>
              </a:lnSpc>
            </a:pPr>
            <a:r>
              <a:rPr sz="3650" spc="85" dirty="0">
                <a:solidFill>
                  <a:srgbClr val="3B3882"/>
                </a:solidFill>
                <a:latin typeface="Times New Roman" panose="02020603050405020304"/>
                <a:cs typeface="Times New Roman" panose="02020603050405020304"/>
              </a:rPr>
              <a:t>8.1.2</a:t>
            </a:r>
            <a:r>
              <a:rPr sz="3650" spc="-95" dirty="0">
                <a:solidFill>
                  <a:srgbClr val="3B3882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550" spc="-65" dirty="0">
                <a:solidFill>
                  <a:srgbClr val="3B3882"/>
                </a:solidFill>
                <a:latin typeface="Arial" panose="020B0604020202020204"/>
                <a:cs typeface="Arial" panose="020B0604020202020204"/>
              </a:rPr>
              <a:t>Conditionnement</a:t>
            </a:r>
            <a:r>
              <a:rPr sz="3550" spc="-75" dirty="0">
                <a:solidFill>
                  <a:srgbClr val="3B3882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3B3882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30" dirty="0">
                <a:solidFill>
                  <a:srgbClr val="3B3882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3B3882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3550" spc="-110" dirty="0">
                <a:solidFill>
                  <a:srgbClr val="3B3882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3B3882"/>
                </a:solidFill>
                <a:latin typeface="Arial" panose="020B0604020202020204"/>
                <a:cs typeface="Arial" panose="020B0604020202020204"/>
              </a:rPr>
              <a:t>pasteurises: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60350">
              <a:lnSpc>
                <a:spcPct val="100000"/>
              </a:lnSpc>
              <a:spcBef>
                <a:spcPts val="2575"/>
              </a:spcBef>
            </a:pPr>
            <a:r>
              <a:rPr sz="355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•Emballage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plastique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55270">
              <a:lnSpc>
                <a:spcPct val="100000"/>
              </a:lnSpc>
              <a:spcBef>
                <a:spcPts val="2035"/>
              </a:spcBef>
            </a:pP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•Emballage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carton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0552" y="2010822"/>
            <a:ext cx="1022675" cy="8806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8916" y="2514790"/>
            <a:ext cx="437562" cy="14762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90200" y="1537397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503967"/>
                </a:moveTo>
                <a:lnTo>
                  <a:pt x="0" y="0"/>
                </a:lnTo>
              </a:path>
            </a:pathLst>
          </a:custGeom>
          <a:ln w="15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178077" y="1369408"/>
            <a:ext cx="956944" cy="664845"/>
            <a:chOff x="178077" y="1369408"/>
            <a:chExt cx="956944" cy="664845"/>
          </a:xfrm>
        </p:grpSpPr>
        <p:sp>
          <p:nvSpPr>
            <p:cNvPr id="6" name="object 6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0024" y="1537397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584" y="0"/>
                  </a:lnTo>
                </a:path>
              </a:pathLst>
            </a:custGeom>
            <a:ln w="152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8077" y="2031183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>
                  <a:moveTo>
                    <a:pt x="0" y="0"/>
                  </a:moveTo>
                  <a:lnTo>
                    <a:pt x="437562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3162711" y="1735237"/>
            <a:ext cx="7461250" cy="989965"/>
            <a:chOff x="3162711" y="1735237"/>
            <a:chExt cx="7461250" cy="989965"/>
          </a:xfrm>
        </p:grpSpPr>
        <p:sp>
          <p:nvSpPr>
            <p:cNvPr id="10" name="object 10"/>
            <p:cNvSpPr/>
            <p:nvPr/>
          </p:nvSpPr>
          <p:spPr>
            <a:xfrm>
              <a:off x="7465459" y="2636963"/>
              <a:ext cx="3158490" cy="0"/>
            </a:xfrm>
            <a:custGeom>
              <a:avLst/>
              <a:gdLst/>
              <a:ahLst/>
              <a:cxnLst/>
              <a:rect l="l" t="t" r="r" b="b"/>
              <a:pathLst>
                <a:path w="3158490">
                  <a:moveTo>
                    <a:pt x="0" y="0"/>
                  </a:moveTo>
                  <a:lnTo>
                    <a:pt x="3158148" y="0"/>
                  </a:lnTo>
                </a:path>
              </a:pathLst>
            </a:custGeom>
            <a:ln w="203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027896" y="1735237"/>
              <a:ext cx="438150" cy="989965"/>
            </a:xfrm>
            <a:custGeom>
              <a:avLst/>
              <a:gdLst/>
              <a:ahLst/>
              <a:cxnLst/>
              <a:rect l="l" t="t" r="r" b="b"/>
              <a:pathLst>
                <a:path w="438150" h="989964">
                  <a:moveTo>
                    <a:pt x="437562" y="989643"/>
                  </a:moveTo>
                  <a:lnTo>
                    <a:pt x="0" y="989643"/>
                  </a:lnTo>
                  <a:lnTo>
                    <a:pt x="0" y="0"/>
                  </a:lnTo>
                  <a:lnTo>
                    <a:pt x="437562" y="0"/>
                  </a:lnTo>
                  <a:lnTo>
                    <a:pt x="437562" y="989643"/>
                  </a:lnTo>
                  <a:close/>
                </a:path>
              </a:pathLst>
            </a:custGeom>
            <a:solidFill>
              <a:srgbClr val="E6E4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162711" y="2489336"/>
              <a:ext cx="7432040" cy="0"/>
            </a:xfrm>
            <a:custGeom>
              <a:avLst/>
              <a:gdLst/>
              <a:ahLst/>
              <a:cxnLst/>
              <a:rect l="l" t="t" r="r" b="b"/>
              <a:pathLst>
                <a:path w="7432040">
                  <a:moveTo>
                    <a:pt x="0" y="0"/>
                  </a:moveTo>
                  <a:lnTo>
                    <a:pt x="7431530" y="0"/>
                  </a:lnTo>
                </a:path>
              </a:pathLst>
            </a:custGeom>
            <a:ln w="12726">
              <a:solidFill>
                <a:srgbClr val="8E0C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713581" y="1304531"/>
            <a:ext cx="144780" cy="613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50" spc="-50" dirty="0">
                <a:solidFill>
                  <a:srgbClr val="8E0C28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endParaRPr sz="38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150012" y="1751229"/>
            <a:ext cx="7529830" cy="8959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700" b="0" u="heavy" spc="60" dirty="0">
                <a:solidFill>
                  <a:srgbClr val="8E0C28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1.</a:t>
            </a:r>
            <a:r>
              <a:rPr sz="5700" b="0" u="heavy" spc="75" dirty="0">
                <a:solidFill>
                  <a:srgbClr val="8E0C28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5700" b="0" u="heavy" dirty="0">
                <a:solidFill>
                  <a:srgbClr val="8E0C28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Elements</a:t>
            </a:r>
            <a:r>
              <a:rPr sz="5700" b="0" u="none" spc="40" dirty="0">
                <a:solidFill>
                  <a:srgbClr val="8E0C28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5700" b="0" u="none" spc="-10" dirty="0">
                <a:solidFill>
                  <a:srgbClr val="8E0C28"/>
                </a:solidFill>
                <a:latin typeface="Arial" panose="020B0604020202020204"/>
                <a:cs typeface="Arial" panose="020B0604020202020204"/>
              </a:rPr>
              <a:t>constitutifs</a:t>
            </a:r>
            <a:endParaRPr sz="5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95252" y="3144777"/>
            <a:ext cx="7113905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u="heavy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1.1</a:t>
            </a:r>
            <a:r>
              <a:rPr sz="3550" u="heavy" spc="505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135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Composition</a:t>
            </a:r>
            <a:r>
              <a:rPr sz="3550" u="heavy" spc="190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130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generale</a:t>
            </a:r>
            <a:r>
              <a:rPr sz="3550" u="heavy" spc="-15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155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du</a:t>
            </a:r>
            <a:r>
              <a:rPr sz="3550" u="heavy" spc="175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235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lait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84613" y="5997810"/>
            <a:ext cx="10795" cy="139065"/>
          </a:xfrm>
          <a:custGeom>
            <a:avLst/>
            <a:gdLst/>
            <a:ahLst/>
            <a:cxnLst/>
            <a:rect l="l" t="t" r="r" b="b"/>
            <a:pathLst>
              <a:path w="10794" h="139064">
                <a:moveTo>
                  <a:pt x="10175" y="138897"/>
                </a:moveTo>
                <a:lnTo>
                  <a:pt x="0" y="138897"/>
                </a:lnTo>
                <a:lnTo>
                  <a:pt x="0" y="0"/>
                </a:lnTo>
                <a:lnTo>
                  <a:pt x="10175" y="0"/>
                </a:lnTo>
                <a:lnTo>
                  <a:pt x="10175" y="138897"/>
                </a:lnTo>
                <a:close/>
              </a:path>
            </a:pathLst>
          </a:custGeom>
          <a:solidFill>
            <a:srgbClr val="E6E4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82414" y="6083286"/>
            <a:ext cx="697230" cy="0"/>
          </a:xfrm>
          <a:custGeom>
            <a:avLst/>
            <a:gdLst/>
            <a:ahLst/>
            <a:cxnLst/>
            <a:rect l="l" t="t" r="r" b="b"/>
            <a:pathLst>
              <a:path w="697229">
                <a:moveTo>
                  <a:pt x="0" y="0"/>
                </a:moveTo>
                <a:lnTo>
                  <a:pt x="697047" y="0"/>
                </a:lnTo>
              </a:path>
            </a:pathLst>
          </a:custGeom>
          <a:ln w="12726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23162" y="6180007"/>
            <a:ext cx="1532890" cy="0"/>
          </a:xfrm>
          <a:custGeom>
            <a:avLst/>
            <a:gdLst/>
            <a:ahLst/>
            <a:cxnLst/>
            <a:rect l="l" t="t" r="r" b="b"/>
            <a:pathLst>
              <a:path w="1532889">
                <a:moveTo>
                  <a:pt x="0" y="0"/>
                </a:moveTo>
                <a:lnTo>
                  <a:pt x="1532587" y="0"/>
                </a:lnTo>
              </a:path>
            </a:pathLst>
          </a:custGeom>
          <a:ln w="12726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342331" y="6180007"/>
            <a:ext cx="803910" cy="0"/>
          </a:xfrm>
          <a:custGeom>
            <a:avLst/>
            <a:gdLst/>
            <a:ahLst/>
            <a:cxnLst/>
            <a:rect l="l" t="t" r="r" b="b"/>
            <a:pathLst>
              <a:path w="803910">
                <a:moveTo>
                  <a:pt x="0" y="0"/>
                </a:moveTo>
                <a:lnTo>
                  <a:pt x="803893" y="0"/>
                </a:lnTo>
              </a:path>
            </a:pathLst>
          </a:custGeom>
          <a:ln w="12726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0" name="object 2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740410" y="3955415"/>
          <a:ext cx="12139295" cy="4426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31610"/>
                <a:gridCol w="5607685"/>
              </a:tblGrid>
              <a:tr h="469900">
                <a:tc>
                  <a:txBody>
                    <a:bodyPr/>
                    <a:lstStyle/>
                    <a:p>
                      <a:pPr marL="191770" algn="ctr">
                        <a:lnSpc>
                          <a:spcPts val="2825"/>
                        </a:lnSpc>
                      </a:pPr>
                      <a:r>
                        <a:rPr lang="fr-FR" sz="2400" b="1" spc="229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Constituants</a:t>
                      </a:r>
                      <a:endParaRPr lang="fr-FR" sz="2400" b="1" spc="229" dirty="0">
                        <a:solidFill>
                          <a:srgbClr val="181818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25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fr-FR" sz="2400" b="1" spc="80" dirty="0">
                          <a:solidFill>
                            <a:srgbClr val="181818"/>
                          </a:solidFill>
                          <a:uFill>
                            <a:solidFill>
                              <a:srgbClr val="181818"/>
                            </a:solidFill>
                          </a:uFill>
                          <a:latin typeface="Times New Roman" panose="02020603050405020304" charset="0"/>
                          <a:cs typeface="Times New Roman" panose="02020603050405020304" charset="0"/>
                        </a:rPr>
                        <a:t>%</a:t>
                      </a:r>
                      <a:endParaRPr lang="fr-FR" sz="2400" b="1" spc="80" dirty="0">
                        <a:solidFill>
                          <a:srgbClr val="181818"/>
                        </a:solidFill>
                        <a:uFill>
                          <a:solidFill>
                            <a:srgbClr val="181818"/>
                          </a:solidFill>
                        </a:u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1645">
                <a:tc>
                  <a:txBody>
                    <a:bodyPr/>
                    <a:lstStyle/>
                    <a:p>
                      <a:pPr marL="120015">
                        <a:lnSpc>
                          <a:spcPts val="2885"/>
                        </a:lnSpc>
                      </a:pPr>
                      <a:r>
                        <a:rPr sz="2400" b="1" u="heavy" spc="55" dirty="0">
                          <a:solidFill>
                            <a:srgbClr val="181818"/>
                          </a:solidFill>
                          <a:uFill>
                            <a:solidFill>
                              <a:srgbClr val="181818"/>
                            </a:solidFill>
                          </a:uFill>
                          <a:latin typeface="Times New Roman" panose="02020603050405020304" charset="0"/>
                          <a:cs typeface="Times New Roman" panose="02020603050405020304" charset="0"/>
                        </a:rPr>
                        <a:t>Eau</a:t>
                      </a:r>
                      <a:endParaRPr sz="2400" b="1" u="heavy" spc="55" dirty="0">
                        <a:solidFill>
                          <a:srgbClr val="181818"/>
                        </a:solidFill>
                        <a:uFill>
                          <a:solidFill>
                            <a:srgbClr val="181818"/>
                          </a:solidFill>
                        </a:u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400" b="1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87-</a:t>
                      </a:r>
                      <a:r>
                        <a:rPr sz="2400" b="1" spc="-25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89</a:t>
                      </a:r>
                      <a:endParaRPr sz="2400" b="1" dirty="0">
                        <a:solidFill>
                          <a:srgbClr val="181818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825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120015">
                        <a:lnSpc>
                          <a:spcPts val="2545"/>
                        </a:lnSpc>
                      </a:pPr>
                      <a:r>
                        <a:rPr sz="2400" b="1" spc="60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Ex</a:t>
                      </a:r>
                      <a:r>
                        <a:rPr lang="fr-FR" sz="2400" b="1" spc="60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tr</a:t>
                      </a:r>
                      <a:r>
                        <a:rPr sz="2400" b="1" spc="60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ait</a:t>
                      </a:r>
                      <a:r>
                        <a:rPr sz="2400" b="1" spc="-340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sz="2400" b="1" u="heavy" spc="50" dirty="0">
                          <a:solidFill>
                            <a:srgbClr val="181818"/>
                          </a:solidFill>
                          <a:uFill>
                            <a:solidFill>
                              <a:srgbClr val="181818"/>
                            </a:solidFill>
                          </a:uFill>
                          <a:latin typeface="Times New Roman" panose="02020603050405020304" charset="0"/>
                          <a:cs typeface="Times New Roman" panose="02020603050405020304" charset="0"/>
                        </a:rPr>
                        <a:t>sec</a:t>
                      </a:r>
                      <a:r>
                        <a:rPr sz="2400" b="1" u="none" spc="-90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sz="2400" b="1" u="none" spc="70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total:</a:t>
                      </a:r>
                      <a:endParaRPr sz="2400" b="1" dirty="0">
                        <a:solidFill>
                          <a:srgbClr val="181818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ts val="2545"/>
                        </a:lnSpc>
                      </a:pPr>
                      <a:r>
                        <a:rPr sz="2400" b="1" spc="100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</a:t>
                      </a:r>
                      <a:endParaRPr sz="2400" b="1" spc="100" dirty="0">
                        <a:solidFill>
                          <a:srgbClr val="181818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8790">
                <a:tc>
                  <a:txBody>
                    <a:bodyPr/>
                    <a:lstStyle/>
                    <a:p>
                      <a:pPr marL="1069340">
                        <a:lnSpc>
                          <a:spcPts val="1660"/>
                        </a:lnSpc>
                        <a:tabLst>
                          <a:tab pos="1483360" algn="l"/>
                        </a:tabLst>
                      </a:pPr>
                      <a:r>
                        <a:rPr lang="fr-FR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fr-FR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1069340">
                        <a:lnSpc>
                          <a:spcPts val="1660"/>
                        </a:lnSpc>
                        <a:tabLst>
                          <a:tab pos="1483360" algn="l"/>
                        </a:tabLst>
                      </a:pPr>
                      <a:r>
                        <a:rPr lang="fr-FR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- Matiere grasse</a:t>
                      </a:r>
                      <a:endParaRPr lang="fr-FR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55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3-</a:t>
                      </a:r>
                      <a:r>
                        <a:rPr sz="2400" b="1" spc="20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sz="2400" b="1" dirty="0">
                        <a:solidFill>
                          <a:srgbClr val="181818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R="568960" algn="ctr">
                        <a:lnSpc>
                          <a:spcPts val="1840"/>
                        </a:lnSpc>
                        <a:tabLst>
                          <a:tab pos="422275" algn="l"/>
                          <a:tab pos="2331720" algn="l"/>
                        </a:tabLst>
                      </a:pPr>
                      <a:endParaRPr sz="2400" b="1" spc="-75" baseline="2000" dirty="0">
                        <a:solidFill>
                          <a:srgbClr val="181818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R="568960" algn="ctr">
                        <a:lnSpc>
                          <a:spcPts val="1840"/>
                        </a:lnSpc>
                        <a:tabLst>
                          <a:tab pos="422275" algn="l"/>
                          <a:tab pos="2331720" algn="l"/>
                        </a:tabLst>
                      </a:pPr>
                      <a:r>
                        <a:rPr sz="2400" b="1" spc="-75" baseline="2000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</a:t>
                      </a:r>
                      <a:r>
                        <a:rPr sz="2400" b="1" baseline="2000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	</a:t>
                      </a:r>
                      <a:r>
                        <a:rPr lang="fr-FR" sz="2400" b="1" u="sng" spc="60" dirty="0">
                          <a:solidFill>
                            <a:srgbClr val="181818"/>
                          </a:solidFill>
                          <a:uFill>
                            <a:solidFill>
                              <a:srgbClr val="181818"/>
                            </a:solidFill>
                          </a:uFill>
                          <a:latin typeface="Times New Roman" panose="02020603050405020304" charset="0"/>
                          <a:cs typeface="Times New Roman" panose="02020603050405020304" charset="0"/>
                        </a:rPr>
                        <a:t>Extr</a:t>
                      </a:r>
                      <a:r>
                        <a:rPr lang="fr-FR" sz="2400" b="1" spc="60" dirty="0">
                          <a:solidFill>
                            <a:srgbClr val="181818"/>
                          </a:solidFill>
                          <a:uFill>
                            <a:solidFill>
                              <a:srgbClr val="181818"/>
                            </a:solidFill>
                          </a:uFill>
                          <a:latin typeface="Times New Roman" panose="02020603050405020304" charset="0"/>
                          <a:cs typeface="Times New Roman" panose="02020603050405020304" charset="0"/>
                        </a:rPr>
                        <a:t>aits sec degressé </a:t>
                      </a:r>
                      <a:endParaRPr lang="fr-FR" sz="2400" b="1" spc="60" dirty="0">
                        <a:solidFill>
                          <a:srgbClr val="181818"/>
                        </a:solidFill>
                        <a:uFill>
                          <a:solidFill>
                            <a:srgbClr val="181818"/>
                          </a:solidFill>
                        </a:u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ts val="2720"/>
                        </a:lnSpc>
                        <a:spcBef>
                          <a:spcPts val="105"/>
                        </a:spcBef>
                      </a:pPr>
                      <a:r>
                        <a:rPr sz="2400" b="1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8.5-</a:t>
                      </a:r>
                      <a:r>
                        <a:rPr sz="2400" b="1" spc="-50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endParaRPr sz="2400" b="1" spc="-50" dirty="0">
                        <a:solidFill>
                          <a:srgbClr val="181818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333375">
                        <a:lnSpc>
                          <a:spcPts val="2720"/>
                        </a:lnSpc>
                        <a:spcBef>
                          <a:spcPts val="105"/>
                        </a:spcBef>
                      </a:pPr>
                      <a:endParaRPr sz="2400" b="1" dirty="0">
                        <a:solidFill>
                          <a:srgbClr val="181818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5885">
                <a:tc>
                  <a:txBody>
                    <a:bodyPr/>
                    <a:lstStyle/>
                    <a:p>
                      <a:pPr marL="1631315">
                        <a:lnSpc>
                          <a:spcPts val="2905"/>
                        </a:lnSpc>
                        <a:spcBef>
                          <a:spcPts val="65"/>
                        </a:spcBef>
                        <a:tabLst>
                          <a:tab pos="2060575" algn="l"/>
                          <a:tab pos="4719320" algn="l"/>
                        </a:tabLst>
                      </a:pPr>
                      <a:r>
                        <a:rPr lang="fr-FR" sz="2400" b="1" u="heavy" spc="60" dirty="0">
                          <a:solidFill>
                            <a:srgbClr val="181818"/>
                          </a:solidFill>
                          <a:uFill>
                            <a:solidFill>
                              <a:srgbClr val="181818"/>
                            </a:solidFill>
                          </a:uFill>
                          <a:latin typeface="Times New Roman" panose="02020603050405020304" charset="0"/>
                          <a:cs typeface="Times New Roman" panose="02020603050405020304" charset="0"/>
                        </a:rPr>
                        <a:t>-	Matieres azotés</a:t>
                      </a:r>
                      <a:r>
                        <a:rPr lang="fr-FR" sz="2400" b="1" spc="60" dirty="0">
                          <a:solidFill>
                            <a:srgbClr val="181818"/>
                          </a:solidFill>
                          <a:uFill>
                            <a:solidFill>
                              <a:srgbClr val="181818"/>
                            </a:solidFill>
                          </a:uFill>
                          <a:latin typeface="Times New Roman" panose="02020603050405020304" charset="0"/>
                          <a:cs typeface="Times New Roman" panose="02020603050405020304" charset="0"/>
                        </a:rPr>
                        <a:t> :   -Caseine</a:t>
                      </a:r>
                      <a:endParaRPr sz="2400" b="1" u="sng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4286250">
                        <a:lnSpc>
                          <a:spcPts val="2795"/>
                        </a:lnSpc>
                      </a:pPr>
                      <a:r>
                        <a:rPr lang="fr-FR" sz="2400" b="1" spc="-10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  -</a:t>
                      </a:r>
                      <a:r>
                        <a:rPr sz="2400" b="1" spc="-10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Albomin</a:t>
                      </a:r>
                      <a:r>
                        <a:rPr lang="fr-FR" sz="2400" b="1" spc="-10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e</a:t>
                      </a:r>
                      <a:endParaRPr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4318000">
                        <a:lnSpc>
                          <a:spcPts val="3015"/>
                        </a:lnSpc>
                      </a:pPr>
                      <a:r>
                        <a:rPr lang="fr-FR" sz="2400" b="1" spc="-10" dirty="0">
                          <a:solidFill>
                            <a:srgbClr val="181818"/>
                          </a:solidFill>
                          <a:uFill>
                            <a:solidFill>
                              <a:srgbClr val="181818"/>
                            </a:solidFill>
                          </a:u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  -</a:t>
                      </a:r>
                      <a:r>
                        <a:rPr sz="2400" b="1" spc="-10" dirty="0">
                          <a:solidFill>
                            <a:srgbClr val="181818"/>
                          </a:solidFill>
                          <a:uFill>
                            <a:solidFill>
                              <a:srgbClr val="181818"/>
                            </a:solidFill>
                          </a:uFill>
                          <a:latin typeface="Times New Roman" panose="02020603050405020304" charset="0"/>
                          <a:cs typeface="Times New Roman" panose="02020603050405020304" charset="0"/>
                        </a:rPr>
                        <a:t>Glo</a:t>
                      </a:r>
                      <a:r>
                        <a:rPr lang="fr-FR" sz="2400" b="1" spc="-10" dirty="0">
                          <a:solidFill>
                            <a:srgbClr val="181818"/>
                          </a:solidFill>
                          <a:uFill>
                            <a:solidFill>
                              <a:srgbClr val="181818"/>
                            </a:solidFill>
                          </a:uFill>
                          <a:latin typeface="Times New Roman" panose="02020603050405020304" charset="0"/>
                          <a:cs typeface="Times New Roman" panose="02020603050405020304" charset="0"/>
                        </a:rPr>
                        <a:t>bu</a:t>
                      </a:r>
                      <a:r>
                        <a:rPr sz="2400" b="1" spc="-10" dirty="0">
                          <a:solidFill>
                            <a:srgbClr val="181818"/>
                          </a:solidFill>
                          <a:uFill>
                            <a:solidFill>
                              <a:srgbClr val="181818"/>
                            </a:solidFill>
                          </a:uFill>
                          <a:latin typeface="Times New Roman" panose="02020603050405020304" charset="0"/>
                          <a:cs typeface="Times New Roman" panose="02020603050405020304" charset="0"/>
                        </a:rPr>
                        <a:t>line</a:t>
                      </a:r>
                      <a:endParaRPr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82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ts val="2960"/>
                        </a:lnSpc>
                      </a:pPr>
                      <a:r>
                        <a:rPr sz="2400" b="1" spc="-520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2.7</a:t>
                      </a:r>
                      <a:endParaRPr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328930">
                        <a:lnSpc>
                          <a:spcPts val="2815"/>
                        </a:lnSpc>
                      </a:pPr>
                      <a:r>
                        <a:rPr sz="2400" b="1" spc="45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0.5</a:t>
                      </a:r>
                      <a:endParaRPr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328930">
                        <a:lnSpc>
                          <a:spcPts val="2745"/>
                        </a:lnSpc>
                      </a:pPr>
                      <a:r>
                        <a:rPr sz="2400" b="1" spc="30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0.05</a:t>
                      </a:r>
                      <a:endParaRPr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390525">
                        <a:lnSpc>
                          <a:spcPts val="400"/>
                        </a:lnSpc>
                      </a:pPr>
                      <a:r>
                        <a:rPr sz="2400" b="1" spc="-25" dirty="0">
                          <a:solidFill>
                            <a:srgbClr val="C8C8C6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..</a:t>
                      </a:r>
                      <a:endParaRPr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810">
                <a:tc>
                  <a:txBody>
                    <a:bodyPr/>
                    <a:lstStyle/>
                    <a:p>
                      <a:pPr marL="1561465">
                        <a:lnSpc>
                          <a:spcPts val="2505"/>
                        </a:lnSpc>
                        <a:tabLst>
                          <a:tab pos="2057400" algn="l"/>
                        </a:tabLst>
                      </a:pPr>
                      <a:r>
                        <a:rPr sz="2400" b="1" spc="-75" baseline="2000" dirty="0">
                          <a:solidFill>
                            <a:srgbClr val="494949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-</a:t>
                      </a:r>
                      <a:r>
                        <a:rPr sz="2400" b="1" baseline="2000" dirty="0">
                          <a:solidFill>
                            <a:srgbClr val="494949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	</a:t>
                      </a:r>
                      <a:r>
                        <a:rPr sz="2400" b="1" u="heavy" spc="145" dirty="0">
                          <a:solidFill>
                            <a:srgbClr val="181818"/>
                          </a:solidFill>
                          <a:uFill>
                            <a:solidFill>
                              <a:srgbClr val="181818"/>
                            </a:solidFill>
                          </a:uFill>
                          <a:latin typeface="Times New Roman" panose="02020603050405020304" charset="0"/>
                          <a:cs typeface="Times New Roman" panose="02020603050405020304" charset="0"/>
                        </a:rPr>
                        <a:t>Iact</a:t>
                      </a:r>
                      <a:r>
                        <a:rPr lang="fr-FR" sz="2400" b="1" u="heavy" spc="145" dirty="0">
                          <a:solidFill>
                            <a:srgbClr val="181818"/>
                          </a:solidFill>
                          <a:uFill>
                            <a:solidFill>
                              <a:srgbClr val="181818"/>
                            </a:solidFill>
                          </a:uFill>
                          <a:latin typeface="Times New Roman" panose="02020603050405020304" charset="0"/>
                          <a:cs typeface="Times New Roman" panose="02020603050405020304" charset="0"/>
                        </a:rPr>
                        <a:t>os</a:t>
                      </a:r>
                      <a:r>
                        <a:rPr sz="2400" b="1" u="heavy" spc="145" dirty="0">
                          <a:solidFill>
                            <a:srgbClr val="181818"/>
                          </a:solidFill>
                          <a:uFill>
                            <a:solidFill>
                              <a:srgbClr val="181818"/>
                            </a:solidFill>
                          </a:uFill>
                          <a:latin typeface="Times New Roman" panose="02020603050405020304" charset="0"/>
                          <a:cs typeface="Times New Roman" panose="02020603050405020304" charset="0"/>
                        </a:rPr>
                        <a:t>e</a:t>
                      </a:r>
                      <a:endParaRPr sz="24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5280">
                        <a:lnSpc>
                          <a:spcPts val="2505"/>
                        </a:lnSpc>
                      </a:pPr>
                      <a:r>
                        <a:rPr sz="2400" b="1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4.4-</a:t>
                      </a:r>
                      <a:r>
                        <a:rPr sz="2400" b="1" spc="-25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5.2</a:t>
                      </a:r>
                      <a:endParaRPr sz="2400" b="1" dirty="0">
                        <a:solidFill>
                          <a:srgbClr val="181818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3230">
                <a:tc>
                  <a:txBody>
                    <a:bodyPr/>
                    <a:lstStyle/>
                    <a:p>
                      <a:pPr marL="1561465">
                        <a:lnSpc>
                          <a:spcPts val="1150"/>
                        </a:lnSpc>
                        <a:tabLst>
                          <a:tab pos="1951355" algn="l"/>
                          <a:tab pos="3173730" algn="l"/>
                          <a:tab pos="3601085" algn="l"/>
                        </a:tabLst>
                      </a:pPr>
                      <a:endParaRPr sz="2400" b="1" u="heavy" spc="145" dirty="0">
                        <a:solidFill>
                          <a:srgbClr val="181818"/>
                        </a:solidFill>
                        <a:uFill>
                          <a:solidFill>
                            <a:srgbClr val="181818"/>
                          </a:solidFill>
                        </a:u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marL="1561465">
                        <a:lnSpc>
                          <a:spcPts val="1150"/>
                        </a:lnSpc>
                        <a:tabLst>
                          <a:tab pos="1951355" algn="l"/>
                          <a:tab pos="3173730" algn="l"/>
                          <a:tab pos="3601085" algn="l"/>
                        </a:tabLst>
                      </a:pPr>
                      <a:r>
                        <a:rPr sz="2400" b="1" u="heavy" spc="145" dirty="0">
                          <a:solidFill>
                            <a:srgbClr val="181818"/>
                          </a:solidFill>
                          <a:uFill>
                            <a:solidFill>
                              <a:srgbClr val="181818"/>
                            </a:solidFill>
                          </a:uFill>
                          <a:latin typeface="Times New Roman" panose="02020603050405020304" charset="0"/>
                          <a:cs typeface="Times New Roman" panose="02020603050405020304" charset="0"/>
                        </a:rPr>
                        <a:t>-	Matiéres salines</a:t>
                      </a:r>
                      <a:endParaRPr sz="2400" b="1" u="heavy" spc="145" dirty="0">
                        <a:solidFill>
                          <a:srgbClr val="181818"/>
                        </a:solidFill>
                        <a:uFill>
                          <a:solidFill>
                            <a:srgbClr val="181818"/>
                          </a:solidFill>
                        </a:u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ts val="2905"/>
                        </a:lnSpc>
                      </a:pPr>
                      <a:r>
                        <a:rPr sz="2400" b="1" spc="45" dirty="0">
                          <a:solidFill>
                            <a:srgbClr val="181818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0.96</a:t>
                      </a:r>
                      <a:endParaRPr sz="2400" b="1" spc="45" dirty="0">
                        <a:solidFill>
                          <a:srgbClr val="181818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55420" cy="1522095"/>
            <a:chOff x="188253" y="1369408"/>
            <a:chExt cx="145542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32851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987059" y="6180007"/>
            <a:ext cx="3953510" cy="0"/>
          </a:xfrm>
          <a:custGeom>
            <a:avLst/>
            <a:gdLst/>
            <a:ahLst/>
            <a:cxnLst/>
            <a:rect l="l" t="t" r="r" b="b"/>
            <a:pathLst>
              <a:path w="3953510">
                <a:moveTo>
                  <a:pt x="0" y="0"/>
                </a:moveTo>
                <a:lnTo>
                  <a:pt x="3953325" y="0"/>
                </a:lnTo>
              </a:path>
            </a:pathLst>
          </a:custGeom>
          <a:ln w="101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626384" y="1966306"/>
            <a:ext cx="9876155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71550" algn="l"/>
                <a:tab pos="2480310" algn="l"/>
              </a:tabLst>
            </a:pPr>
            <a:r>
              <a:rPr sz="3450" u="heavy" spc="-55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.</a:t>
            </a:r>
            <a:r>
              <a:rPr sz="3450" u="heavy" spc="-635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50" b="1" u="heavy" spc="-25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1.3</a:t>
            </a:r>
            <a:r>
              <a:rPr sz="3450" b="1" u="heavy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3450" b="1" u="heavy" spc="-10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Princi</a:t>
            </a:r>
            <a:r>
              <a:rPr lang="fr-FR" altLang="en-US" sz="3450" b="1" u="heavy" spc="-10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p</a:t>
            </a:r>
            <a:r>
              <a:rPr sz="3450" b="1" u="heavy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e</a:t>
            </a:r>
            <a:r>
              <a:rPr sz="3450" b="1" u="heavy" spc="170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50" b="1" u="heavy" spc="145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de</a:t>
            </a:r>
            <a:r>
              <a:rPr sz="3450" b="1" u="heavy" spc="-130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50" b="1" u="heavy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contr</a:t>
            </a:r>
            <a:r>
              <a:rPr lang="fr-FR" altLang="en-US" sz="3450" b="1" u="heavy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o</a:t>
            </a:r>
            <a:r>
              <a:rPr sz="3450" b="1" u="heavy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le</a:t>
            </a:r>
            <a:r>
              <a:rPr sz="3450" b="1" u="heavy" spc="50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50" b="1" u="heavy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des</a:t>
            </a:r>
            <a:r>
              <a:rPr sz="3450" b="1" u="none" spc="-25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u="none" spc="105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3450" b="1" u="none" spc="-65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u="none" spc="-10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pasteuris</a:t>
            </a:r>
            <a:r>
              <a:rPr lang="fr-FR" altLang="en-US" sz="3450" b="1" u="none" spc="-10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450" b="1" u="none" spc="-10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s</a:t>
            </a:r>
            <a:endParaRPr sz="34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81651" y="3151140"/>
            <a:ext cx="278574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0" u="none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Recherche</a:t>
            </a:r>
            <a:r>
              <a:rPr sz="3500" b="0" u="none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0" u="none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de: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3710940"/>
            <a:ext cx="12286615" cy="6009005"/>
          </a:xfrm>
          <a:prstGeom prst="rect">
            <a:avLst/>
          </a:prstGeom>
        </p:spPr>
        <p:txBody>
          <a:bodyPr vert="horz" wrap="square" lIns="0" tIns="252729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990"/>
              </a:spcBef>
            </a:pPr>
            <a:r>
              <a:rPr sz="350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•Germes</a:t>
            </a:r>
            <a:r>
              <a:rPr sz="350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banaux</a:t>
            </a:r>
            <a:r>
              <a:rPr sz="3500" spc="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00" spc="-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pathog</a:t>
            </a:r>
            <a:r>
              <a:rPr lang="fr-FR" altLang="en-US" sz="350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nes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156845">
              <a:lnSpc>
                <a:spcPct val="100000"/>
              </a:lnSpc>
              <a:spcBef>
                <a:spcPts val="1890"/>
              </a:spcBef>
            </a:pP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50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phosphatase</a:t>
            </a:r>
            <a:r>
              <a:rPr sz="350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al</a:t>
            </a:r>
            <a:r>
              <a:rPr lang="fr-FR" altLang="en-US" sz="35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35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aIine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25400">
              <a:lnSpc>
                <a:spcPct val="100000"/>
              </a:lnSpc>
              <a:spcBef>
                <a:spcPts val="3150"/>
              </a:spcBef>
              <a:tabLst>
                <a:tab pos="843915" algn="l"/>
              </a:tabLst>
            </a:pPr>
            <a:r>
              <a:rPr sz="3450" b="1" spc="-25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8.2</a:t>
            </a:r>
            <a:r>
              <a:rPr sz="3450" b="1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	Laits</a:t>
            </a:r>
            <a:r>
              <a:rPr sz="3450" b="1" spc="155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spc="-10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st</a:t>
            </a:r>
            <a:r>
              <a:rPr lang="fr-FR" altLang="en-US" sz="3450" b="1" spc="-10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450" b="1" spc="-10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rilis</a:t>
            </a:r>
            <a:r>
              <a:rPr lang="fr-FR" altLang="en-US" sz="3450" b="1" spc="-10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450" b="1" spc="-10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s</a:t>
            </a:r>
            <a:endParaRPr sz="34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10"/>
              </a:spcBef>
            </a:pPr>
            <a:endParaRPr sz="3450">
              <a:latin typeface="Arial" panose="020B0604020202020204"/>
              <a:cs typeface="Arial" panose="020B0604020202020204"/>
            </a:endParaRPr>
          </a:p>
          <a:p>
            <a:pPr marL="247650" marR="43180" indent="1905">
              <a:lnSpc>
                <a:spcPct val="98000"/>
              </a:lnSpc>
            </a:pPr>
            <a:r>
              <a:rPr sz="3500" spc="-2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0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st</a:t>
            </a:r>
            <a:r>
              <a:rPr lang="fr-FR" altLang="en-US" sz="350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rilisation</a:t>
            </a:r>
            <a:r>
              <a:rPr sz="350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assure</a:t>
            </a:r>
            <a:r>
              <a:rPr sz="350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50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conservation</a:t>
            </a:r>
            <a:r>
              <a:rPr sz="3500" spc="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sinon</a:t>
            </a:r>
            <a:r>
              <a:rPr sz="350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definitive</a:t>
            </a:r>
            <a:r>
              <a:rPr sz="350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 mains</a:t>
            </a:r>
            <a:r>
              <a:rPr sz="350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tres</a:t>
            </a:r>
            <a:r>
              <a:rPr sz="3500" spc="-2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longue</a:t>
            </a:r>
            <a:r>
              <a:rPr sz="350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50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destruction</a:t>
            </a:r>
            <a:r>
              <a:rPr sz="350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thermique</a:t>
            </a:r>
            <a:r>
              <a:rPr sz="350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0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germes </a:t>
            </a:r>
            <a:r>
              <a:rPr sz="350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spores</a:t>
            </a:r>
            <a:r>
              <a:rPr sz="3500" spc="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y</a:t>
            </a:r>
            <a:r>
              <a:rPr sz="350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2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compr</a:t>
            </a:r>
            <a:r>
              <a:rPr lang="fr-FR" altLang="en-US" sz="3500" spc="-2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350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s.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254635" marR="170180" indent="-5080">
              <a:lnSpc>
                <a:spcPct val="88000"/>
              </a:lnSpc>
              <a:spcBef>
                <a:spcPts val="1240"/>
              </a:spcBef>
            </a:pPr>
            <a:r>
              <a:rPr sz="3500" spc="-2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00" spc="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st</a:t>
            </a:r>
            <a:r>
              <a:rPr lang="fr-FR" altLang="en-US" sz="350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rilisation</a:t>
            </a:r>
            <a:r>
              <a:rPr sz="350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0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effectu</a:t>
            </a:r>
            <a:r>
              <a:rPr lang="fr-FR" altLang="en-US" sz="350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00" spc="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0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autoclave</a:t>
            </a:r>
            <a:r>
              <a:rPr lang="fr-FR" altLang="en-US" sz="350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à</a:t>
            </a:r>
            <a:r>
              <a:rPr sz="5100" spc="-3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7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1200</a:t>
            </a:r>
            <a:r>
              <a:rPr sz="3600" spc="3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50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pendant </a:t>
            </a: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20</a:t>
            </a:r>
            <a:r>
              <a:rPr sz="3500" spc="-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minutes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3161184" y="2418068"/>
            <a:ext cx="5002530" cy="0"/>
          </a:xfrm>
          <a:custGeom>
            <a:avLst/>
            <a:gdLst/>
            <a:ahLst/>
            <a:cxnLst/>
            <a:rect l="l" t="t" r="r" b="b"/>
            <a:pathLst>
              <a:path w="5002530">
                <a:moveTo>
                  <a:pt x="0" y="0"/>
                </a:moveTo>
                <a:lnTo>
                  <a:pt x="5002050" y="0"/>
                </a:lnTo>
              </a:path>
            </a:pathLst>
          </a:custGeom>
          <a:ln w="12726">
            <a:solidFill>
              <a:srgbClr val="3836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48486" y="1951344"/>
            <a:ext cx="6552565" cy="567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43965" algn="l"/>
              </a:tabLst>
            </a:pPr>
            <a:r>
              <a:rPr sz="3600" u="none" spc="-55" dirty="0"/>
              <a:t>8.</a:t>
            </a:r>
            <a:r>
              <a:rPr sz="3600" u="none" spc="-434" dirty="0"/>
              <a:t> </a:t>
            </a:r>
            <a:r>
              <a:rPr sz="3450" u="none" spc="-25" dirty="0"/>
              <a:t>2.1</a:t>
            </a:r>
            <a:r>
              <a:rPr sz="3450" u="none" dirty="0"/>
              <a:t>	</a:t>
            </a:r>
            <a:r>
              <a:rPr sz="3600" u="none" spc="-10" dirty="0"/>
              <a:t>Homog</a:t>
            </a:r>
            <a:r>
              <a:rPr lang="fr-FR" sz="3600" u="none" spc="-10" dirty="0"/>
              <a:t>é</a:t>
            </a:r>
            <a:r>
              <a:rPr sz="3600" u="none" spc="-10" dirty="0"/>
              <a:t>n</a:t>
            </a:r>
            <a:r>
              <a:rPr lang="fr-FR" sz="3600" u="none" spc="-10" dirty="0"/>
              <a:t>é</a:t>
            </a:r>
            <a:r>
              <a:rPr sz="3600" u="none" spc="-10" dirty="0"/>
              <a:t>isation</a:t>
            </a:r>
            <a:r>
              <a:rPr sz="3600" u="none" spc="-155" dirty="0"/>
              <a:t> </a:t>
            </a:r>
            <a:r>
              <a:rPr sz="3600" u="none" dirty="0"/>
              <a:t>du</a:t>
            </a:r>
            <a:r>
              <a:rPr sz="3600" u="none" spc="-5" dirty="0"/>
              <a:t> </a:t>
            </a:r>
            <a:r>
              <a:rPr sz="3600" u="none" spc="-20" dirty="0"/>
              <a:t>lait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870165" y="3251679"/>
            <a:ext cx="1083881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principe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simple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lang="fr-FR" altLang="en-US"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s'agit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maintenir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'</a:t>
            </a:r>
            <a:r>
              <a:rPr lang="fr-FR" altLang="en-US"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mulsion</a:t>
            </a:r>
            <a:r>
              <a:rPr sz="3550" spc="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9529" y="3776009"/>
            <a:ext cx="993457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grasses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pulverisant</a:t>
            </a:r>
            <a:r>
              <a:rPr sz="3550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lang="fr-FR" altLang="en-US"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caniquement</a:t>
            </a:r>
            <a:r>
              <a:rPr sz="355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0165" y="4095443"/>
            <a:ext cx="10964545" cy="2472055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659765" marR="520065" indent="1905">
              <a:lnSpc>
                <a:spcPct val="66000"/>
              </a:lnSpc>
              <a:spcBef>
                <a:spcPts val="2260"/>
              </a:spcBef>
            </a:pP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globules</a:t>
            </a: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afin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ramener</a:t>
            </a:r>
            <a:r>
              <a:rPr sz="355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leur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diam</a:t>
            </a:r>
            <a:r>
              <a:rPr lang="fr-FR" altLang="en-US"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tre</a:t>
            </a:r>
            <a:r>
              <a:rPr lang="fr-FR" altLang="en-US"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à</a:t>
            </a:r>
            <a:r>
              <a:rPr sz="5200" spc="-2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55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chiffre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environnant</a:t>
            </a:r>
            <a:r>
              <a:rPr sz="355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50" dirty="0">
                <a:solidFill>
                  <a:srgbClr val="0E0E0E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r>
              <a:rPr lang="fr-FR" altLang="en-US" sz="3650" dirty="0">
                <a:solidFill>
                  <a:srgbClr val="0E0E0E"/>
                </a:solidFill>
                <a:latin typeface="Times New Roman" panose="02020603050405020304"/>
                <a:cs typeface="Times New Roman" panose="02020603050405020304"/>
              </a:rPr>
              <a:t> à </a:t>
            </a:r>
            <a:r>
              <a:rPr sz="3650" dirty="0">
                <a:solidFill>
                  <a:srgbClr val="0E0E0E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650" spc="-114" dirty="0">
                <a:solidFill>
                  <a:srgbClr val="0E0E0E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µm.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658495" marR="5080" indent="-646430">
              <a:lnSpc>
                <a:spcPts val="4130"/>
              </a:lnSpc>
              <a:spcBef>
                <a:spcPts val="1775"/>
              </a:spcBef>
            </a:pP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sterilisation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modifie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sensiblement</a:t>
            </a:r>
            <a:r>
              <a:rPr sz="3550" spc="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structure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physico-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chimique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lait.</a:t>
            </a:r>
            <a:r>
              <a:rPr sz="355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peut</a:t>
            </a:r>
            <a:r>
              <a:rPr sz="355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observer</a:t>
            </a:r>
            <a:r>
              <a:rPr sz="3550" spc="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9196" y="6644552"/>
            <a:ext cx="11547475" cy="2715895"/>
          </a:xfrm>
          <a:prstGeom prst="rect">
            <a:avLst/>
          </a:prstGeom>
        </p:spPr>
        <p:txBody>
          <a:bodyPr vert="horz" wrap="square" lIns="0" tIns="275590" rIns="0" bIns="0" rtlCol="0">
            <a:spAutoFit/>
          </a:bodyPr>
          <a:lstStyle/>
          <a:p>
            <a:pPr marL="647065" indent="-634365">
              <a:lnSpc>
                <a:spcPct val="100000"/>
              </a:lnSpc>
              <a:spcBef>
                <a:spcPts val="2170"/>
              </a:spcBef>
              <a:buChar char="•"/>
              <a:tabLst>
                <a:tab pos="647065" algn="l"/>
              </a:tabLst>
            </a:pP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oxydation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647065" indent="-634365">
              <a:lnSpc>
                <a:spcPct val="100000"/>
              </a:lnSpc>
              <a:spcBef>
                <a:spcPts val="2075"/>
              </a:spcBef>
              <a:buChar char="•"/>
              <a:tabLst>
                <a:tab pos="647065" algn="l"/>
              </a:tabLst>
            </a:pP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550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go</a:t>
            </a:r>
            <a:r>
              <a:rPr lang="fr-FR" altLang="en-US" sz="355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355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carton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647065" marR="5080" indent="-635000">
              <a:lnSpc>
                <a:spcPct val="87000"/>
              </a:lnSpc>
              <a:spcBef>
                <a:spcPts val="1025"/>
              </a:spcBef>
              <a:buChar char="•"/>
              <a:tabLst>
                <a:tab pos="653415" algn="l"/>
              </a:tabLst>
            </a:pP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action</a:t>
            </a:r>
            <a:r>
              <a:rPr sz="3550" spc="-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facilit</a:t>
            </a:r>
            <a:r>
              <a:rPr lang="fr-FR" altLang="en-US"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enzymes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suite</a:t>
            </a:r>
            <a:r>
              <a:rPr sz="355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!'extension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 	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surface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globules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apr</a:t>
            </a:r>
            <a:r>
              <a:rPr lang="fr-FR" altLang="en-US"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homog</a:t>
            </a:r>
            <a:r>
              <a:rPr lang="fr-FR" altLang="en-US"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lang="fr-FR" altLang="en-US"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isation.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642225" cy="1522095"/>
            <a:chOff x="188253" y="1369408"/>
            <a:chExt cx="7642225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99723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58965" y="2423158"/>
              <a:ext cx="6371590" cy="0"/>
            </a:xfrm>
            <a:custGeom>
              <a:avLst/>
              <a:gdLst/>
              <a:ahLst/>
              <a:cxnLst/>
              <a:rect l="l" t="t" r="r" b="b"/>
              <a:pathLst>
                <a:path w="6371590">
                  <a:moveTo>
                    <a:pt x="0" y="0"/>
                  </a:moveTo>
                  <a:lnTo>
                    <a:pt x="6371366" y="0"/>
                  </a:lnTo>
                </a:path>
              </a:pathLst>
            </a:custGeom>
            <a:ln w="12726">
              <a:solidFill>
                <a:srgbClr val="3A368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46265" y="1956434"/>
            <a:ext cx="10414000" cy="567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15235" algn="l"/>
                <a:tab pos="3999865" algn="l"/>
              </a:tabLst>
            </a:pPr>
            <a:r>
              <a:rPr sz="3600" u="none" spc="145" dirty="0">
                <a:solidFill>
                  <a:srgbClr val="3A3680"/>
                </a:solidFill>
              </a:rPr>
              <a:t>2.2</a:t>
            </a:r>
            <a:r>
              <a:rPr sz="3600" u="none" spc="-240" dirty="0">
                <a:solidFill>
                  <a:srgbClr val="3A3680"/>
                </a:solidFill>
              </a:rPr>
              <a:t> </a:t>
            </a:r>
            <a:r>
              <a:rPr sz="3600" u="none" spc="-10" dirty="0">
                <a:solidFill>
                  <a:srgbClr val="3A3680"/>
                </a:solidFill>
              </a:rPr>
              <a:t>Techni</a:t>
            </a:r>
            <a:r>
              <a:rPr lang="fr-FR" sz="3600" u="none" spc="-10" dirty="0">
                <a:solidFill>
                  <a:srgbClr val="3A3680"/>
                </a:solidFill>
              </a:rPr>
              <a:t>q</a:t>
            </a:r>
            <a:r>
              <a:rPr sz="3600" u="none" spc="100" dirty="0">
                <a:solidFill>
                  <a:srgbClr val="3A3680"/>
                </a:solidFill>
              </a:rPr>
              <a:t>ue</a:t>
            </a:r>
            <a:r>
              <a:rPr sz="3600" u="none" spc="-225" dirty="0">
                <a:solidFill>
                  <a:srgbClr val="3A3680"/>
                </a:solidFill>
              </a:rPr>
              <a:t> </a:t>
            </a:r>
            <a:r>
              <a:rPr sz="3600" u="none" spc="55" dirty="0">
                <a:solidFill>
                  <a:srgbClr val="3A3680"/>
                </a:solidFill>
              </a:rPr>
              <a:t>de</a:t>
            </a:r>
            <a:r>
              <a:rPr lang="fr-FR" sz="3600" u="none" spc="55" dirty="0">
                <a:solidFill>
                  <a:srgbClr val="3A3680"/>
                </a:solidFill>
              </a:rPr>
              <a:t> p</a:t>
            </a:r>
            <a:r>
              <a:rPr sz="3600" u="none" dirty="0">
                <a:solidFill>
                  <a:srgbClr val="3A3680"/>
                </a:solidFill>
              </a:rPr>
              <a:t>r</a:t>
            </a:r>
            <a:r>
              <a:rPr lang="fr-FR" sz="3600" u="none" dirty="0">
                <a:solidFill>
                  <a:srgbClr val="3A3680"/>
                </a:solidFill>
              </a:rPr>
              <a:t>ép</a:t>
            </a:r>
            <a:r>
              <a:rPr sz="3600" u="none" dirty="0">
                <a:solidFill>
                  <a:srgbClr val="3A3680"/>
                </a:solidFill>
              </a:rPr>
              <a:t>aration</a:t>
            </a:r>
            <a:r>
              <a:rPr sz="3600" u="none" spc="434" dirty="0">
                <a:solidFill>
                  <a:srgbClr val="3A3680"/>
                </a:solidFill>
              </a:rPr>
              <a:t> </a:t>
            </a:r>
            <a:r>
              <a:rPr sz="3600" u="none" spc="60" dirty="0">
                <a:solidFill>
                  <a:srgbClr val="3A3680"/>
                </a:solidFill>
              </a:rPr>
              <a:t>du</a:t>
            </a:r>
            <a:r>
              <a:rPr sz="3600" u="none" spc="-110" dirty="0">
                <a:solidFill>
                  <a:srgbClr val="3A3680"/>
                </a:solidFill>
              </a:rPr>
              <a:t> </a:t>
            </a:r>
            <a:r>
              <a:rPr sz="3600" u="none" spc="114" dirty="0">
                <a:solidFill>
                  <a:srgbClr val="3A3680"/>
                </a:solidFill>
              </a:rPr>
              <a:t>lait</a:t>
            </a:r>
            <a:r>
              <a:rPr sz="3600" u="none" spc="45" dirty="0">
                <a:solidFill>
                  <a:srgbClr val="3A3680"/>
                </a:solidFill>
              </a:rPr>
              <a:t> </a:t>
            </a:r>
            <a:r>
              <a:rPr sz="3600" u="none" spc="-10" dirty="0">
                <a:solidFill>
                  <a:srgbClr val="3A3680"/>
                </a:solidFill>
              </a:rPr>
              <a:t>st</a:t>
            </a:r>
            <a:r>
              <a:rPr lang="fr-FR" sz="3600" u="none" spc="-10" dirty="0">
                <a:solidFill>
                  <a:srgbClr val="3A3680"/>
                </a:solidFill>
              </a:rPr>
              <a:t>é</a:t>
            </a:r>
            <a:r>
              <a:rPr sz="3600" u="none" spc="-10" dirty="0">
                <a:solidFill>
                  <a:srgbClr val="3A3680"/>
                </a:solidFill>
              </a:rPr>
              <a:t>r</a:t>
            </a:r>
            <a:r>
              <a:rPr lang="fr-FR" sz="3600" u="none" spc="-10" dirty="0">
                <a:solidFill>
                  <a:srgbClr val="3A3680"/>
                </a:solidFill>
              </a:rPr>
              <a:t>é</a:t>
            </a:r>
            <a:r>
              <a:rPr sz="3600" u="none" spc="-10" dirty="0">
                <a:solidFill>
                  <a:srgbClr val="3A3680"/>
                </a:solidFill>
              </a:rPr>
              <a:t>lis</a:t>
            </a:r>
            <a:r>
              <a:rPr lang="fr-FR" sz="3600" u="none" spc="-10" dirty="0">
                <a:solidFill>
                  <a:srgbClr val="3A3680"/>
                </a:solidFill>
              </a:rPr>
              <a:t>é</a:t>
            </a:r>
            <a:r>
              <a:rPr sz="3600" u="none" spc="-10" dirty="0">
                <a:solidFill>
                  <a:srgbClr val="3A3680"/>
                </a:solidFill>
              </a:rPr>
              <a:t>(1)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1203202" y="3069691"/>
            <a:ext cx="10728325" cy="520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721850" algn="l"/>
              </a:tabLst>
            </a:pP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300" spc="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st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rilisation</a:t>
            </a:r>
            <a:r>
              <a:rPr sz="3300" spc="2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300" spc="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300" spc="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d'une</a:t>
            </a:r>
            <a:r>
              <a:rPr sz="3300" spc="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pasteurisation.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II</a:t>
            </a:r>
            <a:r>
              <a:rPr sz="3300" spc="4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y</a:t>
            </a:r>
            <a:r>
              <a:rPr sz="330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</a:t>
            </a:r>
            <a:endParaRPr sz="33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2874" y="3364944"/>
            <a:ext cx="10443210" cy="219710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24765" marR="5080" indent="-12700">
              <a:lnSpc>
                <a:spcPct val="77000"/>
              </a:lnSpc>
              <a:spcBef>
                <a:spcPts val="1510"/>
              </a:spcBef>
              <a:tabLst>
                <a:tab pos="2116455" algn="l"/>
                <a:tab pos="7433945" algn="l"/>
              </a:tabLst>
            </a:pP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ensuite</a:t>
            </a:r>
            <a:r>
              <a:rPr sz="3300" spc="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300" spc="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30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st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rilisation</a:t>
            </a:r>
            <a:r>
              <a:rPr sz="3300" spc="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300" spc="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30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130-140°</a:t>
            </a:r>
            <a:r>
              <a:rPr sz="3300" spc="2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pendant</a:t>
            </a:r>
            <a:r>
              <a:rPr sz="3300" spc="2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lang="fr-FR" altLang="en-US"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</a:t>
            </a:r>
            <a:r>
              <a:rPr sz="510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4 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seconde</a:t>
            </a:r>
            <a:r>
              <a:rPr lang="fr-FR" altLang="en-US"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puis</a:t>
            </a:r>
            <a:r>
              <a:rPr sz="330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refroidissement</a:t>
            </a:r>
            <a:r>
              <a:rPr lang="fr-FR" altLang="en-US" sz="33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à</a:t>
            </a:r>
            <a:r>
              <a:rPr sz="4650" spc="-3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70</a:t>
            </a:r>
            <a:r>
              <a:rPr sz="33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80°C.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 marL="31750">
              <a:lnSpc>
                <a:spcPct val="100000"/>
              </a:lnSpc>
              <a:spcBef>
                <a:spcPts val="2615"/>
              </a:spcBef>
            </a:pPr>
            <a:r>
              <a:rPr sz="3350" i="1" u="heavy" spc="65" dirty="0">
                <a:solidFill>
                  <a:srgbClr val="3A3680"/>
                </a:solidFill>
                <a:uFill>
                  <a:solidFill>
                    <a:srgbClr val="3A3680"/>
                  </a:solidFill>
                </a:uFill>
                <a:latin typeface="Arial" panose="020B0604020202020204"/>
                <a:cs typeface="Arial" panose="020B0604020202020204"/>
              </a:rPr>
              <a:t>8.2.2.1</a:t>
            </a:r>
            <a:r>
              <a:rPr sz="3350" i="1" u="heavy" spc="-165" dirty="0">
                <a:solidFill>
                  <a:srgbClr val="3A3680"/>
                </a:solidFill>
                <a:uFill>
                  <a:solidFill>
                    <a:srgbClr val="3A368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350" i="1" u="heavy" dirty="0">
                <a:solidFill>
                  <a:srgbClr val="3A3680"/>
                </a:solidFill>
                <a:uFill>
                  <a:solidFill>
                    <a:srgbClr val="3A3680"/>
                  </a:solidFill>
                </a:uFill>
                <a:latin typeface="Arial" panose="020B0604020202020204"/>
                <a:cs typeface="Arial" panose="020B0604020202020204"/>
              </a:rPr>
              <a:t>St</a:t>
            </a:r>
            <a:r>
              <a:rPr lang="fr-FR" altLang="en-US" sz="3350" i="1" u="heavy" dirty="0">
                <a:solidFill>
                  <a:srgbClr val="3A3680"/>
                </a:solidFill>
                <a:uFill>
                  <a:solidFill>
                    <a:srgbClr val="3A3680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350" i="1" u="heavy" dirty="0">
                <a:solidFill>
                  <a:srgbClr val="3A3680"/>
                </a:solidFill>
                <a:uFill>
                  <a:solidFill>
                    <a:srgbClr val="3A3680"/>
                  </a:solidFill>
                </a:uFill>
                <a:latin typeface="Arial" panose="020B0604020202020204"/>
                <a:cs typeface="Arial" panose="020B0604020202020204"/>
              </a:rPr>
              <a:t>rilisation</a:t>
            </a:r>
            <a:r>
              <a:rPr sz="3350" i="1" u="heavy" spc="225" dirty="0">
                <a:solidFill>
                  <a:srgbClr val="3A3680"/>
                </a:solidFill>
                <a:uFill>
                  <a:solidFill>
                    <a:srgbClr val="3A368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350" i="1" u="heavy" spc="105" dirty="0">
                <a:solidFill>
                  <a:srgbClr val="3A3680"/>
                </a:solidFill>
                <a:uFill>
                  <a:solidFill>
                    <a:srgbClr val="3A3680"/>
                  </a:solidFill>
                </a:uFill>
                <a:latin typeface="Arial" panose="020B0604020202020204"/>
                <a:cs typeface="Arial" panose="020B0604020202020204"/>
              </a:rPr>
              <a:t>en</a:t>
            </a:r>
            <a:r>
              <a:rPr sz="3350" i="1" u="heavy" spc="-20" dirty="0">
                <a:solidFill>
                  <a:srgbClr val="3A3680"/>
                </a:solidFill>
                <a:uFill>
                  <a:solidFill>
                    <a:srgbClr val="3A368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350" i="1" u="heavy" spc="50" dirty="0">
                <a:solidFill>
                  <a:srgbClr val="3A3680"/>
                </a:solidFill>
                <a:uFill>
                  <a:solidFill>
                    <a:srgbClr val="3A3680"/>
                  </a:solidFill>
                </a:uFill>
                <a:latin typeface="Arial" panose="020B0604020202020204"/>
                <a:cs typeface="Arial" panose="020B0604020202020204"/>
              </a:rPr>
              <a:t>recipient</a:t>
            </a:r>
            <a:r>
              <a:rPr sz="3350" i="1" u="heavy" spc="-35" dirty="0">
                <a:solidFill>
                  <a:srgbClr val="3A3680"/>
                </a:solidFill>
                <a:uFill>
                  <a:solidFill>
                    <a:srgbClr val="3A368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350" i="1" u="heavy" spc="-10" dirty="0">
                <a:solidFill>
                  <a:srgbClr val="3A3680"/>
                </a:solidFill>
                <a:uFill>
                  <a:solidFill>
                    <a:srgbClr val="3A3680"/>
                  </a:solidFill>
                </a:uFill>
                <a:latin typeface="Arial" panose="020B0604020202020204"/>
                <a:cs typeface="Arial" panose="020B0604020202020204"/>
              </a:rPr>
              <a:t>herm</a:t>
            </a:r>
            <a:r>
              <a:rPr lang="fr-FR" altLang="en-US" sz="3350" i="1" u="heavy" spc="-10" dirty="0">
                <a:solidFill>
                  <a:srgbClr val="3A3680"/>
                </a:solidFill>
                <a:uFill>
                  <a:solidFill>
                    <a:srgbClr val="3A3680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350" i="1" u="heavy" spc="-10" dirty="0">
                <a:solidFill>
                  <a:srgbClr val="3A3680"/>
                </a:solidFill>
                <a:uFill>
                  <a:solidFill>
                    <a:srgbClr val="3A3680"/>
                  </a:solidFill>
                </a:uFill>
                <a:latin typeface="Arial" panose="020B0604020202020204"/>
                <a:cs typeface="Arial" panose="020B0604020202020204"/>
              </a:rPr>
              <a:t>tique</a:t>
            </a:r>
            <a:endParaRPr sz="33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1826" y="6001867"/>
            <a:ext cx="11040745" cy="15900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2540">
              <a:lnSpc>
                <a:spcPct val="98000"/>
              </a:lnSpc>
              <a:spcBef>
                <a:spcPts val="185"/>
              </a:spcBef>
              <a:tabLst>
                <a:tab pos="6210300" algn="l"/>
              </a:tabLst>
            </a:pP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30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300" spc="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pasteuris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spc="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homog</a:t>
            </a:r>
            <a:r>
              <a:rPr lang="fr-FR" altLang="en-US"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lang="fr-FR" altLang="en-US"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is</a:t>
            </a:r>
            <a:r>
              <a:rPr lang="fr-FR" altLang="en-US"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mis</a:t>
            </a:r>
            <a:r>
              <a:rPr sz="3300" spc="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300" spc="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recipient,</a:t>
            </a:r>
            <a:r>
              <a:rPr sz="3300" spc="3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 </a:t>
            </a:r>
            <a:r>
              <a:rPr sz="3550" b="1" spc="-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st</a:t>
            </a:r>
            <a:r>
              <a:rPr lang="fr-FR" altLang="en-US" sz="3550" b="1" spc="-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b="1" spc="-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rilis</a:t>
            </a:r>
            <a:r>
              <a:rPr lang="fr-FR" altLang="en-US" sz="3550" b="1" spc="-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b="1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2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b="1" spc="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2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b="1" spc="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2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autoclaves</a:t>
            </a:r>
            <a:r>
              <a:rPr sz="3550" b="1" spc="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aliment</a:t>
            </a:r>
            <a:r>
              <a:rPr lang="fr-FR" altLang="en-US" sz="3550" b="1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b="1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</a:t>
            </a:r>
            <a:r>
              <a:rPr sz="3550" b="1" spc="2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b="1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2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continu</a:t>
            </a:r>
            <a:r>
              <a:rPr sz="3550" b="1" spc="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2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3550" b="1" spc="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 </a:t>
            </a:r>
            <a:r>
              <a:rPr sz="3550" b="1" spc="-2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discontinu.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1082020" cy="1522095"/>
            <a:chOff x="188253" y="1369408"/>
            <a:chExt cx="1108202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659229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099141" y="3151140"/>
            <a:ext cx="672020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i="1" u="heavy" dirty="0">
                <a:solidFill>
                  <a:srgbClr val="3D3879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8.2.2.2</a:t>
            </a:r>
            <a:r>
              <a:rPr sz="3500" i="1" u="heavy" spc="-190" dirty="0">
                <a:solidFill>
                  <a:srgbClr val="3D3879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i="1" u="heavy" dirty="0">
                <a:solidFill>
                  <a:srgbClr val="3D3879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sterilisation</a:t>
            </a:r>
            <a:r>
              <a:rPr sz="3500" i="1" u="heavy" spc="75" dirty="0">
                <a:solidFill>
                  <a:srgbClr val="3D3879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i="1" u="heavy" dirty="0">
                <a:solidFill>
                  <a:srgbClr val="3D3879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en</a:t>
            </a:r>
            <a:r>
              <a:rPr sz="3500" i="1" u="heavy" spc="-195" dirty="0">
                <a:solidFill>
                  <a:srgbClr val="3D3879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i="1" u="heavy" spc="80" dirty="0">
                <a:solidFill>
                  <a:srgbClr val="3D3879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flux</a:t>
            </a:r>
            <a:r>
              <a:rPr sz="3500" i="1" u="heavy" spc="-240" dirty="0">
                <a:solidFill>
                  <a:srgbClr val="3D3879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i="1" u="heavy" spc="-10" dirty="0">
                <a:solidFill>
                  <a:srgbClr val="3D3879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continu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83945" y="4122420"/>
            <a:ext cx="3496310" cy="567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u="heavy" spc="-5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  <a:sym typeface="+mn-ea"/>
              </a:rPr>
              <a:t>Le</a:t>
            </a:r>
            <a:r>
              <a:rPr sz="3600" u="heavy" spc="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600" u="heavy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  <a:sym typeface="+mn-ea"/>
              </a:rPr>
              <a:t>lait</a:t>
            </a:r>
            <a:r>
              <a:rPr sz="3600" u="heavy" spc="-12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600" b="0" u="heavy" spc="-13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UHT: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3945" y="4572000"/>
            <a:ext cx="11432540" cy="814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UHT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chauff</a:t>
            </a:r>
            <a:r>
              <a:rPr lang="fr-FR" altLang="en-US"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 à</a:t>
            </a:r>
            <a:r>
              <a:rPr sz="5200" spc="-3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haute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temp</a:t>
            </a:r>
            <a:r>
              <a:rPr lang="fr-FR" altLang="en-US"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rature</a:t>
            </a:r>
            <a:r>
              <a:rPr sz="35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135-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150°C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7019" y="5215371"/>
            <a:ext cx="9864725" cy="266954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 indent="-635">
              <a:lnSpc>
                <a:spcPct val="90000"/>
              </a:lnSpc>
              <a:spcBef>
                <a:spcPts val="740"/>
              </a:spcBef>
            </a:pP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pendant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temps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</a:t>
            </a:r>
            <a:r>
              <a:rPr lang="fr-FR" altLang="en-US"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court</a:t>
            </a:r>
            <a:r>
              <a:rPr sz="3550" spc="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10s.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II</a:t>
            </a:r>
            <a:r>
              <a:rPr sz="3550" spc="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existe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deux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lang="fr-FR" altLang="en-US"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thodes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chauffage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3655">
              <a:lnSpc>
                <a:spcPct val="100000"/>
              </a:lnSpc>
              <a:spcBef>
                <a:spcPts val="2035"/>
              </a:spcBef>
            </a:pP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•Le</a:t>
            </a:r>
            <a:r>
              <a:rPr sz="3550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chauffage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indirect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3655">
              <a:lnSpc>
                <a:spcPct val="100000"/>
              </a:lnSpc>
              <a:spcBef>
                <a:spcPts val="1870"/>
              </a:spcBef>
            </a:pP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•Le</a:t>
            </a:r>
            <a:r>
              <a:rPr sz="3550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chauffage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direct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1082020" cy="1522095"/>
            <a:chOff x="188253" y="1369408"/>
            <a:chExt cx="1108202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659229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00785" y="3028315"/>
            <a:ext cx="11715750" cy="800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heavy" spc="-23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Les</a:t>
            </a:r>
            <a:r>
              <a:rPr b="0" u="heavy" spc="-5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b="0" u="heavy" spc="-6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m</a:t>
            </a:r>
            <a:r>
              <a:rPr lang="fr-FR" b="0" u="heavy" spc="-6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b="0" u="heavy" spc="-6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thodes</a:t>
            </a:r>
            <a:r>
              <a:rPr b="0" u="heavy" spc="-19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b="0" u="heavy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de</a:t>
            </a:r>
            <a:r>
              <a:rPr b="0" u="heavy" spc="-24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b="0" u="heavy" spc="-6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chauffage</a:t>
            </a:r>
            <a:r>
              <a:rPr b="0" u="heavy" spc="-14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b="0" u="heavy" spc="-3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indirect</a:t>
            </a:r>
            <a:endParaRPr b="0" u="heavy" spc="-35" dirty="0">
              <a:solidFill>
                <a:srgbClr val="0C0C0C"/>
              </a:solidFill>
              <a:uFill>
                <a:solidFill>
                  <a:srgbClr val="0C0C0C"/>
                </a:solidFill>
              </a:u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8810" y="3763282"/>
            <a:ext cx="11733530" cy="4453255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2090"/>
              </a:spcBef>
            </a:pP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•Pr</a:t>
            </a:r>
            <a:r>
              <a:rPr lang="fr-FR" altLang="en-US"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chauffage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34620">
              <a:lnSpc>
                <a:spcPct val="100000"/>
              </a:lnSpc>
              <a:spcBef>
                <a:spcPts val="1995"/>
              </a:spcBef>
            </a:pP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•Homog</a:t>
            </a:r>
            <a:r>
              <a:rPr lang="fr-FR" altLang="en-US"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lang="fr-FR" altLang="en-US"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isation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44145">
              <a:lnSpc>
                <a:spcPct val="100000"/>
              </a:lnSpc>
              <a:spcBef>
                <a:spcPts val="1960"/>
              </a:spcBef>
            </a:pPr>
            <a:r>
              <a:rPr sz="3500" b="1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•St</a:t>
            </a:r>
            <a:r>
              <a:rPr lang="fr-FR" altLang="en-US" sz="3500" b="1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b="1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riIisation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144145">
              <a:lnSpc>
                <a:spcPct val="100000"/>
              </a:lnSpc>
              <a:spcBef>
                <a:spcPts val="1895"/>
              </a:spcBef>
            </a:pPr>
            <a:r>
              <a:rPr sz="3500" b="1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•refroidissement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425"/>
              </a:spcBef>
            </a:pPr>
            <a:endParaRPr sz="35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</a:pP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Nouveau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proc</a:t>
            </a:r>
            <a:r>
              <a:rPr lang="fr-FR" altLang="en-US"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3550" spc="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ATAD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3550" spc="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chauffage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friction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mecanique)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1082020" cy="1522095"/>
            <a:chOff x="188253" y="1369408"/>
            <a:chExt cx="1108202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659229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082052" y="3182956"/>
            <a:ext cx="10683875" cy="5667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05"/>
              </a:spcBef>
            </a:pPr>
            <a:r>
              <a:rPr sz="3250" u="heavy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Les</a:t>
            </a:r>
            <a:r>
              <a:rPr sz="3250" u="heavy" spc="-1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250" u="heavy" spc="5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m</a:t>
            </a:r>
            <a:r>
              <a:rPr lang="fr-FR" altLang="en-US" sz="3250" u="heavy" spc="5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250" u="heavy" spc="5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thodes</a:t>
            </a:r>
            <a:r>
              <a:rPr sz="3250" u="heavy" spc="10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250" u="heavy" spc="7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de</a:t>
            </a:r>
            <a:r>
              <a:rPr sz="3250" u="heavy" spc="-5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250" u="heavy" spc="55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chauffage</a:t>
            </a:r>
            <a:r>
              <a:rPr sz="3250" u="heavy" spc="10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250" u="heavy" spc="50" dirty="0">
                <a:solidFill>
                  <a:srgbClr val="0C0C0C"/>
                </a:solidFill>
                <a:uFill>
                  <a:solidFill>
                    <a:srgbClr val="0C0C0C"/>
                  </a:solidFill>
                </a:uFill>
                <a:latin typeface="Arial" panose="020B0604020202020204"/>
                <a:cs typeface="Arial" panose="020B0604020202020204"/>
              </a:rPr>
              <a:t>direct</a:t>
            </a:r>
            <a:endParaRPr sz="32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480"/>
              </a:spcBef>
            </a:pPr>
            <a:endParaRPr sz="32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550" b="1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L'injection</a:t>
            </a:r>
            <a:r>
              <a:rPr sz="3550" b="1" spc="2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b="1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vapeur</a:t>
            </a:r>
            <a:r>
              <a:rPr sz="3550" b="1" spc="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b="1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b="1" spc="2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b="1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(upertisation)</a:t>
            </a:r>
            <a:r>
              <a:rPr sz="3550" b="1" spc="-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40640">
              <a:lnSpc>
                <a:spcPct val="100000"/>
              </a:lnSpc>
              <a:spcBef>
                <a:spcPts val="480"/>
              </a:spcBef>
            </a:pPr>
            <a:r>
              <a:rPr sz="3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•Chauffage</a:t>
            </a:r>
            <a:r>
              <a:rPr sz="3250" spc="4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250" spc="4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à</a:t>
            </a:r>
            <a:r>
              <a:rPr sz="3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40-</a:t>
            </a:r>
            <a:r>
              <a:rPr sz="32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50°C</a:t>
            </a:r>
            <a:endParaRPr sz="3250">
              <a:latin typeface="Arial" panose="020B0604020202020204"/>
              <a:cs typeface="Arial" panose="020B0604020202020204"/>
            </a:endParaRPr>
          </a:p>
          <a:p>
            <a:pPr marL="40640">
              <a:lnSpc>
                <a:spcPct val="100000"/>
              </a:lnSpc>
              <a:spcBef>
                <a:spcPts val="1865"/>
              </a:spcBef>
            </a:pPr>
            <a:r>
              <a:rPr sz="32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•D</a:t>
            </a:r>
            <a:r>
              <a:rPr lang="fr-FR" altLang="en-US" sz="32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ég</a:t>
            </a:r>
            <a:r>
              <a:rPr sz="32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az</a:t>
            </a:r>
            <a:r>
              <a:rPr lang="fr-FR" altLang="en-US" sz="32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ification</a:t>
            </a:r>
            <a:r>
              <a:rPr sz="32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250" spc="3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2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sodorisation</a:t>
            </a:r>
            <a:endParaRPr sz="3250">
              <a:latin typeface="Arial" panose="020B0604020202020204"/>
              <a:cs typeface="Arial" panose="020B0604020202020204"/>
            </a:endParaRPr>
          </a:p>
          <a:p>
            <a:pPr marL="40640">
              <a:lnSpc>
                <a:spcPct val="100000"/>
              </a:lnSpc>
              <a:spcBef>
                <a:spcPts val="380"/>
              </a:spcBef>
            </a:pPr>
            <a:r>
              <a:rPr sz="3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•Pr</a:t>
            </a:r>
            <a:r>
              <a:rPr lang="fr-FR" altLang="en-US" sz="3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chauffage</a:t>
            </a:r>
            <a:r>
              <a:rPr sz="3250" spc="5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250" spc="5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à</a:t>
            </a:r>
            <a:r>
              <a:rPr sz="32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80°C</a:t>
            </a:r>
            <a:endParaRPr sz="3250">
              <a:latin typeface="Arial" panose="020B0604020202020204"/>
              <a:cs typeface="Arial" panose="020B0604020202020204"/>
            </a:endParaRPr>
          </a:p>
          <a:p>
            <a:pPr marL="17780" marR="5080" indent="22225">
              <a:lnSpc>
                <a:spcPct val="104000"/>
              </a:lnSpc>
              <a:spcBef>
                <a:spcPts val="1835"/>
              </a:spcBef>
            </a:pPr>
            <a:r>
              <a:rPr sz="3250" spc="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•Injection</a:t>
            </a:r>
            <a:r>
              <a:rPr sz="3250" spc="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50" spc="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vapeur</a:t>
            </a:r>
            <a:r>
              <a:rPr sz="3250" spc="3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sous</a:t>
            </a:r>
            <a:r>
              <a:rPr sz="3250" spc="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250" spc="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pression</a:t>
            </a:r>
            <a:r>
              <a:rPr sz="3250" spc="3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250" spc="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16</a:t>
            </a:r>
            <a:r>
              <a:rPr lang="fr-FR" altLang="en-US" sz="3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Bar.</a:t>
            </a:r>
            <a:r>
              <a:rPr sz="3250" spc="2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(150- </a:t>
            </a:r>
            <a:r>
              <a:rPr sz="32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160°C)</a:t>
            </a:r>
            <a:endParaRPr sz="3250">
              <a:latin typeface="Arial" panose="020B0604020202020204"/>
              <a:cs typeface="Arial" panose="020B0604020202020204"/>
            </a:endParaRPr>
          </a:p>
          <a:p>
            <a:pPr marL="40640">
              <a:lnSpc>
                <a:spcPct val="100000"/>
              </a:lnSpc>
              <a:spcBef>
                <a:spcPts val="2275"/>
              </a:spcBef>
            </a:pPr>
            <a:r>
              <a:rPr sz="3250" spc="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•D</a:t>
            </a:r>
            <a:r>
              <a:rPr lang="fr-FR" altLang="en-US" sz="3250" spc="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250" spc="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tente</a:t>
            </a:r>
            <a:r>
              <a:rPr sz="3250" spc="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250" spc="3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refroidissement</a:t>
            </a:r>
            <a:r>
              <a:rPr sz="3250" spc="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sous</a:t>
            </a:r>
            <a:r>
              <a:rPr sz="3250" spc="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vide</a:t>
            </a:r>
            <a:r>
              <a:rPr sz="3250" spc="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partiel.</a:t>
            </a:r>
            <a:endParaRPr sz="32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1082020" cy="1522095"/>
            <a:chOff x="188253" y="1369408"/>
            <a:chExt cx="1108202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659229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084322" y="3263132"/>
            <a:ext cx="770064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Pulverisation</a:t>
            </a:r>
            <a:r>
              <a:rPr sz="3500" b="1" spc="3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00" b="1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00" b="1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00" b="1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00" b="1" spc="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vapeur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58545" y="4051300"/>
            <a:ext cx="12205335" cy="567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•Lait</a:t>
            </a:r>
            <a:r>
              <a:rPr sz="3600" b="0" u="none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prechauffe</a:t>
            </a:r>
            <a:r>
              <a:rPr sz="3600" b="0" u="none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600" b="0" u="none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600" b="0" u="none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sz="3600" b="0" u="none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0" u="none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changeur</a:t>
            </a:r>
            <a:r>
              <a:rPr sz="3600" b="0" u="none" spc="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b="0" u="none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chaleur</a:t>
            </a:r>
            <a:endParaRPr sz="3600" b="0" u="none" spc="-95" dirty="0">
              <a:solidFill>
                <a:srgbClr val="0C0C0C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8456" y="5835149"/>
            <a:ext cx="104775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-5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endParaRPr sz="26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2648" y="4829759"/>
            <a:ext cx="10997565" cy="240220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133985" indent="15240">
              <a:lnSpc>
                <a:spcPts val="4010"/>
              </a:lnSpc>
              <a:spcBef>
                <a:spcPts val="450"/>
              </a:spcBef>
            </a:pP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•Pulv</a:t>
            </a:r>
            <a:r>
              <a:rPr lang="fr-FR" altLang="en-US"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risation</a:t>
            </a:r>
            <a:r>
              <a:rPr sz="3550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550" spc="-229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chambre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contenant</a:t>
            </a:r>
            <a:r>
              <a:rPr sz="3550" spc="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vapeur </a:t>
            </a:r>
            <a:r>
              <a:rPr sz="355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sous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pression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(140-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150°C)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7940">
              <a:lnSpc>
                <a:spcPct val="100000"/>
              </a:lnSpc>
              <a:spcBef>
                <a:spcPts val="245"/>
              </a:spcBef>
            </a:pP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•Echappement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vapeur</a:t>
            </a:r>
            <a:r>
              <a:rPr sz="3550" spc="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refroidissement</a:t>
            </a:r>
            <a:r>
              <a:rPr sz="3550" spc="-3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3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70-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75°C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7940">
              <a:lnSpc>
                <a:spcPct val="100000"/>
              </a:lnSpc>
              <a:spcBef>
                <a:spcPts val="1505"/>
              </a:spcBef>
            </a:pP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•R</a:t>
            </a:r>
            <a:r>
              <a:rPr lang="fr-FR" altLang="en-US"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frig</a:t>
            </a:r>
            <a:r>
              <a:rPr lang="fr-FR" altLang="en-US"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ration</a:t>
            </a:r>
            <a:r>
              <a:rPr sz="355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passage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1909552" y="2418068"/>
            <a:ext cx="7374890" cy="0"/>
          </a:xfrm>
          <a:custGeom>
            <a:avLst/>
            <a:gdLst/>
            <a:ahLst/>
            <a:cxnLst/>
            <a:rect l="l" t="t" r="r" b="b"/>
            <a:pathLst>
              <a:path w="7374890">
                <a:moveTo>
                  <a:pt x="0" y="0"/>
                </a:moveTo>
                <a:lnTo>
                  <a:pt x="7374707" y="0"/>
                </a:lnTo>
              </a:path>
            </a:pathLst>
          </a:custGeom>
          <a:ln w="12726">
            <a:solidFill>
              <a:srgbClr val="3836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96854" y="1947217"/>
            <a:ext cx="99720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67790" algn="l"/>
              </a:tabLst>
            </a:pPr>
            <a:r>
              <a:rPr sz="3600" u="none" spc="130" dirty="0"/>
              <a:t>8.2.3</a:t>
            </a:r>
            <a:r>
              <a:rPr sz="3600" u="none" dirty="0"/>
              <a:t>	Conditionnement</a:t>
            </a:r>
            <a:r>
              <a:rPr sz="3600" u="none" spc="-275" dirty="0"/>
              <a:t> </a:t>
            </a:r>
            <a:r>
              <a:rPr sz="3600" u="none" dirty="0"/>
              <a:t>aseptique</a:t>
            </a:r>
            <a:r>
              <a:rPr sz="3600" u="none" spc="145" dirty="0"/>
              <a:t> </a:t>
            </a:r>
            <a:r>
              <a:rPr sz="3600" u="none" spc="60" dirty="0"/>
              <a:t>du</a:t>
            </a:r>
            <a:r>
              <a:rPr sz="3600" u="none" spc="-95" dirty="0"/>
              <a:t> </a:t>
            </a:r>
            <a:r>
              <a:rPr sz="3600" u="none" spc="100" dirty="0"/>
              <a:t>lait</a:t>
            </a:r>
            <a:r>
              <a:rPr sz="3600" u="none" spc="-60" dirty="0"/>
              <a:t> </a:t>
            </a:r>
            <a:r>
              <a:rPr sz="3400" u="none" spc="60" dirty="0"/>
              <a:t>UHT</a:t>
            </a:r>
            <a:endParaRPr sz="3400"/>
          </a:p>
        </p:txBody>
      </p:sp>
      <p:sp>
        <p:nvSpPr>
          <p:cNvPr id="10" name="object 10"/>
          <p:cNvSpPr txBox="1"/>
          <p:nvPr/>
        </p:nvSpPr>
        <p:spPr>
          <a:xfrm>
            <a:off x="1083858" y="3037875"/>
            <a:ext cx="11656060" cy="292925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-635">
              <a:lnSpc>
                <a:spcPts val="4130"/>
              </a:lnSpc>
              <a:spcBef>
                <a:spcPts val="350"/>
              </a:spcBef>
            </a:pP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st</a:t>
            </a:r>
            <a:r>
              <a:rPr lang="fr-FR" altLang="en-US"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rilis</a:t>
            </a:r>
            <a:r>
              <a:rPr lang="fr-FR" altLang="en-US"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longue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conservation</a:t>
            </a:r>
            <a:r>
              <a:rPr sz="3550" spc="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recipients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doivent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done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tre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opaques,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impermeables</a:t>
            </a:r>
            <a:r>
              <a:rPr sz="3550" spc="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aux</a:t>
            </a: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gaz </a:t>
            </a:r>
            <a:r>
              <a:rPr sz="355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aux</a:t>
            </a:r>
            <a:r>
              <a:rPr sz="3550" spc="-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liquides,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sans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saveur</a:t>
            </a:r>
            <a:r>
              <a:rPr sz="3550" spc="-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ni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odeur,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resistants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aux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pre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traitement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chimiques</a:t>
            </a:r>
            <a:r>
              <a:rPr sz="3550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thermiques</a:t>
            </a:r>
            <a:r>
              <a:rPr sz="3550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faciles</a:t>
            </a: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d'utilisation.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715"/>
              </a:spcBef>
            </a:pP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sterilisation</a:t>
            </a:r>
            <a:r>
              <a:rPr sz="3550" spc="-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recipients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fait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trempage</a:t>
            </a:r>
            <a:r>
              <a:rPr sz="3550" spc="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prealable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7871" y="5907690"/>
            <a:ext cx="1108011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b="1" spc="-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2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b="1" spc="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2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bande</a:t>
            </a:r>
            <a:r>
              <a:rPr sz="3600" b="1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b="1" spc="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2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carton</a:t>
            </a:r>
            <a:r>
              <a:rPr sz="3600" b="1" spc="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600" b="1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2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600" b="1" spc="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3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solution</a:t>
            </a:r>
            <a:r>
              <a:rPr sz="3600" b="1" spc="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froide</a:t>
            </a:r>
            <a:r>
              <a:rPr sz="3600" b="1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2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3600" b="1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3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chaude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9277" y="6413748"/>
            <a:ext cx="11680190" cy="5600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(80°C)</a:t>
            </a:r>
            <a:r>
              <a:rPr sz="3550" spc="-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peroxyde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d'hydrogene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</a:t>
            </a:r>
            <a:r>
              <a:rPr sz="3450" spc="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17%</a:t>
            </a:r>
            <a:r>
              <a:rPr sz="34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suivi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d'un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sechage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</a:t>
            </a:r>
            <a:endParaRPr lang="fr-FR" altLang="en-US" sz="3550" spc="-90" dirty="0">
              <a:solidFill>
                <a:srgbClr val="0E0E0E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3852" y="6935988"/>
            <a:ext cx="210566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l'air</a:t>
            </a:r>
            <a:r>
              <a:rPr sz="3600" b="1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2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chaud.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2453" rIns="0" bIns="0" rtlCol="0">
            <a:spAutoFit/>
          </a:bodyPr>
          <a:lstStyle/>
          <a:p>
            <a:pPr marL="1628775">
              <a:lnSpc>
                <a:spcPct val="100000"/>
              </a:lnSpc>
              <a:spcBef>
                <a:spcPts val="110"/>
              </a:spcBef>
            </a:pPr>
            <a:r>
              <a:rPr sz="6500" u="none" spc="-430" dirty="0">
                <a:solidFill>
                  <a:srgbClr val="383689"/>
                </a:solidFill>
              </a:rPr>
              <a:t>Partie</a:t>
            </a:r>
            <a:r>
              <a:rPr sz="6500" u="none" spc="495" dirty="0">
                <a:solidFill>
                  <a:srgbClr val="383689"/>
                </a:solidFill>
              </a:rPr>
              <a:t> </a:t>
            </a:r>
            <a:r>
              <a:rPr sz="6500" u="none" dirty="0">
                <a:solidFill>
                  <a:srgbClr val="383689"/>
                </a:solidFill>
              </a:rPr>
              <a:t>2:</a:t>
            </a:r>
            <a:r>
              <a:rPr sz="6500" u="none" spc="170" dirty="0">
                <a:solidFill>
                  <a:srgbClr val="383689"/>
                </a:solidFill>
              </a:rPr>
              <a:t> </a:t>
            </a:r>
            <a:r>
              <a:rPr sz="6500" u="none" spc="-465" dirty="0">
                <a:solidFill>
                  <a:srgbClr val="383689"/>
                </a:solidFill>
              </a:rPr>
              <a:t>la</a:t>
            </a:r>
            <a:r>
              <a:rPr sz="6500" u="none" spc="295" dirty="0">
                <a:solidFill>
                  <a:srgbClr val="383689"/>
                </a:solidFill>
              </a:rPr>
              <a:t> </a:t>
            </a:r>
            <a:r>
              <a:rPr sz="6500" u="none" spc="-515" dirty="0">
                <a:solidFill>
                  <a:srgbClr val="383689"/>
                </a:solidFill>
              </a:rPr>
              <a:t>production</a:t>
            </a:r>
            <a:r>
              <a:rPr sz="6500" u="none" spc="565" dirty="0">
                <a:solidFill>
                  <a:srgbClr val="383689"/>
                </a:solidFill>
              </a:rPr>
              <a:t> </a:t>
            </a:r>
            <a:r>
              <a:rPr sz="6500" u="none" spc="-385" dirty="0">
                <a:solidFill>
                  <a:srgbClr val="383689"/>
                </a:solidFill>
              </a:rPr>
              <a:t>de</a:t>
            </a:r>
            <a:r>
              <a:rPr sz="6500" u="none" spc="25" dirty="0">
                <a:solidFill>
                  <a:srgbClr val="383689"/>
                </a:solidFill>
              </a:rPr>
              <a:t> </a:t>
            </a:r>
            <a:r>
              <a:rPr sz="6500" u="none" spc="-325" dirty="0">
                <a:solidFill>
                  <a:srgbClr val="383689"/>
                </a:solidFill>
              </a:rPr>
              <a:t>lait</a:t>
            </a:r>
            <a:endParaRPr sz="6500"/>
          </a:p>
        </p:txBody>
      </p:sp>
      <p:sp>
        <p:nvSpPr>
          <p:cNvPr id="10" name="object 10"/>
          <p:cNvSpPr txBox="1"/>
          <p:nvPr/>
        </p:nvSpPr>
        <p:spPr>
          <a:xfrm>
            <a:off x="1251824" y="3185501"/>
            <a:ext cx="7868284" cy="3579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4340" indent="-420370">
              <a:lnSpc>
                <a:spcPts val="3075"/>
              </a:lnSpc>
              <a:spcBef>
                <a:spcPts val="105"/>
              </a:spcBef>
              <a:buAutoNum type="arabicPeriod" startAt="5"/>
              <a:tabLst>
                <a:tab pos="434340" algn="l"/>
              </a:tabLst>
            </a:pPr>
            <a:r>
              <a:rPr sz="2950" spc="-1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50" spc="-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traite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434975" indent="-419100">
              <a:lnSpc>
                <a:spcPts val="4755"/>
              </a:lnSpc>
              <a:buAutoNum type="arabicPeriod" startAt="5"/>
              <a:tabLst>
                <a:tab pos="434975" algn="l"/>
              </a:tabLst>
            </a:pPr>
            <a:r>
              <a:rPr sz="2950" spc="-1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5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conservation</a:t>
            </a:r>
            <a:r>
              <a:rPr sz="295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050" spc="-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lang="fr-FR" altLang="en-US"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à</a:t>
            </a:r>
            <a:r>
              <a:rPr sz="4350" spc="-2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95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ferme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437515" indent="-424815">
              <a:lnSpc>
                <a:spcPct val="100000"/>
              </a:lnSpc>
              <a:spcBef>
                <a:spcPts val="270"/>
              </a:spcBef>
              <a:buAutoNum type="arabicPeriod" startAt="5"/>
              <a:tabLst>
                <a:tab pos="437515" algn="l"/>
              </a:tabLst>
            </a:pPr>
            <a:r>
              <a:rPr sz="295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Approvisionnement</a:t>
            </a:r>
            <a:r>
              <a:rPr sz="2950" spc="-1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laiteries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427990" indent="-413385">
              <a:lnSpc>
                <a:spcPct val="100000"/>
              </a:lnSpc>
              <a:spcBef>
                <a:spcPts val="625"/>
              </a:spcBef>
              <a:buAutoNum type="arabicPeriod" startAt="5"/>
              <a:tabLst>
                <a:tab pos="427990" algn="l"/>
              </a:tabLst>
            </a:pPr>
            <a:r>
              <a:rPr sz="295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Technologie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950" spc="-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2950" spc="-2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20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consommation</a:t>
            </a:r>
            <a:r>
              <a:rPr sz="2950" spc="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nature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427990" indent="-413385">
              <a:lnSpc>
                <a:spcPct val="100000"/>
              </a:lnSpc>
              <a:spcBef>
                <a:spcPts val="490"/>
              </a:spcBef>
              <a:buSzPct val="103000"/>
              <a:buFont typeface="Times New Roman" panose="02020603050405020304"/>
              <a:buAutoNum type="arabicPeriod" startAt="5"/>
              <a:tabLst>
                <a:tab pos="427990" algn="l"/>
              </a:tabLst>
            </a:pPr>
            <a:r>
              <a:rPr sz="295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Technologie</a:t>
            </a:r>
            <a:r>
              <a:rPr sz="29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950" spc="-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2950" spc="-1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2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conserve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622300" lvl="1" indent="-608330">
              <a:lnSpc>
                <a:spcPct val="100000"/>
              </a:lnSpc>
              <a:spcBef>
                <a:spcPts val="450"/>
              </a:spcBef>
              <a:buAutoNum type="arabicPeriod"/>
              <a:tabLst>
                <a:tab pos="622300" algn="l"/>
              </a:tabLst>
            </a:pP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2950" spc="-1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concentre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622935" lvl="1" indent="-608330">
              <a:lnSpc>
                <a:spcPct val="100000"/>
              </a:lnSpc>
              <a:spcBef>
                <a:spcPts val="445"/>
              </a:spcBef>
              <a:buSzPct val="103000"/>
              <a:buFont typeface="Times New Roman" panose="02020603050405020304"/>
              <a:buAutoNum type="arabicPeriod"/>
              <a:tabLst>
                <a:tab pos="622935" algn="l"/>
              </a:tabLst>
            </a:pP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2950" spc="-1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sec</a:t>
            </a:r>
            <a:endParaRPr sz="29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0552" y="2010822"/>
            <a:ext cx="1022675" cy="8806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2736" y="2504608"/>
            <a:ext cx="1414445" cy="15780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90200" y="1527216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514148"/>
                </a:moveTo>
                <a:lnTo>
                  <a:pt x="0" y="0"/>
                </a:lnTo>
              </a:path>
            </a:pathLst>
          </a:custGeom>
          <a:ln w="15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188253" y="1369408"/>
            <a:ext cx="941705" cy="664845"/>
            <a:chOff x="188253" y="1369408"/>
            <a:chExt cx="941705" cy="664845"/>
          </a:xfrm>
        </p:grpSpPr>
        <p:sp>
          <p:nvSpPr>
            <p:cNvPr id="6" name="object 6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5128638" y="2631872"/>
            <a:ext cx="1399540" cy="0"/>
          </a:xfrm>
          <a:custGeom>
            <a:avLst/>
            <a:gdLst/>
            <a:ahLst/>
            <a:cxnLst/>
            <a:rect l="l" t="t" r="r" b="b"/>
            <a:pathLst>
              <a:path w="1399540">
                <a:moveTo>
                  <a:pt x="0" y="0"/>
                </a:moveTo>
                <a:lnTo>
                  <a:pt x="1399182" y="0"/>
                </a:lnTo>
              </a:path>
            </a:pathLst>
          </a:custGeom>
          <a:ln w="15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57326" y="1618846"/>
            <a:ext cx="8154670" cy="0"/>
          </a:xfrm>
          <a:custGeom>
            <a:avLst/>
            <a:gdLst/>
            <a:ahLst/>
            <a:cxnLst/>
            <a:rect l="l" t="t" r="r" b="b"/>
            <a:pathLst>
              <a:path w="8154670">
                <a:moveTo>
                  <a:pt x="0" y="0"/>
                </a:moveTo>
                <a:lnTo>
                  <a:pt x="8154293" y="0"/>
                </a:lnTo>
              </a:path>
            </a:pathLst>
          </a:custGeom>
          <a:ln w="12726">
            <a:solidFill>
              <a:srgbClr val="900C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44627" y="855286"/>
            <a:ext cx="8220075" cy="926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900" u="none" dirty="0">
                <a:solidFill>
                  <a:srgbClr val="900C28"/>
                </a:solidFill>
              </a:rPr>
              <a:t>9.</a:t>
            </a:r>
            <a:r>
              <a:rPr sz="5900" u="none" spc="100" dirty="0">
                <a:solidFill>
                  <a:srgbClr val="900C28"/>
                </a:solidFill>
              </a:rPr>
              <a:t> </a:t>
            </a:r>
            <a:r>
              <a:rPr sz="5900" u="none" spc="-450" dirty="0">
                <a:solidFill>
                  <a:srgbClr val="900C28"/>
                </a:solidFill>
              </a:rPr>
              <a:t>Technologie</a:t>
            </a:r>
            <a:r>
              <a:rPr sz="5900" u="none" spc="440" dirty="0">
                <a:solidFill>
                  <a:srgbClr val="900C28"/>
                </a:solidFill>
              </a:rPr>
              <a:t> </a:t>
            </a:r>
            <a:r>
              <a:rPr sz="5900" u="none" spc="-445" dirty="0">
                <a:solidFill>
                  <a:srgbClr val="900C28"/>
                </a:solidFill>
              </a:rPr>
              <a:t>des</a:t>
            </a:r>
            <a:r>
              <a:rPr sz="5900" u="none" spc="45" dirty="0">
                <a:solidFill>
                  <a:srgbClr val="900C28"/>
                </a:solidFill>
              </a:rPr>
              <a:t> </a:t>
            </a:r>
            <a:r>
              <a:rPr sz="5900" u="none" spc="-260" dirty="0">
                <a:solidFill>
                  <a:srgbClr val="900C28"/>
                </a:solidFill>
              </a:rPr>
              <a:t>lait</a:t>
            </a:r>
            <a:r>
              <a:rPr sz="5900" u="none" spc="-5" dirty="0">
                <a:solidFill>
                  <a:srgbClr val="900C28"/>
                </a:solidFill>
              </a:rPr>
              <a:t> </a:t>
            </a:r>
            <a:r>
              <a:rPr sz="5900" u="none" spc="-375" dirty="0">
                <a:solidFill>
                  <a:srgbClr val="900C28"/>
                </a:solidFill>
              </a:rPr>
              <a:t>de</a:t>
            </a:r>
            <a:endParaRPr sz="5900"/>
          </a:p>
        </p:txBody>
      </p:sp>
      <p:sp>
        <p:nvSpPr>
          <p:cNvPr id="12" name="object 12"/>
          <p:cNvSpPr/>
          <p:nvPr/>
        </p:nvSpPr>
        <p:spPr>
          <a:xfrm>
            <a:off x="5127646" y="2489336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>
                <a:moveTo>
                  <a:pt x="0" y="0"/>
                </a:moveTo>
                <a:lnTo>
                  <a:pt x="3123992" y="0"/>
                </a:lnTo>
              </a:path>
            </a:pathLst>
          </a:custGeom>
          <a:ln w="12726">
            <a:solidFill>
              <a:srgbClr val="900C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114949" y="1725776"/>
            <a:ext cx="3143885" cy="926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900" b="1" spc="-535" dirty="0">
                <a:solidFill>
                  <a:srgbClr val="900C28"/>
                </a:solidFill>
                <a:latin typeface="Arial" panose="020B0604020202020204"/>
                <a:cs typeface="Arial" panose="020B0604020202020204"/>
              </a:rPr>
              <a:t>conserves</a:t>
            </a:r>
            <a:endParaRPr sz="5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3920" y="3050540"/>
            <a:ext cx="11837670" cy="5826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5"/>
              </a:spcBef>
              <a:tabLst>
                <a:tab pos="837565" algn="l"/>
              </a:tabLst>
            </a:pPr>
            <a:r>
              <a:rPr sz="3450" b="1" u="heavy" spc="-285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9.1</a:t>
            </a:r>
            <a:r>
              <a:rPr sz="3450" b="1" u="heavy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3450" b="1" u="heavy" spc="60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Laits</a:t>
            </a:r>
            <a:r>
              <a:rPr sz="3450" b="1" u="heavy" spc="-90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50" b="1" u="heavy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concentres</a:t>
            </a:r>
            <a:r>
              <a:rPr sz="3450" b="1" u="heavy" spc="350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50" b="1" u="heavy" spc="-25" dirty="0">
                <a:solidFill>
                  <a:srgbClr val="383685"/>
                </a:solidFill>
                <a:uFill>
                  <a:solidFill>
                    <a:srgbClr val="383685"/>
                  </a:solidFill>
                </a:uFill>
                <a:latin typeface="Arial" panose="020B0604020202020204"/>
                <a:cs typeface="Arial" panose="020B0604020202020204"/>
              </a:rPr>
              <a:t>(1) </a:t>
            </a:r>
            <a:endParaRPr sz="3450">
              <a:latin typeface="Arial" panose="020B0604020202020204"/>
              <a:cs typeface="Arial" panose="020B0604020202020204"/>
            </a:endParaRPr>
          </a:p>
          <a:p>
            <a:pPr marL="22860" marR="770890" indent="-10795">
              <a:lnSpc>
                <a:spcPts val="4130"/>
              </a:lnSpc>
              <a:spcBef>
                <a:spcPts val="3705"/>
              </a:spcBef>
            </a:pP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concentr</a:t>
            </a:r>
            <a:r>
              <a:rPr lang="fr-FR" altLang="en-US"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355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retrouve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concentr</a:t>
            </a:r>
            <a:r>
              <a:rPr lang="fr-FR" altLang="en-US"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 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sucr</a:t>
            </a:r>
            <a:r>
              <a:rPr lang="fr-FR" altLang="en-US"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non</a:t>
            </a:r>
            <a:r>
              <a:rPr sz="355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st</a:t>
            </a:r>
            <a:r>
              <a:rPr lang="fr-FR" altLang="en-US"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rilis</a:t>
            </a:r>
            <a:r>
              <a:rPr lang="fr-FR" altLang="en-US"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concentr</a:t>
            </a:r>
            <a:r>
              <a:rPr lang="fr-FR" altLang="en-US"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550" spc="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non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sucr</a:t>
            </a:r>
            <a:r>
              <a:rPr lang="fr-FR" altLang="en-US"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st</a:t>
            </a:r>
            <a:r>
              <a:rPr lang="fr-FR" altLang="en-US"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rilis</a:t>
            </a:r>
            <a:r>
              <a:rPr lang="fr-FR" altLang="en-US"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8415" marR="5080" indent="-4445">
              <a:lnSpc>
                <a:spcPct val="67000"/>
              </a:lnSpc>
              <a:spcBef>
                <a:spcPts val="3290"/>
              </a:spcBef>
              <a:tabLst>
                <a:tab pos="6767195" algn="l"/>
              </a:tabLst>
            </a:pP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effets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concentration</a:t>
            </a:r>
            <a:r>
              <a:rPr sz="355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sur</a:t>
            </a:r>
            <a:r>
              <a:rPr lang="fr-FR" altLang="en-US"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450" b="1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450" b="1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450" b="1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quilibres</a:t>
            </a:r>
            <a:r>
              <a:rPr sz="3450" b="1" spc="3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salins</a:t>
            </a:r>
            <a:r>
              <a:rPr sz="3450" b="1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3550" spc="-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dus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à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deux</a:t>
            </a:r>
            <a:r>
              <a:rPr sz="3550" spc="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</a:t>
            </a:r>
            <a:r>
              <a:rPr lang="fr-FR" altLang="en-US"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nom</a:t>
            </a:r>
            <a:r>
              <a:rPr lang="fr-FR" altLang="en-US"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è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nes</a:t>
            </a:r>
            <a:r>
              <a:rPr sz="3550" spc="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8735">
              <a:lnSpc>
                <a:spcPct val="100000"/>
              </a:lnSpc>
              <a:spcBef>
                <a:spcPts val="1645"/>
              </a:spcBef>
            </a:pP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•L'insolubilisation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phosphates</a:t>
            </a:r>
            <a:r>
              <a:rPr sz="3550" spc="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citrates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calcium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2860" marR="678815" indent="15240">
              <a:lnSpc>
                <a:spcPct val="88000"/>
              </a:lnSpc>
              <a:spcBef>
                <a:spcPts val="1075"/>
              </a:spcBef>
            </a:pP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•Un</a:t>
            </a:r>
            <a:r>
              <a:rPr sz="355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lé</a:t>
            </a:r>
            <a:r>
              <a:rPr sz="3550" spc="-3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ger</a:t>
            </a:r>
            <a:r>
              <a:rPr sz="3550" spc="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abaissement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conduit</a:t>
            </a:r>
            <a:r>
              <a:rPr sz="3550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</a:t>
            </a:r>
            <a:r>
              <a:rPr sz="5100" spc="-3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certaines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solubilisation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sels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colloidaux.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0552" y="2010822"/>
            <a:ext cx="1022675" cy="8806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2160" y="6887601"/>
            <a:ext cx="3775250" cy="256565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1755" y="5523325"/>
            <a:ext cx="3017146" cy="276418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90200" y="1527216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514148"/>
                </a:moveTo>
                <a:lnTo>
                  <a:pt x="0" y="0"/>
                </a:lnTo>
              </a:path>
            </a:pathLst>
          </a:custGeom>
          <a:ln w="15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04081" y="1369408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5">
                <a:moveTo>
                  <a:pt x="0" y="641413"/>
                </a:moveTo>
                <a:lnTo>
                  <a:pt x="0" y="0"/>
                </a:lnTo>
              </a:path>
            </a:pathLst>
          </a:custGeom>
          <a:ln w="50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203632" y="6592344"/>
            <a:ext cx="0" cy="605790"/>
          </a:xfrm>
          <a:custGeom>
            <a:avLst/>
            <a:gdLst/>
            <a:ahLst/>
            <a:cxnLst/>
            <a:rect l="l" t="t" r="r" b="b"/>
            <a:pathLst>
              <a:path h="605790">
                <a:moveTo>
                  <a:pt x="0" y="605779"/>
                </a:moveTo>
                <a:lnTo>
                  <a:pt x="0" y="0"/>
                </a:lnTo>
              </a:path>
            </a:pathLst>
          </a:custGeom>
          <a:ln w="203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0024" y="1537397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265" y="0"/>
                </a:lnTo>
              </a:path>
            </a:pathLst>
          </a:custGeom>
          <a:ln w="101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8253" y="2031183"/>
            <a:ext cx="427990" cy="0"/>
          </a:xfrm>
          <a:custGeom>
            <a:avLst/>
            <a:gdLst/>
            <a:ahLst/>
            <a:cxnLst/>
            <a:rect l="l" t="t" r="r" b="b"/>
            <a:pathLst>
              <a:path w="427990">
                <a:moveTo>
                  <a:pt x="0" y="0"/>
                </a:moveTo>
                <a:lnTo>
                  <a:pt x="427386" y="0"/>
                </a:lnTo>
              </a:path>
            </a:pathLst>
          </a:custGeom>
          <a:ln w="50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73734" y="5518232"/>
            <a:ext cx="641350" cy="0"/>
          </a:xfrm>
          <a:custGeom>
            <a:avLst/>
            <a:gdLst/>
            <a:ahLst/>
            <a:cxnLst/>
            <a:rect l="l" t="t" r="r" b="b"/>
            <a:pathLst>
              <a:path w="641350">
                <a:moveTo>
                  <a:pt x="0" y="0"/>
                </a:moveTo>
                <a:lnTo>
                  <a:pt x="641079" y="0"/>
                </a:lnTo>
              </a:path>
            </a:pathLst>
          </a:custGeom>
          <a:ln w="20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94527" y="7467924"/>
            <a:ext cx="717550" cy="0"/>
          </a:xfrm>
          <a:custGeom>
            <a:avLst/>
            <a:gdLst/>
            <a:ahLst/>
            <a:cxnLst/>
            <a:rect l="l" t="t" r="r" b="b"/>
            <a:pathLst>
              <a:path w="717550">
                <a:moveTo>
                  <a:pt x="0" y="0"/>
                </a:moveTo>
                <a:lnTo>
                  <a:pt x="717398" y="0"/>
                </a:lnTo>
              </a:path>
            </a:pathLst>
          </a:custGeom>
          <a:ln w="15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218896" y="7681728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>
                <a:moveTo>
                  <a:pt x="0" y="0"/>
                </a:moveTo>
                <a:lnTo>
                  <a:pt x="452826" y="0"/>
                </a:lnTo>
              </a:path>
            </a:pathLst>
          </a:custGeom>
          <a:ln w="15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279640" y="1959943"/>
            <a:ext cx="630999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86485" algn="l"/>
              </a:tabLst>
            </a:pPr>
            <a:r>
              <a:rPr sz="3500" b="1" u="heavy" spc="13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1.2.</a:t>
            </a:r>
            <a:r>
              <a:rPr sz="350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3500" b="1" u="heavy" spc="-3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Les</a:t>
            </a:r>
            <a:r>
              <a:rPr sz="3500" b="1" u="heavy" spc="-204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6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matieres</a:t>
            </a:r>
            <a:r>
              <a:rPr sz="3500" b="1" u="none" spc="-8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u="none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grasses</a:t>
            </a:r>
            <a:r>
              <a:rPr sz="3500" b="1" u="none" spc="-3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u="none" spc="-2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(1)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219751" y="3167411"/>
            <a:ext cx="10514330" cy="11512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u="none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•Quantite</a:t>
            </a:r>
            <a:r>
              <a:rPr sz="3600" b="0" u="none" spc="-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variable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3600" b="0" u="none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•Globules</a:t>
            </a:r>
            <a:r>
              <a:rPr sz="3600" b="0" u="none" spc="-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gras</a:t>
            </a:r>
            <a:r>
              <a:rPr sz="3600" b="0" u="none" spc="-1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b="0" u="none" spc="-229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0" u="none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3450" b="0" u="none" spc="-1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sz="3450" b="0" u="none" spc="-1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600" b="0" u="none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8</a:t>
            </a:r>
            <a:r>
              <a:rPr sz="3600" b="0" u="none" spc="-2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µm</a:t>
            </a:r>
            <a:r>
              <a:rPr sz="3600" b="0" u="none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emulsionn</a:t>
            </a:r>
            <a:r>
              <a:rPr lang="fr-FR" sz="3600" b="0" u="none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b="0" u="none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600" b="0" u="none" spc="1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600" b="0" u="none" spc="-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b="0" u="none" spc="-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phase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92149" y="4381789"/>
            <a:ext cx="1600835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b="1" spc="-3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aqueuse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06657" y="4528143"/>
            <a:ext cx="1655445" cy="38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u="heavy" spc="9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400" b="1" u="heavy" spc="-2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350" u="heavy" spc="10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µ</a:t>
            </a:r>
            <a:r>
              <a:rPr sz="2350" u="heavy" spc="-2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350" u="heavy" spc="5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m</a:t>
            </a:r>
            <a:r>
              <a:rPr sz="2350" u="heavy" spc="-4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2350" u="heavy" spc="-4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(</a:t>
            </a:r>
            <a:r>
              <a:rPr sz="2350" u="heavy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Times New Roman" panose="02020603050405020304"/>
                <a:cs typeface="Times New Roman" panose="02020603050405020304"/>
              </a:rPr>
              <a:t>1-</a:t>
            </a:r>
            <a:r>
              <a:rPr sz="2350" u="heavy" spc="-2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Times New Roman" panose="02020603050405020304"/>
                <a:cs typeface="Times New Roman" panose="02020603050405020304"/>
              </a:rPr>
              <a:t>10)</a:t>
            </a:r>
            <a:endParaRPr sz="23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9180" y="5226685"/>
            <a:ext cx="4606290" cy="1445260"/>
          </a:xfrm>
          <a:prstGeom prst="rect">
            <a:avLst/>
          </a:prstGeom>
        </p:spPr>
        <p:txBody>
          <a:bodyPr vert="horz" wrap="square" lIns="0" tIns="48895" rIns="0" bIns="0" rtlCol="0">
            <a:noAutofit/>
          </a:bodyPr>
          <a:lstStyle/>
          <a:p>
            <a:pPr marL="19050" marR="5080" indent="-6985">
              <a:lnSpc>
                <a:spcPct val="93000"/>
              </a:lnSpc>
              <a:spcBef>
                <a:spcPts val="385"/>
              </a:spcBef>
            </a:pPr>
            <a:r>
              <a:rPr sz="3550" b="1" spc="-2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Triglyc</a:t>
            </a:r>
            <a:r>
              <a:rPr lang="fr-FR" altLang="en-US" sz="3550" b="1" spc="-2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b="1" spc="-2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rides</a:t>
            </a:r>
            <a:r>
              <a:rPr sz="3550" b="1" spc="3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2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entour</a:t>
            </a:r>
            <a:r>
              <a:rPr lang="fr-FR" altLang="en-US" sz="3550" b="1" spc="-2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b="1" spc="-2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 </a:t>
            </a:r>
            <a:r>
              <a:rPr sz="3550" b="1" spc="-2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d'une</a:t>
            </a:r>
            <a:r>
              <a:rPr sz="3550" b="1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membrane </a:t>
            </a:r>
            <a:r>
              <a:rPr sz="3600" spc="-3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prot</a:t>
            </a:r>
            <a:r>
              <a:rPr lang="fr-FR" altLang="en-US" sz="3600" spc="-3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3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ique.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80264" y="5443175"/>
            <a:ext cx="2343785" cy="29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Membrane</a:t>
            </a:r>
            <a:r>
              <a:rPr sz="1850" spc="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50" u="heavy" spc="5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prot</a:t>
            </a:r>
            <a:r>
              <a:rPr lang="fr-FR" altLang="en-US" sz="1850" u="heavy" spc="5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1850" u="heavy" spc="5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ique</a:t>
            </a:r>
            <a:endParaRPr sz="18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15972" y="7485770"/>
            <a:ext cx="1652905" cy="92456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6510" marR="5080" indent="-4445">
              <a:lnSpc>
                <a:spcPct val="99000"/>
              </a:lnSpc>
              <a:spcBef>
                <a:spcPts val="150"/>
              </a:spcBef>
            </a:pPr>
            <a:r>
              <a:rPr sz="205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Triglycerides</a:t>
            </a:r>
            <a:r>
              <a:rPr sz="2050" spc="-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2050" spc="-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185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haut</a:t>
            </a:r>
            <a:r>
              <a:rPr sz="1850" spc="25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50" spc="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point</a:t>
            </a:r>
            <a:r>
              <a:rPr sz="1850" spc="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 </a:t>
            </a:r>
            <a:r>
              <a:rPr sz="1850" spc="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fusion</a:t>
            </a:r>
            <a:endParaRPr sz="18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61071" y="7698303"/>
            <a:ext cx="1651635" cy="9201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6510" marR="5080" indent="-4445">
              <a:lnSpc>
                <a:spcPct val="98000"/>
              </a:lnSpc>
              <a:spcBef>
                <a:spcPts val="185"/>
              </a:spcBef>
            </a:pPr>
            <a:r>
              <a:rPr sz="205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Triglycerides</a:t>
            </a:r>
            <a:r>
              <a:rPr sz="20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20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20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bas</a:t>
            </a:r>
            <a:r>
              <a:rPr sz="205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50" spc="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point</a:t>
            </a:r>
            <a:r>
              <a:rPr sz="1850" spc="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 </a:t>
            </a:r>
            <a:r>
              <a:rPr sz="1850" spc="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fusion</a:t>
            </a:r>
            <a:endParaRPr sz="18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0240" y="-478402"/>
            <a:ext cx="11704320" cy="2327275"/>
          </a:xfrm>
          <a:prstGeom prst="rect">
            <a:avLst/>
          </a:prstGeom>
        </p:spPr>
        <p:txBody>
          <a:bodyPr vert="horz" wrap="square" lIns="0" tIns="1540509" rIns="0" bIns="0" rtlCol="0">
            <a:spAutoFit/>
          </a:bodyPr>
          <a:lstStyle/>
          <a:p>
            <a:pPr marL="4503420">
              <a:lnSpc>
                <a:spcPct val="100000"/>
              </a:lnSpc>
              <a:spcBef>
                <a:spcPts val="105"/>
              </a:spcBef>
            </a:pPr>
            <a:r>
              <a:rPr dirty="0"/>
              <a:t>Laits</a:t>
            </a:r>
            <a:r>
              <a:rPr spc="-250" dirty="0"/>
              <a:t> </a:t>
            </a:r>
            <a:r>
              <a:rPr dirty="0"/>
              <a:t>concentr</a:t>
            </a:r>
            <a:r>
              <a:rPr lang="fr-FR" dirty="0"/>
              <a:t>é</a:t>
            </a:r>
            <a:r>
              <a:rPr dirty="0"/>
              <a:t>s</a:t>
            </a:r>
            <a:r>
              <a:rPr u="none" spc="-40" dirty="0"/>
              <a:t> </a:t>
            </a:r>
            <a:r>
              <a:rPr u="none" spc="-25" dirty="0"/>
              <a:t>(2)</a:t>
            </a:r>
            <a:endParaRPr u="none"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940089" y="2819421"/>
            <a:ext cx="11537315" cy="63646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65430" marR="5080" indent="-6350">
              <a:lnSpc>
                <a:spcPts val="4090"/>
              </a:lnSpc>
              <a:spcBef>
                <a:spcPts val="435"/>
              </a:spcBef>
            </a:pPr>
            <a:r>
              <a:rPr sz="3600" spc="-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Ces</a:t>
            </a:r>
            <a:r>
              <a:rPr sz="360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deux</a:t>
            </a:r>
            <a:r>
              <a:rPr sz="360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phenomenes</a:t>
            </a:r>
            <a:r>
              <a:rPr sz="36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entrainent</a:t>
            </a:r>
            <a:r>
              <a:rPr sz="36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don</a:t>
            </a:r>
            <a:r>
              <a:rPr lang="fr-FR" altLang="en-US" sz="360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36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60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nouvel</a:t>
            </a: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quilibre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entre</a:t>
            </a:r>
            <a:r>
              <a:rPr sz="360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60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sels</a:t>
            </a:r>
            <a:r>
              <a:rPr sz="360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insolubles</a:t>
            </a:r>
            <a:r>
              <a:rPr sz="3600" spc="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60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sels</a:t>
            </a:r>
            <a:r>
              <a:rPr sz="360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dissous</a:t>
            </a: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294005">
              <a:lnSpc>
                <a:spcPct val="100000"/>
              </a:lnSpc>
              <a:spcBef>
                <a:spcPts val="1955"/>
              </a:spcBef>
            </a:pP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•lactose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294005">
              <a:lnSpc>
                <a:spcPct val="100000"/>
              </a:lnSpc>
              <a:spcBef>
                <a:spcPts val="1770"/>
              </a:spcBef>
            </a:pP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•globule</a:t>
            </a:r>
            <a:r>
              <a:rPr sz="360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2700" marR="4220210" indent="281305">
              <a:lnSpc>
                <a:spcPct val="110000"/>
              </a:lnSpc>
              <a:spcBef>
                <a:spcPts val="1365"/>
              </a:spcBef>
            </a:pP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•syst</a:t>
            </a:r>
            <a:r>
              <a:rPr lang="fr-FR" altLang="en-US"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è</a:t>
            </a: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360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cas</a:t>
            </a:r>
            <a:r>
              <a:rPr lang="fr-FR" altLang="en-US" sz="360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inate</a:t>
            </a: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phosphate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4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 </a:t>
            </a:r>
            <a:r>
              <a:rPr sz="36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Rem</a:t>
            </a:r>
            <a:r>
              <a:rPr lang="fr-FR" altLang="en-US" sz="36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è</a:t>
            </a:r>
            <a:r>
              <a:rPr sz="36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des: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3335" marR="1132840" indent="31115">
              <a:lnSpc>
                <a:spcPts val="4090"/>
              </a:lnSpc>
              <a:spcBef>
                <a:spcPts val="1575"/>
              </a:spcBef>
            </a:pPr>
            <a:r>
              <a:rPr sz="360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•Additionner</a:t>
            </a:r>
            <a:r>
              <a:rPr sz="360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6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sels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stabilisants</a:t>
            </a: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comme</a:t>
            </a:r>
            <a:r>
              <a:rPr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60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phosphate 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disodique</a:t>
            </a:r>
            <a:r>
              <a:rPr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citrate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trisodique..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44450">
              <a:lnSpc>
                <a:spcPts val="3815"/>
              </a:lnSpc>
            </a:pPr>
            <a:r>
              <a:rPr sz="360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•R</a:t>
            </a:r>
            <a:r>
              <a:rPr lang="fr-FR" altLang="en-US" sz="360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aliser</a:t>
            </a:r>
            <a:r>
              <a:rPr sz="360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600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6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chauffage</a:t>
            </a:r>
            <a:r>
              <a:rPr sz="360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60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renforcera</a:t>
            </a:r>
            <a:r>
              <a:rPr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stabilit</a:t>
            </a:r>
            <a:r>
              <a:rPr lang="fr-FR" altLang="en-US"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5875">
              <a:lnSpc>
                <a:spcPts val="4225"/>
              </a:lnSpc>
            </a:pPr>
            <a:r>
              <a:rPr sz="36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thermique</a:t>
            </a:r>
            <a:r>
              <a:rPr sz="360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6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360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concentr</a:t>
            </a:r>
            <a:r>
              <a:rPr lang="fr-FR" altLang="en-US" sz="360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s.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0240" y="-478402"/>
            <a:ext cx="11704320" cy="2327275"/>
          </a:xfrm>
          <a:prstGeom prst="rect">
            <a:avLst/>
          </a:prstGeom>
        </p:spPr>
        <p:txBody>
          <a:bodyPr vert="horz" wrap="square" lIns="0" tIns="1540509" rIns="0" bIns="0" rtlCol="0">
            <a:spAutoFit/>
          </a:bodyPr>
          <a:lstStyle/>
          <a:p>
            <a:pPr marL="4503420">
              <a:lnSpc>
                <a:spcPct val="100000"/>
              </a:lnSpc>
              <a:spcBef>
                <a:spcPts val="105"/>
              </a:spcBef>
            </a:pPr>
            <a:r>
              <a:rPr dirty="0"/>
              <a:t>Laits</a:t>
            </a:r>
            <a:r>
              <a:rPr spc="-250" dirty="0"/>
              <a:t> </a:t>
            </a:r>
            <a:r>
              <a:rPr dirty="0"/>
              <a:t>concentr</a:t>
            </a:r>
            <a:r>
              <a:rPr lang="fr-FR" dirty="0"/>
              <a:t>é</a:t>
            </a:r>
            <a:r>
              <a:rPr dirty="0"/>
              <a:t>s</a:t>
            </a:r>
            <a:r>
              <a:rPr u="none" spc="-40" dirty="0"/>
              <a:t> </a:t>
            </a:r>
            <a:r>
              <a:rPr u="none" spc="-25" dirty="0"/>
              <a:t>(2)</a:t>
            </a:r>
            <a:endParaRPr u="none" spc="-25" dirty="0"/>
          </a:p>
        </p:txBody>
      </p:sp>
      <p:sp>
        <p:nvSpPr>
          <p:cNvPr id="9" name="object 9"/>
          <p:cNvSpPr txBox="1"/>
          <p:nvPr/>
        </p:nvSpPr>
        <p:spPr>
          <a:xfrm>
            <a:off x="1193165" y="3069590"/>
            <a:ext cx="11446510" cy="4473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605" marR="5080" indent="6350">
              <a:lnSpc>
                <a:spcPts val="4090"/>
              </a:lnSpc>
              <a:spcBef>
                <a:spcPts val="135"/>
              </a:spcBef>
            </a:pP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3300" spc="2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parer</a:t>
            </a:r>
            <a:r>
              <a:rPr sz="3300" spc="3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300" spc="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300" spc="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concentr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spc="2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3300" spc="3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faut</a:t>
            </a:r>
            <a:r>
              <a:rPr sz="3300" spc="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300" spc="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3300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crus</a:t>
            </a:r>
            <a:r>
              <a:rPr sz="3300" spc="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3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</a:t>
            </a:r>
            <a:r>
              <a:rPr lang="fr-FR" altLang="en-US" sz="330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grande</a:t>
            </a:r>
            <a:r>
              <a:rPr sz="3300" spc="2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qualit</a:t>
            </a:r>
            <a:r>
              <a:rPr lang="fr-FR" altLang="en-US" sz="330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spc="3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 marL="41275">
              <a:lnSpc>
                <a:spcPct val="100000"/>
              </a:lnSpc>
              <a:spcBef>
                <a:spcPts val="2210"/>
              </a:spcBef>
              <a:tabLst>
                <a:tab pos="619125" algn="l"/>
              </a:tabLst>
            </a:pPr>
            <a:r>
              <a:rPr sz="33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•II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300" spc="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faut</a:t>
            </a:r>
            <a:r>
              <a:rPr sz="3300" spc="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que</a:t>
            </a:r>
            <a:r>
              <a:rPr sz="3300" spc="2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l'acidit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spc="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300" spc="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300" spc="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soit</a:t>
            </a:r>
            <a:r>
              <a:rPr sz="3300" spc="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inf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rieure</a:t>
            </a:r>
            <a:r>
              <a:rPr sz="3300" spc="40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300" spc="2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20°D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 marL="12700" marR="916940" indent="28575">
              <a:lnSpc>
                <a:spcPct val="101000"/>
              </a:lnSpc>
              <a:spcBef>
                <a:spcPts val="2085"/>
              </a:spcBef>
              <a:tabLst>
                <a:tab pos="619125" algn="l"/>
              </a:tabLst>
            </a:pPr>
            <a:r>
              <a:rPr sz="33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•II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30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faut</a:t>
            </a:r>
            <a:r>
              <a:rPr sz="3300" spc="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qu'en</a:t>
            </a:r>
            <a:r>
              <a:rPr sz="3300" spc="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sence</a:t>
            </a:r>
            <a:r>
              <a:rPr sz="3300" spc="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d'alcool</a:t>
            </a:r>
            <a:r>
              <a:rPr sz="3300" spc="3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ne</a:t>
            </a:r>
            <a:r>
              <a:rPr sz="3300" spc="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coagule</a:t>
            </a:r>
            <a:r>
              <a:rPr sz="3300" spc="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pas</a:t>
            </a:r>
            <a:r>
              <a:rPr sz="3300" spc="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(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epreuve</a:t>
            </a:r>
            <a:r>
              <a:rPr sz="3300" spc="2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300" spc="2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</a:t>
            </a:r>
            <a:r>
              <a:rPr sz="3300" spc="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l'alcool)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 marL="13970" marR="121920" indent="26670">
              <a:lnSpc>
                <a:spcPts val="3930"/>
              </a:lnSpc>
              <a:spcBef>
                <a:spcPts val="2465"/>
              </a:spcBef>
              <a:tabLst>
                <a:tab pos="614045" algn="l"/>
                <a:tab pos="7886700" algn="l"/>
              </a:tabLst>
            </a:pPr>
            <a:r>
              <a:rPr sz="33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•II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300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faut</a:t>
            </a:r>
            <a:r>
              <a:rPr sz="3300" spc="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que</a:t>
            </a:r>
            <a:r>
              <a:rPr sz="3300" spc="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lorsqu'on</a:t>
            </a:r>
            <a:r>
              <a:rPr sz="3300" spc="2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ajoute</a:t>
            </a:r>
            <a:r>
              <a:rPr sz="3300" spc="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1ml</a:t>
            </a:r>
            <a:r>
              <a:rPr sz="3300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300" spc="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KH</a:t>
            </a:r>
            <a:r>
              <a:rPr sz="3300" spc="-375" baseline="-25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3300" spc="-3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</a:t>
            </a:r>
            <a:r>
              <a:rPr sz="3300" spc="-375" baseline="-25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4</a:t>
            </a:r>
            <a:r>
              <a:rPr lang="fr-FR" altLang="en-US" sz="3300" spc="-375" baseline="-250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   </a:t>
            </a:r>
            <a:r>
              <a:rPr lang="fr-FR" altLang="en-US" sz="3300" spc="-375" baseline="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</a:t>
            </a:r>
            <a:r>
              <a:rPr sz="3300" spc="3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68%</a:t>
            </a:r>
            <a:r>
              <a:rPr sz="3300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300" spc="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5ml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300" spc="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300" spc="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lang="fr-FR" altLang="en-US" sz="33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3300" spc="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n'y</a:t>
            </a:r>
            <a:r>
              <a:rPr sz="3300" spc="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ai</a:t>
            </a:r>
            <a:r>
              <a:rPr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aucune</a:t>
            </a:r>
            <a:r>
              <a:rPr sz="3300" spc="2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floculation.</a:t>
            </a:r>
            <a:endParaRPr sz="33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190342" y="1953580"/>
            <a:ext cx="11363960" cy="6175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2595">
              <a:lnSpc>
                <a:spcPct val="100000"/>
              </a:lnSpc>
              <a:spcBef>
                <a:spcPts val="105"/>
              </a:spcBef>
              <a:tabLst>
                <a:tab pos="2534285" algn="l"/>
              </a:tabLst>
            </a:pPr>
            <a:r>
              <a:rPr sz="3550" b="1" u="heavy" dirty="0">
                <a:solidFill>
                  <a:srgbClr val="3836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3550" b="1" u="heavy" spc="229" dirty="0">
                <a:solidFill>
                  <a:srgbClr val="3836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9.1.1</a:t>
            </a:r>
            <a:r>
              <a:rPr sz="3550" b="1" u="heavy" spc="-425" dirty="0">
                <a:solidFill>
                  <a:srgbClr val="3836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dirty="0">
                <a:solidFill>
                  <a:srgbClr val="3836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Laits</a:t>
            </a:r>
            <a:r>
              <a:rPr sz="3550" b="1" u="heavy" spc="-229" dirty="0">
                <a:solidFill>
                  <a:srgbClr val="3836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spc="-155" dirty="0">
                <a:solidFill>
                  <a:srgbClr val="3836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concentr</a:t>
            </a:r>
            <a:r>
              <a:rPr lang="fr-FR" altLang="en-US" sz="3550" b="1" u="heavy" spc="-155" dirty="0">
                <a:solidFill>
                  <a:srgbClr val="3836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550" b="1" u="none" spc="-15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550" b="1" u="none" spc="11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u="none" spc="-31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sucr</a:t>
            </a:r>
            <a:r>
              <a:rPr lang="fr-FR" altLang="en-US" sz="3550" b="1" u="none" spc="-31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b="1" u="none" spc="-31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3550">
              <a:latin typeface="Arial" panose="020B0604020202020204"/>
              <a:cs typeface="Arial" panose="020B0604020202020204"/>
            </a:endParaRPr>
          </a:p>
          <a:p>
            <a:pPr marL="12700" marR="5080" indent="10160">
              <a:lnSpc>
                <a:spcPct val="97000"/>
              </a:lnSpc>
            </a:pP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lang="fr-FR" altLang="en-US"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rs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paration</a:t>
            </a:r>
            <a:r>
              <a:rPr sz="3550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concentr</a:t>
            </a:r>
            <a:r>
              <a:rPr lang="fr-FR" altLang="en-US"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sucr</a:t>
            </a:r>
            <a:r>
              <a:rPr lang="fr-FR" altLang="en-US"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29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sucre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229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ajout</a:t>
            </a:r>
            <a:r>
              <a:rPr lang="fr-FR" altLang="en-US"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2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3550" spc="-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2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voie</a:t>
            </a: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concentration</a:t>
            </a:r>
            <a:r>
              <a:rPr sz="3550" spc="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ce</a:t>
            </a:r>
            <a:r>
              <a:rPr sz="3550" spc="-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permet</a:t>
            </a:r>
            <a:r>
              <a:rPr sz="3550" spc="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 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conservation</a:t>
            </a:r>
            <a:r>
              <a:rPr sz="3550" spc="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produit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fini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sans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st</a:t>
            </a:r>
            <a:r>
              <a:rPr lang="fr-FR" altLang="en-US"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rilisation.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51435">
              <a:lnSpc>
                <a:spcPts val="6015"/>
              </a:lnSpc>
              <a:spcBef>
                <a:spcPts val="280"/>
              </a:spcBef>
            </a:pPr>
            <a:r>
              <a:rPr sz="3550" b="1" spc="-229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•Pasteuris</a:t>
            </a:r>
            <a:r>
              <a:rPr lang="fr-FR" altLang="en-US" sz="3550" b="1" spc="-229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b="1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500" b="1" spc="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2500" b="1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prechauff</a:t>
            </a:r>
            <a:r>
              <a:rPr lang="fr-FR" altLang="en-US" sz="3550" b="1" spc="-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b="1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b="1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b="1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105</a:t>
            </a:r>
            <a:r>
              <a:rPr sz="3550" b="1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-</a:t>
            </a:r>
            <a:r>
              <a:rPr sz="3550" b="1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110°c</a:t>
            </a:r>
            <a:r>
              <a:rPr sz="3550" b="1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pendant</a:t>
            </a:r>
            <a:r>
              <a:rPr sz="3550" b="1" spc="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2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quelques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9685">
              <a:lnSpc>
                <a:spcPts val="3975"/>
              </a:lnSpc>
            </a:pPr>
            <a:r>
              <a:rPr sz="3600" b="1" spc="-3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secondes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41910">
              <a:lnSpc>
                <a:spcPct val="100000"/>
              </a:lnSpc>
              <a:spcBef>
                <a:spcPts val="375"/>
              </a:spcBef>
            </a:pP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•Sucre</a:t>
            </a:r>
            <a:r>
              <a:rPr sz="3550" spc="-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addition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sirop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st</a:t>
            </a:r>
            <a:r>
              <a:rPr lang="fr-FR" altLang="en-US"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rile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250" spc="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70%</a:t>
            </a:r>
            <a:r>
              <a:rPr sz="32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saccharose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41910">
              <a:lnSpc>
                <a:spcPct val="100000"/>
              </a:lnSpc>
              <a:spcBef>
                <a:spcPts val="835"/>
              </a:spcBef>
            </a:pP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•Evapore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300" spc="-25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&lt;</a:t>
            </a:r>
            <a:r>
              <a:rPr lang="fr-FR" altLang="en-US" sz="4300" spc="-25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spc="-25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48-</a:t>
            </a:r>
            <a:r>
              <a:rPr sz="32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53°C)</a:t>
            </a:r>
            <a:endParaRPr sz="3250">
              <a:latin typeface="Arial" panose="020B0604020202020204"/>
              <a:cs typeface="Arial" panose="020B0604020202020204"/>
            </a:endParaRPr>
          </a:p>
          <a:p>
            <a:pPr marL="51435">
              <a:lnSpc>
                <a:spcPct val="100000"/>
              </a:lnSpc>
              <a:spcBef>
                <a:spcPts val="1590"/>
              </a:spcBef>
            </a:pPr>
            <a:r>
              <a:rPr sz="3600" b="1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•Refroidissement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20527" y="1970434"/>
            <a:ext cx="8916035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30680" algn="l"/>
              </a:tabLst>
            </a:pPr>
            <a:r>
              <a:rPr sz="3450" u="heavy" dirty="0">
                <a:uFill>
                  <a:solidFill>
                    <a:srgbClr val="000000"/>
                  </a:solidFill>
                </a:uFill>
              </a:rPr>
              <a:t>	</a:t>
            </a:r>
            <a:r>
              <a:rPr sz="3450" u="heavy" spc="210" dirty="0">
                <a:uFill>
                  <a:solidFill>
                    <a:srgbClr val="000000"/>
                  </a:solidFill>
                </a:uFill>
              </a:rPr>
              <a:t>9.1.2</a:t>
            </a:r>
            <a:r>
              <a:rPr sz="3450" u="heavy" spc="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450" u="heavy" spc="60" dirty="0">
                <a:uFill>
                  <a:solidFill>
                    <a:srgbClr val="000000"/>
                  </a:solidFill>
                </a:uFill>
              </a:rPr>
              <a:t>Laits</a:t>
            </a:r>
            <a:r>
              <a:rPr sz="3450" u="heavy" spc="-8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450" u="heavy" dirty="0">
                <a:uFill>
                  <a:solidFill>
                    <a:srgbClr val="000000"/>
                  </a:solidFill>
                </a:uFill>
              </a:rPr>
              <a:t>concentr</a:t>
            </a:r>
            <a:r>
              <a:rPr lang="fr-FR" sz="3450" u="heavy" dirty="0">
                <a:uFill>
                  <a:solidFill>
                    <a:srgbClr val="000000"/>
                  </a:solidFill>
                </a:uFill>
              </a:rPr>
              <a:t>é</a:t>
            </a:r>
            <a:r>
              <a:rPr sz="3450" u="heavy" dirty="0">
                <a:uFill>
                  <a:solidFill>
                    <a:srgbClr val="000000"/>
                  </a:solidFill>
                </a:uFill>
              </a:rPr>
              <a:t>s</a:t>
            </a:r>
            <a:r>
              <a:rPr sz="3450" u="none" spc="270" dirty="0"/>
              <a:t> </a:t>
            </a:r>
            <a:r>
              <a:rPr sz="3450" u="none" dirty="0"/>
              <a:t>non</a:t>
            </a:r>
            <a:r>
              <a:rPr sz="3450" u="none" spc="130" dirty="0"/>
              <a:t> </a:t>
            </a:r>
            <a:r>
              <a:rPr sz="3450" u="none" spc="-10" dirty="0"/>
              <a:t>sucr</a:t>
            </a:r>
            <a:r>
              <a:rPr lang="fr-FR" sz="3450" u="none" spc="-10" dirty="0"/>
              <a:t>é</a:t>
            </a:r>
            <a:r>
              <a:rPr sz="3450" u="none" spc="-10" dirty="0"/>
              <a:t>s</a:t>
            </a:r>
            <a:endParaRPr sz="3450"/>
          </a:p>
        </p:txBody>
      </p:sp>
      <p:sp>
        <p:nvSpPr>
          <p:cNvPr id="9" name="object 9"/>
          <p:cNvSpPr/>
          <p:nvPr/>
        </p:nvSpPr>
        <p:spPr>
          <a:xfrm>
            <a:off x="3085883" y="6236004"/>
            <a:ext cx="1694814" cy="0"/>
          </a:xfrm>
          <a:custGeom>
            <a:avLst/>
            <a:gdLst/>
            <a:ahLst/>
            <a:cxnLst/>
            <a:rect l="l" t="t" r="r" b="b"/>
            <a:pathLst>
              <a:path w="1694814">
                <a:moveTo>
                  <a:pt x="0" y="0"/>
                </a:moveTo>
                <a:lnTo>
                  <a:pt x="1694282" y="0"/>
                </a:lnTo>
              </a:path>
            </a:pathLst>
          </a:custGeom>
          <a:ln w="12726">
            <a:solidFill>
              <a:srgbClr val="0E0E0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90088" y="3138414"/>
            <a:ext cx="11151870" cy="63804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8255">
              <a:lnSpc>
                <a:spcPts val="4130"/>
              </a:lnSpc>
              <a:spcBef>
                <a:spcPts val="400"/>
              </a:spcBef>
            </a:pPr>
            <a:r>
              <a:rPr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fabrication</a:t>
            </a:r>
            <a:r>
              <a:rPr sz="3600" spc="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6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360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concentr</a:t>
            </a:r>
            <a:r>
              <a:rPr lang="fr-FR" altLang="en-US" sz="36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6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non</a:t>
            </a:r>
            <a:r>
              <a:rPr sz="3600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sucr</a:t>
            </a:r>
            <a:r>
              <a:rPr lang="fr-FR" altLang="en-US" sz="36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s,</a:t>
            </a: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 </a:t>
            </a: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concentration</a:t>
            </a:r>
            <a:r>
              <a:rPr sz="36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60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moins</a:t>
            </a:r>
            <a:r>
              <a:rPr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pouss</a:t>
            </a:r>
            <a:r>
              <a:rPr lang="fr-FR" altLang="en-US" sz="36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e,</a:t>
            </a:r>
            <a:r>
              <a:rPr sz="36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limine</a:t>
            </a:r>
            <a:r>
              <a:rPr sz="36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environ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45%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l'eau</a:t>
            </a:r>
            <a:r>
              <a:rPr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contenue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dans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liquide.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41910">
              <a:lnSpc>
                <a:spcPct val="100000"/>
              </a:lnSpc>
              <a:spcBef>
                <a:spcPts val="1865"/>
              </a:spcBef>
            </a:pPr>
            <a:r>
              <a:rPr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•Pasteuris</a:t>
            </a:r>
            <a:r>
              <a:rPr lang="fr-FR" altLang="en-US"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41910">
              <a:lnSpc>
                <a:spcPct val="100000"/>
              </a:lnSpc>
              <a:spcBef>
                <a:spcPts val="1815"/>
              </a:spcBef>
            </a:pPr>
            <a:r>
              <a:rPr sz="360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•Evapore</a:t>
            </a:r>
            <a:r>
              <a:rPr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(d=</a:t>
            </a:r>
            <a:r>
              <a:rPr lang="fr-FR" altLang="en-US" sz="3600" spc="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3600" spc="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,15)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41910">
              <a:lnSpc>
                <a:spcPct val="100000"/>
              </a:lnSpc>
              <a:spcBef>
                <a:spcPts val="1810"/>
              </a:spcBef>
            </a:pP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•Homog</a:t>
            </a:r>
            <a:r>
              <a:rPr lang="fr-FR" altLang="en-US"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neis</a:t>
            </a:r>
            <a:r>
              <a:rPr lang="fr-FR" altLang="en-US"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41910">
              <a:lnSpc>
                <a:spcPct val="100000"/>
              </a:lnSpc>
              <a:spcBef>
                <a:spcPts val="1815"/>
              </a:spcBef>
            </a:pP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•Refroidi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41910">
              <a:lnSpc>
                <a:spcPct val="100000"/>
              </a:lnSpc>
              <a:spcBef>
                <a:spcPts val="1810"/>
              </a:spcBef>
            </a:pP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•St</a:t>
            </a:r>
            <a:r>
              <a:rPr lang="fr-FR" altLang="en-US"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rilis</a:t>
            </a:r>
            <a:r>
              <a:rPr lang="fr-FR" altLang="en-US"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41910">
              <a:lnSpc>
                <a:spcPct val="100000"/>
              </a:lnSpc>
              <a:spcBef>
                <a:spcPts val="1935"/>
              </a:spcBef>
            </a:pP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•Refroidi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812289"/>
            <a:chOff x="188253" y="1369408"/>
            <a:chExt cx="1445260" cy="1812289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117083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-812800" y="1720533"/>
            <a:ext cx="930592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64610" algn="l"/>
                <a:tab pos="4671060" algn="l"/>
              </a:tabLst>
            </a:pPr>
            <a:r>
              <a:rPr sz="3500" dirty="0">
                <a:solidFill>
                  <a:srgbClr val="3A3687"/>
                </a:solidFill>
                <a:uFill>
                  <a:solidFill>
                    <a:srgbClr val="000000"/>
                  </a:solidFill>
                </a:uFill>
              </a:rPr>
              <a:t>	</a:t>
            </a:r>
            <a:r>
              <a:rPr sz="4000" u="heavy" spc="-25" dirty="0">
                <a:solidFill>
                  <a:srgbClr val="3A3687"/>
                </a:solidFill>
                <a:uFill>
                  <a:solidFill>
                    <a:srgbClr val="000000"/>
                  </a:solidFill>
                </a:uFill>
              </a:rPr>
              <a:t>9.2</a:t>
            </a:r>
            <a:r>
              <a:rPr sz="4000" u="heavy" dirty="0">
                <a:solidFill>
                  <a:srgbClr val="3A3687"/>
                </a:solidFill>
                <a:uFill>
                  <a:solidFill>
                    <a:srgbClr val="000000"/>
                  </a:solidFill>
                </a:uFill>
              </a:rPr>
              <a:t>	</a:t>
            </a:r>
            <a:r>
              <a:rPr sz="4000" u="heavy" spc="75" dirty="0">
                <a:solidFill>
                  <a:srgbClr val="3A3687"/>
                </a:solidFill>
                <a:uFill>
                  <a:solidFill>
                    <a:srgbClr val="000000"/>
                  </a:solidFill>
                </a:uFill>
              </a:rPr>
              <a:t>laits</a:t>
            </a:r>
            <a:r>
              <a:rPr sz="4000" u="heavy" spc="-20" dirty="0">
                <a:solidFill>
                  <a:srgbClr val="3A3687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u="heavy" spc="-80" dirty="0">
                <a:solidFill>
                  <a:srgbClr val="3A3687"/>
                </a:solidFill>
                <a:uFill>
                  <a:solidFill>
                    <a:srgbClr val="000000"/>
                  </a:solidFill>
                </a:uFill>
              </a:rPr>
              <a:t>sec</a:t>
            </a:r>
            <a:r>
              <a:rPr sz="4000" u="none" spc="-80" dirty="0">
                <a:solidFill>
                  <a:srgbClr val="3A3687"/>
                </a:solidFill>
              </a:rPr>
              <a:t>s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1397000" y="2514600"/>
            <a:ext cx="12597765" cy="7057390"/>
          </a:xfrm>
          <a:prstGeom prst="rect">
            <a:avLst/>
          </a:prstGeom>
        </p:spPr>
        <p:txBody>
          <a:bodyPr vert="horz" wrap="square" lIns="0" tIns="278130" rIns="0" bIns="0" rtlCol="0">
            <a:spAutoFit/>
          </a:bodyPr>
          <a:lstStyle/>
          <a:p>
            <a:pPr marR="4962525">
              <a:lnSpc>
                <a:spcPct val="100000"/>
              </a:lnSpc>
              <a:spcBef>
                <a:spcPts val="2190"/>
              </a:spcBef>
            </a:pPr>
            <a:r>
              <a:rPr lang="fr-FR" altLang="en-US" sz="35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  <a:sym typeface="+mn-ea"/>
              </a:rPr>
              <a:t>l</a:t>
            </a:r>
            <a:r>
              <a:rPr sz="35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  <a:sym typeface="+mn-ea"/>
              </a:rPr>
              <a:t>usieurs</a:t>
            </a:r>
            <a:r>
              <a:rPr sz="350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  <a:sym typeface="+mn-ea"/>
              </a:rPr>
              <a:t>cat</a:t>
            </a:r>
            <a:r>
              <a:rPr lang="fr-FR" altLang="en-US" sz="35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  <a:sym typeface="+mn-ea"/>
              </a:rPr>
              <a:t>é</a:t>
            </a:r>
            <a:r>
              <a:rPr sz="35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  <a:sym typeface="+mn-ea"/>
              </a:rPr>
              <a:t>gories</a:t>
            </a:r>
            <a:r>
              <a:rPr sz="35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  <a:sym typeface="+mn-ea"/>
              </a:rPr>
              <a:t>: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R="4937125">
              <a:lnSpc>
                <a:spcPct val="100000"/>
              </a:lnSpc>
              <a:spcBef>
                <a:spcPts val="2095"/>
              </a:spcBef>
            </a:pPr>
            <a:r>
              <a:rPr sz="35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  <a:sym typeface="+mn-ea"/>
              </a:rPr>
              <a:t>•Poudre</a:t>
            </a:r>
            <a:r>
              <a:rPr sz="3500" spc="5" dirty="0">
                <a:solidFill>
                  <a:srgbClr val="0E0E0E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  <a:sym typeface="+mn-ea"/>
              </a:rPr>
              <a:t>de</a:t>
            </a:r>
            <a:r>
              <a:rPr sz="350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  <a:sym typeface="+mn-ea"/>
              </a:rPr>
              <a:t>lait</a:t>
            </a:r>
            <a:r>
              <a:rPr sz="35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  <a:sym typeface="+mn-ea"/>
              </a:rPr>
              <a:t>entier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36195">
              <a:lnSpc>
                <a:spcPct val="100000"/>
              </a:lnSpc>
              <a:spcBef>
                <a:spcPts val="1930"/>
              </a:spcBef>
            </a:pPr>
            <a:r>
              <a:rPr sz="35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Poudre</a:t>
            </a:r>
            <a:r>
              <a:rPr sz="3500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lang="fr-FR" altLang="en-US"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36195">
              <a:lnSpc>
                <a:spcPct val="100000"/>
              </a:lnSpc>
              <a:spcBef>
                <a:spcPts val="1895"/>
              </a:spcBef>
            </a:pPr>
            <a:r>
              <a:rPr sz="35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•Poudre</a:t>
            </a:r>
            <a:r>
              <a:rPr sz="3500" spc="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0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0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demi-</a:t>
            </a:r>
            <a:r>
              <a:rPr lang="fr-FR" altLang="en-US" sz="35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lang="fr-FR" altLang="en-US"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615"/>
              </a:spcBef>
            </a:pPr>
            <a:r>
              <a:rPr sz="35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Comportement</a:t>
            </a:r>
            <a:r>
              <a:rPr sz="3500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0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soumis</a:t>
            </a:r>
            <a:r>
              <a:rPr sz="35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0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dessiccation: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36195">
              <a:lnSpc>
                <a:spcPct val="100000"/>
              </a:lnSpc>
              <a:spcBef>
                <a:spcPts val="1610"/>
              </a:spcBef>
            </a:pP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•Lactose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36195">
              <a:lnSpc>
                <a:spcPct val="100000"/>
              </a:lnSpc>
              <a:spcBef>
                <a:spcPts val="2095"/>
              </a:spcBef>
            </a:pP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•Prot</a:t>
            </a:r>
            <a:r>
              <a:rPr lang="fr-FR" altLang="en-US"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ines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36195">
              <a:lnSpc>
                <a:spcPct val="100000"/>
              </a:lnSpc>
              <a:spcBef>
                <a:spcPts val="1895"/>
              </a:spcBef>
            </a:pPr>
            <a:r>
              <a:rPr sz="350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•Mati</a:t>
            </a:r>
            <a:r>
              <a:rPr lang="fr-FR" altLang="en-US" sz="350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50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grasses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36195">
              <a:lnSpc>
                <a:spcPct val="100000"/>
              </a:lnSpc>
              <a:spcBef>
                <a:spcPts val="1930"/>
              </a:spcBef>
            </a:pPr>
            <a:r>
              <a:rPr sz="35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•Eau</a:t>
            </a:r>
            <a:r>
              <a:rPr sz="350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residuelle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145161" y="1959943"/>
            <a:ext cx="535368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u="heavy" spc="26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9.2.1</a:t>
            </a:r>
            <a:r>
              <a:rPr sz="3500" b="1" u="heavy" spc="-509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Laits</a:t>
            </a:r>
            <a:r>
              <a:rPr sz="3500" b="1" u="heavy" spc="-2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-10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secs</a:t>
            </a:r>
            <a:r>
              <a:rPr sz="3500" b="1" u="heavy" spc="-3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spray</a:t>
            </a:r>
            <a:r>
              <a:rPr sz="3500" b="1" u="none" spc="8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u="none" spc="-2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(1)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11284" y="3609264"/>
            <a:ext cx="3358515" cy="0"/>
          </a:xfrm>
          <a:custGeom>
            <a:avLst/>
            <a:gdLst/>
            <a:ahLst/>
            <a:cxnLst/>
            <a:rect l="l" t="t" r="r" b="b"/>
            <a:pathLst>
              <a:path w="3358515">
                <a:moveTo>
                  <a:pt x="0" y="0"/>
                </a:moveTo>
                <a:lnTo>
                  <a:pt x="3358291" y="0"/>
                </a:lnTo>
              </a:path>
            </a:pathLst>
          </a:custGeom>
          <a:ln w="12726">
            <a:solidFill>
              <a:srgbClr val="0C0C0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98880" y="3142615"/>
            <a:ext cx="3870325" cy="387985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u="none" spc="-310" dirty="0">
                <a:solidFill>
                  <a:srgbClr val="0C0C0C"/>
                </a:solidFill>
              </a:rPr>
              <a:t>Laits</a:t>
            </a:r>
            <a:r>
              <a:rPr sz="3600" u="none" spc="155" dirty="0">
                <a:solidFill>
                  <a:srgbClr val="0C0C0C"/>
                </a:solidFill>
              </a:rPr>
              <a:t> </a:t>
            </a:r>
            <a:r>
              <a:rPr sz="3600" u="none" spc="-405" dirty="0">
                <a:solidFill>
                  <a:srgbClr val="0C0C0C"/>
                </a:solidFill>
              </a:rPr>
              <a:t>secs</a:t>
            </a:r>
            <a:r>
              <a:rPr sz="3600" u="none" spc="50" dirty="0">
                <a:solidFill>
                  <a:srgbClr val="0C0C0C"/>
                </a:solidFill>
              </a:rPr>
              <a:t> </a:t>
            </a:r>
            <a:r>
              <a:rPr sz="3600" u="none" spc="-235" dirty="0">
                <a:solidFill>
                  <a:srgbClr val="0C0C0C"/>
                </a:solidFill>
              </a:rPr>
              <a:t>entiers:</a:t>
            </a:r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1191640" y="3943998"/>
            <a:ext cx="11289665" cy="370141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5240" marR="5080" indent="24765">
              <a:lnSpc>
                <a:spcPts val="3970"/>
              </a:lnSpc>
              <a:spcBef>
                <a:spcPts val="480"/>
              </a:spcBef>
            </a:pP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•Le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2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subit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550" spc="-2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triage,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puration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centrifugation</a:t>
            </a:r>
            <a:r>
              <a:rPr sz="3550" spc="-2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55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standardisation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grasses.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 marR="37465" indent="27305">
              <a:lnSpc>
                <a:spcPts val="3930"/>
              </a:lnSpc>
              <a:spcBef>
                <a:spcPts val="2355"/>
              </a:spcBef>
              <a:tabLst>
                <a:tab pos="3156585" algn="l"/>
                <a:tab pos="3772535" algn="l"/>
              </a:tabLst>
            </a:pPr>
            <a:r>
              <a:rPr sz="355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•II</a:t>
            </a:r>
            <a:r>
              <a:rPr sz="3550" spc="9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chauff</a:t>
            </a:r>
            <a:r>
              <a:rPr lang="fr-FR" altLang="en-US"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à</a:t>
            </a:r>
            <a:r>
              <a:rPr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95°C</a:t>
            </a:r>
            <a:r>
              <a:rPr sz="3550" spc="-7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pendant</a:t>
            </a:r>
            <a:r>
              <a:rPr sz="3550" spc="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7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550" spc="-5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550" spc="204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minutes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50" spc="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2450" spc="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55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75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110- </a:t>
            </a:r>
            <a:r>
              <a:rPr sz="3550" spc="295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130°(</a:t>
            </a:r>
            <a:r>
              <a:rPr sz="3550" spc="-1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pendant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550" spc="-25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15</a:t>
            </a:r>
            <a:r>
              <a:rPr sz="355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fr-FR" altLang="en-US" sz="355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à</a:t>
            </a:r>
            <a:r>
              <a:rPr sz="3550" spc="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85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30</a:t>
            </a:r>
            <a:r>
              <a:rPr sz="3550" spc="6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secondes.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40640">
              <a:lnSpc>
                <a:spcPts val="4090"/>
              </a:lnSpc>
              <a:spcBef>
                <a:spcPts val="1995"/>
              </a:spcBef>
              <a:tabLst>
                <a:tab pos="607695" algn="l"/>
              </a:tabLst>
            </a:pP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•II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	est</a:t>
            </a:r>
            <a:r>
              <a:rPr sz="3550" spc="-2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concentr</a:t>
            </a:r>
            <a:r>
              <a:rPr lang="fr-FR" altLang="en-US"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jusqu'a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obtention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30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40%</a:t>
            </a:r>
            <a:r>
              <a:rPr sz="355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extrait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8415">
              <a:lnSpc>
                <a:spcPts val="4150"/>
              </a:lnSpc>
            </a:pPr>
            <a:r>
              <a:rPr sz="3600" b="1" spc="-3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sec</a:t>
            </a:r>
            <a:r>
              <a:rPr sz="3600" b="1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total.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756033" y="1965033"/>
            <a:ext cx="4213860" cy="551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Laits</a:t>
            </a:r>
            <a:r>
              <a:rPr sz="3500" b="1" u="heavy" spc="-6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-8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secs</a:t>
            </a:r>
            <a:r>
              <a:rPr sz="3500" b="1" u="heavy" spc="-7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27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s</a:t>
            </a:r>
            <a:r>
              <a:rPr lang="fr-FR" altLang="en-US" sz="3500" b="1" u="heavy" spc="27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p</a:t>
            </a:r>
            <a:r>
              <a:rPr sz="3500" b="1" u="heavy" spc="254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ray</a:t>
            </a:r>
            <a:r>
              <a:rPr sz="3500" b="1" u="none" spc="7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u="none" spc="18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(2)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03960" y="3033078"/>
            <a:ext cx="5246370" cy="800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u="heavy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Laits</a:t>
            </a:r>
            <a:r>
              <a:rPr sz="3600" b="0" u="none" spc="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heavy" spc="-19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secs</a:t>
            </a:r>
            <a:r>
              <a:rPr sz="3600" b="0" u="heavy" spc="7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lang="fr-FR" sz="3600" b="0" u="heavy" spc="7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600" b="0" u="heavy" spc="-12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cr</a:t>
            </a:r>
            <a:r>
              <a:rPr lang="fr-FR" sz="3600" b="0" u="heavy" spc="-12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600" b="0" u="heavy" spc="-12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m</a:t>
            </a:r>
            <a:r>
              <a:rPr lang="fr-FR" sz="3600" b="0" u="heavy" spc="-12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600" b="0" u="heavy" spc="-12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s</a:t>
            </a:r>
            <a:r>
              <a:rPr b="0" u="heavy" spc="-12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:</a:t>
            </a:r>
            <a:endParaRPr sz="3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6655" y="3943985"/>
            <a:ext cx="11409045" cy="3764280"/>
          </a:xfrm>
          <a:prstGeom prst="rect">
            <a:avLst/>
          </a:prstGeom>
        </p:spPr>
        <p:txBody>
          <a:bodyPr vert="horz" wrap="square" lIns="0" tIns="60960" rIns="0" bIns="0" rtlCol="0">
            <a:noAutofit/>
          </a:bodyPr>
          <a:lstStyle/>
          <a:p>
            <a:pPr marL="35560" marR="314960" indent="635">
              <a:lnSpc>
                <a:spcPts val="3970"/>
              </a:lnSpc>
              <a:spcBef>
                <a:spcPts val="480"/>
              </a:spcBef>
            </a:pP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subit</a:t>
            </a:r>
            <a:r>
              <a:rPr sz="355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triage,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puration</a:t>
            </a:r>
            <a:r>
              <a:rPr sz="3550" spc="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centrifugation</a:t>
            </a:r>
            <a:r>
              <a:rPr sz="355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55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standardisation</a:t>
            </a:r>
            <a:r>
              <a:rPr sz="355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grasses.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6165"/>
              </a:lnSpc>
              <a:spcBef>
                <a:spcPts val="295"/>
              </a:spcBef>
              <a:tabLst>
                <a:tab pos="428625" algn="l"/>
              </a:tabLst>
            </a:pP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II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est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pasteuris</a:t>
            </a:r>
            <a:r>
              <a:rPr lang="fr-FR" altLang="en-US"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</a:t>
            </a:r>
            <a:r>
              <a:rPr sz="5200" spc="-2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72°C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pendant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15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secondes.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4925" marR="5080" indent="1905">
              <a:lnSpc>
                <a:spcPct val="92000"/>
              </a:lnSpc>
              <a:spcBef>
                <a:spcPts val="435"/>
              </a:spcBef>
            </a:pPr>
            <a:r>
              <a:rPr sz="3550" spc="-2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concentration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fait</a:t>
            </a:r>
            <a:r>
              <a:rPr sz="355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temp</a:t>
            </a:r>
            <a:r>
              <a:rPr lang="fr-FR" altLang="en-US"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rature</a:t>
            </a:r>
            <a:r>
              <a:rPr sz="3550" spc="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aussi</a:t>
            </a:r>
            <a:r>
              <a:rPr sz="3550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basse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que 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possible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suivie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d'un</a:t>
            </a:r>
            <a:r>
              <a:rPr sz="35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sechage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afin</a:t>
            </a: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d'obtenir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humidit</a:t>
            </a:r>
            <a:r>
              <a:rPr lang="fr-FR" altLang="en-US"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comprise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entre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3,5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4%.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1210928" y="5207706"/>
            <a:ext cx="8639810" cy="0"/>
          </a:xfrm>
          <a:custGeom>
            <a:avLst/>
            <a:gdLst/>
            <a:ahLst/>
            <a:cxnLst/>
            <a:rect l="l" t="t" r="r" b="b"/>
            <a:pathLst>
              <a:path w="8639810">
                <a:moveTo>
                  <a:pt x="0" y="0"/>
                </a:moveTo>
                <a:lnTo>
                  <a:pt x="8639313" y="0"/>
                </a:lnTo>
              </a:path>
            </a:pathLst>
          </a:custGeom>
          <a:ln w="15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5885" y="-775335"/>
            <a:ext cx="12258675" cy="2921000"/>
          </a:xfrm>
          <a:prstGeom prst="rect">
            <a:avLst/>
          </a:prstGeom>
        </p:spPr>
        <p:txBody>
          <a:bodyPr vert="horz" wrap="square" lIns="0" tIns="1318431" rIns="0" bIns="0" rtlCol="0">
            <a:spAutoFit/>
          </a:bodyPr>
          <a:lstStyle/>
          <a:p>
            <a:pPr marL="1888490">
              <a:lnSpc>
                <a:spcPct val="100000"/>
              </a:lnSpc>
              <a:spcBef>
                <a:spcPts val="110"/>
              </a:spcBef>
            </a:pPr>
            <a:r>
              <a:rPr spc="150" dirty="0"/>
              <a:t>9.2.2</a:t>
            </a:r>
            <a:r>
              <a:rPr spc="-260" dirty="0"/>
              <a:t> </a:t>
            </a:r>
            <a:r>
              <a:rPr dirty="0"/>
              <a:t>Laits</a:t>
            </a:r>
            <a:r>
              <a:rPr spc="-155" dirty="0"/>
              <a:t> </a:t>
            </a:r>
            <a:r>
              <a:rPr spc="-130" dirty="0"/>
              <a:t>secs</a:t>
            </a:r>
            <a:r>
              <a:rPr u="none" spc="-120" dirty="0"/>
              <a:t> </a:t>
            </a:r>
            <a:r>
              <a:rPr sz="5300" u="none" spc="-944" dirty="0"/>
              <a:t>a</a:t>
            </a:r>
            <a:r>
              <a:rPr sz="5300" u="none" spc="-475" dirty="0"/>
              <a:t> </a:t>
            </a:r>
            <a:r>
              <a:rPr lang="fr-FR" sz="5300" u="none" spc="-475" dirty="0"/>
              <a:t> </a:t>
            </a:r>
            <a:r>
              <a:rPr u="none" dirty="0"/>
              <a:t>dissolution</a:t>
            </a:r>
            <a:r>
              <a:rPr u="none" spc="200" dirty="0"/>
              <a:t> </a:t>
            </a:r>
            <a:r>
              <a:rPr u="none" spc="100" dirty="0"/>
              <a:t>instantan</a:t>
            </a:r>
            <a:r>
              <a:rPr lang="fr-FR" u="none" spc="100" dirty="0"/>
              <a:t>é</a:t>
            </a:r>
            <a:r>
              <a:rPr u="none" spc="100" dirty="0"/>
              <a:t>e(1)</a:t>
            </a:r>
            <a:endParaRPr sz="5300"/>
          </a:p>
        </p:txBody>
      </p:sp>
      <p:sp>
        <p:nvSpPr>
          <p:cNvPr id="12" name="object 12"/>
          <p:cNvSpPr txBox="1"/>
          <p:nvPr/>
        </p:nvSpPr>
        <p:spPr>
          <a:xfrm>
            <a:off x="1185827" y="3037875"/>
            <a:ext cx="11255375" cy="38760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0320" marR="955675" indent="-8255">
              <a:lnSpc>
                <a:spcPts val="4090"/>
              </a:lnSpc>
              <a:spcBef>
                <a:spcPts val="385"/>
              </a:spcBef>
            </a:pP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Cette</a:t>
            </a: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poudre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doit</a:t>
            </a:r>
            <a:r>
              <a:rPr sz="355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avoir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haute</a:t>
            </a:r>
            <a:r>
              <a:rPr sz="355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mouillabilite</a:t>
            </a:r>
            <a:r>
              <a:rPr sz="3550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grande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rapidite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dispersion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dissolution.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7305">
              <a:lnSpc>
                <a:spcPct val="100000"/>
              </a:lnSpc>
              <a:spcBef>
                <a:spcPts val="2670"/>
              </a:spcBef>
            </a:pP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secs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Ecr</a:t>
            </a:r>
            <a:r>
              <a:rPr lang="fr-FR" altLang="en-US" sz="3550" spc="-4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lang="fr-FR" altLang="en-US" sz="3550" spc="-4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550" spc="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à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dissolution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instantan</a:t>
            </a:r>
            <a:r>
              <a:rPr lang="fr-FR" altLang="en-US"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8415" marR="5080" indent="27940">
              <a:lnSpc>
                <a:spcPct val="97000"/>
              </a:lnSpc>
              <a:spcBef>
                <a:spcPts val="2345"/>
              </a:spcBef>
            </a:pP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fabrication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peut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faire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phase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ce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cas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on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aura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particules</a:t>
            </a:r>
            <a:r>
              <a:rPr sz="3550" spc="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grandes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dimensions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55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feront</a:t>
            </a:r>
            <a:r>
              <a:rPr sz="35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done 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agglomerats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rapidement</a:t>
            </a:r>
            <a:r>
              <a:rPr sz="3550" spc="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solubles.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0088" y="7380141"/>
            <a:ext cx="11094085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256780" algn="l"/>
              </a:tabLst>
            </a:pP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550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fabrication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peut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faire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deux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phases,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ce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cas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8720" y="7673975"/>
            <a:ext cx="11430000" cy="158432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 indent="4445">
              <a:lnSpc>
                <a:spcPct val="92000"/>
              </a:lnSpc>
              <a:spcBef>
                <a:spcPts val="615"/>
              </a:spcBef>
              <a:tabLst>
                <a:tab pos="8341995" algn="l"/>
              </a:tabLst>
            </a:pP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humidifie</a:t>
            </a:r>
            <a:r>
              <a:rPr sz="3550" spc="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poudre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afin</a:t>
            </a:r>
            <a:r>
              <a:rPr sz="355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d'agglomerer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particules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lang="fr-FR" altLang="en-US" sz="35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à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cristalliser</a:t>
            </a:r>
            <a:r>
              <a:rPr sz="3550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lactose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puis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reseche</a:t>
            </a:r>
            <a:r>
              <a:rPr sz="355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calibre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particules.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1210928" y="3573629"/>
            <a:ext cx="8334375" cy="0"/>
          </a:xfrm>
          <a:custGeom>
            <a:avLst/>
            <a:gdLst/>
            <a:ahLst/>
            <a:cxnLst/>
            <a:rect l="l" t="t" r="r" b="b"/>
            <a:pathLst>
              <a:path w="8334375">
                <a:moveTo>
                  <a:pt x="0" y="0"/>
                </a:moveTo>
                <a:lnTo>
                  <a:pt x="8334037" y="0"/>
                </a:lnTo>
              </a:path>
            </a:pathLst>
          </a:custGeom>
          <a:ln w="15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05939" y="2418068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0" y="0"/>
                </a:moveTo>
                <a:lnTo>
                  <a:pt x="239132" y="0"/>
                </a:lnTo>
              </a:path>
            </a:pathLst>
          </a:custGeom>
          <a:ln w="12726">
            <a:solidFill>
              <a:srgbClr val="3836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03727" y="2418068"/>
            <a:ext cx="5730875" cy="0"/>
          </a:xfrm>
          <a:custGeom>
            <a:avLst/>
            <a:gdLst/>
            <a:ahLst/>
            <a:cxnLst/>
            <a:rect l="l" t="t" r="r" b="b"/>
            <a:pathLst>
              <a:path w="5730875">
                <a:moveTo>
                  <a:pt x="0" y="0"/>
                </a:moveTo>
                <a:lnTo>
                  <a:pt x="5730477" y="0"/>
                </a:lnTo>
              </a:path>
            </a:pathLst>
          </a:custGeom>
          <a:ln w="12726">
            <a:solidFill>
              <a:srgbClr val="3836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75066" y="1872155"/>
            <a:ext cx="8445500" cy="552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00" u="heavy" dirty="0">
                <a:solidFill>
                  <a:srgbClr val="383689"/>
                </a:solidFill>
                <a:uFill>
                  <a:solidFill>
                    <a:srgbClr val="383689"/>
                  </a:solidFill>
                </a:uFill>
              </a:rPr>
              <a:t>Laits</a:t>
            </a:r>
            <a:r>
              <a:rPr sz="3500" u="heavy" spc="-10" dirty="0">
                <a:solidFill>
                  <a:srgbClr val="383689"/>
                </a:solidFill>
                <a:uFill>
                  <a:solidFill>
                    <a:srgbClr val="383689"/>
                  </a:solidFill>
                </a:uFill>
              </a:rPr>
              <a:t> </a:t>
            </a:r>
            <a:r>
              <a:rPr sz="3500" u="heavy" spc="-130" dirty="0">
                <a:solidFill>
                  <a:srgbClr val="383689"/>
                </a:solidFill>
                <a:uFill>
                  <a:solidFill>
                    <a:srgbClr val="383689"/>
                  </a:solidFill>
                </a:uFill>
              </a:rPr>
              <a:t>secs</a:t>
            </a:r>
            <a:r>
              <a:rPr sz="3500" u="none" spc="-175" dirty="0">
                <a:solidFill>
                  <a:srgbClr val="383689"/>
                </a:solidFill>
              </a:rPr>
              <a:t> </a:t>
            </a:r>
            <a:r>
              <a:rPr lang="fr-FR" sz="3500" u="none" spc="-175" dirty="0">
                <a:solidFill>
                  <a:srgbClr val="383689"/>
                </a:solidFill>
              </a:rPr>
              <a:t>à </a:t>
            </a:r>
            <a:r>
              <a:rPr sz="3500" u="none" dirty="0">
                <a:solidFill>
                  <a:srgbClr val="383689"/>
                </a:solidFill>
              </a:rPr>
              <a:t>dissolution</a:t>
            </a:r>
            <a:r>
              <a:rPr sz="3500" u="none" spc="190" dirty="0">
                <a:solidFill>
                  <a:srgbClr val="383689"/>
                </a:solidFill>
              </a:rPr>
              <a:t> </a:t>
            </a:r>
            <a:r>
              <a:rPr sz="3500" u="none" spc="135" dirty="0">
                <a:solidFill>
                  <a:srgbClr val="383689"/>
                </a:solidFill>
              </a:rPr>
              <a:t>instantan</a:t>
            </a:r>
            <a:r>
              <a:rPr lang="fr-FR" sz="3500" u="none" spc="135" dirty="0">
                <a:solidFill>
                  <a:srgbClr val="383689"/>
                </a:solidFill>
              </a:rPr>
              <a:t>é</a:t>
            </a:r>
            <a:r>
              <a:rPr sz="3500" u="none" spc="135" dirty="0">
                <a:solidFill>
                  <a:srgbClr val="383689"/>
                </a:solidFill>
              </a:rPr>
              <a:t>e(2)</a:t>
            </a:r>
            <a:endParaRPr sz="3500"/>
          </a:p>
        </p:txBody>
      </p:sp>
      <p:sp>
        <p:nvSpPr>
          <p:cNvPr id="12" name="object 12"/>
          <p:cNvSpPr txBox="1"/>
          <p:nvPr/>
        </p:nvSpPr>
        <p:spPr>
          <a:xfrm>
            <a:off x="1198989" y="2407468"/>
            <a:ext cx="11421110" cy="2863850"/>
          </a:xfrm>
          <a:prstGeom prst="rect">
            <a:avLst/>
          </a:prstGeom>
        </p:spPr>
        <p:txBody>
          <a:bodyPr vert="horz" wrap="square" lIns="0" tIns="427990" rIns="0" bIns="0" rtlCol="0">
            <a:spAutoFit/>
          </a:bodyPr>
          <a:lstStyle/>
          <a:p>
            <a:pPr marL="13970" algn="just">
              <a:lnSpc>
                <a:spcPct val="100000"/>
              </a:lnSpc>
              <a:spcBef>
                <a:spcPts val="3370"/>
              </a:spcBef>
            </a:pP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secs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entiers</a:t>
            </a: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dissolution</a:t>
            </a:r>
            <a:r>
              <a:rPr sz="3550" spc="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instantan</a:t>
            </a:r>
            <a:r>
              <a:rPr lang="fr-FR" altLang="en-US"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 marR="5080" indent="1270" algn="just">
              <a:lnSpc>
                <a:spcPct val="97000"/>
              </a:lnSpc>
              <a:spcBef>
                <a:spcPts val="2345"/>
              </a:spcBef>
            </a:pPr>
            <a:r>
              <a:rPr sz="3550" spc="-2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fabrication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tels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produits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difficile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vu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sence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grasses.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solution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trouv</a:t>
            </a:r>
            <a:r>
              <a:rPr lang="fr-FR" altLang="en-US"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industriels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l'ajout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d'agents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tensioactifs</a:t>
            </a:r>
            <a:r>
              <a:rPr sz="3550" spc="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concentr</a:t>
            </a:r>
            <a:r>
              <a:rPr lang="fr-FR" altLang="en-US"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11200" y="417195"/>
            <a:ext cx="3025140" cy="17811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90415" y="228600"/>
            <a:ext cx="5801360" cy="441960"/>
          </a:xfrm>
          <a:prstGeom prst="rect">
            <a:avLst/>
          </a:prstGeom>
        </p:spPr>
        <p:txBody>
          <a:bodyPr vert="horz" wrap="square" lIns="0" tIns="115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kumimoji="0" sz="2800" b="1" i="0" u="none" strike="noStrike" kern="0" cap="none" spc="0" normalizeH="0" baseline="0" noProof="1" dirty="0">
                <a:latin typeface="Times New Roman" panose="02020603050405020304"/>
                <a:ea typeface="Arial" panose="020B0604020202020204" pitchFamily="34" charset="0"/>
                <a:cs typeface="Times New Roman" panose="02020603050405020304"/>
              </a:rPr>
              <a:t>LES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PRODUITS 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LAITIERS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1600" y="945515"/>
            <a:ext cx="9149715" cy="1310005"/>
          </a:xfrm>
          <a:prstGeom prst="rect">
            <a:avLst/>
          </a:prstGeom>
          <a:solidFill>
            <a:srgbClr val="FFFFED"/>
          </a:solidFill>
        </p:spPr>
        <p:txBody>
          <a:bodyPr vert="horz" wrap="square" lIns="0" tIns="0" rIns="0" bIns="0" rtlCol="0">
            <a:noAutofit/>
          </a:bodyPr>
          <a:lstStyle/>
          <a:p>
            <a:pPr marL="17780">
              <a:lnSpc>
                <a:spcPts val="1290"/>
              </a:lnSpc>
            </a:pPr>
            <a:endParaRPr sz="2400" dirty="0">
              <a:latin typeface="Times New Roman" panose="02020603050405020304"/>
              <a:cs typeface="Times New Roman" panose="02020603050405020304"/>
            </a:endParaRPr>
          </a:p>
          <a:p>
            <a:pPr marL="17780">
              <a:lnSpc>
                <a:spcPts val="1290"/>
              </a:lnSpc>
            </a:pPr>
            <a:endParaRPr sz="2400" dirty="0">
              <a:latin typeface="Times New Roman" panose="02020603050405020304"/>
              <a:cs typeface="Times New Roman" panose="02020603050405020304"/>
            </a:endParaRPr>
          </a:p>
          <a:p>
            <a:pPr marL="17780">
              <a:lnSpc>
                <a:spcPts val="1290"/>
              </a:lnSpc>
            </a:pPr>
            <a:r>
              <a:rPr sz="2400" dirty="0">
                <a:latin typeface="Times New Roman" panose="02020603050405020304"/>
                <a:cs typeface="Times New Roman" panose="02020603050405020304"/>
              </a:rPr>
              <a:t>Grâce</a:t>
            </a:r>
            <a:r>
              <a:rPr sz="24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à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la</a:t>
            </a:r>
            <a:r>
              <a:rPr sz="24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richesse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de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sa</a:t>
            </a:r>
            <a:r>
              <a:rPr sz="2400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composition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et</a:t>
            </a:r>
            <a:r>
              <a:rPr sz="24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la</a:t>
            </a:r>
            <a:r>
              <a:rPr sz="24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variété</a:t>
            </a:r>
            <a:r>
              <a:rPr sz="24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de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ses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constituants,</a:t>
            </a:r>
            <a:r>
              <a:rPr sz="24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le</a:t>
            </a:r>
            <a:r>
              <a:rPr lang="fr-FR" altLang="en-US" sz="240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 </a:t>
            </a:r>
            <a:endParaRPr sz="2400" spc="-20" dirty="0">
              <a:latin typeface="Times New Roman" panose="02020603050405020304"/>
              <a:cs typeface="Times New Roman" panose="02020603050405020304"/>
            </a:endParaRPr>
          </a:p>
          <a:p>
            <a:pPr marL="17780">
              <a:lnSpc>
                <a:spcPts val="1290"/>
              </a:lnSpc>
            </a:pPr>
            <a:endParaRPr lang="fr-FR" altLang="en-US" sz="2400" spc="-20" dirty="0">
              <a:latin typeface="Times New Roman" panose="02020603050405020304"/>
              <a:cs typeface="Times New Roman" panose="02020603050405020304"/>
            </a:endParaRPr>
          </a:p>
          <a:p>
            <a:pPr marL="17780">
              <a:lnSpc>
                <a:spcPts val="1290"/>
              </a:lnSpc>
            </a:pPr>
            <a:r>
              <a:rPr lang="fr-FR" altLang="en-US" sz="2400" spc="-20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spc="-20" dirty="0">
                <a:latin typeface="Times New Roman" panose="02020603050405020304"/>
                <a:cs typeface="Times New Roman" panose="02020603050405020304"/>
              </a:rPr>
              <a:t>ait</a:t>
            </a:r>
            <a:r>
              <a:rPr lang="fr-FR" altLang="en-US" sz="24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donne</a:t>
            </a:r>
            <a:r>
              <a:rPr sz="24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naissance</a:t>
            </a:r>
            <a:r>
              <a:rPr sz="24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par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transformation</a:t>
            </a:r>
            <a:r>
              <a:rPr sz="24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à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une</a:t>
            </a:r>
            <a:r>
              <a:rPr sz="24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très</a:t>
            </a:r>
            <a:r>
              <a:rPr sz="24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vaste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famille</a:t>
            </a:r>
            <a:r>
              <a:rPr sz="24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de</a:t>
            </a:r>
            <a:r>
              <a:rPr sz="24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produits.</a:t>
            </a:r>
            <a:r>
              <a:rPr sz="2400" spc="-45" dirty="0">
                <a:latin typeface="Times New Roman" panose="02020603050405020304"/>
                <a:cs typeface="Times New Roman" panose="02020603050405020304"/>
              </a:rPr>
              <a:t> </a:t>
            </a:r>
            <a:endParaRPr sz="2400" spc="-45" dirty="0">
              <a:latin typeface="Times New Roman" panose="02020603050405020304"/>
              <a:cs typeface="Times New Roman" panose="02020603050405020304"/>
            </a:endParaRPr>
          </a:p>
          <a:p>
            <a:pPr marL="17780">
              <a:lnSpc>
                <a:spcPts val="1290"/>
              </a:lnSpc>
            </a:pPr>
            <a:endParaRPr sz="2400" spc="-45" dirty="0">
              <a:latin typeface="Times New Roman" panose="02020603050405020304"/>
              <a:cs typeface="Times New Roman" panose="02020603050405020304"/>
            </a:endParaRPr>
          </a:p>
          <a:p>
            <a:pPr marL="17780">
              <a:lnSpc>
                <a:spcPts val="1290"/>
              </a:lnSpc>
            </a:pPr>
            <a:endParaRPr lang="fr-FR" altLang="en-US" sz="2400" spc="-1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5060" y="2317115"/>
            <a:ext cx="7478395" cy="380365"/>
          </a:xfrm>
          <a:prstGeom prst="rect">
            <a:avLst/>
          </a:prstGeom>
        </p:spPr>
        <p:txBody>
          <a:bodyPr vert="horz" wrap="square" lIns="0" tIns="115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sz="2400" b="1" spc="-5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LA</a:t>
            </a:r>
            <a:r>
              <a:rPr sz="24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FILIERE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DES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PRODUITS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LAITIERS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82650" y="2564765"/>
            <a:ext cx="11859895" cy="6959600"/>
            <a:chOff x="269299" y="2812097"/>
            <a:chExt cx="7124700" cy="717295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299" y="3012262"/>
              <a:ext cx="7124170" cy="69723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72100" y="2816859"/>
              <a:ext cx="1943100" cy="914400"/>
            </a:xfrm>
            <a:custGeom>
              <a:avLst/>
              <a:gdLst/>
              <a:ahLst/>
              <a:cxnLst/>
              <a:rect l="l" t="t" r="r" b="b"/>
              <a:pathLst>
                <a:path w="1943100" h="914400">
                  <a:moveTo>
                    <a:pt x="1790700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1790700" y="914400"/>
                  </a:lnTo>
                  <a:lnTo>
                    <a:pt x="1838882" y="906633"/>
                  </a:lnTo>
                  <a:lnTo>
                    <a:pt x="1880719" y="885005"/>
                  </a:lnTo>
                  <a:lnTo>
                    <a:pt x="1913705" y="852019"/>
                  </a:lnTo>
                  <a:lnTo>
                    <a:pt x="1935333" y="810182"/>
                  </a:lnTo>
                  <a:lnTo>
                    <a:pt x="1943100" y="762000"/>
                  </a:lnTo>
                  <a:lnTo>
                    <a:pt x="1943100" y="152400"/>
                  </a:lnTo>
                  <a:lnTo>
                    <a:pt x="1935333" y="104217"/>
                  </a:lnTo>
                  <a:lnTo>
                    <a:pt x="1913705" y="62380"/>
                  </a:lnTo>
                  <a:lnTo>
                    <a:pt x="1880719" y="29394"/>
                  </a:lnTo>
                  <a:lnTo>
                    <a:pt x="1838882" y="7766"/>
                  </a:lnTo>
                  <a:lnTo>
                    <a:pt x="1790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0"/>
            </a:p>
          </p:txBody>
        </p:sp>
        <p:sp>
          <p:nvSpPr>
            <p:cNvPr id="9" name="object 9"/>
            <p:cNvSpPr/>
            <p:nvPr/>
          </p:nvSpPr>
          <p:spPr>
            <a:xfrm>
              <a:off x="5372100" y="2816859"/>
              <a:ext cx="1943100" cy="914400"/>
            </a:xfrm>
            <a:custGeom>
              <a:avLst/>
              <a:gdLst/>
              <a:ahLst/>
              <a:cxnLst/>
              <a:rect l="l" t="t" r="r" b="b"/>
              <a:pathLst>
                <a:path w="1943100" h="914400">
                  <a:moveTo>
                    <a:pt x="152400" y="0"/>
                  </a:move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1790700" y="914400"/>
                  </a:lnTo>
                  <a:lnTo>
                    <a:pt x="1838882" y="906633"/>
                  </a:lnTo>
                  <a:lnTo>
                    <a:pt x="1880719" y="885005"/>
                  </a:lnTo>
                  <a:lnTo>
                    <a:pt x="1913705" y="852019"/>
                  </a:lnTo>
                  <a:lnTo>
                    <a:pt x="1935333" y="810182"/>
                  </a:lnTo>
                  <a:lnTo>
                    <a:pt x="1943100" y="762000"/>
                  </a:lnTo>
                  <a:lnTo>
                    <a:pt x="1943100" y="152400"/>
                  </a:lnTo>
                  <a:lnTo>
                    <a:pt x="1935333" y="104217"/>
                  </a:lnTo>
                  <a:lnTo>
                    <a:pt x="1913705" y="62380"/>
                  </a:lnTo>
                  <a:lnTo>
                    <a:pt x="1880719" y="29394"/>
                  </a:lnTo>
                  <a:lnTo>
                    <a:pt x="1838882" y="7766"/>
                  </a:lnTo>
                  <a:lnTo>
                    <a:pt x="1790700" y="0"/>
                  </a:lnTo>
                  <a:lnTo>
                    <a:pt x="15240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0552" y="2010822"/>
            <a:ext cx="1022675" cy="88067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54396" y="3711075"/>
            <a:ext cx="0" cy="4322445"/>
          </a:xfrm>
          <a:custGeom>
            <a:avLst/>
            <a:gdLst/>
            <a:ahLst/>
            <a:cxnLst/>
            <a:rect l="l" t="t" r="r" b="b"/>
            <a:pathLst>
              <a:path h="4322445">
                <a:moveTo>
                  <a:pt x="0" y="4321903"/>
                </a:moveTo>
                <a:lnTo>
                  <a:pt x="0" y="0"/>
                </a:lnTo>
              </a:path>
            </a:pathLst>
          </a:custGeom>
          <a:ln w="203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0200" y="1537397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503967"/>
                </a:moveTo>
                <a:lnTo>
                  <a:pt x="0" y="0"/>
                </a:lnTo>
              </a:path>
            </a:pathLst>
          </a:custGeom>
          <a:ln w="15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04081" y="1369408"/>
            <a:ext cx="0" cy="641985"/>
          </a:xfrm>
          <a:custGeom>
            <a:avLst/>
            <a:gdLst/>
            <a:ahLst/>
            <a:cxnLst/>
            <a:rect l="l" t="t" r="r" b="b"/>
            <a:pathLst>
              <a:path h="641985">
                <a:moveTo>
                  <a:pt x="0" y="641413"/>
                </a:moveTo>
                <a:lnTo>
                  <a:pt x="0" y="0"/>
                </a:lnTo>
              </a:path>
            </a:pathLst>
          </a:custGeom>
          <a:ln w="508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02069" y="5894935"/>
            <a:ext cx="0" cy="1680210"/>
          </a:xfrm>
          <a:custGeom>
            <a:avLst/>
            <a:gdLst/>
            <a:ahLst/>
            <a:cxnLst/>
            <a:rect l="l" t="t" r="r" b="b"/>
            <a:pathLst>
              <a:path h="1680209">
                <a:moveTo>
                  <a:pt x="0" y="1679891"/>
                </a:moveTo>
                <a:lnTo>
                  <a:pt x="0" y="0"/>
                </a:lnTo>
              </a:path>
            </a:pathLst>
          </a:custGeom>
          <a:ln w="203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02069" y="3711075"/>
            <a:ext cx="0" cy="1766570"/>
          </a:xfrm>
          <a:custGeom>
            <a:avLst/>
            <a:gdLst/>
            <a:ahLst/>
            <a:cxnLst/>
            <a:rect l="l" t="t" r="r" b="b"/>
            <a:pathLst>
              <a:path h="1766570">
                <a:moveTo>
                  <a:pt x="0" y="1766431"/>
                </a:moveTo>
                <a:lnTo>
                  <a:pt x="0" y="0"/>
                </a:lnTo>
              </a:path>
            </a:pathLst>
          </a:custGeom>
          <a:ln w="203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92204" y="3711075"/>
            <a:ext cx="0" cy="3863975"/>
          </a:xfrm>
          <a:custGeom>
            <a:avLst/>
            <a:gdLst/>
            <a:ahLst/>
            <a:cxnLst/>
            <a:rect l="l" t="t" r="r" b="b"/>
            <a:pathLst>
              <a:path h="3863975">
                <a:moveTo>
                  <a:pt x="0" y="3863751"/>
                </a:moveTo>
                <a:lnTo>
                  <a:pt x="0" y="2677645"/>
                </a:lnTo>
              </a:path>
              <a:path h="3863975">
                <a:moveTo>
                  <a:pt x="0" y="2636921"/>
                </a:moveTo>
                <a:lnTo>
                  <a:pt x="0" y="0"/>
                </a:lnTo>
              </a:path>
            </a:pathLst>
          </a:custGeom>
          <a:ln w="203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68646" y="3711075"/>
            <a:ext cx="0" cy="1675130"/>
          </a:xfrm>
          <a:custGeom>
            <a:avLst/>
            <a:gdLst/>
            <a:ahLst/>
            <a:cxnLst/>
            <a:rect l="l" t="t" r="r" b="b"/>
            <a:pathLst>
              <a:path h="1675129">
                <a:moveTo>
                  <a:pt x="0" y="1674801"/>
                </a:moveTo>
                <a:lnTo>
                  <a:pt x="0" y="829764"/>
                </a:lnTo>
              </a:path>
              <a:path h="1675129">
                <a:moveTo>
                  <a:pt x="0" y="804311"/>
                </a:moveTo>
                <a:lnTo>
                  <a:pt x="0" y="0"/>
                </a:lnTo>
              </a:path>
            </a:pathLst>
          </a:custGeom>
          <a:ln w="1526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740189" y="3018756"/>
            <a:ext cx="0" cy="5116195"/>
          </a:xfrm>
          <a:custGeom>
            <a:avLst/>
            <a:gdLst/>
            <a:ahLst/>
            <a:cxnLst/>
            <a:rect l="l" t="t" r="r" b="b"/>
            <a:pathLst>
              <a:path h="5116195">
                <a:moveTo>
                  <a:pt x="0" y="5116034"/>
                </a:moveTo>
                <a:lnTo>
                  <a:pt x="0" y="0"/>
                </a:lnTo>
              </a:path>
            </a:pathLst>
          </a:custGeom>
          <a:ln w="3052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0024" y="1537397"/>
            <a:ext cx="554990" cy="0"/>
          </a:xfrm>
          <a:custGeom>
            <a:avLst/>
            <a:gdLst/>
            <a:ahLst/>
            <a:cxnLst/>
            <a:rect l="l" t="t" r="r" b="b"/>
            <a:pathLst>
              <a:path w="554990">
                <a:moveTo>
                  <a:pt x="0" y="0"/>
                </a:moveTo>
                <a:lnTo>
                  <a:pt x="554584" y="0"/>
                </a:lnTo>
              </a:path>
            </a:pathLst>
          </a:custGeom>
          <a:ln w="15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8077" y="2031183"/>
            <a:ext cx="438150" cy="0"/>
          </a:xfrm>
          <a:custGeom>
            <a:avLst/>
            <a:gdLst/>
            <a:ahLst/>
            <a:cxnLst/>
            <a:rect l="l" t="t" r="r" b="b"/>
            <a:pathLst>
              <a:path w="438150">
                <a:moveTo>
                  <a:pt x="0" y="0"/>
                </a:moveTo>
                <a:lnTo>
                  <a:pt x="437562" y="0"/>
                </a:lnTo>
              </a:path>
            </a:pathLst>
          </a:custGeom>
          <a:ln w="50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01440" y="3084934"/>
            <a:ext cx="7764780" cy="0"/>
          </a:xfrm>
          <a:custGeom>
            <a:avLst/>
            <a:gdLst/>
            <a:ahLst/>
            <a:cxnLst/>
            <a:rect l="l" t="t" r="r" b="b"/>
            <a:pathLst>
              <a:path w="7764780">
                <a:moveTo>
                  <a:pt x="0" y="0"/>
                </a:moveTo>
                <a:lnTo>
                  <a:pt x="7764188" y="0"/>
                </a:lnTo>
              </a:path>
            </a:pathLst>
          </a:custGeom>
          <a:ln w="20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9132" y="3084934"/>
            <a:ext cx="4345305" cy="0"/>
          </a:xfrm>
          <a:custGeom>
            <a:avLst/>
            <a:gdLst/>
            <a:ahLst/>
            <a:cxnLst/>
            <a:rect l="l" t="t" r="r" b="b"/>
            <a:pathLst>
              <a:path w="4345305">
                <a:moveTo>
                  <a:pt x="0" y="0"/>
                </a:moveTo>
                <a:lnTo>
                  <a:pt x="4345096" y="0"/>
                </a:lnTo>
              </a:path>
            </a:pathLst>
          </a:custGeom>
          <a:ln w="20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135608" y="3721256"/>
            <a:ext cx="4630420" cy="0"/>
          </a:xfrm>
          <a:custGeom>
            <a:avLst/>
            <a:gdLst/>
            <a:ahLst/>
            <a:cxnLst/>
            <a:rect l="l" t="t" r="r" b="b"/>
            <a:pathLst>
              <a:path w="4630420">
                <a:moveTo>
                  <a:pt x="1322863" y="0"/>
                </a:moveTo>
                <a:lnTo>
                  <a:pt x="4630020" y="0"/>
                </a:lnTo>
              </a:path>
              <a:path w="4630420">
                <a:moveTo>
                  <a:pt x="0" y="0"/>
                </a:moveTo>
                <a:lnTo>
                  <a:pt x="1297423" y="0"/>
                </a:lnTo>
              </a:path>
            </a:pathLst>
          </a:custGeom>
          <a:ln w="203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01440" y="3721256"/>
            <a:ext cx="2717165" cy="0"/>
          </a:xfrm>
          <a:custGeom>
            <a:avLst/>
            <a:gdLst/>
            <a:ahLst/>
            <a:cxnLst/>
            <a:rect l="l" t="t" r="r" b="b"/>
            <a:pathLst>
              <a:path w="2717165">
                <a:moveTo>
                  <a:pt x="1480589" y="0"/>
                </a:moveTo>
                <a:lnTo>
                  <a:pt x="2716957" y="0"/>
                </a:lnTo>
              </a:path>
              <a:path w="2717165">
                <a:moveTo>
                  <a:pt x="0" y="0"/>
                </a:moveTo>
                <a:lnTo>
                  <a:pt x="1439885" y="0"/>
                </a:lnTo>
              </a:path>
            </a:pathLst>
          </a:custGeom>
          <a:ln w="203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4220" y="3721256"/>
            <a:ext cx="4279265" cy="0"/>
          </a:xfrm>
          <a:custGeom>
            <a:avLst/>
            <a:gdLst/>
            <a:ahLst/>
            <a:cxnLst/>
            <a:rect l="l" t="t" r="r" b="b"/>
            <a:pathLst>
              <a:path w="4279265">
                <a:moveTo>
                  <a:pt x="3042585" y="0"/>
                </a:moveTo>
                <a:lnTo>
                  <a:pt x="4278953" y="0"/>
                </a:lnTo>
              </a:path>
              <a:path w="4279265">
                <a:moveTo>
                  <a:pt x="0" y="0"/>
                </a:moveTo>
                <a:lnTo>
                  <a:pt x="3027321" y="0"/>
                </a:lnTo>
              </a:path>
            </a:pathLst>
          </a:custGeom>
          <a:ln w="203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458470" y="4556112"/>
            <a:ext cx="3307715" cy="0"/>
          </a:xfrm>
          <a:custGeom>
            <a:avLst/>
            <a:gdLst/>
            <a:ahLst/>
            <a:cxnLst/>
            <a:rect l="l" t="t" r="r" b="b"/>
            <a:pathLst>
              <a:path w="3307715">
                <a:moveTo>
                  <a:pt x="0" y="0"/>
                </a:moveTo>
                <a:lnTo>
                  <a:pt x="3307157" y="0"/>
                </a:lnTo>
              </a:path>
            </a:pathLst>
          </a:custGeom>
          <a:ln w="20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488998" y="5431692"/>
            <a:ext cx="3282315" cy="0"/>
          </a:xfrm>
          <a:custGeom>
            <a:avLst/>
            <a:gdLst/>
            <a:ahLst/>
            <a:cxnLst/>
            <a:rect l="l" t="t" r="r" b="b"/>
            <a:pathLst>
              <a:path w="3282315">
                <a:moveTo>
                  <a:pt x="0" y="0"/>
                </a:moveTo>
                <a:lnTo>
                  <a:pt x="3281718" y="0"/>
                </a:lnTo>
              </a:path>
            </a:pathLst>
          </a:custGeom>
          <a:ln w="203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476499" y="6398902"/>
            <a:ext cx="4294505" cy="0"/>
          </a:xfrm>
          <a:custGeom>
            <a:avLst/>
            <a:gdLst/>
            <a:ahLst/>
            <a:cxnLst/>
            <a:rect l="l" t="t" r="r" b="b"/>
            <a:pathLst>
              <a:path w="4294505">
                <a:moveTo>
                  <a:pt x="0" y="0"/>
                </a:moveTo>
                <a:lnTo>
                  <a:pt x="4294217" y="0"/>
                </a:lnTo>
              </a:path>
            </a:pathLst>
          </a:custGeom>
          <a:ln w="15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476941" y="6398902"/>
            <a:ext cx="1577340" cy="0"/>
          </a:xfrm>
          <a:custGeom>
            <a:avLst/>
            <a:gdLst/>
            <a:ahLst/>
            <a:cxnLst/>
            <a:rect l="l" t="t" r="r" b="b"/>
            <a:pathLst>
              <a:path w="1577340">
                <a:moveTo>
                  <a:pt x="0" y="0"/>
                </a:moveTo>
                <a:lnTo>
                  <a:pt x="1577259" y="0"/>
                </a:lnTo>
              </a:path>
            </a:pathLst>
          </a:custGeom>
          <a:ln w="15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840066" y="7620641"/>
            <a:ext cx="2931160" cy="0"/>
          </a:xfrm>
          <a:custGeom>
            <a:avLst/>
            <a:gdLst/>
            <a:ahLst/>
            <a:cxnLst/>
            <a:rect l="l" t="t" r="r" b="b"/>
            <a:pathLst>
              <a:path w="2931159">
                <a:moveTo>
                  <a:pt x="0" y="0"/>
                </a:moveTo>
                <a:lnTo>
                  <a:pt x="2930650" y="0"/>
                </a:lnTo>
              </a:path>
            </a:pathLst>
          </a:custGeom>
          <a:ln w="15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327067" y="7620641"/>
            <a:ext cx="4091304" cy="0"/>
          </a:xfrm>
          <a:custGeom>
            <a:avLst/>
            <a:gdLst/>
            <a:ahLst/>
            <a:cxnLst/>
            <a:rect l="l" t="t" r="r" b="b"/>
            <a:pathLst>
              <a:path w="4091304">
                <a:moveTo>
                  <a:pt x="0" y="0"/>
                </a:moveTo>
                <a:lnTo>
                  <a:pt x="4090699" y="0"/>
                </a:lnTo>
              </a:path>
            </a:pathLst>
          </a:custGeom>
          <a:ln w="15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485235" y="7620641"/>
            <a:ext cx="1424940" cy="0"/>
          </a:xfrm>
          <a:custGeom>
            <a:avLst/>
            <a:gdLst/>
            <a:ahLst/>
            <a:cxnLst/>
            <a:rect l="l" t="t" r="r" b="b"/>
            <a:pathLst>
              <a:path w="1424939">
                <a:moveTo>
                  <a:pt x="0" y="0"/>
                </a:moveTo>
                <a:lnTo>
                  <a:pt x="1424621" y="0"/>
                </a:lnTo>
              </a:path>
            </a:pathLst>
          </a:custGeom>
          <a:ln w="15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88253" y="8104247"/>
            <a:ext cx="3383915" cy="0"/>
          </a:xfrm>
          <a:custGeom>
            <a:avLst/>
            <a:gdLst/>
            <a:ahLst/>
            <a:cxnLst/>
            <a:rect l="l" t="t" r="r" b="b"/>
            <a:pathLst>
              <a:path w="3383915">
                <a:moveTo>
                  <a:pt x="0" y="0"/>
                </a:moveTo>
                <a:lnTo>
                  <a:pt x="3383476" y="0"/>
                </a:lnTo>
              </a:path>
            </a:pathLst>
          </a:custGeom>
          <a:ln w="30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055084" y="8104247"/>
            <a:ext cx="427990" cy="0"/>
          </a:xfrm>
          <a:custGeom>
            <a:avLst/>
            <a:gdLst/>
            <a:ahLst/>
            <a:cxnLst/>
            <a:rect l="l" t="t" r="r" b="b"/>
            <a:pathLst>
              <a:path w="427989">
                <a:moveTo>
                  <a:pt x="0" y="0"/>
                </a:moveTo>
                <a:lnTo>
                  <a:pt x="427386" y="0"/>
                </a:lnTo>
              </a:path>
            </a:pathLst>
          </a:custGeom>
          <a:ln w="254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761865" y="8104247"/>
            <a:ext cx="6009005" cy="0"/>
          </a:xfrm>
          <a:custGeom>
            <a:avLst/>
            <a:gdLst/>
            <a:ahLst/>
            <a:cxnLst/>
            <a:rect l="l" t="t" r="r" b="b"/>
            <a:pathLst>
              <a:path w="6009005">
                <a:moveTo>
                  <a:pt x="0" y="0"/>
                </a:moveTo>
                <a:lnTo>
                  <a:pt x="6008851" y="0"/>
                </a:lnTo>
              </a:path>
            </a:pathLst>
          </a:custGeom>
          <a:ln w="356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828314" y="2418068"/>
            <a:ext cx="4542155" cy="0"/>
          </a:xfrm>
          <a:custGeom>
            <a:avLst/>
            <a:gdLst/>
            <a:ahLst/>
            <a:cxnLst/>
            <a:rect l="l" t="t" r="r" b="b"/>
            <a:pathLst>
              <a:path w="4542155">
                <a:moveTo>
                  <a:pt x="0" y="0"/>
                </a:moveTo>
                <a:lnTo>
                  <a:pt x="4542035" y="0"/>
                </a:lnTo>
              </a:path>
            </a:pathLst>
          </a:custGeom>
          <a:ln w="12726">
            <a:solidFill>
              <a:srgbClr val="3836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4146" rIns="0" bIns="0" rtlCol="0">
            <a:spAutoFit/>
          </a:bodyPr>
          <a:lstStyle/>
          <a:p>
            <a:pPr marL="3634740">
              <a:lnSpc>
                <a:spcPct val="100000"/>
              </a:lnSpc>
              <a:spcBef>
                <a:spcPts val="105"/>
              </a:spcBef>
            </a:pPr>
            <a:r>
              <a:rPr sz="3600" b="0" u="none" dirty="0">
                <a:solidFill>
                  <a:srgbClr val="383689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600" b="0" u="none" spc="-95" dirty="0">
                <a:solidFill>
                  <a:srgbClr val="38368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155" dirty="0">
                <a:solidFill>
                  <a:srgbClr val="383689"/>
                </a:solidFill>
                <a:latin typeface="Arial" panose="020B0604020202020204"/>
                <a:cs typeface="Arial" panose="020B0604020202020204"/>
              </a:rPr>
              <a:t>matieres</a:t>
            </a:r>
            <a:r>
              <a:rPr sz="3600" b="0" u="none" spc="-15" dirty="0">
                <a:solidFill>
                  <a:srgbClr val="38368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50" dirty="0">
                <a:solidFill>
                  <a:srgbClr val="383689"/>
                </a:solidFill>
                <a:latin typeface="Arial" panose="020B0604020202020204"/>
                <a:cs typeface="Arial" panose="020B0604020202020204"/>
              </a:rPr>
              <a:t>grasses</a:t>
            </a:r>
            <a:r>
              <a:rPr sz="3600" b="0" u="none" spc="60" dirty="0">
                <a:solidFill>
                  <a:srgbClr val="38368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25" dirty="0">
                <a:solidFill>
                  <a:srgbClr val="383689"/>
                </a:solidFill>
                <a:latin typeface="Arial" panose="020B0604020202020204"/>
                <a:cs typeface="Arial" panose="020B0604020202020204"/>
              </a:rPr>
              <a:t>(2)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0288" y="3104052"/>
            <a:ext cx="11924665" cy="119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u="heavy" spc="150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Tablean2:</a:t>
            </a:r>
            <a:r>
              <a:rPr sz="2950" u="none" spc="-14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50" u="none" spc="-6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Com</a:t>
            </a:r>
            <a:r>
              <a:rPr lang="fr-FR" altLang="en-US" sz="2950" u="none" spc="-6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posi</a:t>
            </a:r>
            <a:r>
              <a:rPr sz="2950" u="none" spc="-6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tion</a:t>
            </a:r>
            <a:r>
              <a:rPr sz="2950" u="none" spc="-12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50" u="none" spc="-2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globale</a:t>
            </a:r>
            <a:r>
              <a:rPr sz="2950" u="none" spc="-13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50" u="none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de</a:t>
            </a:r>
            <a:r>
              <a:rPr sz="2950" u="none" spc="9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50" u="none" spc="5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la</a:t>
            </a:r>
            <a:r>
              <a:rPr sz="2950" u="none" spc="7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50" u="heavy" spc="-70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matiere</a:t>
            </a:r>
            <a:r>
              <a:rPr sz="2950" u="heavy" spc="10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50" u="heavy" spc="350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gras</a:t>
            </a:r>
            <a:r>
              <a:rPr lang="fr-FR" altLang="en-US" sz="2950" u="heavy" spc="350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se</a:t>
            </a:r>
            <a:r>
              <a:rPr sz="2950" u="none" spc="-21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500" u="none" spc="5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(en.%</a:t>
            </a:r>
            <a:r>
              <a:rPr sz="2500" u="none" spc="-8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500" u="heavy" spc="105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d</a:t>
            </a:r>
            <a:r>
              <a:rPr lang="fr-FR" altLang="en-US" sz="2500" u="heavy" spc="105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e la </a:t>
            </a:r>
            <a:r>
              <a:rPr sz="2500" u="heavy" spc="105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mati</a:t>
            </a:r>
            <a:r>
              <a:rPr lang="fr-FR" altLang="en-US" sz="2500" u="heavy" spc="105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é</a:t>
            </a:r>
            <a:r>
              <a:rPr sz="2500" u="heavy" spc="105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re</a:t>
            </a:r>
            <a:r>
              <a:rPr sz="2500" u="none" spc="-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fr-FR" altLang="en-US" sz="2500" u="none" spc="-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gr</a:t>
            </a:r>
            <a:r>
              <a:rPr sz="2500" u="none" spc="16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asse)</a:t>
            </a: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R="60960" algn="r">
              <a:lnSpc>
                <a:spcPct val="100000"/>
              </a:lnSpc>
              <a:spcBef>
                <a:spcPts val="2680"/>
              </a:spcBef>
            </a:pPr>
            <a:r>
              <a:rPr sz="2500" u="heavy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Triglycerides</a:t>
            </a:r>
            <a:r>
              <a:rPr sz="2500" u="none" spc="39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500" u="none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(95-</a:t>
            </a:r>
            <a:r>
              <a:rPr sz="2500" u="none" spc="3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96%)</a:t>
            </a:r>
            <a:endParaRPr sz="25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9198" y="5327363"/>
            <a:ext cx="2807335" cy="900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970"/>
              </a:lnSpc>
              <a:spcBef>
                <a:spcPts val="105"/>
              </a:spcBef>
            </a:pPr>
            <a:r>
              <a:rPr sz="2800" u="heavy" spc="-325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compos</a:t>
            </a:r>
            <a:r>
              <a:rPr lang="fr-FR" altLang="en-US" sz="2800" u="heavy" spc="-325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é</a:t>
            </a:r>
            <a:r>
              <a:rPr sz="2800" u="heavy" spc="-325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800" u="none" spc="-38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u="heavy" spc="40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lipidiq</a:t>
            </a:r>
            <a:r>
              <a:rPr lang="fr-FR" altLang="en-US" sz="2800" u="heavy" spc="40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2800" u="heavy" spc="40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es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R="34925" algn="ctr">
              <a:lnSpc>
                <a:spcPts val="2950"/>
              </a:lnSpc>
            </a:pPr>
            <a:r>
              <a:rPr sz="2550" spc="12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(99</a:t>
            </a:r>
            <a:r>
              <a:rPr lang="fr-FR" altLang="en-US" sz="2550" spc="12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,5</a:t>
            </a:r>
            <a:r>
              <a:rPr sz="2550" spc="7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500" spc="16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%)</a:t>
            </a:r>
            <a:endParaRPr sz="25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01981" y="5207735"/>
            <a:ext cx="2129155" cy="784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980"/>
              </a:lnSpc>
              <a:spcBef>
                <a:spcPts val="105"/>
              </a:spcBef>
            </a:pPr>
            <a:r>
              <a:rPr sz="2500" dirty="0">
                <a:solidFill>
                  <a:srgbClr val="383689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50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ipides</a:t>
            </a:r>
            <a:r>
              <a:rPr sz="2500" spc="16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500" spc="5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simples</a:t>
            </a: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11430" algn="ctr">
              <a:lnSpc>
                <a:spcPts val="3040"/>
              </a:lnSpc>
            </a:pPr>
            <a:r>
              <a:rPr sz="2550" spc="12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(98</a:t>
            </a:r>
            <a:r>
              <a:rPr lang="en-US" altLang="en-US" sz="2550" spc="12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,5</a:t>
            </a:r>
            <a:r>
              <a:rPr sz="2550" spc="-12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500" spc="16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%)</a:t>
            </a:r>
            <a:endParaRPr sz="25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61429" y="4766126"/>
            <a:ext cx="144145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-3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Glycerides</a:t>
            </a:r>
            <a:endParaRPr sz="26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550573" y="4766063"/>
            <a:ext cx="3248660" cy="421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5"/>
              </a:spcBef>
            </a:pPr>
            <a:r>
              <a:rPr sz="2650" u="heavy" spc="-20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Diglycerid</a:t>
            </a:r>
            <a:r>
              <a:rPr lang="en-US" altLang="en-US" sz="2650" u="heavy" spc="-20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650" u="heavy" spc="-20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650" u="none" spc="7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500" u="none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(2-</a:t>
            </a:r>
            <a:r>
              <a:rPr sz="2500" u="none" spc="4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3%)</a:t>
            </a:r>
            <a:endParaRPr sz="25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9421564" y="5328555"/>
            <a:ext cx="54610" cy="980440"/>
            <a:chOff x="9421564" y="5328555"/>
            <a:chExt cx="54610" cy="980440"/>
          </a:xfrm>
        </p:grpSpPr>
        <p:sp>
          <p:nvSpPr>
            <p:cNvPr id="37" name="object 37"/>
            <p:cNvSpPr/>
            <p:nvPr/>
          </p:nvSpPr>
          <p:spPr>
            <a:xfrm>
              <a:off x="9421564" y="5328555"/>
              <a:ext cx="31115" cy="616585"/>
            </a:xfrm>
            <a:custGeom>
              <a:avLst/>
              <a:gdLst/>
              <a:ahLst/>
              <a:cxnLst/>
              <a:rect l="l" t="t" r="r" b="b"/>
              <a:pathLst>
                <a:path w="31115" h="616585">
                  <a:moveTo>
                    <a:pt x="30527" y="616356"/>
                  </a:moveTo>
                  <a:lnTo>
                    <a:pt x="0" y="616356"/>
                  </a:lnTo>
                  <a:lnTo>
                    <a:pt x="0" y="0"/>
                  </a:lnTo>
                  <a:lnTo>
                    <a:pt x="30527" y="0"/>
                  </a:lnTo>
                  <a:lnTo>
                    <a:pt x="30527" y="616356"/>
                  </a:lnTo>
                  <a:close/>
                </a:path>
              </a:pathLst>
            </a:custGeom>
            <a:solidFill>
              <a:srgbClr val="EBED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421564" y="5798214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>
                  <a:moveTo>
                    <a:pt x="0" y="0"/>
                  </a:moveTo>
                  <a:lnTo>
                    <a:pt x="30527" y="0"/>
                  </a:lnTo>
                </a:path>
              </a:pathLst>
            </a:custGeom>
            <a:ln w="12726">
              <a:solidFill>
                <a:srgbClr val="BFBFB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445356" y="5854870"/>
              <a:ext cx="31115" cy="454025"/>
            </a:xfrm>
            <a:custGeom>
              <a:avLst/>
              <a:gdLst/>
              <a:ahLst/>
              <a:cxnLst/>
              <a:rect l="l" t="t" r="r" b="b"/>
              <a:pathLst>
                <a:path w="31115" h="454025">
                  <a:moveTo>
                    <a:pt x="30527" y="454004"/>
                  </a:moveTo>
                  <a:lnTo>
                    <a:pt x="0" y="454004"/>
                  </a:lnTo>
                  <a:lnTo>
                    <a:pt x="0" y="0"/>
                  </a:lnTo>
                  <a:lnTo>
                    <a:pt x="30527" y="0"/>
                  </a:lnTo>
                  <a:lnTo>
                    <a:pt x="30527" y="454004"/>
                  </a:lnTo>
                  <a:close/>
                </a:path>
              </a:pathLst>
            </a:custGeom>
            <a:solidFill>
              <a:srgbClr val="EBEDF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/>
          <p:nvPr/>
        </p:nvSpPr>
        <p:spPr>
          <a:xfrm>
            <a:off x="9421495" y="5477510"/>
            <a:ext cx="3489960" cy="549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185"/>
              </a:lnSpc>
              <a:spcBef>
                <a:spcPts val="105"/>
              </a:spcBef>
            </a:pPr>
            <a:r>
              <a:rPr sz="3550" spc="-65" dirty="0">
                <a:solidFill>
                  <a:srgbClr val="BFBFBC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650" u="heavy" spc="-65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Monoglycx:rid</a:t>
            </a:r>
            <a:r>
              <a:rPr lang="en-US" altLang="en-US" sz="2650" u="heavy" spc="-65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650" u="heavy" spc="-65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650" spc="-10" dirty="0">
                <a:solidFill>
                  <a:srgbClr val="2A2470"/>
                </a:solidFill>
                <a:latin typeface="Times New Roman" panose="02020603050405020304"/>
                <a:cs typeface="Times New Roman" panose="02020603050405020304"/>
              </a:rPr>
              <a:t>(0,1%)</a:t>
            </a:r>
            <a:endParaRPr sz="26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57920" y="7646493"/>
            <a:ext cx="29210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0"/>
              </a:lnSpc>
            </a:pPr>
            <a:r>
              <a:rPr sz="2600" spc="3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(1</a:t>
            </a:r>
            <a:endParaRPr sz="2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911671" y="7692139"/>
            <a:ext cx="386715" cy="685800"/>
          </a:xfrm>
          <a:custGeom>
            <a:avLst/>
            <a:gdLst/>
            <a:ahLst/>
            <a:cxnLst/>
            <a:rect l="l" t="t" r="r" b="b"/>
            <a:pathLst>
              <a:path w="386714" h="685800">
                <a:moveTo>
                  <a:pt x="386683" y="685289"/>
                </a:moveTo>
                <a:lnTo>
                  <a:pt x="0" y="685289"/>
                </a:lnTo>
                <a:lnTo>
                  <a:pt x="0" y="0"/>
                </a:lnTo>
                <a:lnTo>
                  <a:pt x="386683" y="0"/>
                </a:lnTo>
                <a:lnTo>
                  <a:pt x="386683" y="685289"/>
                </a:lnTo>
                <a:close/>
              </a:path>
            </a:pathLst>
          </a:custGeom>
          <a:solidFill>
            <a:srgbClr val="EBED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3313430" y="6393815"/>
            <a:ext cx="9265285" cy="166433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782695" marR="17780" algn="ctr">
              <a:lnSpc>
                <a:spcPts val="2810"/>
              </a:lnSpc>
              <a:spcBef>
                <a:spcPts val="355"/>
              </a:spcBef>
            </a:pPr>
            <a:r>
              <a:rPr sz="2500" u="heavy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Choles</a:t>
            </a:r>
            <a:r>
              <a:rPr lang="en-US" altLang="en-US" sz="2500" u="heavy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ter</a:t>
            </a:r>
            <a:r>
              <a:rPr sz="2500" u="heavy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ides</a:t>
            </a:r>
            <a:r>
              <a:rPr sz="2500" u="none" spc="4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500" u="none" spc="7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350" u="none" spc="7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este</a:t>
            </a:r>
            <a:r>
              <a:rPr lang="en-US" altLang="en-US" sz="2350" u="none" spc="7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350" u="none" spc="7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350" u="none" spc="4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500" u="heavy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d'acides</a:t>
            </a:r>
            <a:r>
              <a:rPr sz="2500" u="none" spc="8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 g</a:t>
            </a:r>
            <a:r>
              <a:rPr lang="en-US" altLang="en-US" sz="2500" u="none" spc="8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ra</a:t>
            </a:r>
            <a:r>
              <a:rPr sz="2500" u="none" spc="8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500" u="none" spc="-4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500" u="none" spc="-2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et </a:t>
            </a:r>
            <a:r>
              <a:rPr sz="2500" u="heavy" spc="-10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cholesterol)</a:t>
            </a: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3689350" algn="ctr">
              <a:lnSpc>
                <a:spcPts val="2575"/>
              </a:lnSpc>
            </a:pPr>
            <a:r>
              <a:rPr sz="2450" spc="11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(0,03</a:t>
            </a:r>
            <a:r>
              <a:rPr sz="2450" spc="-9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500" spc="12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%)</a:t>
            </a: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50800">
              <a:lnSpc>
                <a:spcPts val="4435"/>
              </a:lnSpc>
            </a:pPr>
            <a:r>
              <a:rPr lang="en-US" altLang="en-US" sz="2500" spc="8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500" spc="8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ipides</a:t>
            </a:r>
            <a:r>
              <a:rPr sz="2500" spc="-204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500" u="heavy" spc="65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c</a:t>
            </a:r>
            <a:r>
              <a:rPr lang="en-US" altLang="en-US" sz="2500" u="heavy" spc="65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500" u="heavy" spc="65" dirty="0">
                <a:solidFill>
                  <a:srgbClr val="1D1A83"/>
                </a:solidFill>
                <a:uFill>
                  <a:solidFill>
                    <a:srgbClr val="1D1A83"/>
                  </a:solidFill>
                </a:u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500" spc="5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</a:t>
            </a:r>
            <a:r>
              <a:rPr lang="en-US" altLang="en-US" sz="2500" spc="5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plexes</a:t>
            </a:r>
            <a:r>
              <a:rPr lang="en-US" altLang="en-US" sz="2500" spc="50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   1</a:t>
            </a:r>
            <a:r>
              <a:rPr sz="2500" u="none" spc="4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%)</a:t>
            </a:r>
            <a:r>
              <a:rPr lang="en-US" altLang="en-US" sz="2500" u="none" spc="45" dirty="0">
                <a:solidFill>
                  <a:srgbClr val="1D1A8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en-US" altLang="en-US" sz="2500" u="none" spc="45" dirty="0">
              <a:solidFill>
                <a:srgbClr val="1D1A83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1200" y="180728"/>
            <a:ext cx="11704320" cy="199072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269490" marR="5080" indent="448310">
              <a:lnSpc>
                <a:spcPts val="7580"/>
              </a:lnSpc>
              <a:spcBef>
                <a:spcPts val="370"/>
              </a:spcBef>
            </a:pPr>
            <a:r>
              <a:rPr sz="6450" u="none" spc="-360" dirty="0">
                <a:solidFill>
                  <a:srgbClr val="383689"/>
                </a:solidFill>
              </a:rPr>
              <a:t>Partie</a:t>
            </a:r>
            <a:r>
              <a:rPr sz="6450" u="none" spc="135" dirty="0">
                <a:solidFill>
                  <a:srgbClr val="383689"/>
                </a:solidFill>
              </a:rPr>
              <a:t> </a:t>
            </a:r>
            <a:r>
              <a:rPr sz="6450" u="none" dirty="0">
                <a:solidFill>
                  <a:srgbClr val="383689"/>
                </a:solidFill>
              </a:rPr>
              <a:t>3:</a:t>
            </a:r>
            <a:r>
              <a:rPr sz="6450" u="none" spc="210" dirty="0">
                <a:solidFill>
                  <a:srgbClr val="383689"/>
                </a:solidFill>
              </a:rPr>
              <a:t> </a:t>
            </a:r>
            <a:r>
              <a:rPr sz="6450" u="none" spc="-550" dirty="0">
                <a:solidFill>
                  <a:srgbClr val="383689"/>
                </a:solidFill>
              </a:rPr>
              <a:t>Production</a:t>
            </a:r>
            <a:r>
              <a:rPr sz="6450" u="none" spc="740" dirty="0">
                <a:solidFill>
                  <a:srgbClr val="383689"/>
                </a:solidFill>
              </a:rPr>
              <a:t> </a:t>
            </a:r>
            <a:r>
              <a:rPr sz="6450" u="none" spc="-370" dirty="0">
                <a:solidFill>
                  <a:srgbClr val="383689"/>
                </a:solidFill>
              </a:rPr>
              <a:t>de </a:t>
            </a:r>
            <a:r>
              <a:rPr sz="6450" u="none" spc="-440" dirty="0">
                <a:solidFill>
                  <a:srgbClr val="383689"/>
                </a:solidFill>
              </a:rPr>
              <a:t>yaourts</a:t>
            </a:r>
            <a:r>
              <a:rPr sz="6450" u="none" spc="190" dirty="0">
                <a:solidFill>
                  <a:srgbClr val="383689"/>
                </a:solidFill>
              </a:rPr>
              <a:t> </a:t>
            </a:r>
            <a:r>
              <a:rPr sz="6450" u="none" dirty="0">
                <a:solidFill>
                  <a:srgbClr val="383689"/>
                </a:solidFill>
              </a:rPr>
              <a:t>et</a:t>
            </a:r>
            <a:r>
              <a:rPr sz="6450" u="none" spc="-15" dirty="0">
                <a:solidFill>
                  <a:srgbClr val="383689"/>
                </a:solidFill>
              </a:rPr>
              <a:t> </a:t>
            </a:r>
            <a:r>
              <a:rPr sz="6450" u="none" spc="-395" dirty="0">
                <a:solidFill>
                  <a:srgbClr val="383689"/>
                </a:solidFill>
              </a:rPr>
              <a:t>laits</a:t>
            </a:r>
            <a:r>
              <a:rPr sz="6450" u="none" spc="245" dirty="0">
                <a:solidFill>
                  <a:srgbClr val="383689"/>
                </a:solidFill>
              </a:rPr>
              <a:t> </a:t>
            </a:r>
            <a:r>
              <a:rPr sz="6450" u="none" spc="-395" dirty="0">
                <a:solidFill>
                  <a:srgbClr val="383689"/>
                </a:solidFill>
              </a:rPr>
              <a:t>ferment</a:t>
            </a:r>
            <a:r>
              <a:rPr lang="fr-FR" sz="6450" u="none" spc="-395" dirty="0">
                <a:solidFill>
                  <a:srgbClr val="383689"/>
                </a:solidFill>
              </a:rPr>
              <a:t>é</a:t>
            </a:r>
            <a:r>
              <a:rPr sz="6450" u="none" spc="-395" dirty="0">
                <a:solidFill>
                  <a:srgbClr val="383689"/>
                </a:solidFill>
              </a:rPr>
              <a:t>s</a:t>
            </a:r>
            <a:endParaRPr sz="6450"/>
          </a:p>
        </p:txBody>
      </p:sp>
      <p:sp>
        <p:nvSpPr>
          <p:cNvPr id="10" name="object 10"/>
          <p:cNvSpPr txBox="1"/>
          <p:nvPr/>
        </p:nvSpPr>
        <p:spPr>
          <a:xfrm>
            <a:off x="1257121" y="3189415"/>
            <a:ext cx="6612255" cy="2025014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623570" indent="-610870">
              <a:lnSpc>
                <a:spcPct val="100000"/>
              </a:lnSpc>
              <a:spcBef>
                <a:spcPts val="275"/>
              </a:spcBef>
              <a:buAutoNum type="arabicPeriod" startAt="10"/>
              <a:tabLst>
                <a:tab pos="623570" algn="l"/>
              </a:tabLst>
            </a:pPr>
            <a:r>
              <a:rPr sz="2750" dirty="0">
                <a:solidFill>
                  <a:srgbClr val="BD1C24"/>
                </a:solidFill>
                <a:latin typeface="Arial" panose="020B0604020202020204"/>
                <a:cs typeface="Arial" panose="020B0604020202020204"/>
              </a:rPr>
              <a:t>Le </a:t>
            </a:r>
            <a:r>
              <a:rPr sz="2750" spc="-10" dirty="0">
                <a:solidFill>
                  <a:srgbClr val="BD1C24"/>
                </a:solidFill>
                <a:latin typeface="Arial" panose="020B0604020202020204"/>
                <a:cs typeface="Arial" panose="020B0604020202020204"/>
              </a:rPr>
              <a:t>yaourt</a:t>
            </a:r>
            <a:endParaRPr sz="2750">
              <a:latin typeface="Arial" panose="020B0604020202020204"/>
              <a:cs typeface="Arial" panose="020B0604020202020204"/>
            </a:endParaRPr>
          </a:p>
          <a:p>
            <a:pPr marL="820420" lvl="1" indent="-807720">
              <a:lnSpc>
                <a:spcPct val="100000"/>
              </a:lnSpc>
              <a:spcBef>
                <a:spcPts val="205"/>
              </a:spcBef>
              <a:buAutoNum type="arabicPeriod"/>
              <a:tabLst>
                <a:tab pos="819785" algn="l"/>
              </a:tabLst>
            </a:pPr>
            <a:r>
              <a:rPr sz="275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Microbiologie</a:t>
            </a:r>
            <a:r>
              <a:rPr sz="2750" spc="24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50" dirty="0">
                <a:solidFill>
                  <a:srgbClr val="111111"/>
                </a:solidFill>
                <a:latin typeface="Times New Roman" panose="02020603050405020304"/>
                <a:cs typeface="Times New Roman" panose="02020603050405020304"/>
              </a:rPr>
              <a:t>et</a:t>
            </a:r>
            <a:r>
              <a:rPr sz="3250" spc="270" dirty="0">
                <a:solidFill>
                  <a:srgbClr val="11111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5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biochimie</a:t>
            </a:r>
            <a:r>
              <a:rPr sz="2750" spc="24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7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50" spc="7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50" spc="4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yaourt</a:t>
            </a:r>
            <a:endParaRPr sz="2750">
              <a:latin typeface="Arial" panose="020B0604020202020204"/>
              <a:cs typeface="Arial" panose="020B0604020202020204"/>
            </a:endParaRPr>
          </a:p>
          <a:p>
            <a:pPr marL="817880" lvl="1" indent="-805180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817880" algn="l"/>
              </a:tabLst>
            </a:pPr>
            <a:r>
              <a:rPr sz="2750" spc="-1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Fabrication</a:t>
            </a:r>
            <a:endParaRPr sz="2750">
              <a:latin typeface="Arial" panose="020B0604020202020204"/>
              <a:cs typeface="Arial" panose="020B0604020202020204"/>
            </a:endParaRPr>
          </a:p>
          <a:p>
            <a:pPr marL="819150" lvl="1" indent="-806450">
              <a:lnSpc>
                <a:spcPct val="100000"/>
              </a:lnSpc>
              <a:spcBef>
                <a:spcPts val="870"/>
              </a:spcBef>
              <a:buAutoNum type="arabicPeriod"/>
              <a:tabLst>
                <a:tab pos="819150" algn="l"/>
              </a:tabLst>
            </a:pPr>
            <a:r>
              <a:rPr sz="2750" spc="-1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Composition</a:t>
            </a:r>
            <a:endParaRPr sz="27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8792845" cy="1522095"/>
            <a:chOff x="188253" y="1369408"/>
            <a:chExt cx="8792845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454716" y="2056636"/>
              <a:ext cx="4526280" cy="0"/>
            </a:xfrm>
            <a:custGeom>
              <a:avLst/>
              <a:gdLst/>
              <a:ahLst/>
              <a:cxnLst/>
              <a:rect l="l" t="t" r="r" b="b"/>
              <a:pathLst>
                <a:path w="4526280">
                  <a:moveTo>
                    <a:pt x="0" y="0"/>
                  </a:moveTo>
                  <a:lnTo>
                    <a:pt x="4526074" y="0"/>
                  </a:lnTo>
                </a:path>
              </a:pathLst>
            </a:custGeom>
            <a:ln w="12726">
              <a:solidFill>
                <a:srgbClr val="900E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0641" rIns="0" bIns="0" rtlCol="0">
            <a:spAutoFit/>
          </a:bodyPr>
          <a:lstStyle/>
          <a:p>
            <a:pPr marL="4261485">
              <a:lnSpc>
                <a:spcPct val="100000"/>
              </a:lnSpc>
              <a:spcBef>
                <a:spcPts val="110"/>
              </a:spcBef>
            </a:pPr>
            <a:r>
              <a:rPr sz="5800" u="none" dirty="0">
                <a:solidFill>
                  <a:srgbClr val="900E2A"/>
                </a:solidFill>
              </a:rPr>
              <a:t>10.</a:t>
            </a:r>
            <a:r>
              <a:rPr sz="5800" u="none" spc="-110" dirty="0">
                <a:solidFill>
                  <a:srgbClr val="900E2A"/>
                </a:solidFill>
              </a:rPr>
              <a:t> </a:t>
            </a:r>
            <a:r>
              <a:rPr sz="5800" u="none" spc="-445" dirty="0">
                <a:solidFill>
                  <a:srgbClr val="900E2A"/>
                </a:solidFill>
              </a:rPr>
              <a:t>Le</a:t>
            </a:r>
            <a:r>
              <a:rPr sz="5800" u="none" spc="40" dirty="0">
                <a:solidFill>
                  <a:srgbClr val="900E2A"/>
                </a:solidFill>
              </a:rPr>
              <a:t> </a:t>
            </a:r>
            <a:r>
              <a:rPr sz="5900" u="none" spc="-445" dirty="0">
                <a:solidFill>
                  <a:srgbClr val="900E2A"/>
                </a:solidFill>
              </a:rPr>
              <a:t>yaourts</a:t>
            </a:r>
            <a:endParaRPr sz="5900"/>
          </a:p>
        </p:txBody>
      </p:sp>
      <p:sp>
        <p:nvSpPr>
          <p:cNvPr id="11" name="object 11"/>
          <p:cNvSpPr txBox="1"/>
          <p:nvPr/>
        </p:nvSpPr>
        <p:spPr>
          <a:xfrm>
            <a:off x="989566" y="2872431"/>
            <a:ext cx="10160000" cy="3241675"/>
          </a:xfrm>
          <a:prstGeom prst="rect">
            <a:avLst/>
          </a:prstGeom>
        </p:spPr>
        <p:txBody>
          <a:bodyPr vert="horz" wrap="square" lIns="0" tIns="285750" rIns="0" bIns="0" rtlCol="0">
            <a:spAutoFit/>
          </a:bodyPr>
          <a:lstStyle/>
          <a:p>
            <a:pPr marL="1029970" lvl="1" indent="-1017270">
              <a:lnSpc>
                <a:spcPct val="100000"/>
              </a:lnSpc>
              <a:spcBef>
                <a:spcPts val="2250"/>
              </a:spcBef>
              <a:buAutoNum type="arabicPeriod"/>
              <a:tabLst>
                <a:tab pos="1029335" algn="l"/>
              </a:tabLst>
            </a:pPr>
            <a:r>
              <a:rPr sz="3550" b="1" u="heavy" spc="-45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Microbiologie</a:t>
            </a:r>
            <a:r>
              <a:rPr sz="3550" b="1" u="heavy" spc="8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et</a:t>
            </a:r>
            <a:r>
              <a:rPr sz="3550" b="1" u="heavy" spc="28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biochimie</a:t>
            </a:r>
            <a:r>
              <a:rPr sz="3550" b="1" u="heavy" spc="-5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des</a:t>
            </a:r>
            <a:r>
              <a:rPr sz="3550" b="1" u="heavy" spc="-17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b="1" u="heavy" spc="6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yaourts(1)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0">
              <a:lnSpc>
                <a:spcPct val="100000"/>
              </a:lnSpc>
              <a:spcBef>
                <a:spcPts val="2155"/>
              </a:spcBef>
            </a:pPr>
            <a:r>
              <a:rPr sz="3450" dirty="0">
                <a:solidFill>
                  <a:srgbClr val="0A0A0A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3450" spc="-100" dirty="0">
                <a:solidFill>
                  <a:srgbClr val="0A0A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A0A0A"/>
                </a:solidFill>
                <a:latin typeface="Arial" panose="020B0604020202020204"/>
                <a:cs typeface="Arial" panose="020B0604020202020204"/>
              </a:rPr>
              <a:t>microorganismes: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08610" lvl="2" indent="-192405">
              <a:lnSpc>
                <a:spcPct val="100000"/>
              </a:lnSpc>
              <a:spcBef>
                <a:spcPts val="2080"/>
              </a:spcBef>
              <a:buFont typeface="Arial" panose="020B0604020202020204"/>
              <a:buChar char="•"/>
              <a:tabLst>
                <a:tab pos="308610" algn="l"/>
              </a:tabLst>
            </a:pPr>
            <a:r>
              <a:rPr sz="3500" i="1" spc="-95" dirty="0">
                <a:solidFill>
                  <a:srgbClr val="0A0A0A"/>
                </a:solidFill>
                <a:latin typeface="Arial" panose="020B0604020202020204"/>
                <a:cs typeface="Arial" panose="020B0604020202020204"/>
              </a:rPr>
              <a:t>Lactobaci</a:t>
            </a:r>
            <a:r>
              <a:rPr lang="fr-FR" altLang="en-US" sz="3500" i="1" spc="-95" dirty="0">
                <a:solidFill>
                  <a:srgbClr val="0A0A0A"/>
                </a:solidFill>
                <a:latin typeface="Arial" panose="020B0604020202020204"/>
                <a:cs typeface="Arial" panose="020B0604020202020204"/>
              </a:rPr>
              <a:t>ll</a:t>
            </a:r>
            <a:r>
              <a:rPr sz="3500" i="1" spc="-95" dirty="0">
                <a:solidFill>
                  <a:srgbClr val="0A0A0A"/>
                </a:solidFill>
                <a:latin typeface="Arial" panose="020B0604020202020204"/>
                <a:cs typeface="Arial" panose="020B0604020202020204"/>
              </a:rPr>
              <a:t>us</a:t>
            </a:r>
            <a:r>
              <a:rPr sz="3500" i="1" spc="-135" dirty="0">
                <a:solidFill>
                  <a:srgbClr val="0A0A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i="1" spc="-10" dirty="0">
                <a:solidFill>
                  <a:srgbClr val="0A0A0A"/>
                </a:solidFill>
                <a:latin typeface="Arial" panose="020B0604020202020204"/>
                <a:cs typeface="Arial" panose="020B0604020202020204"/>
              </a:rPr>
              <a:t>bu</a:t>
            </a:r>
            <a:r>
              <a:rPr lang="fr-FR" altLang="en-US" sz="3500" i="1" spc="-10" dirty="0">
                <a:solidFill>
                  <a:srgbClr val="0A0A0A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3500" i="1" spc="-10" dirty="0">
                <a:solidFill>
                  <a:srgbClr val="0A0A0A"/>
                </a:solidFill>
                <a:latin typeface="Arial" panose="020B0604020202020204"/>
                <a:cs typeface="Arial" panose="020B0604020202020204"/>
              </a:rPr>
              <a:t>garicus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116205">
              <a:lnSpc>
                <a:spcPct val="100000"/>
              </a:lnSpc>
              <a:spcBef>
                <a:spcPts val="1895"/>
              </a:spcBef>
            </a:pPr>
            <a:r>
              <a:rPr sz="3500" i="1" spc="-40" dirty="0">
                <a:solidFill>
                  <a:srgbClr val="0A0A0A"/>
                </a:solidFill>
                <a:latin typeface="Arial" panose="020B0604020202020204"/>
                <a:cs typeface="Arial" panose="020B0604020202020204"/>
              </a:rPr>
              <a:t>•Streptococcus</a:t>
            </a:r>
            <a:r>
              <a:rPr sz="3500" i="1" spc="-190" dirty="0">
                <a:solidFill>
                  <a:srgbClr val="0A0A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i="1" spc="-10" dirty="0">
                <a:solidFill>
                  <a:srgbClr val="0A0A0A"/>
                </a:solidFill>
                <a:latin typeface="Arial" panose="020B0604020202020204"/>
                <a:cs typeface="Arial" panose="020B0604020202020204"/>
              </a:rPr>
              <a:t>thermophi</a:t>
            </a:r>
            <a:r>
              <a:rPr lang="fr-FR" altLang="en-US" sz="3500" i="1" spc="-10" dirty="0">
                <a:solidFill>
                  <a:srgbClr val="0A0A0A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3500" i="1" spc="-10" dirty="0">
                <a:solidFill>
                  <a:srgbClr val="0A0A0A"/>
                </a:solidFill>
                <a:latin typeface="Arial" panose="020B0604020202020204"/>
                <a:cs typeface="Arial" panose="020B0604020202020204"/>
              </a:rPr>
              <a:t>us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9246" rIns="0" bIns="0" rtlCol="0">
            <a:spAutoFit/>
          </a:bodyPr>
          <a:lstStyle/>
          <a:p>
            <a:pPr marL="4157345">
              <a:lnSpc>
                <a:spcPct val="100000"/>
              </a:lnSpc>
              <a:spcBef>
                <a:spcPts val="105"/>
              </a:spcBef>
            </a:pPr>
            <a:r>
              <a:rPr sz="3500" u="none" spc="180" dirty="0">
                <a:solidFill>
                  <a:srgbClr val="383487"/>
                </a:solidFill>
              </a:rPr>
              <a:t>10.2</a:t>
            </a:r>
            <a:r>
              <a:rPr sz="3500" u="none" spc="20" dirty="0">
                <a:solidFill>
                  <a:srgbClr val="383487"/>
                </a:solidFill>
              </a:rPr>
              <a:t> </a:t>
            </a:r>
            <a:r>
              <a:rPr sz="3500" u="none" dirty="0">
                <a:solidFill>
                  <a:srgbClr val="383487"/>
                </a:solidFill>
              </a:rPr>
              <a:t>Fabrication</a:t>
            </a:r>
            <a:r>
              <a:rPr sz="3500" u="none" spc="300" dirty="0">
                <a:solidFill>
                  <a:srgbClr val="383487"/>
                </a:solidFill>
              </a:rPr>
              <a:t> </a:t>
            </a:r>
            <a:r>
              <a:rPr sz="3500" u="none" dirty="0">
                <a:solidFill>
                  <a:srgbClr val="383487"/>
                </a:solidFill>
              </a:rPr>
              <a:t>des</a:t>
            </a:r>
            <a:r>
              <a:rPr sz="3500" u="none" spc="-40" dirty="0">
                <a:solidFill>
                  <a:srgbClr val="383487"/>
                </a:solidFill>
              </a:rPr>
              <a:t> </a:t>
            </a:r>
            <a:r>
              <a:rPr sz="3500" u="none" spc="-10" dirty="0">
                <a:solidFill>
                  <a:srgbClr val="383487"/>
                </a:solidFill>
              </a:rPr>
              <a:t>yaourts</a:t>
            </a:r>
            <a:endParaRPr sz="3500"/>
          </a:p>
        </p:txBody>
      </p:sp>
      <p:sp>
        <p:nvSpPr>
          <p:cNvPr id="10" name="object 10"/>
          <p:cNvSpPr txBox="1"/>
          <p:nvPr/>
        </p:nvSpPr>
        <p:spPr>
          <a:xfrm>
            <a:off x="1086758" y="2866067"/>
            <a:ext cx="11740515" cy="5589905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26670" marR="306705" indent="-12065">
              <a:lnSpc>
                <a:spcPct val="67000"/>
              </a:lnSpc>
              <a:spcBef>
                <a:spcPts val="1820"/>
              </a:spcBef>
            </a:pPr>
            <a:r>
              <a:rPr sz="2950" spc="-1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295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yaourt</a:t>
            </a:r>
            <a:r>
              <a:rPr sz="2950" spc="-2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2950" spc="-20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reparti</a:t>
            </a:r>
            <a:r>
              <a:rPr sz="2950" spc="-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2950" spc="-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95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pots</a:t>
            </a:r>
            <a:r>
              <a:rPr sz="2950" spc="-1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295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2950" spc="-1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mis</a:t>
            </a:r>
            <a:r>
              <a:rPr sz="2950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2950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2950" spc="-1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etuve</a:t>
            </a:r>
            <a:r>
              <a:rPr sz="2950" spc="-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2950" spc="-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29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40- </a:t>
            </a:r>
            <a:r>
              <a:rPr sz="2950" spc="-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50°C </a:t>
            </a:r>
            <a:r>
              <a:rPr sz="29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pendant</a:t>
            </a:r>
            <a:r>
              <a:rPr sz="2950" spc="-1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2</a:t>
            </a:r>
            <a:r>
              <a:rPr sz="2950" spc="-20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2950" spc="-20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à</a:t>
            </a:r>
            <a:r>
              <a:rPr sz="4300" spc="-3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3</a:t>
            </a:r>
            <a:r>
              <a:rPr sz="2950" spc="-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heures</a:t>
            </a:r>
            <a:r>
              <a:rPr sz="295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afin</a:t>
            </a:r>
            <a:r>
              <a:rPr sz="2950" spc="-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que</a:t>
            </a:r>
            <a:r>
              <a:rPr sz="2950" spc="-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l'acidit</a:t>
            </a:r>
            <a:r>
              <a:rPr lang="fr-FR" altLang="en-US" sz="295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5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atteigne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80</a:t>
            </a:r>
            <a:r>
              <a:rPr sz="2950" spc="-1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2950" spc="-1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295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100°D.</a:t>
            </a:r>
            <a:r>
              <a:rPr sz="295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II</a:t>
            </a:r>
            <a:r>
              <a:rPr sz="2950" spc="1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y</a:t>
            </a:r>
            <a:r>
              <a:rPr sz="2950" spc="-1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3335">
              <a:lnSpc>
                <a:spcPts val="3090"/>
              </a:lnSpc>
            </a:pPr>
            <a:r>
              <a:rPr sz="2950" spc="-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ensuite</a:t>
            </a:r>
            <a:r>
              <a:rPr sz="2950" spc="-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2950" spc="-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rapide</a:t>
            </a:r>
            <a:r>
              <a:rPr sz="2950" spc="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refroidissement</a:t>
            </a:r>
            <a:r>
              <a:rPr sz="2950" spc="-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2950" spc="-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dessous</a:t>
            </a:r>
            <a:r>
              <a:rPr sz="2950" spc="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5°C</a:t>
            </a:r>
            <a:r>
              <a:rPr sz="2950" spc="-1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afin</a:t>
            </a:r>
            <a:r>
              <a:rPr sz="2950" spc="-1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1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stopper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8415">
              <a:lnSpc>
                <a:spcPts val="3495"/>
              </a:lnSpc>
            </a:pP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l'acidification.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3335" marR="5080" indent="635">
              <a:lnSpc>
                <a:spcPts val="3450"/>
              </a:lnSpc>
              <a:spcBef>
                <a:spcPts val="1740"/>
              </a:spcBef>
            </a:pPr>
            <a:r>
              <a:rPr sz="2950" spc="-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2950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retrouve</a:t>
            </a:r>
            <a:r>
              <a:rPr sz="295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deux</a:t>
            </a:r>
            <a:r>
              <a:rPr sz="2950" spc="-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grands</a:t>
            </a:r>
            <a:r>
              <a:rPr sz="2950" spc="-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types</a:t>
            </a:r>
            <a:r>
              <a:rPr sz="2950" spc="-1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1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yaourts</a:t>
            </a:r>
            <a:r>
              <a:rPr sz="2950" spc="-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: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950" spc="-1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yaourts</a:t>
            </a:r>
            <a:r>
              <a:rPr sz="2950" spc="-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fermes</a:t>
            </a:r>
            <a:r>
              <a:rPr sz="2950" spc="-1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2950" spc="-1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etuv</a:t>
            </a:r>
            <a:r>
              <a:rPr lang="fr-FR" altLang="en-US" sz="295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5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 </a:t>
            </a:r>
            <a:r>
              <a:rPr sz="295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50" spc="-1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950" spc="-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yaourts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brass</a:t>
            </a:r>
            <a:r>
              <a:rPr lang="fr-FR" altLang="en-US"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s.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5875">
              <a:lnSpc>
                <a:spcPct val="100000"/>
              </a:lnSpc>
              <a:spcBef>
                <a:spcPts val="1450"/>
              </a:spcBef>
            </a:pPr>
            <a:r>
              <a:rPr sz="2950" u="heavy" spc="-4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Yaourt</a:t>
            </a:r>
            <a:r>
              <a:rPr sz="2950" u="heavy" spc="-6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950" u="heavy" spc="-2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parfum</a:t>
            </a:r>
            <a:r>
              <a:rPr lang="fr-FR" altLang="en-US" sz="2950" u="heavy" spc="-2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2950" u="heavy" spc="-9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950" u="heavy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et</a:t>
            </a:r>
            <a:r>
              <a:rPr sz="2950" u="heavy" spc="-19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950" u="heavy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yaourt</a:t>
            </a:r>
            <a:r>
              <a:rPr sz="2950" u="heavy" spc="-8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950" u="heavy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aux</a:t>
            </a:r>
            <a:r>
              <a:rPr sz="2950" u="heavy" spc="-135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950" u="heavy" spc="-10" dirty="0">
                <a:solidFill>
                  <a:srgbClr val="0F0F0F"/>
                </a:solidFill>
                <a:uFill>
                  <a:solidFill>
                    <a:srgbClr val="0F0F0F"/>
                  </a:solidFill>
                </a:uFill>
                <a:latin typeface="Arial" panose="020B0604020202020204"/>
                <a:cs typeface="Arial" panose="020B0604020202020204"/>
              </a:rPr>
              <a:t>fruits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3970" marR="189865" indent="-1270">
              <a:lnSpc>
                <a:spcPts val="3450"/>
              </a:lnSpc>
              <a:spcBef>
                <a:spcPts val="1780"/>
              </a:spcBef>
            </a:pP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•Les</a:t>
            </a:r>
            <a:r>
              <a:rPr sz="2950" spc="-1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yaourts</a:t>
            </a:r>
            <a:r>
              <a:rPr sz="2950" spc="-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parfum</a:t>
            </a:r>
            <a:r>
              <a:rPr lang="fr-FR" altLang="en-US"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95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2950" spc="-1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fabriqu</a:t>
            </a:r>
            <a:r>
              <a:rPr lang="fr-FR" altLang="en-US"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950" spc="-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2950" spc="-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ajout</a:t>
            </a:r>
            <a:r>
              <a:rPr sz="2950" spc="-1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d'essences</a:t>
            </a:r>
            <a:r>
              <a:rPr sz="2950" spc="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naturelles</a:t>
            </a:r>
            <a:r>
              <a:rPr sz="2950" spc="-1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fruits.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13335" marR="885825" indent="-1270">
              <a:lnSpc>
                <a:spcPct val="91000"/>
              </a:lnSpc>
              <a:spcBef>
                <a:spcPts val="630"/>
              </a:spcBef>
            </a:pP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•Les</a:t>
            </a:r>
            <a:r>
              <a:rPr sz="2950" spc="-2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yaourts</a:t>
            </a:r>
            <a:r>
              <a:rPr sz="295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aux</a:t>
            </a:r>
            <a:r>
              <a:rPr sz="29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fruits</a:t>
            </a:r>
            <a:r>
              <a:rPr sz="2950" spc="-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295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coagul</a:t>
            </a:r>
            <a:r>
              <a:rPr lang="fr-FR" altLang="en-US" sz="2950" spc="-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50" spc="-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950" spc="-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2950" spc="-1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cuve</a:t>
            </a:r>
            <a:r>
              <a:rPr sz="2950" spc="-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5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battus</a:t>
            </a:r>
            <a:r>
              <a:rPr sz="2950" spc="-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2950" spc="-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froid,</a:t>
            </a:r>
            <a:r>
              <a:rPr sz="2950" spc="-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sont ensuite</a:t>
            </a:r>
            <a:r>
              <a:rPr sz="29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ajout</a:t>
            </a:r>
            <a:r>
              <a:rPr lang="fr-FR" altLang="en-US" sz="29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50" spc="-2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950" spc="-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2950" spc="-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morceaux</a:t>
            </a:r>
            <a:r>
              <a:rPr sz="2950" spc="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950" spc="-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fruits</a:t>
            </a:r>
            <a:r>
              <a:rPr sz="2950" spc="-1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50" spc="-1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950" spc="-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saccharose.</a:t>
            </a:r>
            <a:endParaRPr sz="29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46873" rIns="0" bIns="0" rtlCol="0">
            <a:spAutoFit/>
          </a:bodyPr>
          <a:lstStyle/>
          <a:p>
            <a:pPr marL="3663950">
              <a:lnSpc>
                <a:spcPct val="100000"/>
              </a:lnSpc>
              <a:spcBef>
                <a:spcPts val="105"/>
              </a:spcBef>
            </a:pPr>
            <a:r>
              <a:rPr sz="3500" u="heavy" spc="165" dirty="0">
                <a:solidFill>
                  <a:srgbClr val="383689"/>
                </a:solidFill>
                <a:uFill>
                  <a:solidFill>
                    <a:srgbClr val="383689"/>
                  </a:solidFill>
                </a:uFill>
              </a:rPr>
              <a:t>10.3</a:t>
            </a:r>
            <a:r>
              <a:rPr sz="3500" u="heavy" spc="-135" dirty="0">
                <a:solidFill>
                  <a:srgbClr val="383689"/>
                </a:solidFill>
                <a:uFill>
                  <a:solidFill>
                    <a:srgbClr val="383689"/>
                  </a:solidFill>
                </a:uFill>
              </a:rPr>
              <a:t> </a:t>
            </a:r>
            <a:r>
              <a:rPr sz="3500" u="heavy" dirty="0">
                <a:solidFill>
                  <a:srgbClr val="383689"/>
                </a:solidFill>
                <a:uFill>
                  <a:solidFill>
                    <a:srgbClr val="383689"/>
                  </a:solidFill>
                </a:uFill>
              </a:rPr>
              <a:t>Composition</a:t>
            </a:r>
            <a:r>
              <a:rPr sz="3500" u="heavy" spc="200" dirty="0">
                <a:solidFill>
                  <a:srgbClr val="383689"/>
                </a:solidFill>
                <a:uFill>
                  <a:solidFill>
                    <a:srgbClr val="383689"/>
                  </a:solidFill>
                </a:uFill>
              </a:rPr>
              <a:t> </a:t>
            </a:r>
            <a:r>
              <a:rPr sz="3500" u="heavy" spc="125" dirty="0">
                <a:solidFill>
                  <a:srgbClr val="383689"/>
                </a:solidFill>
                <a:uFill>
                  <a:solidFill>
                    <a:srgbClr val="383689"/>
                  </a:solidFill>
                </a:uFill>
              </a:rPr>
              <a:t>du</a:t>
            </a:r>
            <a:r>
              <a:rPr sz="3500" u="none" spc="-130" dirty="0">
                <a:solidFill>
                  <a:srgbClr val="383689"/>
                </a:solidFill>
              </a:rPr>
              <a:t> </a:t>
            </a:r>
            <a:r>
              <a:rPr sz="3500" u="none" spc="60" dirty="0">
                <a:solidFill>
                  <a:srgbClr val="383689"/>
                </a:solidFill>
              </a:rPr>
              <a:t>yaourt</a:t>
            </a:r>
            <a:endParaRPr sz="3500"/>
          </a:p>
        </p:txBody>
      </p:sp>
      <p:sp>
        <p:nvSpPr>
          <p:cNvPr id="9" name="object 9"/>
          <p:cNvSpPr txBox="1"/>
          <p:nvPr/>
        </p:nvSpPr>
        <p:spPr>
          <a:xfrm>
            <a:off x="1179543" y="3064599"/>
            <a:ext cx="10622915" cy="396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 indent="-12065">
              <a:lnSpc>
                <a:spcPts val="4130"/>
              </a:lnSpc>
              <a:spcBef>
                <a:spcPts val="100"/>
              </a:spcBef>
              <a:tabLst>
                <a:tab pos="430530" algn="l"/>
              </a:tabLst>
            </a:pPr>
            <a:r>
              <a:rPr sz="33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II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300" spc="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n'y</a:t>
            </a:r>
            <a:r>
              <a:rPr sz="330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300" spc="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pas</a:t>
            </a:r>
            <a:r>
              <a:rPr sz="3300" spc="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3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composition</a:t>
            </a:r>
            <a:r>
              <a:rPr sz="3300" spc="4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bien</a:t>
            </a:r>
            <a:r>
              <a:rPr sz="3300" spc="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30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finie</a:t>
            </a:r>
            <a:r>
              <a:rPr sz="3300" spc="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300" spc="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produit</a:t>
            </a:r>
            <a:r>
              <a:rPr sz="3300" spc="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fini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cependant</a:t>
            </a:r>
            <a:r>
              <a:rPr sz="3300" spc="2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trois</a:t>
            </a:r>
            <a:r>
              <a:rPr sz="3300" spc="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facteurs</a:t>
            </a:r>
            <a:r>
              <a:rPr sz="3300" spc="2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agissent</a:t>
            </a:r>
            <a:r>
              <a:rPr sz="3300" spc="4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sur</a:t>
            </a:r>
            <a:r>
              <a:rPr sz="3300" spc="3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300" spc="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teneurs</a:t>
            </a:r>
            <a:r>
              <a:rPr sz="3300" spc="2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 marL="33655">
              <a:lnSpc>
                <a:spcPct val="100000"/>
              </a:lnSpc>
              <a:spcBef>
                <a:spcPts val="45"/>
              </a:spcBef>
            </a:pPr>
            <a:r>
              <a:rPr sz="3300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nutriments</a:t>
            </a:r>
            <a:r>
              <a:rPr sz="3300" spc="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300" spc="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yaourts</a:t>
            </a:r>
            <a:r>
              <a:rPr sz="3300" spc="3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 marL="54610">
              <a:lnSpc>
                <a:spcPct val="100000"/>
              </a:lnSpc>
              <a:spcBef>
                <a:spcPts val="2330"/>
              </a:spcBef>
            </a:pP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300" spc="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standardisation</a:t>
            </a:r>
            <a:r>
              <a:rPr sz="3300" spc="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300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100" dirty="0">
                <a:solidFill>
                  <a:srgbClr val="242424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300" spc="140" dirty="0">
                <a:solidFill>
                  <a:srgbClr val="24242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300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300" spc="2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grasses</a:t>
            </a:r>
            <a:r>
              <a:rPr sz="3300" spc="3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3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300">
              <a:latin typeface="Arial" panose="020B0604020202020204"/>
              <a:cs typeface="Arial" panose="020B0604020202020204"/>
            </a:endParaRPr>
          </a:p>
          <a:p>
            <a:pPr marL="62865">
              <a:lnSpc>
                <a:spcPct val="100000"/>
              </a:lnSpc>
              <a:spcBef>
                <a:spcPts val="1935"/>
              </a:spcBef>
            </a:pPr>
            <a:r>
              <a:rPr sz="3500" b="1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•L'enrichissement</a:t>
            </a:r>
            <a:r>
              <a:rPr sz="3500" b="1" spc="-2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00" b="1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matieres</a:t>
            </a:r>
            <a:r>
              <a:rPr sz="3500" b="1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3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lang="fr-FR" altLang="en-US" sz="3500" b="1" spc="-3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b="1" spc="-3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ches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62865">
              <a:lnSpc>
                <a:spcPct val="100000"/>
              </a:lnSpc>
              <a:spcBef>
                <a:spcPts val="1930"/>
              </a:spcBef>
            </a:pPr>
            <a:r>
              <a:rPr sz="3500" b="1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500" b="1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fermentation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5950" y="708448"/>
            <a:ext cx="11704320" cy="82860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269490" marR="5080" indent="448310">
              <a:lnSpc>
                <a:spcPts val="7580"/>
              </a:lnSpc>
              <a:spcBef>
                <a:spcPts val="370"/>
              </a:spcBef>
            </a:pPr>
            <a:r>
              <a:rPr sz="6450" u="none" spc="-360" dirty="0">
                <a:solidFill>
                  <a:srgbClr val="383689"/>
                </a:solidFill>
              </a:rPr>
              <a:t>Partie</a:t>
            </a:r>
            <a:r>
              <a:rPr sz="6450" u="none" spc="135" dirty="0">
                <a:solidFill>
                  <a:srgbClr val="383689"/>
                </a:solidFill>
              </a:rPr>
              <a:t> </a:t>
            </a:r>
            <a:r>
              <a:rPr sz="6450" u="none" dirty="0">
                <a:solidFill>
                  <a:srgbClr val="383689"/>
                </a:solidFill>
              </a:rPr>
              <a:t>3:</a:t>
            </a:r>
            <a:r>
              <a:rPr sz="6450" u="none" spc="210" dirty="0">
                <a:solidFill>
                  <a:srgbClr val="383689"/>
                </a:solidFill>
              </a:rPr>
              <a:t> </a:t>
            </a:r>
            <a:r>
              <a:rPr sz="6450" u="none" spc="-550" dirty="0">
                <a:solidFill>
                  <a:srgbClr val="383689"/>
                </a:solidFill>
              </a:rPr>
              <a:t>Production</a:t>
            </a:r>
            <a:r>
              <a:rPr sz="6450" u="none" spc="740" dirty="0">
                <a:solidFill>
                  <a:srgbClr val="383689"/>
                </a:solidFill>
              </a:rPr>
              <a:t> </a:t>
            </a:r>
            <a:r>
              <a:rPr sz="6450" u="none" spc="-370" dirty="0">
                <a:solidFill>
                  <a:srgbClr val="383689"/>
                </a:solidFill>
              </a:rPr>
              <a:t>de </a:t>
            </a:r>
            <a:r>
              <a:rPr sz="6450" u="none" spc="-440" dirty="0">
                <a:solidFill>
                  <a:srgbClr val="383689"/>
                </a:solidFill>
              </a:rPr>
              <a:t>yaourts</a:t>
            </a:r>
            <a:r>
              <a:rPr sz="6450" u="none" spc="190" dirty="0">
                <a:solidFill>
                  <a:srgbClr val="383689"/>
                </a:solidFill>
              </a:rPr>
              <a:t> </a:t>
            </a:r>
            <a:r>
              <a:rPr sz="6450" u="none" dirty="0">
                <a:solidFill>
                  <a:srgbClr val="383689"/>
                </a:solidFill>
              </a:rPr>
              <a:t>et</a:t>
            </a:r>
            <a:r>
              <a:rPr sz="6450" u="none" spc="-15" dirty="0">
                <a:solidFill>
                  <a:srgbClr val="383689"/>
                </a:solidFill>
              </a:rPr>
              <a:t> </a:t>
            </a:r>
            <a:r>
              <a:rPr sz="6450" u="none" spc="-395" dirty="0">
                <a:solidFill>
                  <a:srgbClr val="383689"/>
                </a:solidFill>
              </a:rPr>
              <a:t>laits</a:t>
            </a:r>
            <a:r>
              <a:rPr sz="6450" u="none" spc="245" dirty="0">
                <a:solidFill>
                  <a:srgbClr val="383689"/>
                </a:solidFill>
              </a:rPr>
              <a:t> </a:t>
            </a:r>
            <a:r>
              <a:rPr sz="6450" u="none" spc="-395" dirty="0">
                <a:solidFill>
                  <a:srgbClr val="383689"/>
                </a:solidFill>
              </a:rPr>
              <a:t>fermentes</a:t>
            </a:r>
            <a:endParaRPr sz="6450"/>
          </a:p>
        </p:txBody>
      </p:sp>
      <p:sp>
        <p:nvSpPr>
          <p:cNvPr id="10" name="object 10"/>
          <p:cNvSpPr txBox="1"/>
          <p:nvPr/>
        </p:nvSpPr>
        <p:spPr>
          <a:xfrm>
            <a:off x="1257809" y="3132049"/>
            <a:ext cx="8085455" cy="209296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623570" indent="-610870">
              <a:lnSpc>
                <a:spcPct val="100000"/>
              </a:lnSpc>
              <a:spcBef>
                <a:spcPts val="525"/>
              </a:spcBef>
              <a:buAutoNum type="arabicPeriod" startAt="10"/>
              <a:tabLst>
                <a:tab pos="623570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2700" spc="3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yaourt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621030" indent="-608330">
              <a:lnSpc>
                <a:spcPct val="100000"/>
              </a:lnSpc>
              <a:spcBef>
                <a:spcPts val="430"/>
              </a:spcBef>
              <a:buClr>
                <a:srgbClr val="A11D28"/>
              </a:buClr>
              <a:buSzPct val="92000"/>
              <a:buAutoNum type="arabicPeriod" startAt="10"/>
              <a:tabLst>
                <a:tab pos="621030" algn="l"/>
              </a:tabLst>
            </a:pPr>
            <a:r>
              <a:rPr sz="2950" spc="-30" dirty="0">
                <a:solidFill>
                  <a:srgbClr val="BD2126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2950" spc="-155" dirty="0">
                <a:solidFill>
                  <a:srgbClr val="BD212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10" dirty="0">
                <a:solidFill>
                  <a:srgbClr val="BD2126"/>
                </a:solidFill>
                <a:latin typeface="Arial" panose="020B0604020202020204"/>
                <a:cs typeface="Arial" panose="020B0604020202020204"/>
              </a:rPr>
              <a:t>ferment</a:t>
            </a:r>
            <a:r>
              <a:rPr lang="fr-FR" altLang="en-US" sz="2950" spc="-10" dirty="0">
                <a:solidFill>
                  <a:srgbClr val="BD2126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50" spc="-10" dirty="0">
                <a:solidFill>
                  <a:srgbClr val="BD2126"/>
                </a:solidFill>
                <a:latin typeface="Arial" panose="020B0604020202020204"/>
                <a:cs typeface="Arial" panose="020B0604020202020204"/>
              </a:rPr>
              <a:t>s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822325" lvl="1" indent="-809625">
              <a:lnSpc>
                <a:spcPct val="100000"/>
              </a:lnSpc>
              <a:spcBef>
                <a:spcPts val="585"/>
              </a:spcBef>
              <a:buSzPct val="92000"/>
              <a:buAutoNum type="arabicPeriod"/>
              <a:tabLst>
                <a:tab pos="822325" algn="l"/>
              </a:tabLst>
            </a:pPr>
            <a:r>
              <a:rPr sz="29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2950" spc="-1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Kefir</a:t>
            </a:r>
            <a:endParaRPr sz="2950">
              <a:latin typeface="Arial" panose="020B0604020202020204"/>
              <a:cs typeface="Arial" panose="020B0604020202020204"/>
            </a:endParaRPr>
          </a:p>
          <a:p>
            <a:pPr marL="819150" lvl="1" indent="-806450">
              <a:lnSpc>
                <a:spcPct val="100000"/>
              </a:lnSpc>
              <a:spcBef>
                <a:spcPts val="630"/>
              </a:spcBef>
              <a:buSzPct val="92000"/>
              <a:buAutoNum type="arabicPeriod"/>
              <a:tabLst>
                <a:tab pos="819150" algn="l"/>
              </a:tabLst>
            </a:pPr>
            <a:r>
              <a:rPr sz="2950" spc="-1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95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bifidobact</a:t>
            </a:r>
            <a:r>
              <a:rPr lang="fr-FR" altLang="en-US"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950" spc="-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ries</a:t>
            </a:r>
            <a:r>
              <a:rPr sz="2950" spc="-1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950" spc="-14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lactobacilles</a:t>
            </a:r>
            <a:r>
              <a:rPr sz="2950" spc="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50" spc="-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acidophiles</a:t>
            </a:r>
            <a:endParaRPr sz="29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3714192" y="2199173"/>
            <a:ext cx="6151880" cy="0"/>
          </a:xfrm>
          <a:custGeom>
            <a:avLst/>
            <a:gdLst/>
            <a:ahLst/>
            <a:cxnLst/>
            <a:rect l="l" t="t" r="r" b="b"/>
            <a:pathLst>
              <a:path w="6151880">
                <a:moveTo>
                  <a:pt x="0" y="0"/>
                </a:moveTo>
                <a:lnTo>
                  <a:pt x="6151313" y="0"/>
                </a:lnTo>
              </a:path>
            </a:pathLst>
          </a:custGeom>
          <a:ln w="152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33227" y="2524970"/>
            <a:ext cx="6324600" cy="0"/>
          </a:xfrm>
          <a:custGeom>
            <a:avLst/>
            <a:gdLst/>
            <a:ahLst/>
            <a:cxnLst/>
            <a:rect l="l" t="t" r="r" b="b"/>
            <a:pathLst>
              <a:path w="6324600">
                <a:moveTo>
                  <a:pt x="0" y="0"/>
                </a:moveTo>
                <a:lnTo>
                  <a:pt x="6324303" y="0"/>
                </a:lnTo>
              </a:path>
            </a:pathLst>
          </a:custGeom>
          <a:ln w="30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58800" y="222638"/>
            <a:ext cx="11704320" cy="1788795"/>
          </a:xfrm>
          <a:prstGeom prst="rect">
            <a:avLst/>
          </a:prstGeom>
        </p:spPr>
        <p:txBody>
          <a:bodyPr vert="horz" wrap="square" lIns="0" tIns="874278" rIns="0" bIns="0" rtlCol="0">
            <a:spAutoFit/>
          </a:bodyPr>
          <a:lstStyle/>
          <a:p>
            <a:pPr marL="3534410">
              <a:lnSpc>
                <a:spcPct val="100000"/>
              </a:lnSpc>
              <a:spcBef>
                <a:spcPts val="110"/>
              </a:spcBef>
            </a:pPr>
            <a:r>
              <a:rPr sz="5750" u="none" dirty="0">
                <a:solidFill>
                  <a:srgbClr val="900F2A"/>
                </a:solidFill>
              </a:rPr>
              <a:t>11.</a:t>
            </a:r>
            <a:r>
              <a:rPr sz="5750" u="none" spc="-10" dirty="0">
                <a:solidFill>
                  <a:srgbClr val="900F2A"/>
                </a:solidFill>
              </a:rPr>
              <a:t> </a:t>
            </a:r>
            <a:r>
              <a:rPr sz="5750" u="none" spc="-400" dirty="0">
                <a:solidFill>
                  <a:srgbClr val="900F2A"/>
                </a:solidFill>
              </a:rPr>
              <a:t>La</a:t>
            </a:r>
            <a:r>
              <a:rPr sz="5950" u="none" spc="-400" dirty="0">
                <a:solidFill>
                  <a:srgbClr val="900F2A"/>
                </a:solidFill>
              </a:rPr>
              <a:t>its</a:t>
            </a:r>
            <a:r>
              <a:rPr sz="5950" u="none" spc="-10" dirty="0">
                <a:solidFill>
                  <a:srgbClr val="900F2A"/>
                </a:solidFill>
              </a:rPr>
              <a:t> </a:t>
            </a:r>
            <a:r>
              <a:rPr sz="5750" u="none" spc="-415" dirty="0">
                <a:solidFill>
                  <a:srgbClr val="900F2A"/>
                </a:solidFill>
              </a:rPr>
              <a:t>f</a:t>
            </a:r>
            <a:r>
              <a:rPr sz="5950" u="none" spc="-415" dirty="0">
                <a:solidFill>
                  <a:srgbClr val="900F2A"/>
                </a:solidFill>
              </a:rPr>
              <a:t>erment</a:t>
            </a:r>
            <a:r>
              <a:rPr lang="fr-FR" sz="5950" u="none" spc="-415" dirty="0">
                <a:solidFill>
                  <a:srgbClr val="900F2A"/>
                </a:solidFill>
              </a:rPr>
              <a:t>é</a:t>
            </a:r>
            <a:r>
              <a:rPr sz="5950" u="none" spc="-415" dirty="0">
                <a:solidFill>
                  <a:srgbClr val="900F2A"/>
                </a:solidFill>
              </a:rPr>
              <a:t>s</a:t>
            </a:r>
            <a:endParaRPr sz="5950"/>
          </a:p>
        </p:txBody>
      </p:sp>
      <p:sp>
        <p:nvSpPr>
          <p:cNvPr id="11" name="object 11"/>
          <p:cNvSpPr txBox="1"/>
          <p:nvPr/>
        </p:nvSpPr>
        <p:spPr>
          <a:xfrm>
            <a:off x="610407" y="2850327"/>
            <a:ext cx="12138660" cy="681037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3190" marR="5080" indent="-2540" algn="just">
              <a:lnSpc>
                <a:spcPct val="97000"/>
              </a:lnSpc>
              <a:spcBef>
                <a:spcPts val="235"/>
              </a:spcBef>
            </a:pP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ferment</a:t>
            </a:r>
            <a:r>
              <a:rPr lang="fr-FR" altLang="en-US"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produit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non</a:t>
            </a:r>
            <a:r>
              <a:rPr sz="3550" spc="-2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egoutt</a:t>
            </a:r>
            <a:r>
              <a:rPr lang="fr-FR" altLang="en-US"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obtenu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faisant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coaguler</a:t>
            </a:r>
            <a:r>
              <a:rPr sz="3550" spc="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lang="fr-FR" altLang="en-US"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,</a:t>
            </a:r>
            <a:r>
              <a:rPr sz="3550" spc="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demi-</a:t>
            </a:r>
            <a:r>
              <a:rPr lang="fr-FR" altLang="en-US"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lang="fr-FR" altLang="en-US"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355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entier,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ensemencement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bact</a:t>
            </a:r>
            <a:r>
              <a:rPr lang="fr-FR" altLang="en-US"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ries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lactiques,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eventuellement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 </a:t>
            </a:r>
            <a:r>
              <a:rPr sz="3500" b="1" spc="-2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association</a:t>
            </a:r>
            <a:r>
              <a:rPr sz="3500" b="1" spc="48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2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avec</a:t>
            </a:r>
            <a:r>
              <a:rPr sz="3500" b="1" spc="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00" b="1" spc="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levures.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3550">
              <a:latin typeface="Arial" panose="020B0604020202020204"/>
              <a:cs typeface="Arial" panose="020B0604020202020204"/>
            </a:endParaRPr>
          </a:p>
          <a:p>
            <a:pPr marL="12700" marR="424815" indent="8890">
              <a:lnSpc>
                <a:spcPct val="97000"/>
              </a:lnSpc>
            </a:pPr>
            <a:r>
              <a:rPr sz="3550" spc="-2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fabrication</a:t>
            </a:r>
            <a:r>
              <a:rPr sz="355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ferment</a:t>
            </a:r>
            <a:r>
              <a:rPr lang="fr-FR" altLang="en-US"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550" spc="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sulte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developpement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germes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particuliers</a:t>
            </a:r>
            <a:r>
              <a:rPr sz="35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modifiant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composants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normaux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 </a:t>
            </a:r>
            <a:r>
              <a:rPr sz="3500" b="1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lait: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40640">
              <a:lnSpc>
                <a:spcPct val="100000"/>
              </a:lnSpc>
              <a:spcBef>
                <a:spcPts val="2090"/>
              </a:spcBef>
            </a:pPr>
            <a:r>
              <a:rPr sz="3500" b="1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•Le</a:t>
            </a:r>
            <a:r>
              <a:rPr sz="3500" b="1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lactose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40640">
              <a:lnSpc>
                <a:spcPct val="100000"/>
              </a:lnSpc>
              <a:spcBef>
                <a:spcPts val="1885"/>
              </a:spcBef>
            </a:pP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•Les</a:t>
            </a:r>
            <a:r>
              <a:rPr sz="355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prot</a:t>
            </a:r>
            <a:r>
              <a:rPr lang="fr-FR" altLang="en-US"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ines.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40640">
              <a:lnSpc>
                <a:spcPct val="100000"/>
              </a:lnSpc>
              <a:spcBef>
                <a:spcPts val="1875"/>
              </a:spcBef>
            </a:pPr>
            <a:r>
              <a:rPr sz="355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•Gaz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carbonique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0552" y="2010822"/>
            <a:ext cx="1022675" cy="8806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404" y="5701496"/>
            <a:ext cx="3347862" cy="24994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90950" y="5156803"/>
            <a:ext cx="3113849" cy="364994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90200" y="1527216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514148"/>
                </a:moveTo>
                <a:lnTo>
                  <a:pt x="0" y="0"/>
                </a:lnTo>
              </a:path>
            </a:pathLst>
          </a:custGeom>
          <a:ln w="15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88253" y="1369408"/>
            <a:ext cx="941705" cy="664845"/>
            <a:chOff x="188253" y="1369408"/>
            <a:chExt cx="941705" cy="664845"/>
          </a:xfrm>
        </p:grpSpPr>
        <p:sp>
          <p:nvSpPr>
            <p:cNvPr id="7" name="object 7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615439" y="1954853"/>
            <a:ext cx="664019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05885" algn="l"/>
              </a:tabLst>
            </a:pPr>
            <a:r>
              <a:rPr sz="3400" b="1" u="heavy" dirty="0">
                <a:solidFill>
                  <a:srgbClr val="3A36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3400" b="1" u="heavy" spc="355" dirty="0">
                <a:solidFill>
                  <a:srgbClr val="3A36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11.1</a:t>
            </a:r>
            <a:r>
              <a:rPr sz="3400" b="1" u="heavy" spc="-484" dirty="0">
                <a:solidFill>
                  <a:srgbClr val="3A36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55" dirty="0">
                <a:solidFill>
                  <a:srgbClr val="3A36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Le</a:t>
            </a:r>
            <a:r>
              <a:rPr sz="3400" b="1" u="heavy" spc="10" dirty="0">
                <a:solidFill>
                  <a:srgbClr val="3A36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70" dirty="0">
                <a:solidFill>
                  <a:srgbClr val="3A3687"/>
                </a:solidFill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kefi</a:t>
            </a:r>
            <a:r>
              <a:rPr sz="3500" b="1" u="none" spc="70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r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93503" y="3033113"/>
            <a:ext cx="10001885" cy="110172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6985">
              <a:lnSpc>
                <a:spcPts val="4130"/>
              </a:lnSpc>
              <a:spcBef>
                <a:spcPts val="335"/>
              </a:spcBef>
            </a:pPr>
            <a:r>
              <a:rPr sz="3600" b="0" u="none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600" b="0" u="none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kefir</a:t>
            </a:r>
            <a:r>
              <a:rPr sz="3600" b="0" u="none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600" b="0" u="none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600" b="0" u="none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boisson</a:t>
            </a:r>
            <a:r>
              <a:rPr sz="3600" b="0" u="none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gazeuse,</a:t>
            </a:r>
            <a:r>
              <a:rPr sz="3600" b="0" u="none" spc="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acide</a:t>
            </a:r>
            <a:r>
              <a:rPr sz="3600" b="0" u="none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600" b="0" u="none" spc="-2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alcoolisee </a:t>
            </a:r>
            <a:r>
              <a:rPr sz="3600" b="0" u="none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d'origine</a:t>
            </a:r>
            <a:r>
              <a:rPr sz="3600" b="0" u="none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u="none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caucasienne</a:t>
            </a:r>
            <a:endParaRPr sz="3600" b="0" u="none" spc="-85" dirty="0">
              <a:solidFill>
                <a:srgbClr val="0C0C0C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99978" y="4355062"/>
            <a:ext cx="11200130" cy="503618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6670" marR="5080" indent="-14605">
              <a:lnSpc>
                <a:spcPts val="3930"/>
              </a:lnSpc>
              <a:spcBef>
                <a:spcPts val="560"/>
              </a:spcBef>
            </a:pP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Microorganisme: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i="1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Saccharomyces</a:t>
            </a:r>
            <a:r>
              <a:rPr sz="3600" i="1" spc="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i="1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kefir</a:t>
            </a:r>
            <a:r>
              <a:rPr sz="3600" i="1" spc="-2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i="1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Lactobacillus</a:t>
            </a:r>
            <a:r>
              <a:rPr sz="3600" i="1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i="1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brevis,</a:t>
            </a:r>
            <a:r>
              <a:rPr sz="3600" i="1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i="1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Lb</a:t>
            </a:r>
            <a:r>
              <a:rPr sz="3600" i="1" spc="-3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i="1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Ketir..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3970">
              <a:lnSpc>
                <a:spcPct val="100000"/>
              </a:lnSpc>
              <a:spcBef>
                <a:spcPts val="2005"/>
              </a:spcBef>
            </a:pPr>
            <a:r>
              <a:rPr sz="3500" b="1" spc="-20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Fabrication</a:t>
            </a:r>
            <a:r>
              <a:rPr sz="3500" b="1" spc="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500" b="1">
              <a:latin typeface="Arial" panose="020B0604020202020204"/>
              <a:cs typeface="Arial" panose="020B0604020202020204"/>
            </a:endParaRPr>
          </a:p>
          <a:p>
            <a:pPr marL="41910">
              <a:lnSpc>
                <a:spcPct val="100000"/>
              </a:lnSpc>
              <a:spcBef>
                <a:spcPts val="1975"/>
              </a:spcBef>
            </a:pPr>
            <a:r>
              <a:rPr sz="3500" b="1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•Maceration</a:t>
            </a:r>
            <a:endParaRPr sz="3500" b="1">
              <a:latin typeface="Arial" panose="020B0604020202020204"/>
              <a:cs typeface="Arial" panose="020B0604020202020204"/>
            </a:endParaRPr>
          </a:p>
          <a:p>
            <a:pPr marL="32385">
              <a:lnSpc>
                <a:spcPct val="100000"/>
              </a:lnSpc>
              <a:spcBef>
                <a:spcPts val="1885"/>
              </a:spcBef>
            </a:pPr>
            <a:r>
              <a:rPr sz="3550" b="1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•Mis</a:t>
            </a:r>
            <a:r>
              <a:rPr sz="3550" b="1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b="1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presence</a:t>
            </a:r>
            <a:r>
              <a:rPr sz="3550" b="1" spc="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b="1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3550" b="1">
              <a:latin typeface="Arial" panose="020B0604020202020204"/>
              <a:cs typeface="Arial" panose="020B0604020202020204"/>
            </a:endParaRPr>
          </a:p>
          <a:p>
            <a:pPr marL="32385">
              <a:lnSpc>
                <a:spcPct val="100000"/>
              </a:lnSpc>
              <a:spcBef>
                <a:spcPts val="1870"/>
              </a:spcBef>
            </a:pPr>
            <a:r>
              <a:rPr sz="3550" b="1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•Tamisage</a:t>
            </a:r>
            <a:endParaRPr sz="3550" b="1">
              <a:latin typeface="Arial" panose="020B0604020202020204"/>
              <a:cs typeface="Arial" panose="020B0604020202020204"/>
            </a:endParaRPr>
          </a:p>
          <a:p>
            <a:pPr marL="41910">
              <a:lnSpc>
                <a:spcPct val="100000"/>
              </a:lnSpc>
              <a:spcBef>
                <a:spcPts val="2005"/>
              </a:spcBef>
            </a:pPr>
            <a:r>
              <a:rPr sz="3500" b="1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•Mise</a:t>
            </a:r>
            <a:r>
              <a:rPr sz="3500" b="1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00" b="1" spc="-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bouteille</a:t>
            </a:r>
            <a:endParaRPr sz="3500" b="1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216764" y="1421614"/>
            <a:ext cx="9329420" cy="10718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043555" marR="5080" indent="-3031490">
              <a:lnSpc>
                <a:spcPts val="4090"/>
              </a:lnSpc>
              <a:spcBef>
                <a:spcPts val="255"/>
              </a:spcBef>
            </a:pPr>
            <a:r>
              <a:rPr sz="3450" b="1" spc="229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11.2</a:t>
            </a:r>
            <a:r>
              <a:rPr sz="3450" b="1" spc="-12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450" b="1" spc="-6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spc="7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bifidobacteries</a:t>
            </a:r>
            <a:r>
              <a:rPr sz="3450" b="1" spc="-27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spc="7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450" b="1" spc="29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spc="6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450" b="1" spc="-145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50" b="1" spc="-10" dirty="0">
                <a:solidFill>
                  <a:srgbClr val="383687"/>
                </a:solidFill>
                <a:latin typeface="Arial" panose="020B0604020202020204"/>
                <a:cs typeface="Arial" panose="020B0604020202020204"/>
              </a:rPr>
              <a:t>lactobacilles </a:t>
            </a:r>
            <a:r>
              <a:rPr sz="3450" b="1" u="heavy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acidophiles</a:t>
            </a:r>
            <a:r>
              <a:rPr sz="3450" b="1" u="heavy" spc="390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50" b="1" u="heavy" spc="-25" dirty="0">
                <a:solidFill>
                  <a:srgbClr val="383687"/>
                </a:solidFill>
                <a:uFill>
                  <a:solidFill>
                    <a:srgbClr val="383687"/>
                  </a:solidFill>
                </a:uFill>
                <a:latin typeface="Arial" panose="020B0604020202020204"/>
                <a:cs typeface="Arial" panose="020B0604020202020204"/>
              </a:rPr>
              <a:t>{1) </a:t>
            </a:r>
            <a:endParaRPr sz="34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14154" y="2919518"/>
            <a:ext cx="38646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i="1" u="none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Lactobacillus</a:t>
            </a:r>
            <a:r>
              <a:rPr sz="3600" b="0" i="1" u="none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0" i="1" u="none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bifidus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4985" y="3497299"/>
            <a:ext cx="9330055" cy="3162935"/>
          </a:xfrm>
          <a:prstGeom prst="rect">
            <a:avLst/>
          </a:prstGeom>
        </p:spPr>
        <p:txBody>
          <a:bodyPr vert="horz" wrap="square" lIns="0" tIns="252729" rIns="0" bIns="0" rtlCol="0">
            <a:spAutoFit/>
          </a:bodyPr>
          <a:lstStyle/>
          <a:p>
            <a:pPr marL="672465" indent="-659765">
              <a:lnSpc>
                <a:spcPct val="100000"/>
              </a:lnSpc>
              <a:spcBef>
                <a:spcPts val="1990"/>
              </a:spcBef>
              <a:buChar char="•"/>
              <a:tabLst>
                <a:tab pos="672465" algn="l"/>
              </a:tabLst>
            </a:pPr>
            <a:r>
              <a:rPr sz="350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Ana</a:t>
            </a:r>
            <a:r>
              <a:rPr lang="fr-FR" altLang="en-US" sz="350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robie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661670" indent="-648970">
              <a:lnSpc>
                <a:spcPct val="100000"/>
              </a:lnSpc>
              <a:spcBef>
                <a:spcPts val="1890"/>
              </a:spcBef>
              <a:buChar char="•"/>
              <a:tabLst>
                <a:tab pos="661670" algn="l"/>
              </a:tabLst>
            </a:pPr>
            <a:r>
              <a:rPr sz="350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Temp</a:t>
            </a:r>
            <a:r>
              <a:rPr lang="fr-FR" altLang="en-US" sz="350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rature</a:t>
            </a:r>
            <a:r>
              <a:rPr sz="350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optimale</a:t>
            </a:r>
            <a:r>
              <a:rPr sz="350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00" spc="-2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croissance</a:t>
            </a:r>
            <a:r>
              <a:rPr sz="3500" spc="-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0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37°C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666115" indent="-648335">
              <a:lnSpc>
                <a:spcPct val="100000"/>
              </a:lnSpc>
              <a:spcBef>
                <a:spcPts val="1895"/>
              </a:spcBef>
              <a:buChar char="•"/>
              <a:tabLst>
                <a:tab pos="666115" algn="l"/>
              </a:tabLst>
            </a:pPr>
            <a:r>
              <a:rPr sz="3500" spc="-2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lang="fr-FR" altLang="en-US" sz="3500" spc="-2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étér</a:t>
            </a:r>
            <a:r>
              <a:rPr sz="3500" spc="-2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ofermentaire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19050">
              <a:lnSpc>
                <a:spcPct val="100000"/>
              </a:lnSpc>
              <a:spcBef>
                <a:spcPts val="1995"/>
              </a:spcBef>
            </a:pP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0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i="1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Lactobacillus</a:t>
            </a:r>
            <a:r>
              <a:rPr sz="3600" i="1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i="1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acidophilus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4985" y="6612737"/>
            <a:ext cx="4049395" cy="2382520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666115" indent="-653415">
              <a:lnSpc>
                <a:spcPct val="100000"/>
              </a:lnSpc>
              <a:spcBef>
                <a:spcPts val="2070"/>
              </a:spcBef>
              <a:buChar char="•"/>
              <a:tabLst>
                <a:tab pos="666115" algn="l"/>
              </a:tabLst>
            </a:pPr>
            <a:r>
              <a:rPr sz="350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Homofermentaire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668020" indent="-655320">
              <a:lnSpc>
                <a:spcPct val="100000"/>
              </a:lnSpc>
              <a:spcBef>
                <a:spcPts val="1975"/>
              </a:spcBef>
              <a:buChar char="•"/>
              <a:tabLst>
                <a:tab pos="668020" algn="l"/>
              </a:tabLst>
            </a:pPr>
            <a:r>
              <a:rPr sz="35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pH</a:t>
            </a:r>
            <a:r>
              <a:rPr sz="350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4-</a:t>
            </a:r>
            <a:r>
              <a:rPr sz="35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5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17780">
              <a:lnSpc>
                <a:spcPct val="100000"/>
              </a:lnSpc>
              <a:spcBef>
                <a:spcPts val="2010"/>
              </a:spcBef>
            </a:pPr>
            <a:r>
              <a:rPr sz="350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18933" y="8256995"/>
            <a:ext cx="46990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5250" spc="-37" baseline="-220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16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0</a:t>
            </a:r>
            <a:endParaRPr sz="16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49607" y="8435165"/>
            <a:ext cx="96075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45°C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19860" cy="1522095"/>
            <a:chOff x="188253" y="1369408"/>
            <a:chExt cx="14198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99723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0240" y="-359022"/>
            <a:ext cx="11704320" cy="2088515"/>
          </a:xfrm>
          <a:prstGeom prst="rect">
            <a:avLst/>
          </a:prstGeom>
        </p:spPr>
        <p:txBody>
          <a:bodyPr vert="horz" wrap="square" lIns="0" tIns="1527783" rIns="0" bIns="0" rtlCol="0">
            <a:spAutoFit/>
          </a:bodyPr>
          <a:lstStyle/>
          <a:p>
            <a:pPr marL="1350010">
              <a:lnSpc>
                <a:spcPct val="100000"/>
              </a:lnSpc>
              <a:spcBef>
                <a:spcPts val="105"/>
              </a:spcBef>
            </a:pPr>
            <a:r>
              <a:rPr sz="3450" spc="75" dirty="0"/>
              <a:t>bifidobact</a:t>
            </a:r>
            <a:r>
              <a:rPr lang="fr-FR" sz="3450" spc="75" dirty="0"/>
              <a:t>é</a:t>
            </a:r>
            <a:r>
              <a:rPr sz="3450" spc="75" dirty="0"/>
              <a:t>ries</a:t>
            </a:r>
            <a:r>
              <a:rPr sz="3450" spc="-220" dirty="0"/>
              <a:t> </a:t>
            </a:r>
            <a:r>
              <a:rPr sz="3450" spc="75" dirty="0"/>
              <a:t>et</a:t>
            </a:r>
            <a:r>
              <a:rPr sz="3450" spc="409" dirty="0"/>
              <a:t> </a:t>
            </a:r>
            <a:r>
              <a:rPr sz="3450" spc="75" dirty="0"/>
              <a:t>les</a:t>
            </a:r>
            <a:r>
              <a:rPr sz="3450" spc="-114" dirty="0"/>
              <a:t> </a:t>
            </a:r>
            <a:r>
              <a:rPr sz="3450" dirty="0"/>
              <a:t>lactobacilles</a:t>
            </a:r>
            <a:r>
              <a:rPr sz="3450" u="none" spc="380" dirty="0"/>
              <a:t> </a:t>
            </a:r>
            <a:r>
              <a:rPr sz="3450" u="none" dirty="0"/>
              <a:t>acidophiles</a:t>
            </a:r>
            <a:r>
              <a:rPr sz="3450" u="none" spc="340" dirty="0"/>
              <a:t> </a:t>
            </a:r>
            <a:r>
              <a:rPr sz="3650" u="none" spc="-25" dirty="0">
                <a:latin typeface="Times New Roman" panose="02020603050405020304"/>
                <a:cs typeface="Times New Roman" panose="02020603050405020304"/>
              </a:rPr>
              <a:t>(2)</a:t>
            </a:r>
            <a:endParaRPr sz="36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13043" y="3609264"/>
            <a:ext cx="4917440" cy="0"/>
          </a:xfrm>
          <a:custGeom>
            <a:avLst/>
            <a:gdLst/>
            <a:ahLst/>
            <a:cxnLst/>
            <a:rect l="l" t="t" r="r" b="b"/>
            <a:pathLst>
              <a:path w="4917440">
                <a:moveTo>
                  <a:pt x="0" y="0"/>
                </a:moveTo>
                <a:lnTo>
                  <a:pt x="4917438" y="0"/>
                </a:lnTo>
              </a:path>
            </a:pathLst>
          </a:custGeom>
          <a:ln w="12726">
            <a:solidFill>
              <a:srgbClr val="0E0E0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00344" y="2888975"/>
            <a:ext cx="10941050" cy="1623695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Propri</a:t>
            </a:r>
            <a:r>
              <a:rPr lang="fr-FR" altLang="en-US"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lang="fr-FR" altLang="en-US"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th</a:t>
            </a:r>
            <a:r>
              <a:rPr lang="fr-FR" altLang="en-US"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rapeutiques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13970">
              <a:lnSpc>
                <a:spcPct val="100000"/>
              </a:lnSpc>
              <a:spcBef>
                <a:spcPts val="1975"/>
              </a:spcBef>
            </a:pPr>
            <a:r>
              <a:rPr sz="360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bifidobact</a:t>
            </a:r>
            <a:r>
              <a:rPr lang="fr-FR" altLang="en-US" sz="360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ries</a:t>
            </a:r>
            <a:r>
              <a:rPr sz="360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360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trouv</a:t>
            </a:r>
            <a:r>
              <a:rPr lang="fr-FR" altLang="en-US"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</a:t>
            </a:r>
            <a:r>
              <a:rPr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essentiellement</a:t>
            </a:r>
            <a:r>
              <a:rPr sz="360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600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2023" y="4441602"/>
            <a:ext cx="1151064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colon</a:t>
            </a:r>
            <a:r>
              <a:rPr sz="360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mais</a:t>
            </a:r>
            <a:r>
              <a:rPr sz="360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leur</a:t>
            </a:r>
            <a:r>
              <a:rPr sz="360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nombre</a:t>
            </a:r>
            <a:r>
              <a:rPr sz="36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diminue</a:t>
            </a:r>
            <a:r>
              <a:rPr sz="360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avec </a:t>
            </a:r>
            <a:r>
              <a:rPr sz="360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l'age</a:t>
            </a:r>
            <a:r>
              <a:rPr sz="360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elles</a:t>
            </a:r>
            <a:r>
              <a:rPr sz="36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360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peu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3444" y="5333796"/>
            <a:ext cx="10501630" cy="2646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110"/>
              </a:spcBef>
            </a:pPr>
            <a:r>
              <a:rPr lang="fr-FR" altLang="en-US" sz="36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60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peu</a:t>
            </a:r>
            <a:r>
              <a:rPr sz="360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remplac</a:t>
            </a:r>
            <a:r>
              <a:rPr lang="fr-FR" altLang="en-US" sz="360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</a:t>
            </a:r>
            <a:r>
              <a:rPr sz="36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600" spc="-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flore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d'avantage</a:t>
            </a:r>
            <a:r>
              <a:rPr sz="360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pathog</a:t>
            </a:r>
            <a:r>
              <a:rPr lang="fr-FR" altLang="en-US"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ne. </a:t>
            </a:r>
            <a:r>
              <a:rPr sz="360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60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bifidus</a:t>
            </a:r>
            <a:r>
              <a:rPr sz="360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60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actif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60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deux</a:t>
            </a:r>
            <a:r>
              <a:rPr sz="360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niveaux</a:t>
            </a:r>
            <a:r>
              <a:rPr sz="3600" spc="-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37465">
              <a:lnSpc>
                <a:spcPct val="100000"/>
              </a:lnSpc>
              <a:spcBef>
                <a:spcPts val="1435"/>
              </a:spcBef>
              <a:tabLst>
                <a:tab pos="617220" algn="l"/>
              </a:tabLst>
            </a:pP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•II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stimule</a:t>
            </a:r>
            <a:r>
              <a:rPr sz="360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croissance</a:t>
            </a:r>
            <a:r>
              <a:rPr sz="360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fl</a:t>
            </a:r>
            <a:r>
              <a:rPr lang="fr-FR" altLang="en-US"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</a:t>
            </a:r>
            <a:r>
              <a:rPr sz="360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600" spc="-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fermentation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37465">
              <a:lnSpc>
                <a:spcPct val="100000"/>
              </a:lnSpc>
              <a:spcBef>
                <a:spcPts val="1815"/>
              </a:spcBef>
            </a:pP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•II</a:t>
            </a:r>
            <a:r>
              <a:rPr sz="360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freine</a:t>
            </a:r>
            <a:r>
              <a:rPr sz="360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60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proliferation</a:t>
            </a:r>
            <a:r>
              <a:rPr sz="3600" spc="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60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germes</a:t>
            </a:r>
            <a:r>
              <a:rPr sz="360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pathogenes.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35000" y="485528"/>
            <a:ext cx="11704320" cy="199072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269490" marR="5080" indent="448310">
              <a:lnSpc>
                <a:spcPts val="7580"/>
              </a:lnSpc>
              <a:spcBef>
                <a:spcPts val="370"/>
              </a:spcBef>
            </a:pPr>
            <a:r>
              <a:rPr sz="6450" u="none" spc="-360" dirty="0">
                <a:solidFill>
                  <a:srgbClr val="383689"/>
                </a:solidFill>
              </a:rPr>
              <a:t>Partie</a:t>
            </a:r>
            <a:r>
              <a:rPr sz="6450" u="none" spc="135" dirty="0">
                <a:solidFill>
                  <a:srgbClr val="383689"/>
                </a:solidFill>
              </a:rPr>
              <a:t> </a:t>
            </a:r>
            <a:r>
              <a:rPr sz="6450" u="none" dirty="0">
                <a:solidFill>
                  <a:srgbClr val="383689"/>
                </a:solidFill>
              </a:rPr>
              <a:t>3:</a:t>
            </a:r>
            <a:r>
              <a:rPr sz="6450" u="none" spc="210" dirty="0">
                <a:solidFill>
                  <a:srgbClr val="383689"/>
                </a:solidFill>
              </a:rPr>
              <a:t> </a:t>
            </a:r>
            <a:r>
              <a:rPr sz="6450" u="none" spc="-550" dirty="0">
                <a:solidFill>
                  <a:srgbClr val="383689"/>
                </a:solidFill>
              </a:rPr>
              <a:t>Production</a:t>
            </a:r>
            <a:r>
              <a:rPr sz="6450" u="none" spc="740" dirty="0">
                <a:solidFill>
                  <a:srgbClr val="383689"/>
                </a:solidFill>
              </a:rPr>
              <a:t> </a:t>
            </a:r>
            <a:r>
              <a:rPr sz="6450" u="none" spc="-370" dirty="0">
                <a:solidFill>
                  <a:srgbClr val="383689"/>
                </a:solidFill>
              </a:rPr>
              <a:t>de </a:t>
            </a:r>
            <a:r>
              <a:rPr sz="6450" u="none" spc="-440" dirty="0">
                <a:solidFill>
                  <a:srgbClr val="383689"/>
                </a:solidFill>
              </a:rPr>
              <a:t>yaourts</a:t>
            </a:r>
            <a:r>
              <a:rPr sz="6450" u="none" spc="190" dirty="0">
                <a:solidFill>
                  <a:srgbClr val="383689"/>
                </a:solidFill>
              </a:rPr>
              <a:t> </a:t>
            </a:r>
            <a:r>
              <a:rPr sz="6450" u="none" dirty="0">
                <a:solidFill>
                  <a:srgbClr val="383689"/>
                </a:solidFill>
              </a:rPr>
              <a:t>et</a:t>
            </a:r>
            <a:r>
              <a:rPr sz="6450" u="none" spc="-15" dirty="0">
                <a:solidFill>
                  <a:srgbClr val="383689"/>
                </a:solidFill>
              </a:rPr>
              <a:t> </a:t>
            </a:r>
            <a:r>
              <a:rPr sz="6450" u="none" spc="-395" dirty="0">
                <a:solidFill>
                  <a:srgbClr val="383689"/>
                </a:solidFill>
              </a:rPr>
              <a:t>laits</a:t>
            </a:r>
            <a:r>
              <a:rPr sz="6450" u="none" spc="245" dirty="0">
                <a:solidFill>
                  <a:srgbClr val="383689"/>
                </a:solidFill>
              </a:rPr>
              <a:t> </a:t>
            </a:r>
            <a:r>
              <a:rPr sz="6450" u="none" spc="-395" dirty="0">
                <a:solidFill>
                  <a:srgbClr val="383689"/>
                </a:solidFill>
              </a:rPr>
              <a:t>ferment</a:t>
            </a:r>
            <a:r>
              <a:rPr lang="fr-FR" sz="6450" u="none" spc="-395" dirty="0">
                <a:solidFill>
                  <a:srgbClr val="383689"/>
                </a:solidFill>
              </a:rPr>
              <a:t>é</a:t>
            </a:r>
            <a:r>
              <a:rPr sz="6450" u="none" spc="-395" dirty="0">
                <a:solidFill>
                  <a:srgbClr val="383689"/>
                </a:solidFill>
              </a:rPr>
              <a:t>s</a:t>
            </a:r>
            <a:endParaRPr sz="6450"/>
          </a:p>
        </p:txBody>
      </p:sp>
      <p:sp>
        <p:nvSpPr>
          <p:cNvPr id="10" name="object 10"/>
          <p:cNvSpPr txBox="1"/>
          <p:nvPr/>
        </p:nvSpPr>
        <p:spPr>
          <a:xfrm>
            <a:off x="1255061" y="3130777"/>
            <a:ext cx="4890135" cy="261175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624205" indent="-611505">
              <a:lnSpc>
                <a:spcPct val="100000"/>
              </a:lnSpc>
              <a:spcBef>
                <a:spcPts val="585"/>
              </a:spcBef>
              <a:buAutoNum type="arabicPeriod" startAt="10"/>
              <a:tabLst>
                <a:tab pos="624205" algn="l"/>
              </a:tabLst>
            </a:pPr>
            <a:r>
              <a:rPr sz="2900" spc="-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2900" spc="-1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yaourt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619125" indent="-606425">
              <a:lnSpc>
                <a:spcPct val="100000"/>
              </a:lnSpc>
              <a:spcBef>
                <a:spcPts val="490"/>
              </a:spcBef>
              <a:buAutoNum type="arabicPeriod" startAt="10"/>
              <a:tabLst>
                <a:tab pos="619125" algn="l"/>
              </a:tabLst>
            </a:pPr>
            <a:r>
              <a:rPr sz="290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900" spc="-9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2900" spc="-10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fermentes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624205" indent="-611505">
              <a:lnSpc>
                <a:spcPct val="100000"/>
              </a:lnSpc>
              <a:spcBef>
                <a:spcPts val="645"/>
              </a:spcBef>
              <a:buAutoNum type="arabicPeriod" startAt="10"/>
              <a:tabLst>
                <a:tab pos="624205" algn="l"/>
              </a:tabLst>
            </a:pPr>
            <a:r>
              <a:rPr sz="2900" spc="-95" dirty="0">
                <a:solidFill>
                  <a:srgbClr val="BA1C23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900" spc="-80" dirty="0">
                <a:solidFill>
                  <a:srgbClr val="BA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BA1C23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2900" spc="-80" dirty="0">
                <a:solidFill>
                  <a:srgbClr val="BA1C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BA1C23"/>
                </a:solidFill>
                <a:latin typeface="Arial" panose="020B0604020202020204"/>
                <a:cs typeface="Arial" panose="020B0604020202020204"/>
              </a:rPr>
              <a:t>speciaux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821055" lvl="1" indent="-808355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821055" algn="l"/>
              </a:tabLst>
            </a:pPr>
            <a:r>
              <a:rPr sz="290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900" spc="-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2900" spc="-8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2900" spc="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6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nourrissons</a:t>
            </a:r>
            <a:endParaRPr sz="2900">
              <a:latin typeface="Arial" panose="020B0604020202020204"/>
              <a:cs typeface="Arial" panose="020B0604020202020204"/>
            </a:endParaRPr>
          </a:p>
          <a:p>
            <a:pPr marL="821690" lvl="1" indent="-80899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821690" algn="l"/>
              </a:tabLst>
            </a:pPr>
            <a:r>
              <a:rPr sz="2900" spc="-11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900" spc="-8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2900" spc="-7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9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medicamenteux</a:t>
            </a:r>
            <a:endParaRPr sz="29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915828" cy="672158"/>
            <a:chOff x="188253" y="1369408"/>
            <a:chExt cx="915828" cy="672158"/>
          </a:xfrm>
        </p:grpSpPr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852253" y="1847950"/>
            <a:ext cx="7195820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u="heavy" spc="229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1.2.1</a:t>
            </a:r>
            <a:r>
              <a:rPr sz="3500" b="1" u="heavy" spc="-430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-50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Les</a:t>
            </a:r>
            <a:r>
              <a:rPr sz="3500" b="1" u="heavy" spc="-110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lipides</a:t>
            </a:r>
            <a:r>
              <a:rPr sz="3500" b="1" u="heavy" spc="-55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dirty="0">
                <a:solidFill>
                  <a:srgbClr val="3A3687"/>
                </a:solidFill>
                <a:uFill>
                  <a:solidFill>
                    <a:srgbClr val="3A3687"/>
                  </a:solidFill>
                </a:uFill>
                <a:latin typeface="Arial" panose="020B0604020202020204"/>
                <a:cs typeface="Arial" panose="020B0604020202020204"/>
              </a:rPr>
              <a:t>saponifiables</a:t>
            </a:r>
            <a:r>
              <a:rPr sz="3500" b="1" u="none" spc="305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u="none" spc="-25" dirty="0">
                <a:solidFill>
                  <a:srgbClr val="3A3687"/>
                </a:solidFill>
                <a:latin typeface="Arial" panose="020B0604020202020204"/>
                <a:cs typeface="Arial" panose="020B0604020202020204"/>
              </a:rPr>
              <a:t>(1)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73835" y="2667000"/>
            <a:ext cx="4785995" cy="567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u="heavy" spc="-14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b="0" u="heavy" spc="-14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Les </a:t>
            </a:r>
            <a:r>
              <a:rPr sz="3600" b="0" u="heavy" spc="-11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glyc</a:t>
            </a:r>
            <a:r>
              <a:rPr sz="360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  <a:sym typeface="+mn-ea"/>
              </a:rPr>
              <a:t>e</a:t>
            </a:r>
            <a:r>
              <a:rPr sz="3600" b="0" u="heavy" spc="-11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rides:</a:t>
            </a:r>
            <a:endParaRPr sz="3600" b="0" u="heavy" spc="-110" dirty="0">
              <a:solidFill>
                <a:srgbClr val="0E0E0E"/>
              </a:solidFill>
              <a:uFill>
                <a:solidFill>
                  <a:srgbClr val="0E0E0E"/>
                </a:solidFill>
              </a:u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6815" y="3528060"/>
            <a:ext cx="11403330" cy="4909820"/>
          </a:xfrm>
          <a:prstGeom prst="rect">
            <a:avLst/>
          </a:prstGeom>
        </p:spPr>
        <p:txBody>
          <a:bodyPr vert="horz" wrap="square" lIns="0" tIns="260350" rIns="0" bIns="0" rtlCol="0">
            <a:noAutofit/>
          </a:bodyPr>
          <a:lstStyle/>
          <a:p>
            <a:pPr marL="45720">
              <a:lnSpc>
                <a:spcPct val="100000"/>
              </a:lnSpc>
              <a:spcBef>
                <a:spcPts val="2050"/>
              </a:spcBef>
            </a:pP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•Presque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totalite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lipides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simples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56870" indent="-311150">
              <a:lnSpc>
                <a:spcPct val="100000"/>
              </a:lnSpc>
              <a:spcBef>
                <a:spcPts val="1955"/>
              </a:spcBef>
              <a:buChar char="•"/>
              <a:tabLst>
                <a:tab pos="356870" algn="l"/>
              </a:tabLst>
            </a:pP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2/3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d'acides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satures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1/3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d'acides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non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satures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50"/>
              </a:spcBef>
            </a:pPr>
            <a:endParaRPr sz="3550">
              <a:latin typeface="Arial" panose="020B0604020202020204"/>
              <a:cs typeface="Arial" panose="020B0604020202020204"/>
            </a:endParaRPr>
          </a:p>
          <a:p>
            <a:pPr marL="25400">
              <a:lnSpc>
                <a:spcPct val="100000"/>
              </a:lnSpc>
            </a:pPr>
            <a:r>
              <a:rPr sz="3500" b="1" u="heavy" spc="-33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Les</a:t>
            </a:r>
            <a:r>
              <a:rPr sz="3500" b="1" u="heavy" spc="3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-11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sterides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19050" marR="490220" indent="-6985">
              <a:lnSpc>
                <a:spcPts val="4010"/>
              </a:lnSpc>
              <a:spcBef>
                <a:spcPts val="2185"/>
              </a:spcBef>
            </a:pP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3550" spc="-2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retrouve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principalement</a:t>
            </a:r>
            <a:r>
              <a:rPr sz="355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cholesterides,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esters 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d'acides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cholesterol.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6670">
              <a:lnSpc>
                <a:spcPct val="100000"/>
              </a:lnSpc>
              <a:spcBef>
                <a:spcPts val="250"/>
              </a:spcBef>
            </a:pPr>
            <a:r>
              <a:rPr sz="3550" spc="-2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plupart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cholesterol</a:t>
            </a:r>
            <a:r>
              <a:rPr sz="355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altLang="en-US"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l'etat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libre</a:t>
            </a:r>
            <a:r>
              <a:rPr sz="3550" spc="-1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9935210" cy="1522095"/>
            <a:chOff x="188253" y="1369408"/>
            <a:chExt cx="993521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420860" y="2056636"/>
              <a:ext cx="6702425" cy="0"/>
            </a:xfrm>
            <a:custGeom>
              <a:avLst/>
              <a:gdLst/>
              <a:ahLst/>
              <a:cxnLst/>
              <a:rect l="l" t="t" r="r" b="b"/>
              <a:pathLst>
                <a:path w="6702425">
                  <a:moveTo>
                    <a:pt x="0" y="0"/>
                  </a:moveTo>
                  <a:lnTo>
                    <a:pt x="6702133" y="0"/>
                  </a:lnTo>
                </a:path>
              </a:pathLst>
            </a:custGeom>
            <a:ln w="12726">
              <a:solidFill>
                <a:srgbClr val="900C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50240" y="-208527"/>
            <a:ext cx="11704320" cy="1787525"/>
          </a:xfrm>
          <a:prstGeom prst="rect">
            <a:avLst/>
          </a:prstGeom>
        </p:spPr>
        <p:txBody>
          <a:bodyPr vert="horz" wrap="square" lIns="0" tIns="880641" rIns="0" bIns="0" rtlCol="0">
            <a:spAutoFit/>
          </a:bodyPr>
          <a:lstStyle/>
          <a:p>
            <a:pPr marL="3227705">
              <a:lnSpc>
                <a:spcPct val="100000"/>
              </a:lnSpc>
              <a:spcBef>
                <a:spcPts val="110"/>
              </a:spcBef>
            </a:pPr>
            <a:r>
              <a:rPr sz="5900" u="none" spc="-300" dirty="0">
                <a:solidFill>
                  <a:srgbClr val="900C28"/>
                </a:solidFill>
              </a:rPr>
              <a:t>12</a:t>
            </a:r>
            <a:r>
              <a:rPr sz="5900" u="none" spc="180" dirty="0">
                <a:solidFill>
                  <a:srgbClr val="900C28"/>
                </a:solidFill>
              </a:rPr>
              <a:t> </a:t>
            </a:r>
            <a:r>
              <a:rPr sz="5900" u="none" spc="-615" dirty="0">
                <a:solidFill>
                  <a:srgbClr val="900C28"/>
                </a:solidFill>
              </a:rPr>
              <a:t>Les</a:t>
            </a:r>
            <a:r>
              <a:rPr sz="5900" u="none" spc="110" dirty="0">
                <a:solidFill>
                  <a:srgbClr val="900C28"/>
                </a:solidFill>
              </a:rPr>
              <a:t> </a:t>
            </a:r>
            <a:r>
              <a:rPr sz="5900" u="none" spc="-475" dirty="0">
                <a:solidFill>
                  <a:srgbClr val="900C28"/>
                </a:solidFill>
              </a:rPr>
              <a:t>Laits</a:t>
            </a:r>
            <a:r>
              <a:rPr sz="5900" u="none" spc="345" dirty="0">
                <a:solidFill>
                  <a:srgbClr val="900C28"/>
                </a:solidFill>
              </a:rPr>
              <a:t> </a:t>
            </a:r>
            <a:r>
              <a:rPr sz="5900" u="none" spc="-555" dirty="0">
                <a:solidFill>
                  <a:srgbClr val="900C28"/>
                </a:solidFill>
              </a:rPr>
              <a:t>sp</a:t>
            </a:r>
            <a:r>
              <a:rPr lang="fr-FR" sz="5900" u="none" spc="-555" dirty="0">
                <a:solidFill>
                  <a:srgbClr val="900C28"/>
                </a:solidFill>
              </a:rPr>
              <a:t>é</a:t>
            </a:r>
            <a:r>
              <a:rPr sz="5900" u="none" spc="-555" dirty="0">
                <a:solidFill>
                  <a:srgbClr val="900C28"/>
                </a:solidFill>
              </a:rPr>
              <a:t>ciaux</a:t>
            </a:r>
            <a:endParaRPr sz="5900"/>
          </a:p>
        </p:txBody>
      </p:sp>
      <p:sp>
        <p:nvSpPr>
          <p:cNvPr id="11" name="object 11"/>
          <p:cNvSpPr/>
          <p:nvPr/>
        </p:nvSpPr>
        <p:spPr>
          <a:xfrm>
            <a:off x="1202864" y="3390369"/>
            <a:ext cx="5824855" cy="0"/>
          </a:xfrm>
          <a:custGeom>
            <a:avLst/>
            <a:gdLst/>
            <a:ahLst/>
            <a:cxnLst/>
            <a:rect l="l" t="t" r="r" b="b"/>
            <a:pathLst>
              <a:path w="5824855">
                <a:moveTo>
                  <a:pt x="0" y="0"/>
                </a:moveTo>
                <a:lnTo>
                  <a:pt x="5824299" y="0"/>
                </a:lnTo>
              </a:path>
            </a:pathLst>
          </a:custGeom>
          <a:ln w="12726">
            <a:solidFill>
              <a:srgbClr val="3D387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90164" y="2925881"/>
            <a:ext cx="11485245" cy="549973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50" spc="140" dirty="0">
                <a:solidFill>
                  <a:srgbClr val="3D387B"/>
                </a:solidFill>
                <a:latin typeface="Times New Roman" panose="02020603050405020304"/>
                <a:cs typeface="Times New Roman" panose="02020603050405020304"/>
              </a:rPr>
              <a:t>12.1</a:t>
            </a:r>
            <a:r>
              <a:rPr sz="3650" spc="-229" dirty="0">
                <a:solidFill>
                  <a:srgbClr val="3D387B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550" spc="-204" dirty="0">
                <a:solidFill>
                  <a:srgbClr val="3D387B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50" spc="-40" dirty="0">
                <a:solidFill>
                  <a:srgbClr val="3D387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3D387B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3550" spc="-210" dirty="0">
                <a:solidFill>
                  <a:srgbClr val="3D387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3D387B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3550" spc="-5" dirty="0">
                <a:solidFill>
                  <a:srgbClr val="3D387B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3D387B"/>
                </a:solidFill>
                <a:latin typeface="Arial" panose="020B0604020202020204"/>
                <a:cs typeface="Arial" panose="020B0604020202020204"/>
              </a:rPr>
              <a:t>nourrissons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2225" marR="5080" indent="635">
              <a:lnSpc>
                <a:spcPts val="4170"/>
              </a:lnSpc>
              <a:spcBef>
                <a:spcPts val="3630"/>
              </a:spcBef>
            </a:pPr>
            <a:r>
              <a:rPr sz="3550" spc="-2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composition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modifi</a:t>
            </a:r>
            <a:r>
              <a:rPr lang="fr-FR" altLang="en-US"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50" spc="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vue</a:t>
            </a:r>
            <a:r>
              <a:rPr sz="355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se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rapprocher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plus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possible</a:t>
            </a:r>
            <a:r>
              <a:rPr sz="3550" spc="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femme.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3970" marR="355600" indent="27940">
              <a:lnSpc>
                <a:spcPts val="4010"/>
              </a:lnSpc>
              <a:spcBef>
                <a:spcPts val="2210"/>
              </a:spcBef>
            </a:pP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•Plus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pauvre</a:t>
            </a:r>
            <a:r>
              <a:rPr sz="355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glucides,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acides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gras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essentiels,</a:t>
            </a:r>
            <a:r>
              <a:rPr sz="3550" spc="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fer </a:t>
            </a:r>
            <a:r>
              <a:rPr sz="355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certaines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vitamines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750" spc="-25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(A,</a:t>
            </a:r>
            <a:r>
              <a:rPr sz="3750" spc="11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750" spc="-175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B2,</a:t>
            </a:r>
            <a:r>
              <a:rPr sz="3750" spc="-6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C,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750" spc="-275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D,</a:t>
            </a:r>
            <a:r>
              <a:rPr sz="3750" spc="114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750" spc="-9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E,</a:t>
            </a:r>
            <a:r>
              <a:rPr sz="3750" spc="-70" dirty="0">
                <a:solidFill>
                  <a:srgbClr val="0C0C0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550" spc="-2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PP,</a:t>
            </a:r>
            <a:r>
              <a:rPr sz="3550" spc="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inositol).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42545">
              <a:lnSpc>
                <a:spcPct val="100000"/>
              </a:lnSpc>
              <a:spcBef>
                <a:spcPts val="1900"/>
              </a:spcBef>
            </a:pP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•II</a:t>
            </a:r>
            <a:r>
              <a:rPr sz="3550" spc="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ne</a:t>
            </a:r>
            <a:r>
              <a:rPr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renferme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pas</a:t>
            </a:r>
            <a:r>
              <a:rPr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lysozyme</a:t>
            </a:r>
            <a:r>
              <a:rPr sz="3550" spc="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ni</a:t>
            </a:r>
            <a:r>
              <a:rPr sz="3550" spc="-2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facteurs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bifidog</a:t>
            </a:r>
            <a:r>
              <a:rPr lang="fr-FR" altLang="en-US"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nes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5875" marR="697230" indent="26035">
              <a:lnSpc>
                <a:spcPts val="3930"/>
              </a:lnSpc>
              <a:spcBef>
                <a:spcPts val="2280"/>
              </a:spcBef>
            </a:pP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•II</a:t>
            </a:r>
            <a:r>
              <a:rPr sz="3550" spc="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contient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plus</a:t>
            </a:r>
            <a:r>
              <a:rPr sz="355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grande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quantit</a:t>
            </a:r>
            <a:r>
              <a:rPr lang="fr-FR" altLang="en-US"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caseines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55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salines,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lang="fr-FR" altLang="en-US"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don</a:t>
            </a:r>
            <a:r>
              <a:rPr lang="fr-FR" altLang="en-US"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550" spc="-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pouvoir</a:t>
            </a:r>
            <a:r>
              <a:rPr sz="3550" spc="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tampon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plus</a:t>
            </a:r>
            <a:r>
              <a:rPr sz="355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lang="fr-FR" altLang="en-US" sz="3550" spc="-3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3550" spc="-3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ev</a:t>
            </a:r>
            <a:r>
              <a:rPr lang="fr-FR" altLang="en-US" sz="3550" spc="-3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endParaRPr lang="fr-FR" altLang="en-US" sz="3550" spc="-385" dirty="0">
              <a:solidFill>
                <a:srgbClr val="0C0C0C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15440" y="596900"/>
            <a:ext cx="9887585" cy="2435225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21205" algn="l"/>
              </a:tabLst>
            </a:pPr>
            <a:r>
              <a:rPr u="heavy" spc="200" dirty="0">
                <a:uFill>
                  <a:solidFill>
                    <a:srgbClr val="000000"/>
                  </a:solidFill>
                </a:uFill>
              </a:rPr>
              <a:t>12.2</a:t>
            </a:r>
            <a:r>
              <a:rPr u="heavy" spc="-1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65" dirty="0">
                <a:uFill>
                  <a:solidFill>
                    <a:srgbClr val="000000"/>
                  </a:solidFill>
                </a:uFill>
              </a:rPr>
              <a:t>Les</a:t>
            </a:r>
            <a:r>
              <a:rPr u="heavy" spc="-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laits</a:t>
            </a:r>
            <a:r>
              <a:rPr u="heavy" spc="-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m</a:t>
            </a:r>
            <a:r>
              <a:rPr lang="fr-FR" u="heavy" spc="-10" dirty="0">
                <a:uFill>
                  <a:solidFill>
                    <a:srgbClr val="000000"/>
                  </a:solidFill>
                </a:uFill>
              </a:rPr>
              <a:t>é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dic</a:t>
            </a:r>
            <a:r>
              <a:rPr u="none" spc="-10" dirty="0"/>
              <a:t>amenteux</a:t>
            </a:r>
            <a:endParaRPr u="none" spc="-10" dirty="0"/>
          </a:p>
        </p:txBody>
      </p:sp>
      <p:sp>
        <p:nvSpPr>
          <p:cNvPr id="9" name="object 9"/>
          <p:cNvSpPr txBox="1"/>
          <p:nvPr/>
        </p:nvSpPr>
        <p:spPr>
          <a:xfrm>
            <a:off x="1193713" y="3044238"/>
            <a:ext cx="11189335" cy="477202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7620">
              <a:lnSpc>
                <a:spcPts val="4130"/>
              </a:lnSpc>
              <a:spcBef>
                <a:spcPts val="300"/>
              </a:spcBef>
            </a:pPr>
            <a:r>
              <a:rPr sz="350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350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350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lang="fr-FR" altLang="en-US" sz="350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dicamenteux</a:t>
            </a:r>
            <a:r>
              <a:rPr sz="3500" spc="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sont</a:t>
            </a:r>
            <a:r>
              <a:rPr sz="3500" spc="-1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utilis</a:t>
            </a:r>
            <a:r>
              <a:rPr lang="fr-FR" altLang="en-US" sz="35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50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l'alimentation </a:t>
            </a:r>
            <a:r>
              <a:rPr sz="350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d'individus</a:t>
            </a:r>
            <a:r>
              <a:rPr sz="3500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souffrant</a:t>
            </a:r>
            <a:r>
              <a:rPr sz="350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d'affections</a:t>
            </a:r>
            <a:r>
              <a:rPr sz="35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pathologiques.</a:t>
            </a:r>
            <a:r>
              <a:rPr sz="350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On</a:t>
            </a:r>
            <a:r>
              <a:rPr sz="3500" spc="-1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trouve </a:t>
            </a:r>
            <a:r>
              <a:rPr sz="350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0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350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39370">
              <a:lnSpc>
                <a:spcPct val="100000"/>
              </a:lnSpc>
              <a:spcBef>
                <a:spcPts val="1965"/>
              </a:spcBef>
            </a:pPr>
            <a:r>
              <a:rPr sz="350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•Sans</a:t>
            </a:r>
            <a:r>
              <a:rPr sz="350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galactose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39370">
              <a:lnSpc>
                <a:spcPct val="100000"/>
              </a:lnSpc>
              <a:spcBef>
                <a:spcPts val="1895"/>
              </a:spcBef>
            </a:pPr>
            <a:r>
              <a:rPr sz="350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•Sans</a:t>
            </a:r>
            <a:r>
              <a:rPr sz="350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sodium</a:t>
            </a:r>
            <a:r>
              <a:rPr sz="350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(n</a:t>
            </a:r>
            <a:r>
              <a:rPr lang="fr-FR" altLang="en-US" sz="35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phrites)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39370">
              <a:lnSpc>
                <a:spcPct val="100000"/>
              </a:lnSpc>
              <a:spcBef>
                <a:spcPts val="1930"/>
              </a:spcBef>
            </a:pPr>
            <a:r>
              <a:rPr sz="350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•Sans</a:t>
            </a:r>
            <a:r>
              <a:rPr sz="350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calcium</a:t>
            </a:r>
            <a:r>
              <a:rPr sz="350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(hypercalc</a:t>
            </a:r>
            <a:r>
              <a:rPr lang="fr-FR" altLang="en-US"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mie)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39370">
              <a:lnSpc>
                <a:spcPct val="100000"/>
              </a:lnSpc>
              <a:spcBef>
                <a:spcPts val="1935"/>
              </a:spcBef>
            </a:pPr>
            <a:r>
              <a:rPr sz="35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•De</a:t>
            </a:r>
            <a:r>
              <a:rPr sz="3500" spc="-2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composition</a:t>
            </a:r>
            <a:r>
              <a:rPr sz="350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lipidique</a:t>
            </a:r>
            <a:r>
              <a:rPr sz="350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remani</a:t>
            </a:r>
            <a:r>
              <a:rPr lang="fr-FR" altLang="en-US" sz="350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00" spc="-1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(diarrh</a:t>
            </a:r>
            <a:r>
              <a:rPr lang="fr-FR" altLang="en-US"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0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es).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0240" y="333128"/>
            <a:ext cx="11704320" cy="199072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269490" marR="5080" indent="448310">
              <a:lnSpc>
                <a:spcPts val="7580"/>
              </a:lnSpc>
              <a:spcBef>
                <a:spcPts val="370"/>
              </a:spcBef>
            </a:pPr>
            <a:r>
              <a:rPr sz="6450" u="none" spc="-360" dirty="0">
                <a:solidFill>
                  <a:srgbClr val="383689"/>
                </a:solidFill>
              </a:rPr>
              <a:t>Partie</a:t>
            </a:r>
            <a:r>
              <a:rPr sz="6450" u="none" spc="135" dirty="0">
                <a:solidFill>
                  <a:srgbClr val="383689"/>
                </a:solidFill>
              </a:rPr>
              <a:t> </a:t>
            </a:r>
            <a:r>
              <a:rPr sz="6450" u="none" dirty="0">
                <a:solidFill>
                  <a:srgbClr val="383689"/>
                </a:solidFill>
              </a:rPr>
              <a:t>3:</a:t>
            </a:r>
            <a:r>
              <a:rPr sz="6450" u="none" spc="210" dirty="0">
                <a:solidFill>
                  <a:srgbClr val="383689"/>
                </a:solidFill>
              </a:rPr>
              <a:t> </a:t>
            </a:r>
            <a:r>
              <a:rPr sz="6450" u="none" spc="-550" dirty="0">
                <a:solidFill>
                  <a:srgbClr val="383689"/>
                </a:solidFill>
              </a:rPr>
              <a:t>Production</a:t>
            </a:r>
            <a:r>
              <a:rPr sz="6450" u="none" spc="740" dirty="0">
                <a:solidFill>
                  <a:srgbClr val="383689"/>
                </a:solidFill>
              </a:rPr>
              <a:t> </a:t>
            </a:r>
            <a:r>
              <a:rPr sz="6450" u="none" spc="-370" dirty="0">
                <a:solidFill>
                  <a:srgbClr val="383689"/>
                </a:solidFill>
              </a:rPr>
              <a:t>de </a:t>
            </a:r>
            <a:r>
              <a:rPr sz="6450" u="none" spc="-440" dirty="0">
                <a:solidFill>
                  <a:srgbClr val="383689"/>
                </a:solidFill>
              </a:rPr>
              <a:t>yaourts</a:t>
            </a:r>
            <a:r>
              <a:rPr sz="6450" u="none" spc="190" dirty="0">
                <a:solidFill>
                  <a:srgbClr val="383689"/>
                </a:solidFill>
              </a:rPr>
              <a:t> </a:t>
            </a:r>
            <a:r>
              <a:rPr sz="6450" u="none" dirty="0">
                <a:solidFill>
                  <a:srgbClr val="383689"/>
                </a:solidFill>
              </a:rPr>
              <a:t>et</a:t>
            </a:r>
            <a:r>
              <a:rPr sz="6450" u="none" spc="-15" dirty="0">
                <a:solidFill>
                  <a:srgbClr val="383689"/>
                </a:solidFill>
              </a:rPr>
              <a:t> </a:t>
            </a:r>
            <a:r>
              <a:rPr sz="6450" u="none" spc="-395" dirty="0">
                <a:solidFill>
                  <a:srgbClr val="383689"/>
                </a:solidFill>
              </a:rPr>
              <a:t>laits</a:t>
            </a:r>
            <a:r>
              <a:rPr sz="6450" u="none" spc="245" dirty="0">
                <a:solidFill>
                  <a:srgbClr val="383689"/>
                </a:solidFill>
              </a:rPr>
              <a:t> </a:t>
            </a:r>
            <a:r>
              <a:rPr sz="6450" u="none" spc="-395" dirty="0">
                <a:solidFill>
                  <a:srgbClr val="383689"/>
                </a:solidFill>
              </a:rPr>
              <a:t>ferment</a:t>
            </a:r>
            <a:r>
              <a:rPr lang="fr-FR" sz="6450" u="none" spc="-395" dirty="0">
                <a:solidFill>
                  <a:srgbClr val="383689"/>
                </a:solidFill>
              </a:rPr>
              <a:t>é</a:t>
            </a:r>
            <a:r>
              <a:rPr sz="6450" u="none" spc="-395" dirty="0">
                <a:solidFill>
                  <a:srgbClr val="383689"/>
                </a:solidFill>
              </a:rPr>
              <a:t>s</a:t>
            </a:r>
            <a:endParaRPr sz="6450"/>
          </a:p>
        </p:txBody>
      </p:sp>
      <p:sp>
        <p:nvSpPr>
          <p:cNvPr id="10" name="object 10"/>
          <p:cNvSpPr txBox="1"/>
          <p:nvPr/>
        </p:nvSpPr>
        <p:spPr>
          <a:xfrm>
            <a:off x="1257809" y="3125686"/>
            <a:ext cx="8364855" cy="313690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623570" indent="-610870">
              <a:lnSpc>
                <a:spcPct val="100000"/>
              </a:lnSpc>
              <a:spcBef>
                <a:spcPts val="825"/>
              </a:spcBef>
              <a:buAutoNum type="arabicPeriod" startAt="10"/>
              <a:tabLst>
                <a:tab pos="623570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2700" spc="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yaourt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18490" indent="-605790">
              <a:lnSpc>
                <a:spcPct val="100000"/>
              </a:lnSpc>
              <a:spcBef>
                <a:spcPts val="730"/>
              </a:spcBef>
              <a:buAutoNum type="arabicPeriod" startAt="10"/>
              <a:tabLst>
                <a:tab pos="618490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700" spc="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2700" spc="1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fermentes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18490" indent="-605790">
              <a:lnSpc>
                <a:spcPct val="100000"/>
              </a:lnSpc>
              <a:spcBef>
                <a:spcPts val="885"/>
              </a:spcBef>
              <a:buAutoNum type="arabicPeriod" startAt="10"/>
              <a:tabLst>
                <a:tab pos="618490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Les</a:t>
            </a:r>
            <a:r>
              <a:rPr sz="2700" spc="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laits</a:t>
            </a:r>
            <a:r>
              <a:rPr sz="2700" spc="3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1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speciaux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621030" indent="-608330">
              <a:lnSpc>
                <a:spcPct val="100000"/>
              </a:lnSpc>
              <a:spcBef>
                <a:spcPts val="930"/>
              </a:spcBef>
              <a:buAutoNum type="arabicPeriod" startAt="10"/>
              <a:tabLst>
                <a:tab pos="621030" algn="l"/>
              </a:tabLst>
            </a:pPr>
            <a:r>
              <a:rPr sz="2700" dirty="0">
                <a:solidFill>
                  <a:srgbClr val="BF1A23"/>
                </a:solidFill>
                <a:latin typeface="Arial" panose="020B0604020202020204"/>
                <a:cs typeface="Arial" panose="020B0604020202020204"/>
              </a:rPr>
              <a:t>Controle</a:t>
            </a:r>
            <a:r>
              <a:rPr sz="2700" spc="310" dirty="0">
                <a:solidFill>
                  <a:srgbClr val="BF1A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70" dirty="0">
                <a:solidFill>
                  <a:srgbClr val="BF1A23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00" spc="145" dirty="0">
                <a:solidFill>
                  <a:srgbClr val="BF1A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BF1A23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00" spc="220" dirty="0">
                <a:solidFill>
                  <a:srgbClr val="BF1A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0" dirty="0">
                <a:solidFill>
                  <a:srgbClr val="BF1A23"/>
                </a:solidFill>
                <a:latin typeface="Arial" panose="020B0604020202020204"/>
                <a:cs typeface="Arial" panose="020B0604020202020204"/>
              </a:rPr>
              <a:t>qualit</a:t>
            </a:r>
            <a:r>
              <a:rPr lang="fr-FR" altLang="en-US" sz="2700" spc="50" dirty="0">
                <a:solidFill>
                  <a:srgbClr val="BF1A23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700" spc="280" dirty="0">
                <a:solidFill>
                  <a:srgbClr val="BF1A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0" dirty="0">
                <a:solidFill>
                  <a:srgbClr val="BF1A23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2700" spc="225" dirty="0">
                <a:solidFill>
                  <a:srgbClr val="BF1A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BF1A23"/>
                </a:solidFill>
                <a:latin typeface="Arial" panose="020B0604020202020204"/>
                <a:cs typeface="Arial" panose="020B0604020202020204"/>
              </a:rPr>
              <a:t>accidents</a:t>
            </a:r>
            <a:r>
              <a:rPr sz="2700" spc="240" dirty="0">
                <a:solidFill>
                  <a:srgbClr val="BF1A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70" dirty="0">
                <a:solidFill>
                  <a:srgbClr val="BF1A23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00" spc="135" dirty="0">
                <a:solidFill>
                  <a:srgbClr val="BF1A2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5" dirty="0">
                <a:solidFill>
                  <a:srgbClr val="BF1A23"/>
                </a:solidFill>
                <a:latin typeface="Arial" panose="020B0604020202020204"/>
                <a:cs typeface="Arial" panose="020B0604020202020204"/>
              </a:rPr>
              <a:t>fabr</a:t>
            </a:r>
            <a:r>
              <a:rPr sz="2700" spc="55" dirty="0">
                <a:solidFill>
                  <a:srgbClr val="C4383B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2700" spc="55" dirty="0">
                <a:solidFill>
                  <a:srgbClr val="BF1A23"/>
                </a:solidFill>
                <a:latin typeface="Arial" panose="020B0604020202020204"/>
                <a:cs typeface="Arial" panose="020B0604020202020204"/>
              </a:rPr>
              <a:t>cation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821055" lvl="1" indent="-808355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821055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Aspect</a:t>
            </a:r>
            <a:r>
              <a:rPr sz="2700" spc="16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00" spc="32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controle</a:t>
            </a:r>
            <a:r>
              <a:rPr sz="2700" spc="19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00" spc="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700" spc="7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qualite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821690" lvl="1" indent="-80899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821690" algn="l"/>
              </a:tabLst>
            </a:pP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Accidents</a:t>
            </a:r>
            <a:r>
              <a:rPr sz="2700" spc="20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possibles</a:t>
            </a:r>
            <a:r>
              <a:rPr sz="2700" spc="204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0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2700" spc="55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40" dirty="0">
                <a:solidFill>
                  <a:srgbClr val="0F0F0F"/>
                </a:solidFill>
                <a:latin typeface="Arial" panose="020B0604020202020204"/>
                <a:cs typeface="Arial" panose="020B0604020202020204"/>
              </a:rPr>
              <a:t>fabrication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1337925" cy="1522095"/>
            <a:chOff x="188253" y="1369408"/>
            <a:chExt cx="11337925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28139" y="2499517"/>
              <a:ext cx="9346565" cy="0"/>
            </a:xfrm>
            <a:custGeom>
              <a:avLst/>
              <a:gdLst/>
              <a:ahLst/>
              <a:cxnLst/>
              <a:rect l="l" t="t" r="r" b="b"/>
              <a:pathLst>
                <a:path w="9346565">
                  <a:moveTo>
                    <a:pt x="0" y="0"/>
                  </a:moveTo>
                  <a:lnTo>
                    <a:pt x="9346536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902730" y="1435585"/>
              <a:ext cx="8623300" cy="0"/>
            </a:xfrm>
            <a:custGeom>
              <a:avLst/>
              <a:gdLst/>
              <a:ahLst/>
              <a:cxnLst/>
              <a:rect l="l" t="t" r="r" b="b"/>
              <a:pathLst>
                <a:path w="8623300">
                  <a:moveTo>
                    <a:pt x="0" y="0"/>
                  </a:moveTo>
                  <a:lnTo>
                    <a:pt x="8623070" y="0"/>
                  </a:lnTo>
                </a:path>
              </a:pathLst>
            </a:custGeom>
            <a:ln w="12726">
              <a:solidFill>
                <a:srgbClr val="900C2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90032" y="680928"/>
            <a:ext cx="8670290" cy="913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750" u="none" spc="114" dirty="0">
                <a:solidFill>
                  <a:srgbClr val="900C28"/>
                </a:solidFill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5750" u="none" spc="175" dirty="0">
                <a:solidFill>
                  <a:srgbClr val="900C28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5850" u="none" spc="-575" dirty="0">
                <a:solidFill>
                  <a:srgbClr val="900C28"/>
                </a:solidFill>
              </a:rPr>
              <a:t>Contr</a:t>
            </a:r>
            <a:r>
              <a:rPr lang="fr-FR" sz="5850" u="none" spc="-575" dirty="0">
                <a:solidFill>
                  <a:srgbClr val="900C28"/>
                </a:solidFill>
              </a:rPr>
              <a:t>ol</a:t>
            </a:r>
            <a:r>
              <a:rPr sz="5850" u="none" spc="-575" dirty="0">
                <a:solidFill>
                  <a:srgbClr val="900C28"/>
                </a:solidFill>
              </a:rPr>
              <a:t>e</a:t>
            </a:r>
            <a:r>
              <a:rPr sz="5850" u="none" spc="225" dirty="0">
                <a:solidFill>
                  <a:srgbClr val="900C28"/>
                </a:solidFill>
              </a:rPr>
              <a:t> </a:t>
            </a:r>
            <a:r>
              <a:rPr sz="5850" u="none" spc="-35" dirty="0">
                <a:solidFill>
                  <a:srgbClr val="900C28"/>
                </a:solidFill>
              </a:rPr>
              <a:t>de</a:t>
            </a:r>
            <a:r>
              <a:rPr sz="5850" u="none" spc="-30" dirty="0">
                <a:solidFill>
                  <a:srgbClr val="900C28"/>
                </a:solidFill>
              </a:rPr>
              <a:t> </a:t>
            </a:r>
            <a:r>
              <a:rPr sz="5850" u="none" spc="-370" dirty="0">
                <a:solidFill>
                  <a:srgbClr val="900C28"/>
                </a:solidFill>
              </a:rPr>
              <a:t>la</a:t>
            </a:r>
            <a:r>
              <a:rPr sz="5850" u="none" spc="160" dirty="0">
                <a:solidFill>
                  <a:srgbClr val="900C28"/>
                </a:solidFill>
              </a:rPr>
              <a:t> </a:t>
            </a:r>
            <a:r>
              <a:rPr sz="5850" u="none" spc="-330" dirty="0">
                <a:solidFill>
                  <a:srgbClr val="900C28"/>
                </a:solidFill>
              </a:rPr>
              <a:t>qualit</a:t>
            </a:r>
            <a:r>
              <a:rPr lang="fr-FR" sz="5850" u="none" spc="-330" dirty="0">
                <a:solidFill>
                  <a:srgbClr val="900C28"/>
                </a:solidFill>
              </a:rPr>
              <a:t>é</a:t>
            </a:r>
            <a:r>
              <a:rPr sz="5850" u="none" spc="370" dirty="0">
                <a:solidFill>
                  <a:srgbClr val="900C28"/>
                </a:solidFill>
              </a:rPr>
              <a:t> </a:t>
            </a:r>
            <a:r>
              <a:rPr sz="5850" u="none" spc="-45" dirty="0">
                <a:solidFill>
                  <a:srgbClr val="900C28"/>
                </a:solidFill>
              </a:rPr>
              <a:t>et</a:t>
            </a:r>
            <a:endParaRPr sz="58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15221" y="1548878"/>
            <a:ext cx="7496175" cy="9188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850" b="1" spc="-455" dirty="0">
                <a:solidFill>
                  <a:srgbClr val="900C28"/>
                </a:solidFill>
                <a:latin typeface="Arial" panose="020B0604020202020204"/>
                <a:cs typeface="Arial" panose="020B0604020202020204"/>
              </a:rPr>
              <a:t>accidents</a:t>
            </a:r>
            <a:r>
              <a:rPr sz="5850" b="1" spc="415" dirty="0">
                <a:solidFill>
                  <a:srgbClr val="900C28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5850" b="1" spc="-280" dirty="0">
                <a:solidFill>
                  <a:srgbClr val="900C28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5850" b="1" spc="195" dirty="0">
                <a:solidFill>
                  <a:srgbClr val="900C28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5850" b="1" spc="-400" dirty="0">
                <a:solidFill>
                  <a:srgbClr val="900C28"/>
                </a:solidFill>
                <a:latin typeface="Arial" panose="020B0604020202020204"/>
                <a:cs typeface="Arial" panose="020B0604020202020204"/>
              </a:rPr>
              <a:t>fabrication</a:t>
            </a:r>
            <a:endParaRPr sz="58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0996" y="2707684"/>
            <a:ext cx="11704955" cy="6144895"/>
          </a:xfrm>
          <a:prstGeom prst="rect">
            <a:avLst/>
          </a:prstGeom>
        </p:spPr>
        <p:txBody>
          <a:bodyPr vert="horz" wrap="square" lIns="0" tIns="236854" rIns="0" bIns="0" rtlCol="0">
            <a:spAutoFit/>
          </a:bodyPr>
          <a:lstStyle/>
          <a:p>
            <a:pPr marL="126365">
              <a:lnSpc>
                <a:spcPct val="100000"/>
              </a:lnSpc>
              <a:spcBef>
                <a:spcPts val="1865"/>
              </a:spcBef>
            </a:pPr>
            <a:r>
              <a:rPr sz="3550" u="heavy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13.1</a:t>
            </a:r>
            <a:r>
              <a:rPr sz="3550" u="heavy" spc="-33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1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Aspect</a:t>
            </a:r>
            <a:r>
              <a:rPr sz="3550" u="heavy" spc="-10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du</a:t>
            </a:r>
            <a:r>
              <a:rPr sz="3550" u="heavy" spc="-12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4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contr</a:t>
            </a:r>
            <a:r>
              <a:rPr lang="fr-FR" altLang="en-US" sz="3550" u="heavy" spc="-14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o</a:t>
            </a:r>
            <a:r>
              <a:rPr sz="3550" u="heavy" spc="-145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le</a:t>
            </a:r>
            <a:r>
              <a:rPr sz="3550" u="heavy" spc="2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qualit</a:t>
            </a:r>
            <a:r>
              <a:rPr lang="fr-FR" altLang="en-US" sz="3550" u="heavy" spc="-10" dirty="0">
                <a:solidFill>
                  <a:srgbClr val="3D387C"/>
                </a:solidFill>
                <a:uFill>
                  <a:solidFill>
                    <a:srgbClr val="3D387C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2225" marR="5080" indent="-10160">
              <a:lnSpc>
                <a:spcPct val="91000"/>
              </a:lnSpc>
              <a:spcBef>
                <a:spcPts val="3160"/>
              </a:spcBef>
            </a:pP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Tout</a:t>
            </a:r>
            <a:r>
              <a:rPr sz="3550" spc="-2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ferment</a:t>
            </a:r>
            <a:r>
              <a:rPr lang="fr-FR" altLang="en-US"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soumis</a:t>
            </a:r>
            <a:r>
              <a:rPr sz="355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un</a:t>
            </a:r>
            <a:r>
              <a:rPr sz="3550" spc="-2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arret</a:t>
            </a:r>
            <a:r>
              <a:rPr lang="fr-FR" altLang="en-US"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royal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concernant</a:t>
            </a:r>
            <a:r>
              <a:rPr sz="3550" spc="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qualit</a:t>
            </a:r>
            <a:r>
              <a:rPr lang="fr-FR" altLang="en-US"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.</a:t>
            </a:r>
            <a:r>
              <a:rPr sz="3550" spc="-1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II</a:t>
            </a:r>
            <a:r>
              <a:rPr sz="3550" spc="1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doit</a:t>
            </a:r>
            <a:r>
              <a:rPr sz="355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repondre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aux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crit</a:t>
            </a:r>
            <a:r>
              <a:rPr lang="fr-FR" altLang="en-US"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è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55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suivants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9370">
              <a:lnSpc>
                <a:spcPct val="100000"/>
              </a:lnSpc>
              <a:spcBef>
                <a:spcPts val="2035"/>
              </a:spcBef>
            </a:pP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•Absence</a:t>
            </a: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bact</a:t>
            </a:r>
            <a:r>
              <a:rPr lang="fr-FR" altLang="en-US"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ries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coliformes</a:t>
            </a:r>
            <a:r>
              <a:rPr sz="3550" spc="-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0,1ml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9370">
              <a:lnSpc>
                <a:spcPct val="100000"/>
              </a:lnSpc>
              <a:spcBef>
                <a:spcPts val="1870"/>
              </a:spcBef>
            </a:pP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•M</a:t>
            </a:r>
            <a:r>
              <a:rPr lang="fr-FR" altLang="en-US"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ins</a:t>
            </a:r>
            <a:r>
              <a:rPr sz="355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100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levures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340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ml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9370">
              <a:lnSpc>
                <a:spcPct val="100000"/>
              </a:lnSpc>
              <a:spcBef>
                <a:spcPts val="1835"/>
              </a:spcBef>
              <a:tabLst>
                <a:tab pos="6422390" algn="l"/>
              </a:tabLst>
            </a:pP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•M</a:t>
            </a:r>
            <a:r>
              <a:rPr lang="fr-FR" altLang="en-US"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ins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100</a:t>
            </a:r>
            <a:r>
              <a:rPr sz="3550" spc="-1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moisissures</a:t>
            </a:r>
            <a:r>
              <a:rPr sz="3550" spc="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dans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4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1</a:t>
            </a:r>
            <a:r>
              <a:rPr sz="3400" spc="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ml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9370">
              <a:lnSpc>
                <a:spcPct val="100000"/>
              </a:lnSpc>
              <a:spcBef>
                <a:spcPts val="1870"/>
              </a:spcBef>
            </a:pP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•Absence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germes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pathog</a:t>
            </a:r>
            <a:r>
              <a:rPr lang="fr-FR" altLang="en-US"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nes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9370">
              <a:lnSpc>
                <a:spcPct val="100000"/>
              </a:lnSpc>
              <a:spcBef>
                <a:spcPts val="1995"/>
              </a:spcBef>
            </a:pP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•Absence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toxines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d'origine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microbienne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8075" y="9038590"/>
            <a:ext cx="8161655" cy="528320"/>
          </a:xfrm>
          <a:prstGeom prst="rect">
            <a:avLst/>
          </a:prstGeom>
        </p:spPr>
        <p:txBody>
          <a:bodyPr vert="horz" wrap="square" lIns="0" tIns="1397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686050" algn="l"/>
              </a:tabLst>
            </a:pP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•R</a:t>
            </a:r>
            <a:r>
              <a:rPr lang="fr-FR" altLang="en-US"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action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ne</a:t>
            </a:r>
            <a:r>
              <a:rPr lang="fr-FR" altLang="en-US"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ative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lang="fr-FR" altLang="en-US"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p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hos</a:t>
            </a:r>
            <a:r>
              <a:rPr lang="fr-FR" altLang="en-US"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p</a:t>
            </a: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  <a:sym typeface="+mn-ea"/>
              </a:rPr>
              <a:t>hatase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686050" algn="l"/>
              </a:tabLst>
            </a:pPr>
            <a:endParaRPr lang="fr-FR" altLang="en-US" sz="3550" spc="-45" dirty="0">
              <a:solidFill>
                <a:srgbClr val="0C0C0C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2125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98993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241701" y="1959943"/>
            <a:ext cx="917638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u="heavy" spc="200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13.2</a:t>
            </a:r>
            <a:r>
              <a:rPr sz="3500" b="1" u="heavy" spc="-125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-10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Accidents</a:t>
            </a:r>
            <a:r>
              <a:rPr sz="3500" b="1" u="heavy" spc="70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-35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possibles</a:t>
            </a:r>
            <a:r>
              <a:rPr sz="3500" b="1" u="heavy" spc="60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00" b="1" u="heavy" spc="140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de</a:t>
            </a:r>
            <a:r>
              <a:rPr sz="3500" b="1" u="none" spc="-130" dirty="0">
                <a:solidFill>
                  <a:srgbClr val="3B368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u="none" dirty="0">
                <a:solidFill>
                  <a:srgbClr val="3B3680"/>
                </a:solidFill>
                <a:latin typeface="Arial" panose="020B0604020202020204"/>
                <a:cs typeface="Arial" panose="020B0604020202020204"/>
              </a:rPr>
              <a:t>fabrication</a:t>
            </a:r>
            <a:r>
              <a:rPr sz="3500" b="1" u="none" spc="240" dirty="0">
                <a:solidFill>
                  <a:srgbClr val="3B368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u="none" spc="-25" dirty="0">
                <a:solidFill>
                  <a:srgbClr val="3B3680"/>
                </a:solidFill>
                <a:latin typeface="Arial" panose="020B0604020202020204"/>
                <a:cs typeface="Arial" panose="020B0604020202020204"/>
              </a:rPr>
              <a:t>(1)</a:t>
            </a:r>
            <a:endParaRPr sz="3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5070" y="3251835"/>
            <a:ext cx="4790440" cy="5407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u="heavy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13.2</a:t>
            </a:r>
            <a:r>
              <a:rPr sz="3550" u="heavy" dirty="0">
                <a:solidFill>
                  <a:srgbClr val="362F5B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.</a:t>
            </a:r>
            <a:r>
              <a:rPr sz="3550" u="heavy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1</a:t>
            </a:r>
            <a:r>
              <a:rPr sz="3550" u="heavy" spc="-270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u="heavy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D</a:t>
            </a:r>
            <a:r>
              <a:rPr sz="3550" u="heavy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efauts</a:t>
            </a:r>
            <a:r>
              <a:rPr sz="3550" u="heavy" spc="-70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de</a:t>
            </a:r>
            <a:r>
              <a:rPr sz="3550" u="heavy" spc="-150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215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go</a:t>
            </a:r>
            <a:r>
              <a:rPr lang="fr-FR" altLang="en-US" sz="3550" u="heavy" spc="-215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u</a:t>
            </a:r>
            <a:r>
              <a:rPr sz="3550" u="heavy" spc="-215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t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39065">
              <a:lnSpc>
                <a:spcPct val="100000"/>
              </a:lnSpc>
              <a:spcBef>
                <a:spcPts val="2635"/>
              </a:spcBef>
            </a:pP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•Amertume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39065">
              <a:lnSpc>
                <a:spcPct val="100000"/>
              </a:lnSpc>
              <a:spcBef>
                <a:spcPts val="1995"/>
              </a:spcBef>
            </a:pP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•Go</a:t>
            </a:r>
            <a:r>
              <a:rPr lang="fr-FR" altLang="en-US"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plat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44145">
              <a:lnSpc>
                <a:spcPct val="100000"/>
              </a:lnSpc>
              <a:spcBef>
                <a:spcPts val="1870"/>
              </a:spcBef>
            </a:pP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•Trop</a:t>
            </a:r>
            <a:r>
              <a:rPr sz="3550" spc="-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d'acidite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44145">
              <a:lnSpc>
                <a:spcPct val="100000"/>
              </a:lnSpc>
              <a:spcBef>
                <a:spcPts val="1835"/>
              </a:spcBef>
            </a:pP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•Rancissement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39065">
              <a:lnSpc>
                <a:spcPct val="100000"/>
              </a:lnSpc>
              <a:spcBef>
                <a:spcPts val="2030"/>
              </a:spcBef>
            </a:pP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•Gout</a:t>
            </a: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farineux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39065">
              <a:lnSpc>
                <a:spcPct val="100000"/>
              </a:lnSpc>
              <a:spcBef>
                <a:spcPts val="1875"/>
              </a:spcBef>
            </a:pP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•Go</a:t>
            </a:r>
            <a:r>
              <a:rPr lang="fr-FR" altLang="en-US"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oxyde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10325" y="3251835"/>
            <a:ext cx="591566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u="heavy" spc="-10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13.2.2</a:t>
            </a:r>
            <a:r>
              <a:rPr sz="3550" u="heavy" spc="-140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u="heavy" spc="-140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D</a:t>
            </a:r>
            <a:r>
              <a:rPr sz="3550" u="heavy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efauts</a:t>
            </a:r>
            <a:r>
              <a:rPr sz="3550" u="heavy" spc="-170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20" dirty="0">
                <a:solidFill>
                  <a:srgbClr val="3B3680"/>
                </a:solidFill>
                <a:uFill>
                  <a:solidFill>
                    <a:srgbClr val="3B3680"/>
                  </a:solidFill>
                </a:uFill>
                <a:latin typeface="Arial" panose="020B0604020202020204"/>
                <a:cs typeface="Arial" panose="020B0604020202020204"/>
              </a:rPr>
              <a:t>d'apparence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46342" y="3982177"/>
            <a:ext cx="3525520" cy="2399665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•Syn</a:t>
            </a:r>
            <a:r>
              <a:rPr lang="fr-FR" altLang="en-US"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è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995"/>
              </a:spcBef>
            </a:pP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•Bulles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•Couche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70505" y="1438275"/>
            <a:ext cx="8927465" cy="1972945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02535" algn="l"/>
              </a:tabLst>
            </a:pPr>
            <a:r>
              <a:rPr spc="-10" dirty="0"/>
              <a:t>Accidents</a:t>
            </a:r>
            <a:r>
              <a:rPr lang="fr-FR" spc="-10" dirty="0"/>
              <a:t> </a:t>
            </a:r>
            <a:r>
              <a:rPr lang="fr-FR" dirty="0"/>
              <a:t>p</a:t>
            </a:r>
            <a:r>
              <a:rPr spc="-55" dirty="0"/>
              <a:t>ossibles</a:t>
            </a:r>
            <a:r>
              <a:rPr spc="15" dirty="0"/>
              <a:t> </a:t>
            </a:r>
            <a:r>
              <a:rPr spc="140" dirty="0"/>
              <a:t>de</a:t>
            </a:r>
            <a:r>
              <a:rPr spc="-114" dirty="0"/>
              <a:t> </a:t>
            </a:r>
            <a:r>
              <a:rPr dirty="0"/>
              <a:t>fabrication</a:t>
            </a:r>
            <a:r>
              <a:rPr u="none" spc="220" dirty="0"/>
              <a:t> </a:t>
            </a:r>
            <a:r>
              <a:rPr sz="3650" u="none" spc="-25" dirty="0">
                <a:latin typeface="Times New Roman" panose="02020603050405020304"/>
                <a:cs typeface="Times New Roman" panose="02020603050405020304"/>
              </a:rPr>
              <a:t>(2)</a:t>
            </a:r>
            <a:endParaRPr sz="36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20800" y="3086100"/>
            <a:ext cx="9357360" cy="5706745"/>
          </a:xfrm>
          <a:prstGeom prst="rect">
            <a:avLst/>
          </a:prstGeom>
        </p:spPr>
        <p:txBody>
          <a:bodyPr vert="horz" wrap="square" lIns="0" tIns="27051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130"/>
              </a:spcBef>
            </a:pPr>
            <a:r>
              <a:rPr sz="3550" u="heavy" spc="-40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550" u="heavy" spc="-40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550" u="heavy" spc="-40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fauts</a:t>
            </a:r>
            <a:r>
              <a:rPr sz="3550" u="heavy" spc="18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de</a:t>
            </a:r>
            <a:r>
              <a:rPr sz="3550" u="heavy" spc="-13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spc="-1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texture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3655">
              <a:lnSpc>
                <a:spcPct val="100000"/>
              </a:lnSpc>
              <a:spcBef>
                <a:spcPts val="1910"/>
              </a:spcBef>
            </a:pP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•Manque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fermet</a:t>
            </a:r>
            <a:r>
              <a:rPr lang="fr-FR" altLang="en-US"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94310" indent="-167005">
              <a:lnSpc>
                <a:spcPct val="100000"/>
              </a:lnSpc>
              <a:spcBef>
                <a:spcPts val="1835"/>
              </a:spcBef>
              <a:buSzPct val="97000"/>
              <a:buChar char="•"/>
              <a:tabLst>
                <a:tab pos="194310" algn="l"/>
              </a:tabLst>
            </a:pP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Trop</a:t>
            </a:r>
            <a:r>
              <a:rPr sz="3550" spc="-2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liquide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3655">
              <a:lnSpc>
                <a:spcPct val="100000"/>
              </a:lnSpc>
              <a:spcBef>
                <a:spcPts val="2070"/>
              </a:spcBef>
            </a:pP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•Texture</a:t>
            </a:r>
            <a:r>
              <a:rPr sz="3550" spc="-2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sableuse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33655">
              <a:lnSpc>
                <a:spcPct val="100000"/>
              </a:lnSpc>
              <a:spcBef>
                <a:spcPts val="1795"/>
              </a:spcBef>
            </a:pP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•Texture</a:t>
            </a:r>
            <a:r>
              <a:rPr sz="3550" spc="-1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granuleuse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7769859" cy="1522095"/>
            <a:chOff x="188253" y="1369408"/>
            <a:chExt cx="7769859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0240" y="477908"/>
            <a:ext cx="11704320" cy="20059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813685" marR="5080" indent="-657225">
              <a:lnSpc>
                <a:spcPts val="7580"/>
              </a:lnSpc>
              <a:spcBef>
                <a:spcPts val="490"/>
              </a:spcBef>
            </a:pPr>
            <a:r>
              <a:rPr sz="6550" u="none" spc="-459" dirty="0">
                <a:solidFill>
                  <a:srgbClr val="383689"/>
                </a:solidFill>
              </a:rPr>
              <a:t>Partie</a:t>
            </a:r>
            <a:r>
              <a:rPr sz="6550" u="none" spc="340" dirty="0">
                <a:solidFill>
                  <a:srgbClr val="383689"/>
                </a:solidFill>
              </a:rPr>
              <a:t> </a:t>
            </a:r>
            <a:r>
              <a:rPr sz="6550" u="none" dirty="0">
                <a:solidFill>
                  <a:srgbClr val="383689"/>
                </a:solidFill>
              </a:rPr>
              <a:t>4:</a:t>
            </a:r>
            <a:r>
              <a:rPr sz="6550" u="none" spc="40" dirty="0">
                <a:solidFill>
                  <a:srgbClr val="383689"/>
                </a:solidFill>
              </a:rPr>
              <a:t> </a:t>
            </a:r>
            <a:r>
              <a:rPr sz="6550" u="none" spc="-570" dirty="0">
                <a:solidFill>
                  <a:srgbClr val="383689"/>
                </a:solidFill>
              </a:rPr>
              <a:t>Technologies</a:t>
            </a:r>
            <a:r>
              <a:rPr sz="6550" u="none" spc="665" dirty="0">
                <a:solidFill>
                  <a:srgbClr val="383689"/>
                </a:solidFill>
              </a:rPr>
              <a:t> </a:t>
            </a:r>
            <a:r>
              <a:rPr sz="6550" u="none" spc="-595" dirty="0">
                <a:solidFill>
                  <a:srgbClr val="383689"/>
                </a:solidFill>
              </a:rPr>
              <a:t>des </a:t>
            </a:r>
            <a:r>
              <a:rPr sz="6550" u="none" spc="-484" dirty="0">
                <a:solidFill>
                  <a:srgbClr val="383689"/>
                </a:solidFill>
              </a:rPr>
              <a:t>beurres</a:t>
            </a:r>
            <a:r>
              <a:rPr sz="6550" u="none" spc="100" dirty="0">
                <a:solidFill>
                  <a:srgbClr val="383689"/>
                </a:solidFill>
              </a:rPr>
              <a:t> </a:t>
            </a:r>
            <a:r>
              <a:rPr sz="6550" u="none" dirty="0">
                <a:solidFill>
                  <a:srgbClr val="383689"/>
                </a:solidFill>
              </a:rPr>
              <a:t>et</a:t>
            </a:r>
            <a:r>
              <a:rPr sz="6550" u="none" spc="-145" dirty="0">
                <a:solidFill>
                  <a:srgbClr val="383689"/>
                </a:solidFill>
              </a:rPr>
              <a:t> </a:t>
            </a:r>
            <a:r>
              <a:rPr sz="6550" u="none" spc="-530" dirty="0">
                <a:solidFill>
                  <a:srgbClr val="383689"/>
                </a:solidFill>
              </a:rPr>
              <a:t>des</a:t>
            </a:r>
            <a:r>
              <a:rPr sz="6550" u="none" spc="-45" dirty="0">
                <a:solidFill>
                  <a:srgbClr val="383689"/>
                </a:solidFill>
              </a:rPr>
              <a:t> </a:t>
            </a:r>
            <a:r>
              <a:rPr sz="6550" u="none" spc="-590" dirty="0">
                <a:solidFill>
                  <a:srgbClr val="383689"/>
                </a:solidFill>
              </a:rPr>
              <a:t>cr</a:t>
            </a:r>
            <a:r>
              <a:rPr lang="fr-FR" sz="6550" u="none" spc="-590" dirty="0">
                <a:solidFill>
                  <a:srgbClr val="383689"/>
                </a:solidFill>
              </a:rPr>
              <a:t>é</a:t>
            </a:r>
            <a:r>
              <a:rPr sz="6550" u="none" spc="-590" dirty="0">
                <a:solidFill>
                  <a:srgbClr val="383689"/>
                </a:solidFill>
              </a:rPr>
              <a:t>mes</a:t>
            </a:r>
            <a:endParaRPr sz="6550"/>
          </a:p>
        </p:txBody>
      </p:sp>
      <p:sp>
        <p:nvSpPr>
          <p:cNvPr id="10" name="object 10"/>
          <p:cNvSpPr txBox="1"/>
          <p:nvPr/>
        </p:nvSpPr>
        <p:spPr>
          <a:xfrm>
            <a:off x="1250634" y="2971696"/>
            <a:ext cx="8811260" cy="1635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1850">
              <a:lnSpc>
                <a:spcPts val="1990"/>
              </a:lnSpc>
              <a:spcBef>
                <a:spcPts val="105"/>
              </a:spcBef>
            </a:pPr>
            <a:r>
              <a:rPr sz="1950" spc="-50" dirty="0">
                <a:solidFill>
                  <a:srgbClr val="9E212D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741680" indent="-728980">
              <a:lnSpc>
                <a:spcPts val="3250"/>
              </a:lnSpc>
              <a:buSzPct val="111000"/>
              <a:buFont typeface="Times New Roman" panose="02020603050405020304"/>
              <a:buAutoNum type="arabicPeriod" startAt="14"/>
              <a:tabLst>
                <a:tab pos="741680" algn="l"/>
              </a:tabLst>
            </a:pPr>
            <a:r>
              <a:rPr sz="2700" dirty="0">
                <a:solidFill>
                  <a:srgbClr val="BD1D24"/>
                </a:solidFill>
                <a:latin typeface="Arial" panose="020B0604020202020204"/>
                <a:cs typeface="Arial" panose="020B0604020202020204"/>
              </a:rPr>
              <a:t>Ecr</a:t>
            </a:r>
            <a:r>
              <a:rPr lang="fr-FR" altLang="en-US" sz="2700" dirty="0">
                <a:solidFill>
                  <a:srgbClr val="BD1D24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700" dirty="0">
                <a:solidFill>
                  <a:srgbClr val="BD1D24"/>
                </a:solidFill>
                <a:latin typeface="Arial" panose="020B0604020202020204"/>
                <a:cs typeface="Arial" panose="020B0604020202020204"/>
              </a:rPr>
              <a:t>mage</a:t>
            </a:r>
            <a:r>
              <a:rPr sz="2700" spc="250" dirty="0">
                <a:solidFill>
                  <a:srgbClr val="BD1D2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14" dirty="0">
                <a:solidFill>
                  <a:srgbClr val="BD1D24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2700" spc="70" dirty="0">
                <a:solidFill>
                  <a:srgbClr val="BD1D2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60" dirty="0">
                <a:solidFill>
                  <a:srgbClr val="9E212D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829310" lvl="1" indent="-816610">
              <a:lnSpc>
                <a:spcPct val="100000"/>
              </a:lnSpc>
              <a:spcBef>
                <a:spcPts val="405"/>
              </a:spcBef>
              <a:buSzPct val="111000"/>
              <a:buFont typeface="Times New Roman" panose="02020603050405020304"/>
              <a:buAutoNum type="arabicPeriod"/>
              <a:tabLst>
                <a:tab pos="829310" algn="l"/>
              </a:tabLst>
            </a:pP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lang="fr-FR" altLang="en-US"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paration</a:t>
            </a:r>
            <a:r>
              <a:rPr sz="2700" spc="38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2700" spc="34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cantation</a:t>
            </a:r>
            <a:r>
              <a:rPr sz="2700" spc="55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spontan</a:t>
            </a:r>
            <a:r>
              <a:rPr lang="fr-FR" altLang="en-US"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700" spc="42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1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2700" spc="24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4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statique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829310" lvl="1" indent="-816610">
              <a:lnSpc>
                <a:spcPct val="100000"/>
              </a:lnSpc>
              <a:spcBef>
                <a:spcPts val="530"/>
              </a:spcBef>
              <a:buSzPct val="111000"/>
              <a:buFont typeface="Times New Roman" panose="02020603050405020304"/>
              <a:buAutoNum type="arabicPeriod"/>
              <a:tabLst>
                <a:tab pos="829310" algn="l"/>
              </a:tabLst>
            </a:pP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lang="fr-FR" altLang="en-US"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paration</a:t>
            </a:r>
            <a:r>
              <a:rPr sz="2700" spc="44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5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2700" spc="39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éc</a:t>
            </a:r>
            <a:r>
              <a:rPr sz="270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antation</a:t>
            </a:r>
            <a:r>
              <a:rPr sz="2700" spc="490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75" dirty="0">
                <a:solidFill>
                  <a:srgbClr val="111111"/>
                </a:solidFill>
                <a:latin typeface="Arial" panose="020B0604020202020204"/>
                <a:cs typeface="Arial" panose="020B0604020202020204"/>
              </a:rPr>
              <a:t>centrifugation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83165" y="1364319"/>
            <a:ext cx="7779456" cy="15271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3211" y="5833850"/>
            <a:ext cx="966708" cy="7330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34982" y="6999594"/>
            <a:ext cx="768278" cy="13744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18040" y="6769735"/>
            <a:ext cx="2599690" cy="287210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0467330" y="7131946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5791" y="0"/>
                </a:lnTo>
              </a:path>
            </a:pathLst>
          </a:custGeom>
          <a:ln w="12726">
            <a:solidFill>
              <a:srgbClr val="83858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06400" y="2514600"/>
            <a:ext cx="11605260" cy="3499485"/>
          </a:xfrm>
          <a:prstGeom prst="rect">
            <a:avLst/>
          </a:prstGeom>
        </p:spPr>
        <p:txBody>
          <a:bodyPr vert="horz" wrap="square" lIns="0" tIns="33020" rIns="0" bIns="0" rtlCol="0">
            <a:noAutofit/>
          </a:bodyPr>
          <a:lstStyle/>
          <a:p>
            <a:pPr marL="53975" marR="17780" indent="-3810">
              <a:lnSpc>
                <a:spcPct val="96000"/>
              </a:lnSpc>
              <a:spcBef>
                <a:spcPts val="260"/>
              </a:spcBef>
            </a:pPr>
            <a:r>
              <a:rPr sz="3550" spc="-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denomination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beurre</a:t>
            </a:r>
            <a:r>
              <a:rPr sz="355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avec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2700" spc="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sans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qualificatif</a:t>
            </a:r>
            <a:r>
              <a:rPr sz="3550" spc="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2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lang="fr-FR" altLang="en-US"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serv</a:t>
            </a:r>
            <a:r>
              <a:rPr lang="fr-FR" altLang="en-US"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3550" spc="-229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produit</a:t>
            </a:r>
            <a:r>
              <a:rPr sz="3550" spc="-1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exclusivement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obtenu</a:t>
            </a:r>
            <a:r>
              <a:rPr sz="3550" spc="-10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barattage</a:t>
            </a: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soit</a:t>
            </a:r>
            <a:r>
              <a:rPr sz="3550" spc="-2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 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6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soit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ses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sous</a:t>
            </a:r>
            <a:r>
              <a:rPr sz="3550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produits</a:t>
            </a:r>
            <a:r>
              <a:rPr sz="3550" spc="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11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suffisamment 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barrass</a:t>
            </a:r>
            <a:r>
              <a:rPr lang="fr-FR" altLang="en-US"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2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d'eau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malaxage</a:t>
            </a:r>
            <a:r>
              <a:rPr sz="3550" spc="-3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pour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ne</a:t>
            </a:r>
            <a:r>
              <a:rPr sz="3550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plus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renfermer</a:t>
            </a:r>
            <a:r>
              <a:rPr sz="3550" spc="-2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qu'au</a:t>
            </a:r>
            <a:r>
              <a:rPr sz="3550" spc="-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maximum</a:t>
            </a:r>
            <a:r>
              <a:rPr sz="3550" spc="-7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18g</a:t>
            </a:r>
            <a:r>
              <a:rPr sz="355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non</a:t>
            </a:r>
            <a:r>
              <a:rPr sz="3550" spc="-1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grasses</a:t>
            </a:r>
            <a:r>
              <a:rPr sz="3550" spc="-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par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100g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dont</a:t>
            </a:r>
            <a:r>
              <a:rPr sz="3550" spc="-1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au</a:t>
            </a:r>
            <a:r>
              <a:rPr sz="3550" spc="-2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maximum</a:t>
            </a: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16g</a:t>
            </a:r>
            <a:r>
              <a:rPr sz="3550" spc="-1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d'eau.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50800">
              <a:lnSpc>
                <a:spcPct val="100000"/>
              </a:lnSpc>
              <a:spcBef>
                <a:spcPts val="1850"/>
              </a:spcBef>
              <a:tabLst>
                <a:tab pos="8938260" algn="l"/>
                <a:tab pos="10163175" algn="l"/>
              </a:tabLst>
            </a:pP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9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fabrication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beurre</a:t>
            </a:r>
            <a:r>
              <a:rPr sz="3550" spc="-10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se</a:t>
            </a:r>
            <a:r>
              <a:rPr sz="3550" spc="-1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fait</a:t>
            </a:r>
            <a:r>
              <a:rPr sz="3550" spc="-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-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deux</a:t>
            </a:r>
            <a:r>
              <a:rPr sz="3550" spc="-8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endParaRPr sz="3550" spc="-85" dirty="0">
              <a:solidFill>
                <a:srgbClr val="0C0C0C"/>
              </a:solidFill>
              <a:latin typeface="Arial" panose="020B0604020202020204"/>
              <a:cs typeface="Arial" panose="020B0604020202020204"/>
            </a:endParaRPr>
          </a:p>
          <a:p>
            <a:pPr marL="50800">
              <a:lnSpc>
                <a:spcPct val="100000"/>
              </a:lnSpc>
              <a:spcBef>
                <a:spcPts val="1850"/>
              </a:spcBef>
              <a:tabLst>
                <a:tab pos="8938260" algn="l"/>
                <a:tab pos="10163175" algn="l"/>
              </a:tabLst>
            </a:pPr>
            <a:r>
              <a:rPr sz="3550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ph</a:t>
            </a:r>
            <a:r>
              <a:rPr sz="3550" u="heavy" spc="-20" dirty="0">
                <a:solidFill>
                  <a:srgbClr val="0C0C0C"/>
                </a:solidFill>
                <a:uFill>
                  <a:solidFill>
                    <a:srgbClr val="83858A"/>
                  </a:solidFill>
                </a:uFill>
                <a:latin typeface="Arial" panose="020B0604020202020204"/>
                <a:cs typeface="Arial" panose="020B0604020202020204"/>
              </a:rPr>
              <a:t>as</a:t>
            </a:r>
            <a:r>
              <a:rPr lang="fr-FR" altLang="en-US" sz="3550" u="heavy" spc="-20" dirty="0">
                <a:solidFill>
                  <a:srgbClr val="0C0C0C"/>
                </a:solidFill>
                <a:uFill>
                  <a:solidFill>
                    <a:srgbClr val="83858A"/>
                  </a:solidFill>
                </a:uFill>
                <a:latin typeface="Arial" panose="020B0604020202020204"/>
                <a:cs typeface="Arial" panose="020B0604020202020204"/>
              </a:rPr>
              <a:t>es principales:</a:t>
            </a:r>
            <a:r>
              <a:rPr sz="3550" u="heavy" dirty="0">
                <a:solidFill>
                  <a:srgbClr val="0C0C0C"/>
                </a:solidFill>
                <a:uFill>
                  <a:solidFill>
                    <a:srgbClr val="83858A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3550" u="heavy" spc="1215" dirty="0">
                <a:solidFill>
                  <a:srgbClr val="83858A"/>
                </a:solidFill>
                <a:uFill>
                  <a:solidFill>
                    <a:srgbClr val="83858A"/>
                  </a:solidFill>
                </a:uFill>
                <a:latin typeface="Arial" panose="020B0604020202020204"/>
                <a:cs typeface="Arial" panose="020B0604020202020204"/>
              </a:rPr>
              <a:t>.</a:t>
            </a:r>
            <a:r>
              <a:rPr sz="5325" u="none" spc="1822" baseline="-29000" dirty="0">
                <a:solidFill>
                  <a:srgbClr val="83858A"/>
                </a:solidFill>
                <a:latin typeface="Arial" panose="020B0604020202020204"/>
                <a:cs typeface="Arial" panose="020B0604020202020204"/>
              </a:rPr>
              <a:t>'</a:t>
            </a:r>
            <a:r>
              <a:rPr sz="5325" u="none" spc="532" baseline="-29000" dirty="0">
                <a:solidFill>
                  <a:srgbClr val="83858A"/>
                </a:solidFill>
                <a:latin typeface="Arial" panose="020B0604020202020204"/>
                <a:cs typeface="Arial" panose="020B0604020202020204"/>
              </a:rPr>
              <a:t> 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07232" y="6934715"/>
            <a:ext cx="74295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215" dirty="0">
                <a:solidFill>
                  <a:srgbClr val="A7A7A7"/>
                </a:solidFill>
                <a:latin typeface="Times New Roman" panose="02020603050405020304"/>
                <a:cs typeface="Times New Roman" panose="02020603050405020304"/>
              </a:rPr>
              <a:t>),</a:t>
            </a:r>
            <a:endParaRPr sz="14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8075" y="6990715"/>
            <a:ext cx="8503285" cy="1572260"/>
          </a:xfrm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550" spc="-2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separation</a:t>
            </a:r>
            <a:r>
              <a:rPr sz="3550" spc="-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2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kumimoji="0" sz="3550" b="0" i="0" u="none" strike="noStrike" kern="0" cap="none" spc="-70" normalizeH="0" baseline="0" noProof="1" dirty="0">
                <a:solidFill>
                  <a:srgbClr val="0C0C0C"/>
                </a:solidFill>
                <a:latin typeface="Arial" panose="020B0604020202020204"/>
                <a:ea typeface="Arial" panose="020B0604020202020204" pitchFamily="34" charset="0"/>
                <a:cs typeface="Arial" panose="020B0604020202020204"/>
              </a:rPr>
              <a:t> cr</a:t>
            </a:r>
            <a:r>
              <a:rPr kumimoji="0" lang="fr-FR" altLang="en-US" sz="3550" b="0" i="0" u="none" strike="noStrike" kern="0" cap="none" spc="-70" normalizeH="0" baseline="0" noProof="1" dirty="0">
                <a:solidFill>
                  <a:srgbClr val="0C0C0C"/>
                </a:solidFill>
                <a:latin typeface="Arial" panose="020B0604020202020204"/>
                <a:ea typeface="Arial" panose="020B0604020202020204" pitchFamily="34" charset="0"/>
                <a:cs typeface="Arial" panose="020B0604020202020204"/>
              </a:rPr>
              <a:t>é</a:t>
            </a:r>
            <a:r>
              <a:rPr kumimoji="0" sz="3550" b="0" i="0" u="none" strike="noStrike" kern="0" cap="none" spc="-70" normalizeH="0" baseline="0" noProof="1" dirty="0">
                <a:solidFill>
                  <a:srgbClr val="0C0C0C"/>
                </a:solidFill>
                <a:latin typeface="Arial" panose="020B0604020202020204"/>
                <a:ea typeface="Arial" panose="020B0604020202020204" pitchFamily="34" charset="0"/>
                <a:cs typeface="Arial" panose="020B0604020202020204"/>
              </a:rPr>
              <a:t>me </a:t>
            </a:r>
            <a:r>
              <a:rPr kumimoji="0" lang="fr-FR" altLang="en-US" sz="3550" b="0" i="0" u="none" strike="noStrike" kern="0" cap="none" spc="-70" normalizeH="0" baseline="0" noProof="1" dirty="0">
                <a:solidFill>
                  <a:srgbClr val="0C0C0C"/>
                </a:solidFill>
                <a:latin typeface="Arial" panose="020B0604020202020204"/>
                <a:ea typeface="Arial" panose="020B0604020202020204" pitchFamily="34" charset="0"/>
                <a:cs typeface="Arial" panose="020B0604020202020204"/>
              </a:rPr>
              <a:t>ou</a:t>
            </a:r>
            <a:r>
              <a:rPr kumimoji="0" sz="3550" b="0" i="0" u="none" strike="noStrike" kern="0" cap="none" spc="-70" normalizeH="0" baseline="0" noProof="1" dirty="0">
                <a:solidFill>
                  <a:srgbClr val="0C0C0C"/>
                </a:solidFill>
                <a:latin typeface="Arial" panose="020B0604020202020204"/>
                <a:ea typeface="Arial" panose="020B0604020202020204" pitchFamily="34" charset="0"/>
                <a:cs typeface="Arial" panose="020B0604020202020204"/>
              </a:rPr>
              <a:t> écr</a:t>
            </a:r>
            <a:r>
              <a:rPr kumimoji="0" lang="fr-FR" altLang="en-US" sz="3550" b="0" i="0" u="none" strike="noStrike" kern="0" cap="none" spc="-70" normalizeH="0" baseline="0" noProof="1" dirty="0">
                <a:solidFill>
                  <a:srgbClr val="0C0C0C"/>
                </a:solidFill>
                <a:latin typeface="Arial" panose="020B0604020202020204"/>
                <a:ea typeface="Arial" panose="020B0604020202020204" pitchFamily="34" charset="0"/>
                <a:cs typeface="Arial" panose="020B0604020202020204"/>
              </a:rPr>
              <a:t>é</a:t>
            </a:r>
            <a:r>
              <a:rPr sz="3550" spc="-4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mage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21590">
              <a:lnSpc>
                <a:spcPct val="100000"/>
              </a:lnSpc>
              <a:spcBef>
                <a:spcPts val="1830"/>
              </a:spcBef>
            </a:pPr>
            <a:r>
              <a:rPr sz="3550" b="1" spc="-1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550" b="1" spc="4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21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transformation</a:t>
            </a:r>
            <a:r>
              <a:rPr sz="3550" b="1" spc="-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1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b="1" spc="-5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254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b="1" spc="7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2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50" b="1" spc="-2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b="1" spc="-26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3550" b="1" spc="12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13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b="1" spc="-20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b="1" spc="-195" dirty="0">
                <a:solidFill>
                  <a:srgbClr val="0C0C0C"/>
                </a:solidFill>
                <a:latin typeface="Arial" panose="020B0604020202020204"/>
                <a:cs typeface="Arial" panose="020B0604020202020204"/>
              </a:rPr>
              <a:t>beurre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9827895" cy="1522095"/>
            <a:chOff x="188253" y="1369408"/>
            <a:chExt cx="9827895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3227" y="2524970"/>
              <a:ext cx="6324600" cy="0"/>
            </a:xfrm>
            <a:custGeom>
              <a:avLst/>
              <a:gdLst/>
              <a:ahLst/>
              <a:cxnLst/>
              <a:rect l="l" t="t" r="r" b="b"/>
              <a:pathLst>
                <a:path w="6324600">
                  <a:moveTo>
                    <a:pt x="0" y="0"/>
                  </a:moveTo>
                  <a:lnTo>
                    <a:pt x="6324303" y="0"/>
                  </a:lnTo>
                </a:path>
              </a:pathLst>
            </a:custGeom>
            <a:ln w="305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711877" y="2148267"/>
              <a:ext cx="6304280" cy="0"/>
            </a:xfrm>
            <a:custGeom>
              <a:avLst/>
              <a:gdLst/>
              <a:ahLst/>
              <a:cxnLst/>
              <a:rect l="l" t="t" r="r" b="b"/>
              <a:pathLst>
                <a:path w="6304280">
                  <a:moveTo>
                    <a:pt x="0" y="0"/>
                  </a:moveTo>
                  <a:lnTo>
                    <a:pt x="6304027" y="0"/>
                  </a:lnTo>
                </a:path>
              </a:pathLst>
            </a:custGeom>
            <a:ln w="12726">
              <a:solidFill>
                <a:srgbClr val="900E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493707" y="1070364"/>
            <a:ext cx="1297305" cy="582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77265" algn="l"/>
              </a:tabLst>
            </a:pPr>
            <a:r>
              <a:rPr sz="3450" spc="-320" dirty="0">
                <a:solidFill>
                  <a:srgbClr val="900E2A"/>
                </a:solidFill>
                <a:latin typeface="Courier New" panose="02070309020205020404"/>
                <a:cs typeface="Courier New" panose="02070309020205020404"/>
              </a:rPr>
              <a:t>,</a:t>
            </a:r>
            <a:r>
              <a:rPr sz="3450" dirty="0">
                <a:solidFill>
                  <a:srgbClr val="900E2A"/>
                </a:solidFill>
                <a:latin typeface="Courier New" panose="02070309020205020404"/>
                <a:cs typeface="Courier New" panose="02070309020205020404"/>
              </a:rPr>
              <a:t>	</a:t>
            </a:r>
            <a:r>
              <a:rPr sz="3650" spc="165" dirty="0">
                <a:solidFill>
                  <a:srgbClr val="900E2A"/>
                </a:solidFill>
                <a:latin typeface="Courier New" panose="02070309020205020404"/>
                <a:cs typeface="Courier New" panose="02070309020205020404"/>
              </a:rPr>
              <a:t>,</a:t>
            </a:r>
            <a:endParaRPr sz="3650">
              <a:latin typeface="Courier New" panose="02070309020205020404"/>
              <a:cs typeface="Courier New" panose="02070309020205020404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99179" y="1397434"/>
            <a:ext cx="6367780" cy="911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800" u="none" spc="-265" dirty="0">
                <a:solidFill>
                  <a:srgbClr val="900E2A"/>
                </a:solidFill>
              </a:rPr>
              <a:t>14</a:t>
            </a:r>
            <a:r>
              <a:rPr sz="5800" u="none" spc="305" dirty="0">
                <a:solidFill>
                  <a:srgbClr val="900E2A"/>
                </a:solidFill>
              </a:rPr>
              <a:t> </a:t>
            </a:r>
            <a:r>
              <a:rPr sz="5800" u="none" spc="-425" dirty="0">
                <a:solidFill>
                  <a:srgbClr val="900E2A"/>
                </a:solidFill>
              </a:rPr>
              <a:t>Ecremage</a:t>
            </a:r>
            <a:r>
              <a:rPr sz="5800" u="none" spc="440" dirty="0">
                <a:solidFill>
                  <a:srgbClr val="900E2A"/>
                </a:solidFill>
              </a:rPr>
              <a:t> </a:t>
            </a:r>
            <a:r>
              <a:rPr sz="5800" u="none" spc="-395" dirty="0">
                <a:solidFill>
                  <a:srgbClr val="900E2A"/>
                </a:solidFill>
              </a:rPr>
              <a:t>du</a:t>
            </a:r>
            <a:r>
              <a:rPr sz="5800" u="none" spc="240" dirty="0">
                <a:solidFill>
                  <a:srgbClr val="900E2A"/>
                </a:solidFill>
              </a:rPr>
              <a:t> </a:t>
            </a:r>
            <a:r>
              <a:rPr sz="5800" u="none" spc="-195" dirty="0">
                <a:solidFill>
                  <a:srgbClr val="900E2A"/>
                </a:solidFill>
              </a:rPr>
              <a:t>lait</a:t>
            </a:r>
            <a:endParaRPr sz="5800"/>
          </a:p>
        </p:txBody>
      </p:sp>
      <p:sp>
        <p:nvSpPr>
          <p:cNvPr id="12" name="object 12"/>
          <p:cNvSpPr/>
          <p:nvPr/>
        </p:nvSpPr>
        <p:spPr>
          <a:xfrm>
            <a:off x="1101105" y="4805550"/>
            <a:ext cx="8394700" cy="0"/>
          </a:xfrm>
          <a:custGeom>
            <a:avLst/>
            <a:gdLst/>
            <a:ahLst/>
            <a:cxnLst/>
            <a:rect l="l" t="t" r="r" b="b"/>
            <a:pathLst>
              <a:path w="8394700">
                <a:moveTo>
                  <a:pt x="0" y="0"/>
                </a:moveTo>
                <a:lnTo>
                  <a:pt x="8394246" y="0"/>
                </a:lnTo>
              </a:path>
            </a:pathLst>
          </a:custGeom>
          <a:ln w="12726">
            <a:solidFill>
              <a:srgbClr val="3D38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645808" y="4805550"/>
            <a:ext cx="438150" cy="0"/>
          </a:xfrm>
          <a:custGeom>
            <a:avLst/>
            <a:gdLst/>
            <a:ahLst/>
            <a:cxnLst/>
            <a:rect l="l" t="t" r="r" b="b"/>
            <a:pathLst>
              <a:path w="438150">
                <a:moveTo>
                  <a:pt x="0" y="0"/>
                </a:moveTo>
                <a:lnTo>
                  <a:pt x="437562" y="0"/>
                </a:lnTo>
              </a:path>
            </a:pathLst>
          </a:custGeom>
          <a:ln w="12726">
            <a:solidFill>
              <a:srgbClr val="3D38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258542" y="4805550"/>
            <a:ext cx="1511300" cy="0"/>
          </a:xfrm>
          <a:custGeom>
            <a:avLst/>
            <a:gdLst/>
            <a:ahLst/>
            <a:cxnLst/>
            <a:rect l="l" t="t" r="r" b="b"/>
            <a:pathLst>
              <a:path w="1511300">
                <a:moveTo>
                  <a:pt x="0" y="0"/>
                </a:moveTo>
                <a:lnTo>
                  <a:pt x="1511116" y="0"/>
                </a:lnTo>
              </a:path>
            </a:pathLst>
          </a:custGeom>
          <a:ln w="12726">
            <a:solidFill>
              <a:srgbClr val="3D38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088406" y="2815162"/>
            <a:ext cx="11764010" cy="46856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3190" marR="814070" indent="1270">
              <a:lnSpc>
                <a:spcPct val="90000"/>
              </a:lnSpc>
              <a:spcBef>
                <a:spcPts val="770"/>
              </a:spcBef>
            </a:pP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beurre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est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lang="fr-FR" altLang="en-US"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partir</a:t>
            </a:r>
            <a:r>
              <a:rPr sz="3550" spc="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d'un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</a:t>
            </a:r>
            <a:r>
              <a:rPr lang="fr-FR" altLang="en-US"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concentr</a:t>
            </a:r>
            <a:r>
              <a:rPr lang="fr-FR" altLang="en-US"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 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mati</a:t>
            </a:r>
            <a:r>
              <a:rPr lang="fr-FR" altLang="en-US"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res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grasses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constitue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me.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3650" spc="70" dirty="0">
                <a:solidFill>
                  <a:srgbClr val="3D387C"/>
                </a:solidFill>
                <a:latin typeface="Times New Roman" panose="02020603050405020304"/>
                <a:cs typeface="Times New Roman" panose="02020603050405020304"/>
              </a:rPr>
              <a:t>14.1.</a:t>
            </a:r>
            <a:r>
              <a:rPr sz="3650" spc="-50" dirty="0">
                <a:solidFill>
                  <a:srgbClr val="3D387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550" spc="-45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lang="fr-FR" altLang="en-US" sz="3550" spc="-45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45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paration</a:t>
            </a:r>
            <a:r>
              <a:rPr sz="3550" spc="65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par</a:t>
            </a:r>
            <a:r>
              <a:rPr sz="3550" spc="-190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lang="fr-FR" altLang="en-US" sz="3550" spc="-55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55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cantation</a:t>
            </a:r>
            <a:r>
              <a:rPr sz="3550" spc="-25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spontan</a:t>
            </a:r>
            <a:r>
              <a:rPr lang="fr-FR" altLang="en-US" sz="3550" spc="-90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90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550" spc="-35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650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OU</a:t>
            </a:r>
            <a:r>
              <a:rPr sz="2650" spc="95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3D387C"/>
                </a:solidFill>
                <a:latin typeface="Arial" panose="020B0604020202020204"/>
                <a:cs typeface="Arial" panose="020B0604020202020204"/>
              </a:rPr>
              <a:t>statique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520"/>
              </a:spcBef>
            </a:pPr>
            <a:endParaRPr sz="3550">
              <a:latin typeface="Arial" panose="020B0604020202020204"/>
              <a:cs typeface="Arial" panose="020B0604020202020204"/>
            </a:endParaRPr>
          </a:p>
          <a:p>
            <a:pPr marL="116205" marR="5080" indent="8255">
              <a:lnSpc>
                <a:spcPct val="95000"/>
              </a:lnSpc>
              <a:tabLst>
                <a:tab pos="3625215" algn="l"/>
              </a:tabLst>
            </a:pPr>
            <a:r>
              <a:rPr sz="3550" spc="-2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pr</a:t>
            </a:r>
            <a:r>
              <a:rPr lang="fr-FR" altLang="en-US"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sence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d'agglutinines</a:t>
            </a:r>
            <a:r>
              <a:rPr sz="3550" spc="-2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2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 </a:t>
            </a:r>
            <a:r>
              <a:rPr sz="3550" spc="-8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surface</a:t>
            </a:r>
            <a:r>
              <a:rPr sz="3550" spc="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globules</a:t>
            </a:r>
            <a:r>
              <a:rPr sz="3550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entraine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rapprochement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	de</a:t>
            </a:r>
            <a:r>
              <a:rPr sz="3550" spc="-2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ceux-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ci</a:t>
            </a:r>
            <a:r>
              <a:rPr sz="3550" spc="-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et</a:t>
            </a:r>
            <a:r>
              <a:rPr sz="3550" spc="-1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entraine</a:t>
            </a:r>
            <a:r>
              <a:rPr sz="3550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don</a:t>
            </a:r>
            <a:r>
              <a:rPr lang="fr-FR" altLang="en-US"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formation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grosses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grappes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globules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550" spc="-204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ont</a:t>
            </a:r>
            <a:r>
              <a:rPr sz="3550" spc="-2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des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lors</a:t>
            </a:r>
            <a:r>
              <a:rPr sz="355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une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force 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ascensionnelle</a:t>
            </a:r>
            <a:r>
              <a:rPr sz="3550" spc="-14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beaucoup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4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plus</a:t>
            </a:r>
            <a:r>
              <a:rPr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1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él</a:t>
            </a:r>
            <a:r>
              <a:rPr sz="3550" spc="-3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ev</a:t>
            </a:r>
            <a:r>
              <a:rPr lang="fr-FR" altLang="en-US" sz="3550" spc="-3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3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e.</a:t>
            </a:r>
            <a:endParaRPr sz="355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253" y="1369408"/>
            <a:ext cx="1445260" cy="1522095"/>
            <a:chOff x="188253" y="1369408"/>
            <a:chExt cx="1445260" cy="152209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10552" y="2010822"/>
              <a:ext cx="1022675" cy="8806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0200" y="1527216"/>
              <a:ext cx="0" cy="514350"/>
            </a:xfrm>
            <a:custGeom>
              <a:avLst/>
              <a:gdLst/>
              <a:ahLst/>
              <a:cxnLst/>
              <a:rect l="l" t="t" r="r" b="b"/>
              <a:pathLst>
                <a:path h="514350">
                  <a:moveTo>
                    <a:pt x="0" y="514148"/>
                  </a:moveTo>
                  <a:lnTo>
                    <a:pt x="0" y="0"/>
                  </a:lnTo>
                </a:path>
              </a:pathLst>
            </a:custGeom>
            <a:ln w="15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081" y="1369408"/>
              <a:ext cx="0" cy="641985"/>
            </a:xfrm>
            <a:custGeom>
              <a:avLst/>
              <a:gdLst/>
              <a:ahLst/>
              <a:cxnLst/>
              <a:rect l="l" t="t" r="r" b="b"/>
              <a:pathLst>
                <a:path h="641985">
                  <a:moveTo>
                    <a:pt x="0" y="641413"/>
                  </a:moveTo>
                  <a:lnTo>
                    <a:pt x="0" y="0"/>
                  </a:lnTo>
                </a:path>
              </a:pathLst>
            </a:custGeom>
            <a:ln w="50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0024" y="1537397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90">
                  <a:moveTo>
                    <a:pt x="0" y="0"/>
                  </a:moveTo>
                  <a:lnTo>
                    <a:pt x="478265" y="0"/>
                  </a:lnTo>
                </a:path>
              </a:pathLst>
            </a:custGeom>
            <a:ln w="10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8253" y="2031183"/>
              <a:ext cx="427990" cy="0"/>
            </a:xfrm>
            <a:custGeom>
              <a:avLst/>
              <a:gdLst/>
              <a:ahLst/>
              <a:cxnLst/>
              <a:rect l="l" t="t" r="r" b="b"/>
              <a:pathLst>
                <a:path w="427990">
                  <a:moveTo>
                    <a:pt x="0" y="0"/>
                  </a:moveTo>
                  <a:lnTo>
                    <a:pt x="427386" y="0"/>
                  </a:lnTo>
                </a:path>
              </a:pathLst>
            </a:custGeom>
            <a:ln w="50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1756285" y="2418068"/>
            <a:ext cx="6997065" cy="0"/>
          </a:xfrm>
          <a:custGeom>
            <a:avLst/>
            <a:gdLst/>
            <a:ahLst/>
            <a:cxnLst/>
            <a:rect l="l" t="t" r="r" b="b"/>
            <a:pathLst>
              <a:path w="6997065">
                <a:moveTo>
                  <a:pt x="0" y="0"/>
                </a:moveTo>
                <a:lnTo>
                  <a:pt x="6996800" y="0"/>
                </a:lnTo>
              </a:path>
            </a:pathLst>
          </a:custGeom>
          <a:ln w="12726">
            <a:solidFill>
              <a:srgbClr val="3836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43585" y="1443358"/>
            <a:ext cx="10299700" cy="1588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03095" algn="l"/>
                <a:tab pos="3763010" algn="l"/>
                <a:tab pos="4445000" algn="l"/>
              </a:tabLst>
            </a:pPr>
            <a:r>
              <a:rPr sz="3450" u="none" spc="229" dirty="0">
                <a:solidFill>
                  <a:srgbClr val="383689"/>
                </a:solidFill>
              </a:rPr>
              <a:t>14.2</a:t>
            </a:r>
            <a:r>
              <a:rPr sz="3450" u="none" spc="-20" dirty="0">
                <a:solidFill>
                  <a:srgbClr val="383689"/>
                </a:solidFill>
              </a:rPr>
              <a:t> </a:t>
            </a:r>
            <a:r>
              <a:rPr u="none" spc="100" dirty="0">
                <a:solidFill>
                  <a:srgbClr val="383689"/>
                </a:solidFill>
              </a:rPr>
              <a:t>s</a:t>
            </a:r>
            <a:r>
              <a:rPr lang="fr-FR" u="none" spc="100" dirty="0">
                <a:solidFill>
                  <a:srgbClr val="383689"/>
                </a:solidFill>
              </a:rPr>
              <a:t>é</a:t>
            </a:r>
            <a:r>
              <a:rPr lang="fr-FR" u="none" dirty="0">
                <a:solidFill>
                  <a:srgbClr val="383689"/>
                </a:solidFill>
              </a:rPr>
              <a:t>p</a:t>
            </a:r>
            <a:r>
              <a:rPr u="none" spc="35" dirty="0">
                <a:solidFill>
                  <a:srgbClr val="383689"/>
                </a:solidFill>
              </a:rPr>
              <a:t>aration</a:t>
            </a:r>
            <a:r>
              <a:rPr u="none" dirty="0">
                <a:solidFill>
                  <a:srgbClr val="383689"/>
                </a:solidFill>
              </a:rPr>
              <a:t>	</a:t>
            </a:r>
            <a:r>
              <a:rPr lang="fr-FR" u="none" dirty="0">
                <a:solidFill>
                  <a:srgbClr val="383689"/>
                </a:solidFill>
              </a:rPr>
              <a:t>p</a:t>
            </a:r>
            <a:r>
              <a:rPr u="none" spc="-25" dirty="0">
                <a:solidFill>
                  <a:srgbClr val="383689"/>
                </a:solidFill>
              </a:rPr>
              <a:t>ar</a:t>
            </a:r>
            <a:r>
              <a:rPr u="none" dirty="0">
                <a:solidFill>
                  <a:srgbClr val="383689"/>
                </a:solidFill>
              </a:rPr>
              <a:t>	d</a:t>
            </a:r>
            <a:r>
              <a:rPr lang="fr-FR" u="none" dirty="0">
                <a:solidFill>
                  <a:srgbClr val="383689"/>
                </a:solidFill>
              </a:rPr>
              <a:t>é</a:t>
            </a:r>
            <a:r>
              <a:rPr u="none" dirty="0">
                <a:solidFill>
                  <a:srgbClr val="383689"/>
                </a:solidFill>
              </a:rPr>
              <a:t>cantation</a:t>
            </a:r>
            <a:r>
              <a:rPr u="none" spc="420" dirty="0">
                <a:solidFill>
                  <a:srgbClr val="383689"/>
                </a:solidFill>
              </a:rPr>
              <a:t> </a:t>
            </a:r>
            <a:r>
              <a:rPr u="none" spc="50" dirty="0">
                <a:solidFill>
                  <a:srgbClr val="383689"/>
                </a:solidFill>
              </a:rPr>
              <a:t>centrifugation</a:t>
            </a:r>
            <a:endParaRPr sz="3450"/>
          </a:p>
        </p:txBody>
      </p:sp>
      <p:sp>
        <p:nvSpPr>
          <p:cNvPr id="10" name="object 10"/>
          <p:cNvSpPr txBox="1"/>
          <p:nvPr/>
        </p:nvSpPr>
        <p:spPr>
          <a:xfrm>
            <a:off x="1185827" y="2815162"/>
            <a:ext cx="11064240" cy="57613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9050" marR="5080" indent="11430" algn="just">
              <a:lnSpc>
                <a:spcPct val="94000"/>
              </a:lnSpc>
              <a:spcBef>
                <a:spcPts val="515"/>
              </a:spcBef>
            </a:pPr>
            <a:r>
              <a:rPr sz="3550" spc="-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Aujourd'hui</a:t>
            </a:r>
            <a:r>
              <a:rPr sz="3550" spc="1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</a:t>
            </a:r>
            <a:r>
              <a:rPr lang="fr-FR" altLang="en-US"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mage</a:t>
            </a:r>
            <a:r>
              <a:rPr sz="3550" spc="2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se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fait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à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l'aide</a:t>
            </a:r>
            <a:r>
              <a:rPr sz="3550" spc="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7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d'une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centrifugeuse</a:t>
            </a:r>
            <a:r>
              <a:rPr sz="3550" spc="-6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qui</a:t>
            </a:r>
            <a:r>
              <a:rPr sz="3550" spc="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lang="fr-FR" altLang="en-US"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pare</a:t>
            </a:r>
            <a:r>
              <a:rPr sz="3550" spc="11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me</a:t>
            </a:r>
            <a:r>
              <a:rPr sz="3550" spc="5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en</a:t>
            </a:r>
            <a:r>
              <a:rPr sz="3550" spc="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8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faisant</a:t>
            </a:r>
            <a:r>
              <a:rPr sz="3550" spc="7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tourner</a:t>
            </a:r>
            <a:r>
              <a:rPr sz="3550" spc="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tr</a:t>
            </a:r>
            <a:r>
              <a:rPr lang="fr-FR" altLang="en-US" sz="3550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rapidement</a:t>
            </a:r>
            <a:r>
              <a:rPr sz="3550" spc="40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le</a:t>
            </a: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1" spc="-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lait.</a:t>
            </a:r>
            <a:endParaRPr sz="3500">
              <a:latin typeface="Arial" panose="020B0604020202020204"/>
              <a:cs typeface="Arial" panose="020B0604020202020204"/>
            </a:endParaRPr>
          </a:p>
          <a:p>
            <a:pPr marL="12700" algn="just">
              <a:lnSpc>
                <a:spcPct val="100000"/>
              </a:lnSpc>
              <a:spcBef>
                <a:spcPts val="2045"/>
              </a:spcBef>
            </a:pPr>
            <a:r>
              <a:rPr sz="3550" u="heavy" spc="-8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Conditions</a:t>
            </a:r>
            <a:r>
              <a:rPr sz="3550" u="heavy" spc="-5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d'un</a:t>
            </a:r>
            <a:r>
              <a:rPr sz="3550" u="heavy" spc="-21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550" u="heavy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ban</a:t>
            </a:r>
            <a:r>
              <a:rPr sz="3550" u="heavy" spc="-21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lang="fr-FR" altLang="en-US" sz="3550" u="heavy" spc="-215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550" u="heavy" spc="-3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cr</a:t>
            </a:r>
            <a:r>
              <a:rPr lang="fr-FR" altLang="en-US" sz="3550" u="heavy" spc="-3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é</a:t>
            </a:r>
            <a:r>
              <a:rPr sz="3550" u="heavy" spc="-30" dirty="0">
                <a:solidFill>
                  <a:srgbClr val="0E0E0E"/>
                </a:solidFill>
                <a:uFill>
                  <a:solidFill>
                    <a:srgbClr val="0E0E0E"/>
                  </a:solidFill>
                </a:uFill>
                <a:latin typeface="Arial" panose="020B0604020202020204"/>
                <a:cs typeface="Arial" panose="020B0604020202020204"/>
              </a:rPr>
              <a:t>mage: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53670">
              <a:lnSpc>
                <a:spcPct val="100000"/>
              </a:lnSpc>
              <a:spcBef>
                <a:spcPts val="3475"/>
              </a:spcBef>
            </a:pPr>
            <a:r>
              <a:rPr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•Qualit</a:t>
            </a:r>
            <a:r>
              <a:rPr lang="fr-FR" altLang="en-US" sz="3550" spc="-3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10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1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53670">
              <a:lnSpc>
                <a:spcPct val="100000"/>
              </a:lnSpc>
              <a:spcBef>
                <a:spcPts val="1955"/>
              </a:spcBef>
            </a:pP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•Temp</a:t>
            </a:r>
            <a:r>
              <a:rPr lang="fr-FR" altLang="en-US"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é</a:t>
            </a:r>
            <a:r>
              <a:rPr sz="3550" spc="-6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rature</a:t>
            </a:r>
            <a:r>
              <a:rPr sz="3550" spc="13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du</a:t>
            </a:r>
            <a:r>
              <a:rPr sz="3550" spc="-229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50" spc="-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lait</a:t>
            </a:r>
            <a:endParaRPr sz="3550">
              <a:latin typeface="Arial" panose="020B0604020202020204"/>
              <a:cs typeface="Arial" panose="020B0604020202020204"/>
            </a:endParaRPr>
          </a:p>
          <a:p>
            <a:pPr marL="163195">
              <a:lnSpc>
                <a:spcPct val="100000"/>
              </a:lnSpc>
              <a:spcBef>
                <a:spcPts val="1920"/>
              </a:spcBef>
            </a:pPr>
            <a:r>
              <a:rPr sz="3500" b="0" spc="-10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•La</a:t>
            </a:r>
            <a:r>
              <a:rPr sz="3500" b="0" spc="-12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500" b="0" spc="-120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machine</a:t>
            </a:r>
            <a:endParaRPr sz="3500" b="0">
              <a:latin typeface="Arial" panose="020B0604020202020204"/>
              <a:cs typeface="Arial" panose="020B0604020202020204"/>
            </a:endParaRPr>
          </a:p>
          <a:p>
            <a:pPr marL="158115">
              <a:lnSpc>
                <a:spcPct val="100000"/>
              </a:lnSpc>
              <a:spcBef>
                <a:spcPts val="1895"/>
              </a:spcBef>
            </a:pPr>
            <a:r>
              <a:rPr sz="3500" b="0" spc="-95" dirty="0">
                <a:solidFill>
                  <a:srgbClr val="0E0E0E"/>
                </a:solidFill>
                <a:latin typeface="Arial" panose="020B0604020202020204"/>
                <a:cs typeface="Arial" panose="020B0604020202020204"/>
              </a:rPr>
              <a:t>•L'alimentation</a:t>
            </a:r>
            <a:endParaRPr sz="3500" b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955*348"/>
  <p:tag name="TABLE_ENDDRAG_RECT" val="58*311*955*348"/>
</p:tagLst>
</file>

<file path=ppt/tags/tag2.xml><?xml version="1.0" encoding="utf-8"?>
<p:tagLst xmlns:p="http://schemas.openxmlformats.org/presentationml/2006/main">
  <p:tag name="TABLE_ENDDRAG_ORIGIN_RECT" val="1015*454"/>
  <p:tag name="TABLE_ENDDRAG_RECT" val="14*238*1015*454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44116</Words>
  <Application>WPS Presentation</Application>
  <PresentationFormat>On-screen Show (4:3)</PresentationFormat>
  <Paragraphs>1607</Paragraphs>
  <Slides>139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139</vt:i4>
      </vt:variant>
    </vt:vector>
  </HeadingPairs>
  <TitlesOfParts>
    <vt:vector size="151" baseType="lpstr">
      <vt:lpstr>Arial</vt:lpstr>
      <vt:lpstr>SimSun</vt:lpstr>
      <vt:lpstr>Wingdings</vt:lpstr>
      <vt:lpstr>Arial</vt:lpstr>
      <vt:lpstr>Times New Roman</vt:lpstr>
      <vt:lpstr>Times New Roman</vt:lpstr>
      <vt:lpstr>Microsoft YaHei</vt:lpstr>
      <vt:lpstr>Arial Unicode MS</vt:lpstr>
      <vt:lpstr>Calibri</vt:lpstr>
      <vt:lpstr>Courier New</vt:lpstr>
      <vt:lpstr>Calibri</vt:lpstr>
      <vt:lpstr>Blue Waves</vt:lpstr>
      <vt:lpstr>Chapitre 2: Le lait et les</vt:lpstr>
      <vt:lpstr>Plan du cours</vt:lpstr>
      <vt:lpstr>Plan du cours</vt:lpstr>
      <vt:lpstr>PowerPoint 演示文稿</vt:lpstr>
      <vt:lpstr>Partie 1: le lait</vt:lpstr>
      <vt:lpstr>1. Elements constitutifs</vt:lpstr>
      <vt:lpstr>•Globules gras de 1 à 8 µm emulsionnés dans la phase</vt:lpstr>
      <vt:lpstr>Les matieres grasses (2)</vt:lpstr>
      <vt:lpstr> Les glycerides:</vt:lpstr>
      <vt:lpstr>Les lipides saponifiables {2)</vt:lpstr>
      <vt:lpstr>PowerPoint 演示文稿</vt:lpstr>
      <vt:lpstr>	Les caseines (2)</vt:lpstr>
      <vt:lpstr>1.3.3 Les matieres azotees solubles</vt:lpstr>
      <vt:lpstr>•Lactose : disaccharide : D-glucose et D- galactose</vt:lpstr>
      <vt:lpstr>1.5	Matieres salines (1)</vt:lpstr>
      <vt:lpstr>•Rapport Ca/P =	1 a 1,4</vt:lpstr>
      <vt:lpstr>1.6	Les biocatalyseurs</vt:lpstr>
      <vt:lpstr>Les vitamines {2)</vt:lpstr>
      <vt:lpstr>1.6.2 Les enzymes (1)</vt:lpstr>
      <vt:lpstr>Les desmolases</vt:lpstr>
      <vt:lpstr>Partie 1: le lait</vt:lpstr>
      <vt:lpstr>2. Proprietes physico-chimiques</vt:lpstr>
      <vt:lpstr>L'extrait sec du lait peut etre determine grace a deux formules qui mettent en jeu la densite du lait et la quantite de matieres grasses.</vt:lpstr>
      <vt:lpstr>L'extrait sec (2)</vt:lpstr>
      <vt:lpstr>2.4	pH et acidite du lait (1)</vt:lpstr>
      <vt:lpstr>2.5 Elements biologiques du lait</vt:lpstr>
      <vt:lpstr>2.5.1Elements cellulaires</vt:lpstr>
      <vt:lpstr>2.5.2.2 Infection du lait hors de la mamelle (1)</vt:lpstr>
      <vt:lpstr>Infection du lait hors de la mamelle (2)</vt:lpstr>
      <vt:lpstr>-----2.-5.2=.,3 Les microorganismes pathogenes</vt:lpstr>
      <vt:lpstr>2.5.3 Phase bactericide du lait</vt:lpstr>
      <vt:lpstr>1. Elements constitutifs</vt:lpstr>
      <vt:lpstr>3. Facteurs influencant la production et la composition chimique du Iait</vt:lpstr>
      <vt:lpstr>3.1	Facteurs physiologiques</vt:lpstr>
      <vt:lpstr>PowerPoint 演示文稿</vt:lpstr>
      <vt:lpstr>PowerPoint 演示文稿</vt:lpstr>
      <vt:lpstr>3.4	facteurs genetiques</vt:lpstr>
      <vt:lpstr>	Partie 1: le lait</vt:lpstr>
      <vt:lpstr>4. Alterations, defauts et pollution du lait</vt:lpstr>
      <vt:lpstr>•P roviennent	du nettoyage et d'une absence ou une insuffisance de rincage.</vt:lpstr>
      <vt:lpstr>La contamination des animaux peut se faire de deux facons :</vt:lpstr>
      <vt:lpstr>PowerPoint 演示文稿</vt:lpstr>
      <vt:lpstr>Partie 2: la production de lait</vt:lpstr>
      <vt:lpstr>5. La traite</vt:lpstr>
      <vt:lpstr>5.1  La traite manuelle</vt:lpstr>
      <vt:lpstr>PowerPoint 演示文稿</vt:lpstr>
      <vt:lpstr>Partie 2: la production de lait</vt:lpstr>
      <vt:lpstr>. Conservation du lait a la ferme</vt:lpstr>
      <vt:lpstr>Partie 2: la production de lait</vt:lpstr>
      <vt:lpstr>L'industrie laitiere rencontre deux difficultés:</vt:lpstr>
      <vt:lpstr>	protéines	</vt:lpstr>
      <vt:lpstr>7.1.3.2 Réalisation de l'achat à la proprete</vt:lpstr>
      <vt:lpstr>7.2	La collecte du lait</vt:lpstr>
      <vt:lpstr>7.2.3 Transport du lait par pipe-line</vt:lpstr>
      <vt:lpstr>7.3 Reception du lait à la laiterie</vt:lpstr>
      <vt:lpstr>Partie 2: la production de lait</vt:lpstr>
      <vt:lpstr>8. Technologie des laits de consommation en nature</vt:lpstr>
      <vt:lpstr>PowerPoint 演示文稿</vt:lpstr>
      <vt:lpstr>Condition de la pasteurisation (3)</vt:lpstr>
      <vt:lpstr>Recherche de:</vt:lpstr>
      <vt:lpstr>8. 2.1	Homogénéisation du lait</vt:lpstr>
      <vt:lpstr>2.2 Technique de préparation du lait stérélisé(1)</vt:lpstr>
      <vt:lpstr>Le lait UHT:</vt:lpstr>
      <vt:lpstr>Les méthodes de chauffage indirect</vt:lpstr>
      <vt:lpstr>PowerPoint 演示文稿</vt:lpstr>
      <vt:lpstr>•Lait prechauffe dans un échangeur de chaleur</vt:lpstr>
      <vt:lpstr>8.2.3	Conditionnement aseptique du lait UHT</vt:lpstr>
      <vt:lpstr>Partie 2: la production de lait</vt:lpstr>
      <vt:lpstr>9. Technologie des lait de</vt:lpstr>
      <vt:lpstr>Laits concentrés (2)</vt:lpstr>
      <vt:lpstr>Laits concentrés (2)</vt:lpstr>
      <vt:lpstr>PowerPoint 演示文稿</vt:lpstr>
      <vt:lpstr>	9.1.2 Laits concentrés non sucrés</vt:lpstr>
      <vt:lpstr>	9.2	laits secs</vt:lpstr>
      <vt:lpstr>Laits secs entiers:</vt:lpstr>
      <vt:lpstr>Laits secs écrémés:</vt:lpstr>
      <vt:lpstr>9.2.2 Laits secs a  dissolution instantanée(1)</vt:lpstr>
      <vt:lpstr>Laits secs à dissolution instantanée(2)</vt:lpstr>
      <vt:lpstr>PowerPoint 演示文稿</vt:lpstr>
      <vt:lpstr>Partie 3: Production de yaourts et laits fermentés</vt:lpstr>
      <vt:lpstr>10. Le yaourts</vt:lpstr>
      <vt:lpstr>10.2 Fabrication des yaourts</vt:lpstr>
      <vt:lpstr>10.3 Composition du yaourt</vt:lpstr>
      <vt:lpstr>Partie 3: Production de yaourts et laits fermentes</vt:lpstr>
      <vt:lpstr>11. Laits fermentés</vt:lpstr>
      <vt:lpstr>Le kefir est une boisson gazeuse, acide et alcoolisee d'origine caucasienne</vt:lpstr>
      <vt:lpstr>Lactobacillus bifidus</vt:lpstr>
      <vt:lpstr>bifidobactéries et les lactobacilles acidophiles (2)</vt:lpstr>
      <vt:lpstr>Partie 3: Production de yaourts et laits fermentés</vt:lpstr>
      <vt:lpstr>12 Les Laits spéciaux</vt:lpstr>
      <vt:lpstr>12.2 Les laits médicamenteux</vt:lpstr>
      <vt:lpstr>Partie 3: Production de yaourts et laits fermentés</vt:lpstr>
      <vt:lpstr>13 Controle de la qualité et</vt:lpstr>
      <vt:lpstr>PowerPoint 演示文稿</vt:lpstr>
      <vt:lpstr>Accidents possibles de fabrication (2)</vt:lpstr>
      <vt:lpstr>Partie 4: Technologies des beurres et des crémes</vt:lpstr>
      <vt:lpstr>PowerPoint 演示文稿</vt:lpstr>
      <vt:lpstr>14 Ecremage du lait</vt:lpstr>
      <vt:lpstr>14.2 séparation	par	décantation centrifugation</vt:lpstr>
      <vt:lpstr>Partie 4: Technologies des beurres et des crémes</vt:lpstr>
      <vt:lpstr>15 fabrication du beurre en baratte</vt:lpstr>
      <vt:lpstr>Désacidification des crémes (2)</vt:lpstr>
      <vt:lpstr>Conditions de pasteurisation:.</vt:lpstr>
      <vt:lpstr>Réfrigération et dégazage de la créme:</vt:lpstr>
      <vt:lpstr>PowerPoint 演示文稿</vt:lpstr>
      <vt:lpstr>La maturation de la creme (2)</vt:lpstr>
      <vt:lpstr>(1)</vt:lpstr>
      <vt:lpstr>arattage de la créme et malaxage du beurre (2)</vt:lpstr>
      <vt:lpstr>arattage de la créme et malaxage du beurre (3)</vt:lpstr>
      <vt:lpstr>Partie 4: Technologies des beurres et des crémes</vt:lpstr>
      <vt:lpstr>6. conditionnement et conservation</vt:lpstr>
      <vt:lpstr>A une température comprise entre -10 et -15°C le beurre peut se conserver parfaitement pendant plusieurs mois.</vt:lpstr>
      <vt:lpstr>Partie 4: Technologies des beurres et des crémes</vt:lpstr>
      <vt:lpstr>17 Défauts et altérations du beurre</vt:lpstr>
      <vt:lpstr>Partie 4: Technologies des beurres et des cremes</vt:lpstr>
      <vt:lpstr>18 Les cremes de consommation</vt:lpstr>
      <vt:lpstr>La creme fouettee (2)</vt:lpstr>
      <vt:lpstr>fromages</vt:lpstr>
      <vt:lpstr>19. Géneralités</vt:lpstr>
      <vt:lpstr>Le fromage est facilement assimilable. II est une des meilleures sources de protéines avec la viande, le poisson, le lait et les reufs.</vt:lpstr>
      <vt:lpstr>2. Les lipides</vt:lpstr>
      <vt:lpstr>Un fromage affiné est un fromage dépourvu de glucides car ceux-ci ant été utilisés par les ferments lactiques.</vt:lpstr>
      <vt:lpstr>Les vitamines liposolubles A, et E sont éliminées par l'écrémage donc la teneur en ces vitamines dans le fromage dépend du taux de matiéres grasses.</vt:lpstr>
      <vt:lpstr>fromages</vt:lpstr>
      <vt:lpstr>20. Technologie générales des</vt:lpstr>
      <vt:lpstr>PowerPoint 演示文稿</vt:lpstr>
      <vt:lpstr>Standardisation de la matiéres grasse (2)</vt:lpstr>
      <vt:lpstr>PowerPoint 演示文稿</vt:lpstr>
      <vt:lpstr>3. Assainissement microbien</vt:lpstr>
      <vt:lpstr>La fabrication du fromage repose sur l'acidification du lait en caillé égoutté.</vt:lpstr>
      <vt:lpstr>3. Transformations au cours de la fabrication des fromages</vt:lpstr>
      <vt:lpstr>3.1.1 la coagulation lactique:</vt:lpstr>
      <vt:lpstr>la coagulation lactique</vt:lpstr>
      <vt:lpstr>20.présure </vt:lpstr>
      <vt:lpstr>PowerPoint 演示文稿</vt:lpstr>
      <vt:lpstr>PowerPoint 演示文稿</vt:lpstr>
      <vt:lpstr>II s'agit de la derniére étape de la fabrication du fromage. C'est l'affinage qui va donner aux fromages leurs gouts particuliérs.</vt:lpstr>
      <vt:lpstr>Affinage du caille (2)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2: Le lait et les</dc:title>
  <dc:creator/>
  <cp:lastModifiedBy>mery all</cp:lastModifiedBy>
  <cp:revision>7</cp:revision>
  <dcterms:created xsi:type="dcterms:W3CDTF">2025-10-15T09:02:00Z</dcterms:created>
  <dcterms:modified xsi:type="dcterms:W3CDTF">2025-10-25T09:25:52Z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2025-10-15T05:00:00Z</vt:filetime>
  </property>
  <property fmtid="{D5CDD505-2E9C-101B-9397-08002B2CF9AE}" pid="3" name="Producer">
    <vt:lpwstr>jsPDF 1.3.2 2016-09-30T20:33:17.116Z:jameshall</vt:lpwstr>
  </property>
  <property fmtid="{D5CDD505-2E9C-101B-9397-08002B2CF9AE}" pid="4" name="LastSaved">
    <vt:filetime>2025-10-15T05:00:00Z</vt:filetime>
  </property>
  <property fmtid="{D5CDD505-2E9C-101B-9397-08002B2CF9AE}" pid="5" name="ICV">
    <vt:lpwstr>054223E936B940C3BE022162D53991A5_12</vt:lpwstr>
  </property>
  <property fmtid="{D5CDD505-2E9C-101B-9397-08002B2CF9AE}" pid="6" name="KSOProductBuildVer">
    <vt:lpwstr>1036-12.2.0.22549</vt:lpwstr>
  </property>
</Properties>
</file>