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56" r:id="rId2"/>
    <p:sldId id="257" r:id="rId3"/>
    <p:sldId id="258" r:id="rId4"/>
    <p:sldId id="280" r:id="rId5"/>
    <p:sldId id="259" r:id="rId6"/>
    <p:sldId id="260" r:id="rId7"/>
    <p:sldId id="279"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84" r:id="rId22"/>
    <p:sldId id="274" r:id="rId23"/>
    <p:sldId id="275" r:id="rId24"/>
    <p:sldId id="276" r:id="rId25"/>
    <p:sldId id="277" r:id="rId26"/>
    <p:sldId id="278" r:id="rId27"/>
    <p:sldId id="281" r:id="rId28"/>
    <p:sldId id="282" r:id="rId29"/>
    <p:sldId id="283"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285" r:id="rId4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4" d="100"/>
          <a:sy n="44" d="100"/>
        </p:scale>
        <p:origin x="69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8" name="Espace réservé de la date 27"/>
          <p:cNvSpPr>
            <a:spLocks noGrp="1"/>
          </p:cNvSpPr>
          <p:nvPr>
            <p:ph type="dt" sz="half" idx="10"/>
          </p:nvPr>
        </p:nvSpPr>
        <p:spPr/>
        <p:txBody>
          <a:bodyPr/>
          <a:lstStyle/>
          <a:p>
            <a:fld id="{4FACE825-8840-4E3B-AC23-00D126375B26}" type="datetimeFigureOut">
              <a:rPr lang="fr-FR" smtClean="0"/>
              <a:t>24/06/2019</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00A42740-7CD0-4448-BD40-0D590C657608}" type="slidenum">
              <a:rPr lang="fr-FR" smtClean="0"/>
              <a:t>‹N°›</a:t>
            </a:fld>
            <a:endParaRPr lang="fr-FR"/>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r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fr-FR"/>
              <a:t>Cliquez pour modifier le style du titre</a:t>
            </a:r>
            <a:endParaRPr kumimoji="0" lang="en-US"/>
          </a:p>
        </p:txBody>
      </p:sp>
      <p:sp>
        <p:nvSpPr>
          <p:cNvPr id="9" name="Sous-titr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a:t>Cliquez pour modifier le style des sous-titres du masque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4FACE825-8840-4E3B-AC23-00D126375B26}" type="datetimeFigureOut">
              <a:rPr lang="fr-FR" smtClean="0"/>
              <a:t>24/06/2019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0A42740-7CD0-4448-BD40-0D590C657608}"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981200" cy="5851525"/>
          </a:xfrm>
        </p:spPr>
        <p:txBody>
          <a:bodyPr vert="eaVert" anchor="ct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609600" y="274639"/>
            <a:ext cx="58674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4FACE825-8840-4E3B-AC23-00D126375B26}" type="datetimeFigureOut">
              <a:rPr lang="fr-FR" smtClean="0"/>
              <a:t>24/06/2019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0A42740-7CD0-4448-BD40-0D590C657608}"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4FACE825-8840-4E3B-AC23-00D126375B26}" type="datetimeFigureOut">
              <a:rPr lang="fr-FR" smtClean="0"/>
              <a:t>24/06/2019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0A42740-7CD0-4448-BD40-0D590C657608}"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4" name="Forme libre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orme libre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orme libre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orme libre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orme libre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orme libre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orme libre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orme libre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orme libre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orme libre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orme libre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orme libre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orme libre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orme libre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Espace réservé du texte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4FACE825-8840-4E3B-AC23-00D126375B26}" type="datetimeFigureOut">
              <a:rPr lang="fr-FR" smtClean="0"/>
              <a:t>24/06/2019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0A42740-7CD0-4448-BD40-0D590C657608}" type="slidenum">
              <a:rPr lang="fr-FR" smtClean="0"/>
              <a:t>‹N°›</a:t>
            </a:fld>
            <a:endParaRPr lang="fr-FR"/>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fr-FR"/>
              <a:t>Cliquez pour modifier le style du titre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512064"/>
            <a:ext cx="8229600" cy="9144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4FACE825-8840-4E3B-AC23-00D126375B26}" type="datetimeFigureOut">
              <a:rPr lang="fr-FR" smtClean="0"/>
              <a:t>24/06/2019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0A42740-7CD0-4448-BD40-0D590C657608}"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504824" y="512064"/>
            <a:ext cx="7772400" cy="914400"/>
          </a:xfrm>
        </p:spPr>
        <p:txBody>
          <a:bodyPr anchor="t"/>
          <a:lstStyle>
            <a:lvl1pPr>
              <a:defRPr sz="4000"/>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4FACE825-8840-4E3B-AC23-00D126375B26}" type="datetimeFigureOut">
              <a:rPr lang="fr-FR" smtClean="0"/>
              <a:t>24/06/2019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0A42740-7CD0-4448-BD40-0D590C657608}" type="slidenum">
              <a:rPr lang="fr-FR" smtClean="0"/>
              <a:t>‹N°›</a:t>
            </a:fld>
            <a:endParaRPr lang="fr-FR"/>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914400"/>
          </a:xfrm>
        </p:spPr>
        <p:txBody>
          <a:bodyPr/>
          <a:lstStyle>
            <a:lvl1pPr>
              <a:defRPr sz="4000" cap="none" baseline="0"/>
            </a:lvl1pPr>
            <a:extLst/>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4FACE825-8840-4E3B-AC23-00D126375B26}" type="datetimeFigureOut">
              <a:rPr lang="fr-FR" smtClean="0"/>
              <a:t>24/06/2019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0A42740-7CD0-4448-BD40-0D590C657608}"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FACE825-8840-4E3B-AC23-00D126375B26}" type="datetimeFigureOut">
              <a:rPr lang="fr-FR" smtClean="0"/>
              <a:t>24/06/2019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0A42740-7CD0-4448-BD40-0D590C657608}"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273050"/>
            <a:ext cx="8229600" cy="1162050"/>
          </a:xfrm>
        </p:spPr>
        <p:txBody>
          <a:bodyPr anchor="ctr"/>
          <a:lstStyle>
            <a:lvl1pPr algn="l">
              <a:buNone/>
              <a:defRPr sz="3600" b="0"/>
            </a:lvl1pPr>
            <a:extLst/>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4FACE825-8840-4E3B-AC23-00D126375B26}" type="datetimeFigureOut">
              <a:rPr lang="fr-FR" smtClean="0"/>
              <a:t>24/06/2019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0A42740-7CD0-4448-BD40-0D590C657608}"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Connecteur droit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e 9"/>
          <p:cNvGrpSpPr/>
          <p:nvPr/>
        </p:nvGrpSpPr>
        <p:grpSpPr>
          <a:xfrm rot="5400000">
            <a:off x="8514581" y="1219200"/>
            <a:ext cx="132763" cy="128466"/>
            <a:chOff x="6668087" y="1297746"/>
            <a:chExt cx="161840" cy="156602"/>
          </a:xfrm>
        </p:grpSpPr>
        <p:cxnSp>
          <p:nvCxnSpPr>
            <p:cNvPr id="15" name="Connecteur droit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r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fr-FR"/>
              <a:t>Cliquez sur l'icône pour ajouter une image</a:t>
            </a:r>
            <a:endParaRPr kumimoji="0" lang="en-US"/>
          </a:p>
        </p:txBody>
      </p:sp>
      <p:sp>
        <p:nvSpPr>
          <p:cNvPr id="4" name="Espace réservé du texte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fr-FR"/>
              <a:t>Cliquez pour modifier les styles du texte du masque</a:t>
            </a:r>
          </a:p>
        </p:txBody>
      </p:sp>
      <p:grpSp>
        <p:nvGrpSpPr>
          <p:cNvPr id="14" name="Groupe 13"/>
          <p:cNvGrpSpPr/>
          <p:nvPr/>
        </p:nvGrpSpPr>
        <p:grpSpPr>
          <a:xfrm rot="5400000">
            <a:off x="8666981" y="1371600"/>
            <a:ext cx="132763" cy="128466"/>
            <a:chOff x="6668087" y="1297746"/>
            <a:chExt cx="161840" cy="156602"/>
          </a:xfrm>
        </p:grpSpPr>
        <p:cxnSp>
          <p:nvCxnSpPr>
            <p:cNvPr id="11" name="Connecteur droit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e 17"/>
          <p:cNvGrpSpPr/>
          <p:nvPr/>
        </p:nvGrpSpPr>
        <p:grpSpPr>
          <a:xfrm rot="5400000">
            <a:off x="8320088" y="1474763"/>
            <a:ext cx="132763" cy="128466"/>
            <a:chOff x="6668087" y="1297746"/>
            <a:chExt cx="161840" cy="156602"/>
          </a:xfrm>
        </p:grpSpPr>
        <p:cxnSp>
          <p:nvCxnSpPr>
            <p:cNvPr id="19" name="Connecteur droit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necteur droit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necteur droit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Espace réservé de la date 4"/>
          <p:cNvSpPr>
            <a:spLocks noGrp="1"/>
          </p:cNvSpPr>
          <p:nvPr>
            <p:ph type="dt" sz="half" idx="10"/>
          </p:nvPr>
        </p:nvSpPr>
        <p:spPr>
          <a:xfrm>
            <a:off x="6477000" y="55499"/>
            <a:ext cx="2133600" cy="365125"/>
          </a:xfrm>
        </p:spPr>
        <p:txBody>
          <a:bodyPr/>
          <a:lstStyle/>
          <a:p>
            <a:fld id="{4FACE825-8840-4E3B-AC23-00D126375B26}" type="datetimeFigureOut">
              <a:rPr lang="fr-FR" smtClean="0"/>
              <a:t>24/06/2019</a:t>
            </a:fld>
            <a:endParaRPr lang="fr-FR"/>
          </a:p>
        </p:txBody>
      </p:sp>
      <p:sp>
        <p:nvSpPr>
          <p:cNvPr id="6" name="Espace réservé du pied de page 5"/>
          <p:cNvSpPr>
            <a:spLocks noGrp="1"/>
          </p:cNvSpPr>
          <p:nvPr>
            <p:ph type="ftr" sz="quarter" idx="11"/>
          </p:nvPr>
        </p:nvSpPr>
        <p:spPr>
          <a:xfrm>
            <a:off x="914400" y="55499"/>
            <a:ext cx="5562600" cy="365125"/>
          </a:xfrm>
        </p:spPr>
        <p:txBody>
          <a:bodyPr/>
          <a:lstStyle/>
          <a:p>
            <a:endParaRPr lang="fr-FR"/>
          </a:p>
        </p:txBody>
      </p:sp>
      <p:sp>
        <p:nvSpPr>
          <p:cNvPr id="7" name="Espace réservé du numéro de diapositive 6"/>
          <p:cNvSpPr>
            <a:spLocks noGrp="1"/>
          </p:cNvSpPr>
          <p:nvPr>
            <p:ph type="sldNum" sz="quarter" idx="12"/>
          </p:nvPr>
        </p:nvSpPr>
        <p:spPr>
          <a:xfrm>
            <a:off x="8610600" y="55499"/>
            <a:ext cx="457200" cy="365125"/>
          </a:xfrm>
        </p:spPr>
        <p:txBody>
          <a:bodyPr/>
          <a:lstStyle/>
          <a:p>
            <a:fld id="{00A42740-7CD0-4448-BD40-0D590C657608}"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914400" y="512064"/>
            <a:ext cx="7772400" cy="914400"/>
          </a:xfrm>
          <a:prstGeom prst="rect">
            <a:avLst/>
          </a:prstGeom>
        </p:spPr>
        <p:txBody>
          <a:bodyPr vert="horz" anchor="t">
            <a:no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4FACE825-8840-4E3B-AC23-00D126375B26}" type="datetimeFigureOut">
              <a:rPr lang="fr-FR" smtClean="0"/>
              <a:t>24/06/2019</a:t>
            </a:fld>
            <a:endParaRPr lang="fr-FR"/>
          </a:p>
        </p:txBody>
      </p:sp>
      <p:sp>
        <p:nvSpPr>
          <p:cNvPr id="3" name="Espace réservé du pied de page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fr-FR"/>
          </a:p>
        </p:txBody>
      </p:sp>
      <p:sp>
        <p:nvSpPr>
          <p:cNvPr id="23" name="Espace réservé du numéro de diapositive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00A42740-7CD0-4448-BD40-0D590C657608}" type="slidenum">
              <a:rPr lang="fr-FR" smtClean="0"/>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intranet.insatoulouse/"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techniques-ingenieur.f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57224" y="2786058"/>
            <a:ext cx="7772400" cy="1975104"/>
          </a:xfrm>
        </p:spPr>
        <p:txBody>
          <a:bodyPr/>
          <a:lstStyle/>
          <a:p>
            <a:pPr algn="ctr"/>
            <a:r>
              <a:rPr lang="fr-FR" dirty="0"/>
              <a:t>Les règles </a:t>
            </a:r>
            <a:r>
              <a:rPr lang="fr-FR"/>
              <a:t>de forme </a:t>
            </a:r>
            <a:r>
              <a:rPr lang="fr-FR" dirty="0"/>
              <a:t>A respecter dans un manuscrit de recherche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SITE OU PAGE D’UN SITE WEB</a:t>
            </a:r>
            <a:endParaRPr lang="fr-FR" dirty="0"/>
          </a:p>
        </p:txBody>
      </p:sp>
      <p:sp>
        <p:nvSpPr>
          <p:cNvPr id="3" name="Espace réservé du contenu 2"/>
          <p:cNvSpPr>
            <a:spLocks noGrp="1"/>
          </p:cNvSpPr>
          <p:nvPr>
            <p:ph idx="1"/>
          </p:nvPr>
        </p:nvSpPr>
        <p:spPr>
          <a:xfrm>
            <a:off x="500034" y="1783560"/>
            <a:ext cx="8186766" cy="4572000"/>
          </a:xfrm>
        </p:spPr>
        <p:txBody>
          <a:bodyPr>
            <a:normAutofit fontScale="92500" lnSpcReduction="10000"/>
          </a:bodyPr>
          <a:lstStyle/>
          <a:p>
            <a:r>
              <a:rPr lang="fr-FR" dirty="0"/>
              <a:t>AUTEUR du site, </a:t>
            </a:r>
          </a:p>
          <a:p>
            <a:r>
              <a:rPr lang="fr-FR" dirty="0"/>
              <a:t>date de publication ou mise à jour. </a:t>
            </a:r>
          </a:p>
          <a:p>
            <a:r>
              <a:rPr lang="fr-FR" i="1" dirty="0"/>
              <a:t>Nom du site ou de la page [en ligne]</a:t>
            </a:r>
          </a:p>
          <a:p>
            <a:r>
              <a:rPr lang="fr-FR" dirty="0"/>
              <a:t>Disponible sur &lt;adresse url &gt; [consulté le …]</a:t>
            </a:r>
          </a:p>
          <a:p>
            <a:endParaRPr lang="fr-FR" b="1" dirty="0"/>
          </a:p>
          <a:p>
            <a:pPr>
              <a:buNone/>
            </a:pPr>
            <a:r>
              <a:rPr lang="fr-FR" b="1" dirty="0"/>
              <a:t>Ex : BRGM. </a:t>
            </a:r>
            <a:r>
              <a:rPr lang="fr-FR" b="1" i="1" dirty="0" err="1"/>
              <a:t>SIGAfrique</a:t>
            </a:r>
            <a:r>
              <a:rPr lang="fr-FR" b="1" i="1" dirty="0"/>
              <a:t> : Réseau africain d’information </a:t>
            </a:r>
            <a:r>
              <a:rPr lang="fr-FR" i="1" dirty="0"/>
              <a:t>géologique pour le développement durable [en ligne] </a:t>
            </a:r>
            <a:r>
              <a:rPr lang="fr-FR" dirty="0"/>
              <a:t>Disponible sur http://www.sigafrique.net [consulté le 20 janvier 2014]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NORME</a:t>
            </a:r>
            <a:endParaRPr lang="fr-FR" dirty="0"/>
          </a:p>
        </p:txBody>
      </p:sp>
      <p:sp>
        <p:nvSpPr>
          <p:cNvPr id="3" name="Espace réservé du contenu 2"/>
          <p:cNvSpPr>
            <a:spLocks noGrp="1"/>
          </p:cNvSpPr>
          <p:nvPr>
            <p:ph idx="1"/>
          </p:nvPr>
        </p:nvSpPr>
        <p:spPr/>
        <p:txBody>
          <a:bodyPr>
            <a:normAutofit/>
          </a:bodyPr>
          <a:lstStyle/>
          <a:p>
            <a:r>
              <a:rPr lang="fr-FR" dirty="0"/>
              <a:t>EDITEUR DE LA NORME,</a:t>
            </a:r>
          </a:p>
          <a:p>
            <a:r>
              <a:rPr lang="fr-FR" dirty="0"/>
              <a:t> année de publication. </a:t>
            </a:r>
          </a:p>
          <a:p>
            <a:r>
              <a:rPr lang="fr-FR" i="1" dirty="0"/>
              <a:t>Titre de la norme. Référence de la norme, pages.</a:t>
            </a:r>
          </a:p>
          <a:p>
            <a:pPr>
              <a:buNone/>
            </a:pPr>
            <a:r>
              <a:rPr lang="fr-FR" b="1" dirty="0"/>
              <a:t>Ex : ISO, 2008. </a:t>
            </a:r>
            <a:r>
              <a:rPr lang="fr-FR" b="1" i="1" dirty="0"/>
              <a:t>Isolation thermique des équipements de </a:t>
            </a:r>
            <a:r>
              <a:rPr lang="fr-FR" i="1" dirty="0"/>
              <a:t>bâtiments et des installations industrielles - Méthodes de </a:t>
            </a:r>
            <a:r>
              <a:rPr lang="es-ES" i="1" dirty="0" err="1"/>
              <a:t>calcul</a:t>
            </a:r>
            <a:r>
              <a:rPr lang="es-ES" i="1" dirty="0"/>
              <a:t>. NF EN ISO 1224, 18 p.</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DECRET, LOI, CIRCULAIRE</a:t>
            </a:r>
            <a:endParaRPr lang="fr-FR" dirty="0"/>
          </a:p>
        </p:txBody>
      </p:sp>
      <p:sp>
        <p:nvSpPr>
          <p:cNvPr id="3" name="Espace réservé du contenu 2"/>
          <p:cNvSpPr>
            <a:spLocks noGrp="1"/>
          </p:cNvSpPr>
          <p:nvPr>
            <p:ph idx="1"/>
          </p:nvPr>
        </p:nvSpPr>
        <p:spPr/>
        <p:txBody>
          <a:bodyPr>
            <a:normAutofit fontScale="92500"/>
          </a:bodyPr>
          <a:lstStyle/>
          <a:p>
            <a:r>
              <a:rPr lang="fr-FR" dirty="0"/>
              <a:t>AUTEUR (autorité d’édiction), </a:t>
            </a:r>
          </a:p>
          <a:p>
            <a:r>
              <a:rPr lang="fr-FR" dirty="0"/>
              <a:t>année de publication. </a:t>
            </a:r>
          </a:p>
          <a:p>
            <a:r>
              <a:rPr lang="fr-FR" i="1" dirty="0"/>
              <a:t>Titre.</a:t>
            </a:r>
          </a:p>
          <a:p>
            <a:r>
              <a:rPr lang="fr-FR" dirty="0"/>
              <a:t>Référence du texte, paragraphe ou article (facultatif)</a:t>
            </a:r>
          </a:p>
          <a:p>
            <a:pPr algn="ctr">
              <a:buNone/>
            </a:pPr>
            <a:r>
              <a:rPr lang="fr-FR" b="1" dirty="0"/>
              <a:t>Ex : MINISTÈRE DE L’ÉCOLOGIE ET DU</a:t>
            </a:r>
          </a:p>
          <a:p>
            <a:pPr algn="ctr">
              <a:buNone/>
            </a:pPr>
            <a:r>
              <a:rPr lang="fr-FR" dirty="0"/>
              <a:t>DÉVELOPPEMENT DURABLE, 2011. </a:t>
            </a:r>
            <a:r>
              <a:rPr lang="fr-FR" i="1" dirty="0"/>
              <a:t>Arrêté du 21</a:t>
            </a:r>
          </a:p>
          <a:p>
            <a:pPr algn="ctr">
              <a:buNone/>
            </a:pPr>
            <a:r>
              <a:rPr lang="fr-FR" i="1" dirty="0"/>
              <a:t>décembre 2010 portant désignation du site </a:t>
            </a:r>
            <a:r>
              <a:rPr lang="fr-FR" i="1" dirty="0" err="1"/>
              <a:t>Natura</a:t>
            </a:r>
            <a:r>
              <a:rPr lang="fr-FR" i="1" dirty="0"/>
              <a:t> 2000, domaine de </a:t>
            </a:r>
            <a:r>
              <a:rPr lang="fr-FR" i="1" dirty="0" err="1"/>
              <a:t>Verdilly</a:t>
            </a:r>
            <a:r>
              <a:rPr lang="fr-FR" i="1" dirty="0"/>
              <a:t>. JO du 8 janvier 2011.</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BREVET</a:t>
            </a:r>
            <a:endParaRPr lang="fr-FR" dirty="0"/>
          </a:p>
        </p:txBody>
      </p:sp>
      <p:sp>
        <p:nvSpPr>
          <p:cNvPr id="3" name="Espace réservé du contenu 2"/>
          <p:cNvSpPr>
            <a:spLocks noGrp="1"/>
          </p:cNvSpPr>
          <p:nvPr>
            <p:ph idx="1"/>
          </p:nvPr>
        </p:nvSpPr>
        <p:spPr/>
        <p:txBody>
          <a:bodyPr>
            <a:normAutofit fontScale="92500"/>
          </a:bodyPr>
          <a:lstStyle/>
          <a:p>
            <a:r>
              <a:rPr lang="fr-FR" dirty="0"/>
              <a:t>NOM du déposant ou du propriétaire, </a:t>
            </a:r>
          </a:p>
          <a:p>
            <a:r>
              <a:rPr lang="fr-FR" dirty="0"/>
              <a:t>année de publication.</a:t>
            </a:r>
          </a:p>
          <a:p>
            <a:r>
              <a:rPr lang="fr-FR" i="1" dirty="0"/>
              <a:t>Titre du brevet. NOM de l’inventeur. Références.</a:t>
            </a:r>
          </a:p>
          <a:p>
            <a:endParaRPr lang="fr-FR" b="1" dirty="0"/>
          </a:p>
          <a:p>
            <a:pPr>
              <a:buNone/>
            </a:pPr>
            <a:r>
              <a:rPr lang="fr-FR" b="1" dirty="0"/>
              <a:t>Ex. : STMICROELECTRONICS TOURS SAS,</a:t>
            </a:r>
          </a:p>
          <a:p>
            <a:pPr>
              <a:buNone/>
            </a:pPr>
            <a:r>
              <a:rPr lang="fr-FR" dirty="0"/>
              <a:t>COMMISSARIAT ENERGIE ATOMIQUE, 2010.</a:t>
            </a:r>
          </a:p>
          <a:p>
            <a:pPr>
              <a:buNone/>
            </a:pPr>
            <a:r>
              <a:rPr lang="fr-FR" i="1" dirty="0"/>
              <a:t>Dispositif et procédé contrôlé de l'humidification d'une pile à combustible. KARST, N., FAUCHEUX, V. </a:t>
            </a:r>
            <a:r>
              <a:rPr lang="fr-FR" i="1" dirty="0" err="1"/>
              <a:t>European</a:t>
            </a:r>
            <a:r>
              <a:rPr lang="fr-FR" i="1" dirty="0"/>
              <a:t> </a:t>
            </a:r>
            <a:r>
              <a:rPr lang="fr-FR" dirty="0"/>
              <a:t>Patent Office. FR2938978 (A1).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Remarques très Importantes</a:t>
            </a:r>
          </a:p>
        </p:txBody>
      </p:sp>
      <p:sp>
        <p:nvSpPr>
          <p:cNvPr id="3" name="Espace réservé du contenu 2"/>
          <p:cNvSpPr>
            <a:spLocks noGrp="1"/>
          </p:cNvSpPr>
          <p:nvPr>
            <p:ph idx="1"/>
          </p:nvPr>
        </p:nvSpPr>
        <p:spPr/>
        <p:txBody>
          <a:bodyPr>
            <a:normAutofit/>
          </a:bodyPr>
          <a:lstStyle/>
          <a:p>
            <a:endParaRPr lang="fr-FR" dirty="0"/>
          </a:p>
          <a:p>
            <a:r>
              <a:rPr lang="fr-FR" dirty="0"/>
              <a:t>Le titre du document est en italique</a:t>
            </a:r>
          </a:p>
          <a:p>
            <a:r>
              <a:rPr lang="fr-FR" dirty="0"/>
              <a:t>Si le nombre d’auteurs est supérieur à 3, citez les 3 premiers suivis de « et al. »</a:t>
            </a:r>
          </a:p>
          <a:p>
            <a:r>
              <a:rPr lang="fr-FR" dirty="0"/>
              <a:t>Un auteur peut être une personne morale ou une collectivité auteurs. Ex : CNRS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Remarques très Importantes</a:t>
            </a:r>
          </a:p>
        </p:txBody>
      </p:sp>
      <p:sp>
        <p:nvSpPr>
          <p:cNvPr id="3" name="Espace réservé du contenu 2"/>
          <p:cNvSpPr>
            <a:spLocks noGrp="1"/>
          </p:cNvSpPr>
          <p:nvPr>
            <p:ph idx="1"/>
          </p:nvPr>
        </p:nvSpPr>
        <p:spPr/>
        <p:txBody>
          <a:bodyPr>
            <a:normAutofit/>
          </a:bodyPr>
          <a:lstStyle/>
          <a:p>
            <a:endParaRPr lang="fr-FR" dirty="0"/>
          </a:p>
          <a:p>
            <a:r>
              <a:rPr lang="fr-FR" dirty="0"/>
              <a:t>Pour reproduire un extrait provenant d’un autre document, insérez-le avec les guillemets et remplacez les parties manquantes par […]</a:t>
            </a:r>
          </a:p>
          <a:p>
            <a:r>
              <a:rPr lang="fr-FR" dirty="0"/>
              <a:t>Précisez ensuite le document dont il provient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Remarques très Importantes</a:t>
            </a:r>
          </a:p>
        </p:txBody>
      </p:sp>
      <p:sp>
        <p:nvSpPr>
          <p:cNvPr id="3" name="Espace réservé du contenu 2"/>
          <p:cNvSpPr>
            <a:spLocks noGrp="1"/>
          </p:cNvSpPr>
          <p:nvPr>
            <p:ph idx="1"/>
          </p:nvPr>
        </p:nvSpPr>
        <p:spPr/>
        <p:txBody>
          <a:bodyPr/>
          <a:lstStyle/>
          <a:p>
            <a:r>
              <a:rPr lang="fr-FR" dirty="0"/>
              <a:t>Classez les références par ordre alphabétique du nom d’auteur. Si plusieurs références ont le même auteur, classez-les chronologiquement. Correspond à l’appel à citation par auteur.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Remarques très Importantes</a:t>
            </a:r>
          </a:p>
        </p:txBody>
      </p:sp>
      <p:sp>
        <p:nvSpPr>
          <p:cNvPr id="3" name="Espace réservé du contenu 2"/>
          <p:cNvSpPr>
            <a:spLocks noGrp="1"/>
          </p:cNvSpPr>
          <p:nvPr>
            <p:ph idx="1"/>
          </p:nvPr>
        </p:nvSpPr>
        <p:spPr/>
        <p:txBody>
          <a:bodyPr/>
          <a:lstStyle/>
          <a:p>
            <a:r>
              <a:rPr lang="fr-FR" b="1" dirty="0"/>
              <a:t>Abréviations : lors de la rédaction des références, vous devez développer les abréviations quand vous les utilisez pour la première fois (organisme ou titre de revue), de manière à faciliter la lecture de la référence.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Support de cours Imprimé</a:t>
            </a:r>
            <a:br>
              <a:rPr lang="fr-FR" b="1" dirty="0"/>
            </a:b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a:t>NOM, Prénom. </a:t>
            </a:r>
          </a:p>
          <a:p>
            <a:r>
              <a:rPr lang="fr-FR" i="1" dirty="0"/>
              <a:t>Titre. Edition. </a:t>
            </a:r>
          </a:p>
          <a:p>
            <a:r>
              <a:rPr lang="fr-FR" i="1" dirty="0"/>
              <a:t>Lieu d’édition : Etablissement, année du cours, nombre de pages</a:t>
            </a:r>
          </a:p>
          <a:p>
            <a:pPr>
              <a:buNone/>
            </a:pPr>
            <a:r>
              <a:rPr lang="fr-FR" b="1" i="1" dirty="0"/>
              <a:t>Exemple : </a:t>
            </a:r>
            <a:r>
              <a:rPr lang="fr-FR" dirty="0"/>
              <a:t>o SCOTT, Sandrine. </a:t>
            </a:r>
            <a:r>
              <a:rPr lang="fr-FR" i="1" dirty="0"/>
              <a:t>Mathématiques : algèbre linéaire. Toulouse : INSA. Publications INSA 1ère année, </a:t>
            </a:r>
            <a:r>
              <a:rPr lang="fr-FR" dirty="0"/>
              <a:t>Cours, 2009, 83p.</a:t>
            </a:r>
          </a:p>
          <a:p>
            <a:pPr algn="ctr">
              <a:buNone/>
            </a:pPr>
            <a:r>
              <a:rPr lang="fr-FR" sz="4500" b="1" dirty="0">
                <a:solidFill>
                  <a:srgbClr val="FFFF00"/>
                </a:solidFill>
              </a:rPr>
              <a:t>Electronique</a:t>
            </a:r>
          </a:p>
          <a:p>
            <a:r>
              <a:rPr lang="fr-FR" dirty="0"/>
              <a:t>NOM, Prénom. </a:t>
            </a:r>
          </a:p>
          <a:p>
            <a:r>
              <a:rPr lang="fr-FR" i="1" dirty="0"/>
              <a:t>Titre. Edition. </a:t>
            </a:r>
            <a:r>
              <a:rPr lang="fr-FR" b="1" i="1" dirty="0"/>
              <a:t>[En ligne].</a:t>
            </a:r>
          </a:p>
          <a:p>
            <a:r>
              <a:rPr lang="fr-FR" b="1" i="1" dirty="0"/>
              <a:t>Lieu d’édition : Etablissement, année du cours, nombre de pages.</a:t>
            </a:r>
          </a:p>
          <a:p>
            <a:r>
              <a:rPr lang="fr-FR" dirty="0"/>
              <a:t>Disponible sur : &lt;URL&gt; (date de consultation)</a:t>
            </a:r>
          </a:p>
          <a:p>
            <a:r>
              <a:rPr lang="fr-FR" b="1" i="1" dirty="0"/>
              <a:t>Exemple : </a:t>
            </a:r>
            <a:r>
              <a:rPr lang="fr-FR" dirty="0"/>
              <a:t>o SCOTT, Sandrine. </a:t>
            </a:r>
            <a:r>
              <a:rPr lang="fr-FR" i="1" dirty="0"/>
              <a:t>Mathématiques : algèbre linéaire. </a:t>
            </a:r>
            <a:r>
              <a:rPr lang="fr-FR" b="1" i="1" dirty="0"/>
              <a:t>[En ligne].Toulouse : INSA. Publications INSA </a:t>
            </a:r>
            <a:r>
              <a:rPr lang="fr-FR" dirty="0"/>
              <a:t>1ère année, Cours, 2009, 83p. Disponible sur : &lt; </a:t>
            </a:r>
            <a:r>
              <a:rPr lang="fr-FR" dirty="0">
                <a:hlinkClick r:id="rId2"/>
              </a:rPr>
              <a:t>https://intranet.insatoulouse</a:t>
            </a:r>
            <a:r>
              <a:rPr lang="fr-FR" dirty="0"/>
              <a:t>. </a:t>
            </a:r>
            <a:r>
              <a:rPr lang="fr-FR" dirty="0" err="1"/>
              <a:t>fr</a:t>
            </a:r>
            <a:r>
              <a:rPr lang="fr-FR" dirty="0"/>
              <a:t>/displayContent.do?courseId=168&gt; (Consulté le 20/07/2009)</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Images, photographies</a:t>
            </a:r>
            <a:endParaRPr lang="fr-FR" dirty="0"/>
          </a:p>
        </p:txBody>
      </p:sp>
      <p:sp>
        <p:nvSpPr>
          <p:cNvPr id="3" name="Espace réservé du contenu 2"/>
          <p:cNvSpPr>
            <a:spLocks noGrp="1"/>
          </p:cNvSpPr>
          <p:nvPr>
            <p:ph idx="1"/>
          </p:nvPr>
        </p:nvSpPr>
        <p:spPr/>
        <p:txBody>
          <a:bodyPr>
            <a:normAutofit lnSpcReduction="10000"/>
          </a:bodyPr>
          <a:lstStyle/>
          <a:p>
            <a:pPr algn="ctr">
              <a:buNone/>
            </a:pPr>
            <a:r>
              <a:rPr lang="fr-FR" b="1" dirty="0"/>
              <a:t>Image dans une revue</a:t>
            </a:r>
          </a:p>
          <a:p>
            <a:r>
              <a:rPr lang="fr-FR" dirty="0"/>
              <a:t>AUTEUR de l’image, Prénom. Titre de l’image. (date de l’image) [type d’image].Titre du journal, date publication, vol, n°, page.</a:t>
            </a:r>
            <a:r>
              <a:rPr lang="fr-FR" b="1" dirty="0"/>
              <a:t>age dans u</a:t>
            </a:r>
          </a:p>
          <a:p>
            <a:pPr algn="ctr">
              <a:buNone/>
            </a:pPr>
            <a:r>
              <a:rPr lang="fr-FR" dirty="0"/>
              <a:t>Ex: BULAJ, Monika. En route vers la Podolie, une des grandes régions historiques d’Europe, dans le sud ouest de l’Ukraine. (sans date). </a:t>
            </a:r>
            <a:r>
              <a:rPr lang="fr-FR" b="1" dirty="0"/>
              <a:t>[photo]. </a:t>
            </a:r>
            <a:r>
              <a:rPr lang="fr-FR" b="1" i="1" dirty="0"/>
              <a:t>Courrier International, 2009, n°978 à 980, p 45.</a:t>
            </a:r>
            <a:r>
              <a:rPr lang="fr-FR" b="1" dirty="0"/>
              <a:t>ne revue</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Introduction</a:t>
            </a:r>
          </a:p>
        </p:txBody>
      </p:sp>
      <p:sp>
        <p:nvSpPr>
          <p:cNvPr id="3" name="Espace réservé du contenu 2"/>
          <p:cNvSpPr>
            <a:spLocks noGrp="1"/>
          </p:cNvSpPr>
          <p:nvPr>
            <p:ph idx="1"/>
          </p:nvPr>
        </p:nvSpPr>
        <p:spPr/>
        <p:txBody>
          <a:bodyPr>
            <a:normAutofit/>
          </a:bodyPr>
          <a:lstStyle/>
          <a:p>
            <a:pPr algn="ctr">
              <a:buNone/>
            </a:pPr>
            <a:endParaRPr lang="fr-FR" sz="3600" dirty="0"/>
          </a:p>
          <a:p>
            <a:pPr algn="ctr">
              <a:buNone/>
            </a:pPr>
            <a:r>
              <a:rPr lang="fr-FR" sz="3600" dirty="0"/>
              <a:t>Ce cours nous permettra de présenter et citer les sources bibliographiques de manière homogène et normée.</a:t>
            </a:r>
          </a:p>
          <a:p>
            <a:pPr algn="ctr"/>
            <a:endParaRPr lang="fr-FR" sz="3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Images, photographies</a:t>
            </a:r>
            <a:endParaRPr lang="fr-FR" dirty="0"/>
          </a:p>
        </p:txBody>
      </p:sp>
      <p:sp>
        <p:nvSpPr>
          <p:cNvPr id="3" name="Espace réservé du contenu 2"/>
          <p:cNvSpPr>
            <a:spLocks noGrp="1"/>
          </p:cNvSpPr>
          <p:nvPr>
            <p:ph idx="1"/>
          </p:nvPr>
        </p:nvSpPr>
        <p:spPr/>
        <p:txBody>
          <a:bodyPr>
            <a:normAutofit lnSpcReduction="10000"/>
          </a:bodyPr>
          <a:lstStyle/>
          <a:p>
            <a:pPr algn="ctr">
              <a:buNone/>
            </a:pPr>
            <a:r>
              <a:rPr lang="fr-FR" b="1" dirty="0"/>
              <a:t>Image dans un livre</a:t>
            </a:r>
          </a:p>
          <a:p>
            <a:r>
              <a:rPr lang="fr-FR" dirty="0"/>
              <a:t>AUTEUR de l’image ou ORGANISME, Prénom. Titre de l’image. (date de l’image) </a:t>
            </a:r>
            <a:r>
              <a:rPr lang="fr-FR" b="1" dirty="0"/>
              <a:t>[type d’image].In : AUTEUR </a:t>
            </a:r>
            <a:r>
              <a:rPr lang="fr-FR" dirty="0"/>
              <a:t>du livre. Titre de l’ouvrage. Lieu d’édition : Editeur, date publication, page.</a:t>
            </a:r>
          </a:p>
          <a:p>
            <a:pPr algn="ctr">
              <a:buNone/>
            </a:pPr>
            <a:r>
              <a:rPr lang="fr-FR" dirty="0"/>
              <a:t>Ex : FIRO FOTO. La villa dans la châtaigneraie de </a:t>
            </a:r>
            <a:r>
              <a:rPr lang="fr-FR" dirty="0" err="1"/>
              <a:t>Comillas</a:t>
            </a:r>
            <a:r>
              <a:rPr lang="fr-FR" dirty="0"/>
              <a:t> (sans date) </a:t>
            </a:r>
            <a:r>
              <a:rPr lang="fr-FR" b="1" dirty="0"/>
              <a:t>[photo]. In : CRIPPA, Maria </a:t>
            </a:r>
            <a:r>
              <a:rPr lang="it-IT" dirty="0"/>
              <a:t>Antonietta. </a:t>
            </a:r>
            <a:r>
              <a:rPr lang="it-IT" i="1" dirty="0"/>
              <a:t>Antoni Gaudi. Köln : Taschen, 2003, p. 14.</a:t>
            </a: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Plan architectural</a:t>
            </a:r>
          </a:p>
        </p:txBody>
      </p:sp>
      <p:sp>
        <p:nvSpPr>
          <p:cNvPr id="3" name="Espace réservé du contenu 2"/>
          <p:cNvSpPr>
            <a:spLocks noGrp="1"/>
          </p:cNvSpPr>
          <p:nvPr>
            <p:ph idx="1"/>
          </p:nvPr>
        </p:nvSpPr>
        <p:spPr/>
        <p:txBody>
          <a:bodyPr/>
          <a:lstStyle/>
          <a:p>
            <a:r>
              <a:rPr lang="fr-FR" dirty="0"/>
              <a:t>J. A. </a:t>
            </a:r>
            <a:r>
              <a:rPr lang="fr-FR" dirty="0" err="1"/>
              <a:t>Ewart</a:t>
            </a:r>
            <a:r>
              <a:rPr lang="fr-FR" dirty="0"/>
              <a:t>, « </a:t>
            </a:r>
            <a:r>
              <a:rPr lang="fr-FR" dirty="0" err="1"/>
              <a:t>Factory</a:t>
            </a:r>
            <a:r>
              <a:rPr lang="fr-FR" dirty="0"/>
              <a:t> Building for </a:t>
            </a:r>
            <a:r>
              <a:rPr lang="fr-FR" dirty="0" err="1"/>
              <a:t>Steel</a:t>
            </a:r>
            <a:r>
              <a:rPr lang="fr-FR" dirty="0"/>
              <a:t> Equipment Co. Ltd, Pembroke, Ont, 1 1/2" </a:t>
            </a:r>
            <a:r>
              <a:rPr lang="fr-FR" dirty="0" err="1"/>
              <a:t>Scale</a:t>
            </a:r>
            <a:r>
              <a:rPr lang="fr-FR" dirty="0"/>
              <a:t> </a:t>
            </a:r>
            <a:r>
              <a:rPr lang="fr-FR" dirty="0" err="1"/>
              <a:t>Detail</a:t>
            </a:r>
            <a:r>
              <a:rPr lang="fr-FR" dirty="0"/>
              <a:t> of Entrance </a:t>
            </a:r>
            <a:r>
              <a:rPr lang="fr-FR" dirty="0" err="1"/>
              <a:t>Door</a:t>
            </a:r>
            <a:r>
              <a:rPr lang="fr-FR" dirty="0"/>
              <a:t> », [1913], 1 pan: 80 x 120 cm, BAC, Collection nationale des cartes et plans, Fonds </a:t>
            </a:r>
            <a:r>
              <a:rPr lang="fr-FR" dirty="0" err="1"/>
              <a:t>Ewart</a:t>
            </a:r>
            <a:r>
              <a:rPr lang="fr-FR" dirty="0"/>
              <a:t>, n° d'entrée 77803/14, art. n° 181.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512064"/>
            <a:ext cx="8929718" cy="914400"/>
          </a:xfrm>
        </p:spPr>
        <p:txBody>
          <a:bodyPr/>
          <a:lstStyle/>
          <a:p>
            <a:r>
              <a:rPr lang="fr-FR" dirty="0"/>
              <a:t>Les indications bibliographiques</a:t>
            </a:r>
          </a:p>
        </p:txBody>
      </p:sp>
      <p:sp>
        <p:nvSpPr>
          <p:cNvPr id="3" name="Espace réservé du contenu 2"/>
          <p:cNvSpPr>
            <a:spLocks noGrp="1"/>
          </p:cNvSpPr>
          <p:nvPr>
            <p:ph idx="1"/>
          </p:nvPr>
        </p:nvSpPr>
        <p:spPr>
          <a:xfrm>
            <a:off x="714348" y="1428736"/>
            <a:ext cx="8215370" cy="4926824"/>
          </a:xfrm>
        </p:spPr>
        <p:txBody>
          <a:bodyPr>
            <a:normAutofit lnSpcReduction="10000"/>
          </a:bodyPr>
          <a:lstStyle/>
          <a:p>
            <a:pPr algn="ctr">
              <a:buNone/>
            </a:pPr>
            <a:r>
              <a:rPr lang="fr-FR" dirty="0"/>
              <a:t> </a:t>
            </a:r>
            <a:r>
              <a:rPr lang="fr-FR" dirty="0">
                <a:solidFill>
                  <a:srgbClr val="FFFF00"/>
                </a:solidFill>
              </a:rPr>
              <a:t>Ibidem, idem. </a:t>
            </a:r>
          </a:p>
          <a:p>
            <a:pPr algn="ctr">
              <a:buNone/>
            </a:pPr>
            <a:r>
              <a:rPr lang="fr-FR" dirty="0"/>
              <a:t>Quand, sur la même page, on effectue un renvoi au même auteur et au même titre que la note précédente, on fait usage du mot Ibidem, à condition qu'il s'agisse de </a:t>
            </a:r>
            <a:r>
              <a:rPr lang="fr-FR" dirty="0">
                <a:solidFill>
                  <a:srgbClr val="FF0000"/>
                </a:solidFill>
              </a:rPr>
              <a:t>notes consécutives</a:t>
            </a:r>
            <a:r>
              <a:rPr lang="fr-FR" dirty="0"/>
              <a:t>. </a:t>
            </a:r>
          </a:p>
          <a:p>
            <a:pPr algn="ctr">
              <a:buNone/>
            </a:pPr>
            <a:r>
              <a:rPr lang="fr-FR" dirty="0"/>
              <a:t>Si on change de page, on répète le titre (abrégé éventuellement) de la page précédente, même s'il s'agit de la page qui est vis-à-vis (la page de gauche). </a:t>
            </a:r>
          </a:p>
          <a:p>
            <a:pPr algn="ctr">
              <a:buNone/>
            </a:pPr>
            <a:r>
              <a:rPr lang="fr-FR" dirty="0"/>
              <a:t>Ibidem s'écrit toujours en italique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r>
              <a:rPr lang="fr-FR" dirty="0">
                <a:solidFill>
                  <a:srgbClr val="FFFF00"/>
                </a:solidFill>
              </a:rPr>
              <a:t>Ibidem, idem.</a:t>
            </a:r>
            <a:endParaRPr lang="fr-FR" dirty="0"/>
          </a:p>
          <a:p>
            <a:r>
              <a:rPr lang="fr-FR" dirty="0"/>
              <a:t>1) Utiliser Ibidem (sans autre ajout), quand il s'agit du même auteur, du même titre et de la même pagination.</a:t>
            </a:r>
          </a:p>
          <a:p>
            <a:pPr>
              <a:buNone/>
            </a:pPr>
            <a:r>
              <a:rPr lang="fr-FR" dirty="0"/>
              <a:t>(1) F. CHATELET, Histoire de la philosophie, pp. 43-56. </a:t>
            </a:r>
          </a:p>
          <a:p>
            <a:pPr>
              <a:buNone/>
            </a:pPr>
            <a:r>
              <a:rPr lang="fr-FR" dirty="0"/>
              <a:t>(2) Ibidem. </a:t>
            </a:r>
          </a:p>
          <a:p>
            <a:pPr>
              <a:buNone/>
            </a:pPr>
            <a:r>
              <a:rPr lang="fr-FR" dirty="0"/>
              <a:t>(3) Ibidem, pp. 86-93.</a:t>
            </a:r>
          </a:p>
        </p:txBody>
      </p:sp>
      <p:sp>
        <p:nvSpPr>
          <p:cNvPr id="4" name="Titre 1"/>
          <p:cNvSpPr>
            <a:spLocks noGrp="1"/>
          </p:cNvSpPr>
          <p:nvPr>
            <p:ph type="title"/>
          </p:nvPr>
        </p:nvSpPr>
        <p:spPr>
          <a:xfrm>
            <a:off x="0" y="512064"/>
            <a:ext cx="8929718" cy="914400"/>
          </a:xfrm>
        </p:spPr>
        <p:txBody>
          <a:bodyPr/>
          <a:lstStyle/>
          <a:p>
            <a:r>
              <a:rPr lang="fr-FR" dirty="0"/>
              <a:t>Les indications bibliographiques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pPr algn="ctr">
              <a:buNone/>
            </a:pPr>
            <a:r>
              <a:rPr lang="fr-FR" dirty="0">
                <a:solidFill>
                  <a:srgbClr val="FFFF00"/>
                </a:solidFill>
              </a:rPr>
              <a:t>Ibidem, idem.</a:t>
            </a:r>
          </a:p>
          <a:p>
            <a:pPr algn="ctr">
              <a:buNone/>
            </a:pPr>
            <a:r>
              <a:rPr lang="fr-FR" dirty="0"/>
              <a:t>Cependant, on pourra faire exception, quand, dans la même note, on procède à une énumération de titres. Dans ce cas, le mot IDEM remplace le nom de l'auteur et s'écrit en petites capitales et en romain. </a:t>
            </a:r>
          </a:p>
          <a:p>
            <a:pPr algn="ctr">
              <a:buNone/>
            </a:pPr>
            <a:r>
              <a:rPr lang="fr-FR" dirty="0"/>
              <a:t>Exemple: (3) Sur cette question, on consultera les textes suivants: F. LANGLOIS, La culture du chanvre au Pérou, pp. 49-59; ibidem, pp. 94-108, IDEM, Les techniques orientales, p. 36; J. LATRAVERSE, Le tabac, p. 29; IDEM, La nicotine, p. 68.</a:t>
            </a:r>
          </a:p>
        </p:txBody>
      </p:sp>
      <p:sp>
        <p:nvSpPr>
          <p:cNvPr id="4" name="Titre 1"/>
          <p:cNvSpPr>
            <a:spLocks noGrp="1"/>
          </p:cNvSpPr>
          <p:nvPr>
            <p:ph type="title"/>
          </p:nvPr>
        </p:nvSpPr>
        <p:spPr>
          <a:xfrm>
            <a:off x="0" y="512064"/>
            <a:ext cx="8929718" cy="914400"/>
          </a:xfrm>
        </p:spPr>
        <p:txBody>
          <a:bodyPr/>
          <a:lstStyle/>
          <a:p>
            <a:r>
              <a:rPr lang="fr-FR" dirty="0"/>
              <a:t>Les indications bibliographiques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dirty="0">
                <a:solidFill>
                  <a:srgbClr val="FFFF00"/>
                </a:solidFill>
              </a:rPr>
              <a:t>Op. </a:t>
            </a:r>
            <a:r>
              <a:rPr lang="fr-FR" dirty="0" err="1">
                <a:solidFill>
                  <a:srgbClr val="FFFF00"/>
                </a:solidFill>
              </a:rPr>
              <a:t>cit</a:t>
            </a:r>
            <a:r>
              <a:rPr lang="fr-FR" dirty="0">
                <a:solidFill>
                  <a:srgbClr val="FFFF00"/>
                </a:solidFill>
              </a:rPr>
              <a:t>. </a:t>
            </a:r>
          </a:p>
          <a:p>
            <a:pPr algn="ctr">
              <a:buNone/>
            </a:pPr>
            <a:r>
              <a:rPr lang="fr-FR" dirty="0"/>
              <a:t>Cette locution, qui est l'abréviation d'opus </a:t>
            </a:r>
            <a:r>
              <a:rPr lang="fr-FR" dirty="0" err="1"/>
              <a:t>citatum</a:t>
            </a:r>
            <a:r>
              <a:rPr lang="fr-FR" dirty="0"/>
              <a:t> (ou d'</a:t>
            </a:r>
            <a:r>
              <a:rPr lang="fr-FR" dirty="0" err="1"/>
              <a:t>opere</a:t>
            </a:r>
            <a:r>
              <a:rPr lang="fr-FR" dirty="0"/>
              <a:t> </a:t>
            </a:r>
            <a:r>
              <a:rPr lang="fr-FR" dirty="0" err="1"/>
              <a:t>citato</a:t>
            </a:r>
            <a:r>
              <a:rPr lang="fr-FR" dirty="0"/>
              <a:t>), signifie «œuvre citée»</a:t>
            </a:r>
          </a:p>
          <a:p>
            <a:pPr marL="582930" indent="-514350" algn="ctr">
              <a:buAutoNum type="arabicParenBoth"/>
            </a:pPr>
            <a:r>
              <a:rPr lang="fr-FR" dirty="0"/>
              <a:t>F. CHATELET, op.cit., p. 36.</a:t>
            </a:r>
          </a:p>
          <a:p>
            <a:pPr marL="582930" indent="-514350" algn="ctr">
              <a:buNone/>
            </a:pPr>
            <a:r>
              <a:rPr lang="fr-FR" dirty="0"/>
              <a:t>la manière «américaine» dans les indications bibliographiques banni cette forme :</a:t>
            </a:r>
          </a:p>
          <a:p>
            <a:pPr marL="582930" indent="-514350" algn="ctr">
              <a:buNone/>
            </a:pPr>
            <a:r>
              <a:rPr lang="fr-FR" dirty="0"/>
              <a:t>(1) F. CHATELET, Histoire de la philosophie, p. 36.</a:t>
            </a:r>
          </a:p>
        </p:txBody>
      </p:sp>
      <p:sp>
        <p:nvSpPr>
          <p:cNvPr id="4" name="Titre 1"/>
          <p:cNvSpPr>
            <a:spLocks noGrp="1"/>
          </p:cNvSpPr>
          <p:nvPr>
            <p:ph type="title"/>
          </p:nvPr>
        </p:nvSpPr>
        <p:spPr>
          <a:xfrm>
            <a:off x="0" y="512064"/>
            <a:ext cx="8929718" cy="914400"/>
          </a:xfrm>
        </p:spPr>
        <p:txBody>
          <a:bodyPr/>
          <a:lstStyle/>
          <a:p>
            <a:r>
              <a:rPr lang="fr-FR" dirty="0"/>
              <a:t>Les indications bibliographiques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buNone/>
            </a:pPr>
            <a:r>
              <a:rPr lang="fr-FR" dirty="0">
                <a:solidFill>
                  <a:srgbClr val="FFFF00"/>
                </a:solidFill>
              </a:rPr>
              <a:t>Passim. </a:t>
            </a:r>
          </a:p>
          <a:p>
            <a:pPr algn="ctr">
              <a:buNone/>
            </a:pPr>
            <a:r>
              <a:rPr lang="fr-FR" dirty="0"/>
              <a:t>Quand on veut faire référence à de nombreux passages d'un livre, on met, après le titre de l'ouvrage, le mot passim (en italique) suivi d'un point. Exemple: </a:t>
            </a:r>
          </a:p>
          <a:p>
            <a:pPr algn="ctr">
              <a:buNone/>
            </a:pPr>
            <a:r>
              <a:rPr lang="fr-FR" dirty="0"/>
              <a:t>Cf. F. VAN STEENBERGHEN, La philosophie au XIIIe siècle, passim.</a:t>
            </a:r>
          </a:p>
        </p:txBody>
      </p:sp>
      <p:sp>
        <p:nvSpPr>
          <p:cNvPr id="4" name="Titre 1"/>
          <p:cNvSpPr>
            <a:spLocks noGrp="1"/>
          </p:cNvSpPr>
          <p:nvPr>
            <p:ph type="title"/>
          </p:nvPr>
        </p:nvSpPr>
        <p:spPr>
          <a:xfrm>
            <a:off x="0" y="512064"/>
            <a:ext cx="8929718" cy="914400"/>
          </a:xfrm>
        </p:spPr>
        <p:txBody>
          <a:bodyPr/>
          <a:lstStyle/>
          <a:p>
            <a:r>
              <a:rPr lang="fr-FR" dirty="0"/>
              <a:t>Les indications bibliographiques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a:bodyPr>
          <a:lstStyle/>
          <a:p>
            <a:pPr algn="ctr">
              <a:buNone/>
            </a:pPr>
            <a:r>
              <a:rPr lang="fr-FR" dirty="0" err="1">
                <a:solidFill>
                  <a:srgbClr val="FFFF00"/>
                </a:solidFill>
              </a:rPr>
              <a:t>Cf</a:t>
            </a:r>
            <a:endParaRPr lang="fr-FR" dirty="0">
              <a:solidFill>
                <a:srgbClr val="FFFF00"/>
              </a:solidFill>
            </a:endParaRPr>
          </a:p>
          <a:p>
            <a:pPr algn="ctr">
              <a:buNone/>
            </a:pPr>
            <a:r>
              <a:rPr lang="fr-FR" dirty="0"/>
              <a:t>Quand on veut citer une série d'auteurs et d'ouvrages, on adopte une ponctuation uniforme, à savoir le point-virgule, pour séparer chacune des références. </a:t>
            </a:r>
          </a:p>
          <a:p>
            <a:pPr algn="ctr">
              <a:buNone/>
            </a:pPr>
            <a:r>
              <a:rPr lang="fr-FR" dirty="0"/>
              <a:t>Exemple: Cf. A. GOMEZ-MORIANA, La subversion du discours rituel, p. 87. Voir aussi sur ce sujet: D. TROTTIER, Jeu textuel…, spécialement le chap. 7, pp. 176-177; R. ROBIN, Le roman mémoriel, passim; B. PATAR, A l'occasion des choses, p. 34.</a:t>
            </a:r>
          </a:p>
        </p:txBody>
      </p:sp>
      <p:sp>
        <p:nvSpPr>
          <p:cNvPr id="4" name="Titre 1"/>
          <p:cNvSpPr>
            <a:spLocks noGrp="1"/>
          </p:cNvSpPr>
          <p:nvPr>
            <p:ph type="title"/>
          </p:nvPr>
        </p:nvSpPr>
        <p:spPr>
          <a:xfrm>
            <a:off x="0" y="512064"/>
            <a:ext cx="8929718" cy="914400"/>
          </a:xfrm>
        </p:spPr>
        <p:txBody>
          <a:bodyPr/>
          <a:lstStyle/>
          <a:p>
            <a:r>
              <a:rPr lang="fr-FR" dirty="0"/>
              <a:t>Les indications bibliographiques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4400" y="1500174"/>
            <a:ext cx="7772400" cy="4855386"/>
          </a:xfrm>
        </p:spPr>
        <p:txBody>
          <a:bodyPr>
            <a:normAutofit fontScale="85000" lnSpcReduction="20000"/>
          </a:bodyPr>
          <a:lstStyle/>
          <a:p>
            <a:pPr algn="ctr">
              <a:buNone/>
            </a:pPr>
            <a:r>
              <a:rPr lang="fr-FR" dirty="0">
                <a:solidFill>
                  <a:srgbClr val="FFFF00"/>
                </a:solidFill>
              </a:rPr>
              <a:t>Quand dans les notes on fait référence à un article de dictionnaire ou d'encyclopédie:</a:t>
            </a:r>
          </a:p>
          <a:p>
            <a:pPr algn="ctr">
              <a:buNone/>
            </a:pPr>
            <a:r>
              <a:rPr lang="fr-FR" dirty="0"/>
              <a:t>on donne d'abord le nom de l'ouvrage écrit en italique et suivi d'une virgule; puis le numéro de la page à laquelle correspond la référence, accompagné d'une virgule; ensuite, on ajoute l'abréviation «art.» ou l'expression latine (écrite en entier) «</a:t>
            </a:r>
            <a:r>
              <a:rPr lang="fr-FR" dirty="0" err="1"/>
              <a:t>sub</a:t>
            </a:r>
            <a:r>
              <a:rPr lang="fr-FR" dirty="0"/>
              <a:t> </a:t>
            </a:r>
            <a:r>
              <a:rPr lang="fr-FR" dirty="0" err="1"/>
              <a:t>verbo</a:t>
            </a:r>
            <a:r>
              <a:rPr lang="fr-FR" dirty="0"/>
              <a:t>»; et enfin on précise le titre de l'article dont il est fait mention</a:t>
            </a:r>
          </a:p>
          <a:p>
            <a:pPr algn="ctr">
              <a:buNone/>
            </a:pPr>
            <a:r>
              <a:rPr lang="fr-FR" dirty="0"/>
              <a:t>- Cf. Encyclopédie universelle, p. 376, art. «Jean Buridan». </a:t>
            </a:r>
          </a:p>
          <a:p>
            <a:pPr algn="ctr">
              <a:buNone/>
            </a:pPr>
            <a:r>
              <a:rPr lang="fr-FR" dirty="0"/>
              <a:t>- Voir sur ce sujet la Grande encyclopédie historique, p. 496, </a:t>
            </a:r>
            <a:r>
              <a:rPr lang="fr-FR" dirty="0" err="1"/>
              <a:t>sub</a:t>
            </a:r>
            <a:r>
              <a:rPr lang="fr-FR" dirty="0"/>
              <a:t> </a:t>
            </a:r>
            <a:r>
              <a:rPr lang="fr-FR" dirty="0" err="1"/>
              <a:t>verbo</a:t>
            </a:r>
            <a:r>
              <a:rPr lang="fr-FR" dirty="0"/>
              <a:t> «Français».</a:t>
            </a:r>
          </a:p>
        </p:txBody>
      </p:sp>
      <p:sp>
        <p:nvSpPr>
          <p:cNvPr id="4" name="Titre 1"/>
          <p:cNvSpPr>
            <a:spLocks noGrp="1"/>
          </p:cNvSpPr>
          <p:nvPr>
            <p:ph type="title"/>
          </p:nvPr>
        </p:nvSpPr>
        <p:spPr>
          <a:xfrm>
            <a:off x="0" y="512064"/>
            <a:ext cx="8929718" cy="914400"/>
          </a:xfrm>
        </p:spPr>
        <p:txBody>
          <a:bodyPr/>
          <a:lstStyle/>
          <a:p>
            <a:r>
              <a:rPr lang="fr-FR" dirty="0"/>
              <a:t>Les indications bibliographiques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pPr algn="ctr">
              <a:buNone/>
            </a:pPr>
            <a:r>
              <a:rPr lang="fr-FR" dirty="0">
                <a:solidFill>
                  <a:srgbClr val="FFFF00"/>
                </a:solidFill>
              </a:rPr>
              <a:t>Double référence </a:t>
            </a:r>
          </a:p>
          <a:p>
            <a:pPr algn="ctr">
              <a:buNone/>
            </a:pPr>
            <a:r>
              <a:rPr lang="fr-FR" dirty="0"/>
              <a:t>Lorsqu'une référence à un ouvrage a été prise dans un autre ouvrage, il faut mentionner les deux références. Les expressions « cité dans », « cité par » ou « X citant » sont utilisées. On utilise le point-virgule pour séparer les deux parties de la référence. </a:t>
            </a:r>
          </a:p>
          <a:p>
            <a:pPr algn="ctr">
              <a:buNone/>
            </a:pPr>
            <a:r>
              <a:rPr lang="fr-FR" dirty="0"/>
              <a:t> Ex.: J. </a:t>
            </a:r>
            <a:r>
              <a:rPr lang="fr-FR" dirty="0" err="1"/>
              <a:t>Makek</a:t>
            </a:r>
            <a:r>
              <a:rPr lang="fr-FR" dirty="0"/>
              <a:t>, Le mouvement hussite en Bohème, Prague, 1958, p. 247-248; cité dans Francis Rapp, L'Église et la vie religieuse en Occident à la fin du moyen âge, 2e éd., Paris, Presses universitaires de France, 1980 (1971), p. 292.:</a:t>
            </a:r>
          </a:p>
        </p:txBody>
      </p:sp>
      <p:sp>
        <p:nvSpPr>
          <p:cNvPr id="4" name="Titre 1"/>
          <p:cNvSpPr>
            <a:spLocks noGrp="1"/>
          </p:cNvSpPr>
          <p:nvPr>
            <p:ph type="title"/>
          </p:nvPr>
        </p:nvSpPr>
        <p:spPr>
          <a:xfrm>
            <a:off x="0" y="512064"/>
            <a:ext cx="8929718" cy="914400"/>
          </a:xfrm>
        </p:spPr>
        <p:txBody>
          <a:bodyPr/>
          <a:lstStyle/>
          <a:p>
            <a:r>
              <a:rPr lang="fr-FR" dirty="0"/>
              <a:t>Les indications bibliographiques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livre</a:t>
            </a:r>
          </a:p>
        </p:txBody>
      </p:sp>
      <p:sp>
        <p:nvSpPr>
          <p:cNvPr id="3" name="Espace réservé du contenu 2"/>
          <p:cNvSpPr>
            <a:spLocks noGrp="1"/>
          </p:cNvSpPr>
          <p:nvPr>
            <p:ph idx="1"/>
          </p:nvPr>
        </p:nvSpPr>
        <p:spPr>
          <a:xfrm>
            <a:off x="914400" y="1357298"/>
            <a:ext cx="7772400" cy="4998262"/>
          </a:xfrm>
        </p:spPr>
        <p:txBody>
          <a:bodyPr>
            <a:normAutofit fontScale="85000" lnSpcReduction="10000"/>
          </a:bodyPr>
          <a:lstStyle/>
          <a:p>
            <a:pPr algn="ctr"/>
            <a:r>
              <a:rPr lang="fr-FR" dirty="0"/>
              <a:t>NOM, Prénom de(s) auteur(s), </a:t>
            </a:r>
          </a:p>
          <a:p>
            <a:pPr algn="ctr"/>
            <a:r>
              <a:rPr lang="fr-FR" dirty="0"/>
              <a:t>année de publication.</a:t>
            </a:r>
          </a:p>
          <a:p>
            <a:pPr algn="ctr"/>
            <a:r>
              <a:rPr lang="fr-FR" i="1" dirty="0"/>
              <a:t>Titre du livre. </a:t>
            </a:r>
            <a:r>
              <a:rPr lang="fr-FR" i="1" dirty="0" err="1"/>
              <a:t>Nème</a:t>
            </a:r>
            <a:r>
              <a:rPr lang="fr-FR" i="1" dirty="0"/>
              <a:t> édition. </a:t>
            </a:r>
          </a:p>
          <a:p>
            <a:pPr algn="ctr"/>
            <a:r>
              <a:rPr lang="fr-FR" i="1" dirty="0"/>
              <a:t>Lieu d’édition : Nom de </a:t>
            </a:r>
            <a:r>
              <a:rPr lang="fr-FR" dirty="0"/>
              <a:t>l’éditeur, nombre de pages. </a:t>
            </a:r>
          </a:p>
          <a:p>
            <a:pPr algn="ctr"/>
            <a:r>
              <a:rPr lang="fr-FR" dirty="0"/>
              <a:t>Titre de la collection (facultatif)</a:t>
            </a:r>
          </a:p>
          <a:p>
            <a:pPr algn="ctr"/>
            <a:r>
              <a:rPr lang="fr-FR" dirty="0"/>
              <a:t>(ISBN facultatif)</a:t>
            </a:r>
          </a:p>
          <a:p>
            <a:pPr algn="ctr"/>
            <a:endParaRPr lang="fr-FR" b="1" dirty="0"/>
          </a:p>
          <a:p>
            <a:pPr algn="ctr">
              <a:buNone/>
            </a:pPr>
            <a:r>
              <a:rPr lang="fr-FR" b="1" dirty="0"/>
              <a:t>Ex. : DOUCHET, Jacques, 2010. </a:t>
            </a:r>
            <a:r>
              <a:rPr lang="fr-FR" b="1" i="1" dirty="0"/>
              <a:t>Analyse : recueil  </a:t>
            </a:r>
            <a:r>
              <a:rPr lang="fr-FR" i="1" dirty="0"/>
              <a:t>d'exercices et aide-mémoire . Vol. 1. 3ème édition. </a:t>
            </a:r>
            <a:r>
              <a:rPr lang="fr-FR" dirty="0"/>
              <a:t>Lausanne : Presses polytechniques et universitaires romandes, 510 p. Enseignement des mathématiques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La pagination </a:t>
            </a:r>
            <a:br>
              <a:rPr lang="fr-FR" b="1" dirty="0"/>
            </a:br>
            <a:endParaRPr lang="fr-FR" dirty="0"/>
          </a:p>
        </p:txBody>
      </p:sp>
      <p:sp>
        <p:nvSpPr>
          <p:cNvPr id="3" name="Espace réservé du contenu 2"/>
          <p:cNvSpPr>
            <a:spLocks noGrp="1"/>
          </p:cNvSpPr>
          <p:nvPr>
            <p:ph idx="1"/>
          </p:nvPr>
        </p:nvSpPr>
        <p:spPr/>
        <p:txBody>
          <a:bodyPr/>
          <a:lstStyle/>
          <a:p>
            <a:pPr algn="ctr">
              <a:buNone/>
            </a:pPr>
            <a:r>
              <a:rPr lang="fr-FR" dirty="0"/>
              <a:t>On doit compter à partir de la page de garde. Il s’agit de la page blanche située entre la page de couverture et la page de titre. </a:t>
            </a:r>
          </a:p>
          <a:p>
            <a:pPr algn="ctr">
              <a:buNone/>
            </a:pPr>
            <a:r>
              <a:rPr lang="fr-FR" b="1" dirty="0"/>
              <a:t>Mais la pagination ne doit apparaître qu’à partir du sommaire.</a:t>
            </a:r>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La page de couverture </a:t>
            </a:r>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endParaRPr lang="fr-FR"/>
          </a:p>
        </p:txBody>
      </p:sp>
      <p:pic>
        <p:nvPicPr>
          <p:cNvPr id="46082" name="Picture 2"/>
          <p:cNvPicPr>
            <a:picLocks noChangeAspect="1" noChangeArrowheads="1"/>
          </p:cNvPicPr>
          <p:nvPr/>
        </p:nvPicPr>
        <p:blipFill>
          <a:blip r:embed="rId2"/>
          <a:srcRect/>
          <a:stretch>
            <a:fillRect/>
          </a:stretch>
        </p:blipFill>
        <p:spPr bwMode="auto">
          <a:xfrm>
            <a:off x="1" y="-1714536"/>
            <a:ext cx="9143999" cy="9724412"/>
          </a:xfrm>
          <a:prstGeom prst="rect">
            <a:avLst/>
          </a:prstGeom>
          <a:noFill/>
          <a:ln w="9525">
            <a:noFill/>
            <a:miter lim="800000"/>
            <a:headEnd/>
            <a:tailEnd/>
          </a:ln>
          <a:effec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p:cNvPicPr>
            <a:picLocks noChangeAspect="1" noChangeArrowheads="1"/>
          </p:cNvPicPr>
          <p:nvPr/>
        </p:nvPicPr>
        <p:blipFill>
          <a:blip r:embed="rId2"/>
          <a:srcRect/>
          <a:stretch>
            <a:fillRect/>
          </a:stretch>
        </p:blipFill>
        <p:spPr bwMode="auto">
          <a:xfrm>
            <a:off x="1" y="1"/>
            <a:ext cx="9358345" cy="9527355"/>
          </a:xfrm>
          <a:prstGeom prst="rect">
            <a:avLst/>
          </a:prstGeom>
          <a:noFill/>
          <a:ln w="9525">
            <a:noFill/>
            <a:miter lim="800000"/>
            <a:headEnd/>
            <a:tailEnd/>
          </a:ln>
          <a:effec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512064"/>
            <a:ext cx="8258204" cy="914400"/>
          </a:xfrm>
        </p:spPr>
        <p:txBody>
          <a:bodyPr/>
          <a:lstStyle/>
          <a:p>
            <a:r>
              <a:rPr lang="fr-FR" b="1" dirty="0"/>
              <a:t>La page de garde </a:t>
            </a:r>
            <a:r>
              <a:rPr lang="fr-FR" b="1" i="1" dirty="0"/>
              <a:t>(obligatoire) </a:t>
            </a:r>
            <a:br>
              <a:rPr lang="fr-FR" b="1" i="1" dirty="0"/>
            </a:br>
            <a:endParaRPr lang="fr-FR" dirty="0"/>
          </a:p>
        </p:txBody>
      </p:sp>
      <p:sp>
        <p:nvSpPr>
          <p:cNvPr id="3" name="Espace réservé du contenu 2"/>
          <p:cNvSpPr>
            <a:spLocks noGrp="1"/>
          </p:cNvSpPr>
          <p:nvPr>
            <p:ph idx="1"/>
          </p:nvPr>
        </p:nvSpPr>
        <p:spPr/>
        <p:txBody>
          <a:bodyPr/>
          <a:lstStyle/>
          <a:p>
            <a:pPr algn="ctr">
              <a:buNone/>
            </a:pPr>
            <a:endParaRPr lang="fr-FR" dirty="0"/>
          </a:p>
          <a:p>
            <a:pPr algn="ctr">
              <a:buNone/>
            </a:pPr>
            <a:r>
              <a:rPr lang="fr-FR" dirty="0"/>
              <a:t>C’est une page blanche. Vous devez commencer à compter à partir de cette page mais le numéro de la page ne doit pas apparaître. La pagination n’apparaîtra qu’à partir du sommaire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12064"/>
            <a:ext cx="8186766" cy="914400"/>
          </a:xfrm>
        </p:spPr>
        <p:txBody>
          <a:bodyPr/>
          <a:lstStyle/>
          <a:p>
            <a:r>
              <a:rPr lang="fr-FR" b="1" dirty="0"/>
              <a:t>La page de titre </a:t>
            </a:r>
            <a:r>
              <a:rPr lang="fr-FR" b="1" i="1" dirty="0"/>
              <a:t>(obligatoire) </a:t>
            </a:r>
            <a:br>
              <a:rPr lang="fr-FR" b="1" i="1" dirty="0"/>
            </a:br>
            <a:endParaRPr lang="fr-FR" dirty="0"/>
          </a:p>
        </p:txBody>
      </p:sp>
      <p:sp>
        <p:nvSpPr>
          <p:cNvPr id="3" name="Espace réservé du contenu 2"/>
          <p:cNvSpPr>
            <a:spLocks noGrp="1"/>
          </p:cNvSpPr>
          <p:nvPr>
            <p:ph idx="1"/>
          </p:nvPr>
        </p:nvSpPr>
        <p:spPr/>
        <p:txBody>
          <a:bodyPr/>
          <a:lstStyle/>
          <a:p>
            <a:pPr algn="ctr">
              <a:buNone/>
            </a:pPr>
            <a:endParaRPr lang="fr-FR" dirty="0"/>
          </a:p>
          <a:p>
            <a:pPr algn="ctr">
              <a:buNone/>
            </a:pPr>
            <a:r>
              <a:rPr lang="fr-FR" dirty="0"/>
              <a:t>La page de titre reprend tous les éléments de la page de couverture, sauf l’(es) illustration(s).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512064"/>
            <a:ext cx="8643998" cy="914400"/>
          </a:xfrm>
        </p:spPr>
        <p:txBody>
          <a:bodyPr/>
          <a:lstStyle/>
          <a:p>
            <a:pPr algn="ctr"/>
            <a:r>
              <a:rPr lang="fr-FR" b="1" dirty="0"/>
              <a:t>La dédicace et l’épigraphe </a:t>
            </a:r>
            <a:r>
              <a:rPr lang="fr-FR" b="1" i="1" dirty="0"/>
              <a:t>(facultative) </a:t>
            </a:r>
            <a:br>
              <a:rPr lang="fr-FR" b="1" i="1" dirty="0"/>
            </a:br>
            <a:endParaRPr lang="fr-FR" dirty="0"/>
          </a:p>
        </p:txBody>
      </p:sp>
      <p:sp>
        <p:nvSpPr>
          <p:cNvPr id="3" name="Espace réservé du contenu 2"/>
          <p:cNvSpPr>
            <a:spLocks noGrp="1"/>
          </p:cNvSpPr>
          <p:nvPr>
            <p:ph idx="1"/>
          </p:nvPr>
        </p:nvSpPr>
        <p:spPr/>
        <p:txBody>
          <a:bodyPr>
            <a:normAutofit/>
          </a:bodyPr>
          <a:lstStyle/>
          <a:p>
            <a:pPr algn="ctr">
              <a:buNone/>
            </a:pPr>
            <a:endParaRPr lang="fr-FR" dirty="0"/>
          </a:p>
          <a:p>
            <a:pPr algn="ctr">
              <a:buNone/>
            </a:pPr>
            <a:r>
              <a:rPr lang="fr-FR" dirty="0"/>
              <a:t>- La dédicace rend hommage à une ou plusieurs personnes. </a:t>
            </a:r>
          </a:p>
          <a:p>
            <a:pPr algn="ctr">
              <a:buFontTx/>
              <a:buChar char="-"/>
            </a:pPr>
            <a:r>
              <a:rPr lang="fr-FR" dirty="0"/>
              <a:t>L’épigraphe est une courte citation illustrant les propos qui vont suivre. </a:t>
            </a:r>
          </a:p>
          <a:p>
            <a:pPr algn="ctr">
              <a:buNone/>
            </a:pPr>
            <a:r>
              <a:rPr lang="fr-FR" dirty="0"/>
              <a:t>-  La dédicace et l’épigraphe ont chacune leur propre page. Elles sont généralement en italique, situées dans la moitié supérieure de la page et alignées à droite.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512064"/>
            <a:ext cx="8258204" cy="914400"/>
          </a:xfrm>
        </p:spPr>
        <p:txBody>
          <a:bodyPr/>
          <a:lstStyle/>
          <a:p>
            <a:r>
              <a:rPr lang="fr-FR" b="1" dirty="0"/>
              <a:t>Les remerciements </a:t>
            </a:r>
            <a:r>
              <a:rPr lang="fr-FR" b="1" i="1" dirty="0"/>
              <a:t>(conseillés) </a:t>
            </a:r>
            <a:br>
              <a:rPr lang="fr-FR" b="1" i="1" dirty="0"/>
            </a:br>
            <a:endParaRPr lang="fr-FR" dirty="0"/>
          </a:p>
        </p:txBody>
      </p:sp>
      <p:sp>
        <p:nvSpPr>
          <p:cNvPr id="3" name="Espace réservé du contenu 2"/>
          <p:cNvSpPr>
            <a:spLocks noGrp="1"/>
          </p:cNvSpPr>
          <p:nvPr>
            <p:ph idx="1"/>
          </p:nvPr>
        </p:nvSpPr>
        <p:spPr/>
        <p:txBody>
          <a:bodyPr/>
          <a:lstStyle/>
          <a:p>
            <a:pPr algn="ctr">
              <a:buNone/>
            </a:pPr>
            <a:r>
              <a:rPr lang="fr-FR" dirty="0"/>
              <a:t>- Les remerciements peuvent être nominatifs, par groupes distincts ou collectifs. </a:t>
            </a:r>
          </a:p>
          <a:p>
            <a:pPr algn="ctr">
              <a:buFontTx/>
              <a:buChar char="-"/>
            </a:pPr>
            <a:r>
              <a:rPr lang="fr-FR" dirty="0"/>
              <a:t>Vous pouvez vous exprimer librement. N’hésitez pas à être original, pertinent mais sans oublier la courtoisie. </a:t>
            </a:r>
          </a:p>
          <a:p>
            <a:pPr algn="ctr">
              <a:buFontTx/>
              <a:buChar char="-"/>
            </a:pPr>
            <a:r>
              <a:rPr lang="fr-FR" dirty="0"/>
              <a:t>Ils ne sont pas obligatoires mais vivement recommandés.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Le sommaire (</a:t>
            </a:r>
            <a:r>
              <a:rPr lang="fr-FR" b="1" i="1" dirty="0"/>
              <a:t>obligatoire) </a:t>
            </a:r>
            <a:br>
              <a:rPr lang="fr-FR" b="1" i="1" dirty="0"/>
            </a:br>
            <a:endParaRPr lang="fr-FR" dirty="0"/>
          </a:p>
        </p:txBody>
      </p:sp>
      <p:sp>
        <p:nvSpPr>
          <p:cNvPr id="3" name="Espace réservé du contenu 2"/>
          <p:cNvSpPr>
            <a:spLocks noGrp="1"/>
          </p:cNvSpPr>
          <p:nvPr>
            <p:ph idx="1"/>
          </p:nvPr>
        </p:nvSpPr>
        <p:spPr/>
        <p:txBody>
          <a:bodyPr>
            <a:normAutofit fontScale="92500" lnSpcReduction="20000"/>
          </a:bodyPr>
          <a:lstStyle/>
          <a:p>
            <a:pPr algn="ctr"/>
            <a:r>
              <a:rPr lang="fr-FR" dirty="0"/>
              <a:t>Le sommaire présente une vision synthétique du plan, il est donc plus court qu’une table des matières. Il se situe juste avant l’introduction et c’est à cette page qu’apparaît la pagination. </a:t>
            </a:r>
          </a:p>
          <a:p>
            <a:pPr algn="ctr"/>
            <a:r>
              <a:rPr lang="fr-FR" dirty="0"/>
              <a:t>Il ne doit contenir que les rubriques principales de manière à tenir sur une page : l’introduction, le Titre 1 et le Titre 2, la conclusion, la bibliographie, les tables des annexes et des illustrations, si elles existent, et la table des matières. </a:t>
            </a:r>
          </a:p>
          <a:p>
            <a:pPr algn="ctr"/>
            <a:r>
              <a:rPr lang="fr-FR" dirty="0"/>
              <a:t>Il peut être réalisé automatiquement à l’aide d’une feuille de style.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512064"/>
            <a:ext cx="8572528" cy="914400"/>
          </a:xfrm>
        </p:spPr>
        <p:txBody>
          <a:bodyPr/>
          <a:lstStyle/>
          <a:p>
            <a:pPr algn="ctr"/>
            <a:r>
              <a:rPr lang="fr-FR" sz="3600" b="1" dirty="0"/>
              <a:t>La liste des </a:t>
            </a:r>
            <a:r>
              <a:rPr lang="fr-FR" sz="3200" b="1" dirty="0"/>
              <a:t>abréviations</a:t>
            </a:r>
            <a:r>
              <a:rPr lang="fr-FR" sz="3600" b="1" dirty="0"/>
              <a:t> et/ou des sigles </a:t>
            </a:r>
            <a:r>
              <a:rPr lang="fr-FR" sz="3600" b="1" i="1" dirty="0"/>
              <a:t>(facultative) </a:t>
            </a:r>
            <a:br>
              <a:rPr lang="fr-FR" sz="3600" b="1" i="1" dirty="0"/>
            </a:br>
            <a:endParaRPr lang="fr-FR" sz="3600" dirty="0"/>
          </a:p>
        </p:txBody>
      </p:sp>
      <p:sp>
        <p:nvSpPr>
          <p:cNvPr id="3" name="Espace réservé du contenu 2"/>
          <p:cNvSpPr>
            <a:spLocks noGrp="1"/>
          </p:cNvSpPr>
          <p:nvPr>
            <p:ph idx="1"/>
          </p:nvPr>
        </p:nvSpPr>
        <p:spPr/>
        <p:txBody>
          <a:bodyPr>
            <a:normAutofit/>
          </a:bodyPr>
          <a:lstStyle/>
          <a:p>
            <a:pPr algn="ctr">
              <a:buNone/>
            </a:pPr>
            <a:r>
              <a:rPr lang="fr-FR" dirty="0"/>
              <a:t>- La liste des abréviations et/ou des sigles référence, par ordre alphabétique, toutes les abréviations et/ou tous les sigles utilisés dans le mémoire avec leur développement complet. </a:t>
            </a:r>
          </a:p>
          <a:p>
            <a:pPr algn="ctr">
              <a:buNone/>
            </a:pPr>
            <a:r>
              <a:rPr lang="fr-FR" dirty="0"/>
              <a:t>- A éviter si vous en avez peu. Il est préférable alors de les développer dans les notes de bas de page.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Livre numérique</a:t>
            </a:r>
          </a:p>
        </p:txBody>
      </p:sp>
      <p:sp>
        <p:nvSpPr>
          <p:cNvPr id="3" name="Espace réservé du contenu 2"/>
          <p:cNvSpPr>
            <a:spLocks noGrp="1"/>
          </p:cNvSpPr>
          <p:nvPr>
            <p:ph idx="1"/>
          </p:nvPr>
        </p:nvSpPr>
        <p:spPr/>
        <p:txBody>
          <a:bodyPr/>
          <a:lstStyle/>
          <a:p>
            <a:r>
              <a:rPr lang="fr-FR" dirty="0"/>
              <a:t>AUTEUR, Prénom. </a:t>
            </a:r>
            <a:r>
              <a:rPr lang="fr-FR" i="1" dirty="0"/>
              <a:t>Titre de l’ouvrage. Tomaison </a:t>
            </a:r>
            <a:r>
              <a:rPr lang="fr-FR" b="1" i="1" dirty="0"/>
              <a:t>[en ligne]. Edition. </a:t>
            </a:r>
          </a:p>
          <a:p>
            <a:r>
              <a:rPr lang="fr-FR" b="1" i="1" dirty="0"/>
              <a:t>Lieu d’édition : éditeur commercial,</a:t>
            </a:r>
          </a:p>
          <a:p>
            <a:r>
              <a:rPr lang="fr-FR" b="1" i="1" dirty="0"/>
              <a:t> année de </a:t>
            </a:r>
            <a:r>
              <a:rPr lang="fr-FR" dirty="0"/>
              <a:t>publication, </a:t>
            </a:r>
          </a:p>
          <a:p>
            <a:r>
              <a:rPr lang="fr-FR" dirty="0"/>
              <a:t>nombre de pages </a:t>
            </a:r>
          </a:p>
          <a:p>
            <a:r>
              <a:rPr lang="fr-FR" dirty="0"/>
              <a:t>(Titre de la collection, n° de la collection).Format. Disponible sur : &lt;URL&gt; (date de consultation). (ISBN facultatif)</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Le lexique (</a:t>
            </a:r>
            <a:r>
              <a:rPr lang="fr-FR" b="1" i="1" dirty="0"/>
              <a:t>facultatif) </a:t>
            </a:r>
            <a:br>
              <a:rPr lang="fr-FR" b="1" i="1" dirty="0"/>
            </a:br>
            <a:endParaRPr lang="fr-FR" dirty="0"/>
          </a:p>
        </p:txBody>
      </p:sp>
      <p:sp>
        <p:nvSpPr>
          <p:cNvPr id="3" name="Espace réservé du contenu 2"/>
          <p:cNvSpPr>
            <a:spLocks noGrp="1"/>
          </p:cNvSpPr>
          <p:nvPr>
            <p:ph idx="1"/>
          </p:nvPr>
        </p:nvSpPr>
        <p:spPr/>
        <p:txBody>
          <a:bodyPr/>
          <a:lstStyle/>
          <a:p>
            <a:pPr algn="ctr">
              <a:buNone/>
            </a:pPr>
            <a:endParaRPr lang="fr-FR" dirty="0"/>
          </a:p>
          <a:p>
            <a:pPr algn="ctr">
              <a:buNone/>
            </a:pPr>
            <a:r>
              <a:rPr lang="fr-FR" dirty="0"/>
              <a:t>Le lexique présente les définitions des termes compliqués utilisés dans le mémoire. Le classement alphabétique est recommandé, avec mention de(s) la page(s) où l’on trouve le mot expliqué.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L’index (</a:t>
            </a:r>
            <a:r>
              <a:rPr lang="fr-FR" b="1" i="1" dirty="0"/>
              <a:t>facultatif) </a:t>
            </a:r>
            <a:br>
              <a:rPr lang="fr-FR" b="1" i="1" dirty="0"/>
            </a:br>
            <a:endParaRPr lang="fr-FR" dirty="0"/>
          </a:p>
        </p:txBody>
      </p:sp>
      <p:sp>
        <p:nvSpPr>
          <p:cNvPr id="3" name="Espace réservé du contenu 2"/>
          <p:cNvSpPr>
            <a:spLocks noGrp="1"/>
          </p:cNvSpPr>
          <p:nvPr>
            <p:ph idx="1"/>
          </p:nvPr>
        </p:nvSpPr>
        <p:spPr/>
        <p:txBody>
          <a:bodyPr/>
          <a:lstStyle/>
          <a:p>
            <a:pPr algn="ctr">
              <a:buNone/>
            </a:pPr>
            <a:endParaRPr lang="fr-FR" dirty="0"/>
          </a:p>
          <a:p>
            <a:pPr algn="ctr">
              <a:buNone/>
            </a:pPr>
            <a:r>
              <a:rPr lang="fr-FR" dirty="0"/>
              <a:t>L’index est une liste des termes significatifs (mots-clés) utilisés dans le mémoire. Ils sont classés de préférence par ordre alphabétique, avec mention de(s) la page(s) où ils apparaissent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12064"/>
            <a:ext cx="8186766" cy="914400"/>
          </a:xfrm>
        </p:spPr>
        <p:txBody>
          <a:bodyPr/>
          <a:lstStyle/>
          <a:p>
            <a:pPr algn="ctr"/>
            <a:r>
              <a:rPr lang="fr-FR" sz="3600" b="1" dirty="0"/>
              <a:t>Les annexes et la table des annexes </a:t>
            </a:r>
            <a:r>
              <a:rPr lang="fr-FR" sz="3600" b="1" i="1" dirty="0"/>
              <a:t>(facultatives) </a:t>
            </a:r>
            <a:br>
              <a:rPr lang="fr-FR" sz="3600" b="1" i="1" dirty="0"/>
            </a:br>
            <a:endParaRPr lang="fr-FR" sz="3600" dirty="0"/>
          </a:p>
        </p:txBody>
      </p:sp>
      <p:sp>
        <p:nvSpPr>
          <p:cNvPr id="3" name="Espace réservé du contenu 2"/>
          <p:cNvSpPr>
            <a:spLocks noGrp="1"/>
          </p:cNvSpPr>
          <p:nvPr>
            <p:ph idx="1"/>
          </p:nvPr>
        </p:nvSpPr>
        <p:spPr/>
        <p:txBody>
          <a:bodyPr>
            <a:normAutofit/>
          </a:bodyPr>
          <a:lstStyle/>
          <a:p>
            <a:pPr algn="ctr">
              <a:buNone/>
            </a:pPr>
            <a:r>
              <a:rPr lang="fr-FR" dirty="0"/>
              <a:t>- Les annexes sont paginées en continuité avec le mémoire. Il est conseillé de les titrer et de les numéroter. Ces informations seront reprises dans une table des annexes (Annexe 1, Titre, p.) qui peut être réalisée automatiquement à l’aide d’une feuille de style. </a:t>
            </a:r>
          </a:p>
          <a:p>
            <a:pPr algn="ctr">
              <a:buNone/>
            </a:pPr>
            <a:r>
              <a:rPr lang="fr-FR" dirty="0"/>
              <a:t>- Un volume à part des annexes peut être envisagé avec une pagination discontinue.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12064"/>
            <a:ext cx="8186766" cy="914400"/>
          </a:xfrm>
        </p:spPr>
        <p:txBody>
          <a:bodyPr/>
          <a:lstStyle/>
          <a:p>
            <a:pPr algn="ctr"/>
            <a:r>
              <a:rPr lang="fr-FR" sz="3600" b="1" dirty="0"/>
              <a:t>La table des illustrations </a:t>
            </a:r>
            <a:r>
              <a:rPr lang="fr-FR" sz="3600" b="1" i="1" dirty="0"/>
              <a:t>(facultative) </a:t>
            </a:r>
            <a:br>
              <a:rPr lang="fr-FR" sz="3600" b="1" i="1" dirty="0"/>
            </a:br>
            <a:endParaRPr lang="fr-FR" sz="3600" dirty="0"/>
          </a:p>
        </p:txBody>
      </p:sp>
      <p:sp>
        <p:nvSpPr>
          <p:cNvPr id="3" name="Espace réservé du contenu 2"/>
          <p:cNvSpPr>
            <a:spLocks noGrp="1"/>
          </p:cNvSpPr>
          <p:nvPr>
            <p:ph idx="1"/>
          </p:nvPr>
        </p:nvSpPr>
        <p:spPr/>
        <p:txBody>
          <a:bodyPr/>
          <a:lstStyle/>
          <a:p>
            <a:pPr algn="ctr">
              <a:buNone/>
            </a:pPr>
            <a:endParaRPr lang="fr-FR" dirty="0"/>
          </a:p>
          <a:p>
            <a:pPr algn="ctr">
              <a:buNone/>
            </a:pPr>
            <a:r>
              <a:rPr lang="fr-FR" dirty="0"/>
              <a:t>La table des illustrations recense tous les documents graphiques du mémoire dans leur ordre d’apparition, avec mention de la page où elles apparaissent.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12064"/>
            <a:ext cx="8186766" cy="914400"/>
          </a:xfrm>
        </p:spPr>
        <p:txBody>
          <a:bodyPr/>
          <a:lstStyle/>
          <a:p>
            <a:pPr algn="ctr"/>
            <a:r>
              <a:rPr lang="fr-FR" sz="3600" b="1" dirty="0"/>
              <a:t>La bibliographie </a:t>
            </a:r>
            <a:r>
              <a:rPr lang="fr-FR" sz="3600" b="1" i="1" dirty="0"/>
              <a:t>(obligatoire) </a:t>
            </a:r>
            <a:br>
              <a:rPr lang="fr-FR" sz="3600" b="1" i="1" dirty="0"/>
            </a:br>
            <a:endParaRPr lang="fr-FR" sz="3600" dirty="0"/>
          </a:p>
        </p:txBody>
      </p:sp>
      <p:sp>
        <p:nvSpPr>
          <p:cNvPr id="3" name="Espace réservé du contenu 2"/>
          <p:cNvSpPr>
            <a:spLocks noGrp="1"/>
          </p:cNvSpPr>
          <p:nvPr>
            <p:ph idx="1"/>
          </p:nvPr>
        </p:nvSpPr>
        <p:spPr/>
        <p:txBody>
          <a:bodyPr/>
          <a:lstStyle/>
          <a:p>
            <a:pPr algn="ctr">
              <a:buNone/>
            </a:pPr>
            <a:endParaRPr lang="fr-FR" dirty="0"/>
          </a:p>
          <a:p>
            <a:pPr algn="ctr">
              <a:buNone/>
            </a:pPr>
            <a:r>
              <a:rPr lang="fr-FR" dirty="0"/>
              <a:t> Il est conseillé de présenter une bibliographie divisée en plusieurs parties, soit par supports, soit par thèmes, soit par pertinence. A l’intérieur de ces parties, le classement préconisé est alphabétique (par nom d’auteur).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12064"/>
            <a:ext cx="8358246" cy="914400"/>
          </a:xfrm>
        </p:spPr>
        <p:txBody>
          <a:bodyPr/>
          <a:lstStyle/>
          <a:p>
            <a:pPr algn="ctr"/>
            <a:r>
              <a:rPr lang="fr-FR" sz="3600" b="1" dirty="0"/>
              <a:t>La table des matières </a:t>
            </a:r>
            <a:r>
              <a:rPr lang="fr-FR" sz="3600" b="1" i="1" dirty="0"/>
              <a:t>(obligatoire) </a:t>
            </a:r>
            <a:br>
              <a:rPr lang="fr-FR" sz="3600" b="1" i="1" dirty="0"/>
            </a:br>
            <a:endParaRPr lang="fr-FR" sz="3600" dirty="0"/>
          </a:p>
        </p:txBody>
      </p:sp>
      <p:sp>
        <p:nvSpPr>
          <p:cNvPr id="3" name="Espace réservé du contenu 2"/>
          <p:cNvSpPr>
            <a:spLocks noGrp="1"/>
          </p:cNvSpPr>
          <p:nvPr>
            <p:ph idx="1"/>
          </p:nvPr>
        </p:nvSpPr>
        <p:spPr/>
        <p:txBody>
          <a:bodyPr>
            <a:normAutofit/>
          </a:bodyPr>
          <a:lstStyle/>
          <a:p>
            <a:pPr algn="ctr">
              <a:buNone/>
            </a:pPr>
            <a:r>
              <a:rPr lang="fr-FR" dirty="0"/>
              <a:t>- La table des matières est plus précise et détaillée que le sommaire. Elle se situe à la fin du mémoire, juste avant le résumé, s’il existe. </a:t>
            </a:r>
          </a:p>
          <a:p>
            <a:pPr algn="ctr">
              <a:buNone/>
            </a:pPr>
            <a:r>
              <a:rPr lang="fr-FR" dirty="0"/>
              <a:t>- Sa fonction est essentielle : donner au lecteur une vision d’ensemble du contenu du mémoire et lui permettre de retrouver rapidement la partie qui l’intéresse. </a:t>
            </a:r>
          </a:p>
          <a:p>
            <a:pPr algn="ctr">
              <a:buNone/>
            </a:pPr>
            <a:r>
              <a:rPr lang="fr-FR" dirty="0"/>
              <a:t>- Elle peut être réalisée automatiquement à l’aide d’une feuille de style.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Le résumé (</a:t>
            </a:r>
            <a:r>
              <a:rPr lang="fr-FR" b="1" i="1" dirty="0"/>
              <a:t>conseillé) </a:t>
            </a:r>
            <a:br>
              <a:rPr lang="fr-FR" b="1" i="1" dirty="0"/>
            </a:br>
            <a:endParaRPr lang="fr-FR" dirty="0"/>
          </a:p>
        </p:txBody>
      </p:sp>
      <p:sp>
        <p:nvSpPr>
          <p:cNvPr id="3" name="Espace réservé du contenu 2"/>
          <p:cNvSpPr>
            <a:spLocks noGrp="1"/>
          </p:cNvSpPr>
          <p:nvPr>
            <p:ph idx="1"/>
          </p:nvPr>
        </p:nvSpPr>
        <p:spPr/>
        <p:txBody>
          <a:bodyPr>
            <a:normAutofit lnSpcReduction="10000"/>
          </a:bodyPr>
          <a:lstStyle/>
          <a:p>
            <a:pPr algn="ctr">
              <a:buNone/>
            </a:pPr>
            <a:r>
              <a:rPr lang="fr-FR" dirty="0"/>
              <a:t>- Le résumé est une synthèse d’une demi-page environ de votre travail. Il permet de situer le sujet et d’en indiquer les grandes lignes. </a:t>
            </a:r>
          </a:p>
          <a:p>
            <a:pPr algn="ctr">
              <a:buNone/>
            </a:pPr>
            <a:r>
              <a:rPr lang="fr-FR" dirty="0"/>
              <a:t>- Il peut être suivi de </a:t>
            </a:r>
            <a:r>
              <a:rPr lang="fr-FR" b="1" dirty="0"/>
              <a:t>mots-clés, une dizaine au maximum, qui aident à cerner le sujet traité. </a:t>
            </a:r>
          </a:p>
          <a:p>
            <a:pPr algn="ctr">
              <a:buNone/>
            </a:pPr>
            <a:r>
              <a:rPr lang="fr-FR" dirty="0"/>
              <a:t>- Le résumé et les mots-clés se situent sur la quatrième de couverture, c’est-à-dire sur le dos du mémoire imprimé. Ils constituent la dernière page du fichier électronique.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Bibliographie</a:t>
            </a:r>
          </a:p>
        </p:txBody>
      </p:sp>
      <p:sp>
        <p:nvSpPr>
          <p:cNvPr id="3" name="Espace réservé du contenu 2"/>
          <p:cNvSpPr>
            <a:spLocks noGrp="1"/>
          </p:cNvSpPr>
          <p:nvPr>
            <p:ph idx="1"/>
          </p:nvPr>
        </p:nvSpPr>
        <p:spPr/>
        <p:txBody>
          <a:bodyPr>
            <a:normAutofit fontScale="70000" lnSpcReduction="20000"/>
          </a:bodyPr>
          <a:lstStyle/>
          <a:p>
            <a:pPr algn="ctr">
              <a:buNone/>
            </a:pPr>
            <a:r>
              <a:rPr lang="fr-FR" b="1" dirty="0">
                <a:solidFill>
                  <a:srgbClr val="FFFF00"/>
                </a:solidFill>
              </a:rPr>
              <a:t>1- Format papier</a:t>
            </a:r>
          </a:p>
          <a:p>
            <a:pPr>
              <a:buNone/>
            </a:pPr>
            <a:r>
              <a:rPr lang="fr-FR" i="1" dirty="0"/>
              <a:t>- Ouvrage</a:t>
            </a:r>
          </a:p>
          <a:p>
            <a:pPr>
              <a:buNone/>
            </a:pPr>
            <a:r>
              <a:rPr lang="fr-FR" i="1" dirty="0"/>
              <a:t>- Ouvrage collectif</a:t>
            </a:r>
          </a:p>
          <a:p>
            <a:pPr>
              <a:buNone/>
            </a:pPr>
            <a:r>
              <a:rPr lang="fr-FR" i="1" dirty="0"/>
              <a:t>- Article de périodique</a:t>
            </a:r>
          </a:p>
          <a:p>
            <a:pPr>
              <a:buNone/>
            </a:pPr>
            <a:r>
              <a:rPr lang="fr-FR" i="1" dirty="0"/>
              <a:t>- Document de type thèse, mémoire ou rapport de stage</a:t>
            </a:r>
          </a:p>
          <a:p>
            <a:pPr algn="ctr">
              <a:buNone/>
            </a:pPr>
            <a:r>
              <a:rPr lang="fr-FR" b="1" dirty="0">
                <a:solidFill>
                  <a:srgbClr val="FFFF00"/>
                </a:solidFill>
              </a:rPr>
              <a:t>2- Format électronique</a:t>
            </a:r>
          </a:p>
          <a:p>
            <a:pPr>
              <a:buNone/>
            </a:pPr>
            <a:r>
              <a:rPr lang="fr-FR" i="1" dirty="0"/>
              <a:t>- Ouvrage</a:t>
            </a:r>
          </a:p>
          <a:p>
            <a:pPr>
              <a:buNone/>
            </a:pPr>
            <a:r>
              <a:rPr lang="fr-FR" i="1" dirty="0"/>
              <a:t>- Article de périodique </a:t>
            </a:r>
          </a:p>
          <a:p>
            <a:pPr>
              <a:buNone/>
            </a:pPr>
            <a:r>
              <a:rPr lang="fr-FR" i="1" dirty="0"/>
              <a:t>- Document de type thèse, mémoire ou rapport de stage</a:t>
            </a:r>
          </a:p>
          <a:p>
            <a:pPr>
              <a:buNone/>
            </a:pPr>
            <a:r>
              <a:rPr lang="fr-FR" i="1" dirty="0"/>
              <a:t>- Site web</a:t>
            </a:r>
          </a:p>
          <a:p>
            <a:pPr>
              <a:buNone/>
            </a:pPr>
            <a:r>
              <a:rPr lang="fr-FR" i="1" dirty="0"/>
              <a:t>- Page web</a:t>
            </a:r>
          </a:p>
          <a:p>
            <a:pPr>
              <a:buNone/>
            </a:pPr>
            <a:r>
              <a:rPr lang="fr-FR" i="1" dirty="0"/>
              <a:t>- Fichier en ligne</a:t>
            </a:r>
          </a:p>
          <a:p>
            <a:pPr>
              <a:buNone/>
            </a:pPr>
            <a:r>
              <a:rPr lang="fr-FR" dirty="0"/>
              <a:t>- Autres supports (cédérom, cassette vidéo, DVD,…)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ARTICLE D’ENCYCLOPEDIE</a:t>
            </a:r>
            <a:br>
              <a:rPr lang="fr-FR" b="1" dirty="0"/>
            </a:br>
            <a:endParaRPr lang="fr-FR" dirty="0"/>
          </a:p>
        </p:txBody>
      </p:sp>
      <p:sp>
        <p:nvSpPr>
          <p:cNvPr id="3" name="Espace réservé du contenu 2"/>
          <p:cNvSpPr>
            <a:spLocks noGrp="1"/>
          </p:cNvSpPr>
          <p:nvPr>
            <p:ph idx="1"/>
          </p:nvPr>
        </p:nvSpPr>
        <p:spPr>
          <a:xfrm>
            <a:off x="428596" y="1783560"/>
            <a:ext cx="8429684" cy="4572000"/>
          </a:xfrm>
        </p:spPr>
        <p:txBody>
          <a:bodyPr>
            <a:normAutofit lnSpcReduction="10000"/>
          </a:bodyPr>
          <a:lstStyle/>
          <a:p>
            <a:r>
              <a:rPr lang="fr-FR" dirty="0"/>
              <a:t>NOM, Prénom de(s) auteur(s)</a:t>
            </a:r>
          </a:p>
          <a:p>
            <a:r>
              <a:rPr lang="fr-FR" dirty="0"/>
              <a:t> année de publication.</a:t>
            </a:r>
          </a:p>
          <a:p>
            <a:r>
              <a:rPr lang="fr-FR" dirty="0"/>
              <a:t> Titre de l’article. </a:t>
            </a:r>
          </a:p>
          <a:p>
            <a:r>
              <a:rPr lang="fr-FR" dirty="0"/>
              <a:t>In : </a:t>
            </a:r>
            <a:r>
              <a:rPr lang="fr-FR" i="1" dirty="0"/>
              <a:t>Titre de l’encyclopédie. pages.</a:t>
            </a:r>
          </a:p>
          <a:p>
            <a:pPr algn="ctr">
              <a:buNone/>
            </a:pPr>
            <a:r>
              <a:rPr lang="fr-FR" b="1" dirty="0"/>
              <a:t>Ex : BATTU, Daniel, 2013. Normalisation des </a:t>
            </a:r>
            <a:r>
              <a:rPr lang="fr-FR" dirty="0"/>
              <a:t>télécommunications et des TIC. In : </a:t>
            </a:r>
            <a:r>
              <a:rPr lang="fr-FR" i="1" dirty="0"/>
              <a:t>Techniques de l’Ingénieur [en ligne] réf : TE7020, 31 p. Disponible sur </a:t>
            </a:r>
            <a:r>
              <a:rPr lang="fr-FR" dirty="0">
                <a:hlinkClick r:id="rId2"/>
              </a:rPr>
              <a:t>http://www.techniques-ingenieur.fr</a:t>
            </a:r>
            <a:endParaRPr lang="fr-FR" dirty="0"/>
          </a:p>
          <a:p>
            <a:pPr algn="ctr">
              <a:buNone/>
            </a:pPr>
            <a:r>
              <a:rPr lang="fr-FR" b="1" dirty="0"/>
              <a:t>Cela s'applique même</a:t>
            </a:r>
            <a:r>
              <a:rPr lang="fr-FR" dirty="0"/>
              <a:t> aux dictionnaires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ARTICLE DE REVUE</a:t>
            </a:r>
            <a:br>
              <a:rPr lang="fr-FR" b="1" dirty="0"/>
            </a:br>
            <a:endParaRPr lang="fr-FR" dirty="0"/>
          </a:p>
        </p:txBody>
      </p:sp>
      <p:sp>
        <p:nvSpPr>
          <p:cNvPr id="3" name="Espace réservé du contenu 2"/>
          <p:cNvSpPr>
            <a:spLocks noGrp="1"/>
          </p:cNvSpPr>
          <p:nvPr>
            <p:ph idx="1"/>
          </p:nvPr>
        </p:nvSpPr>
        <p:spPr>
          <a:xfrm>
            <a:off x="571472" y="1285860"/>
            <a:ext cx="8115328" cy="5069700"/>
          </a:xfrm>
        </p:spPr>
        <p:txBody>
          <a:bodyPr>
            <a:normAutofit fontScale="77500" lnSpcReduction="20000"/>
          </a:bodyPr>
          <a:lstStyle/>
          <a:p>
            <a:r>
              <a:rPr lang="fr-FR" dirty="0"/>
              <a:t>NOM, Prénom de(s) auteur(s), </a:t>
            </a:r>
          </a:p>
          <a:p>
            <a:r>
              <a:rPr lang="fr-FR" dirty="0"/>
              <a:t>année de publication. </a:t>
            </a:r>
          </a:p>
          <a:p>
            <a:r>
              <a:rPr lang="fr-FR" dirty="0"/>
              <a:t>Titre de l’article.</a:t>
            </a:r>
          </a:p>
          <a:p>
            <a:r>
              <a:rPr lang="fr-FR" dirty="0"/>
              <a:t> </a:t>
            </a:r>
            <a:r>
              <a:rPr lang="fr-FR" i="1" dirty="0"/>
              <a:t>Nom de la revue. Volume, numéro, pages. </a:t>
            </a:r>
          </a:p>
          <a:p>
            <a:r>
              <a:rPr lang="fr-FR" i="1" dirty="0"/>
              <a:t>DOI </a:t>
            </a:r>
            <a:r>
              <a:rPr lang="fr-FR" dirty="0"/>
              <a:t>si l’article est en ligne.</a:t>
            </a:r>
          </a:p>
          <a:p>
            <a:r>
              <a:rPr lang="fr-FR" dirty="0"/>
              <a:t>(ISSN facultatif)</a:t>
            </a:r>
          </a:p>
          <a:p>
            <a:endParaRPr lang="fr-FR" dirty="0"/>
          </a:p>
          <a:p>
            <a:pPr algn="ctr">
              <a:buNone/>
            </a:pPr>
            <a:r>
              <a:rPr lang="fr-FR" b="1" dirty="0"/>
              <a:t>Ex. : SEIGNAN Gérard, 2013. Psychologie de « l'effort </a:t>
            </a:r>
            <a:r>
              <a:rPr lang="fr-FR" dirty="0"/>
              <a:t>volontaire » : les déclinaisons de l'énergie psychique entre le </a:t>
            </a:r>
            <a:r>
              <a:rPr lang="fr-FR" dirty="0" err="1"/>
              <a:t>XIXè</a:t>
            </a:r>
            <a:r>
              <a:rPr lang="fr-FR" dirty="0"/>
              <a:t> e et le </a:t>
            </a:r>
            <a:r>
              <a:rPr lang="fr-FR" dirty="0" err="1"/>
              <a:t>XXè</a:t>
            </a:r>
            <a:r>
              <a:rPr lang="fr-FR" dirty="0"/>
              <a:t>. </a:t>
            </a:r>
            <a:r>
              <a:rPr lang="fr-FR" i="1" dirty="0"/>
              <a:t>Bulletin de psychologie. Vol. 5 N°527, p. </a:t>
            </a:r>
            <a:r>
              <a:rPr lang="fr-FR" dirty="0"/>
              <a:t>407-416. DOI : 10.3917/</a:t>
            </a:r>
            <a:r>
              <a:rPr lang="fr-FR" dirty="0" err="1"/>
              <a:t>bupsy</a:t>
            </a:r>
            <a:r>
              <a:rPr lang="fr-FR" dirty="0"/>
              <a:t>.527.0407</a:t>
            </a:r>
          </a:p>
          <a:p>
            <a:pPr algn="ctr"/>
            <a:r>
              <a:rPr lang="fr-FR" b="1" dirty="0"/>
              <a:t>Notes : Si l’article est disponible en open </a:t>
            </a:r>
            <a:r>
              <a:rPr lang="fr-FR" b="1" dirty="0" err="1"/>
              <a:t>access</a:t>
            </a:r>
            <a:r>
              <a:rPr lang="fr-FR" b="1" dirty="0"/>
              <a:t> sur le web : </a:t>
            </a:r>
            <a:r>
              <a:rPr lang="fr-FR" dirty="0"/>
              <a:t>rajouter [en ligne] et l’url. Si l’article est disponible via une base de données ex : </a:t>
            </a:r>
            <a:r>
              <a:rPr lang="fr-FR" dirty="0" err="1"/>
              <a:t>Europresse</a:t>
            </a:r>
            <a:r>
              <a:rPr lang="fr-FR" dirty="0"/>
              <a:t> : ne pas citer l’url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Revue numérique</a:t>
            </a:r>
          </a:p>
        </p:txBody>
      </p:sp>
      <p:sp>
        <p:nvSpPr>
          <p:cNvPr id="3" name="Espace réservé du contenu 2"/>
          <p:cNvSpPr>
            <a:spLocks noGrp="1"/>
          </p:cNvSpPr>
          <p:nvPr>
            <p:ph idx="1"/>
          </p:nvPr>
        </p:nvSpPr>
        <p:spPr/>
        <p:txBody>
          <a:bodyPr/>
          <a:lstStyle/>
          <a:p>
            <a:r>
              <a:rPr lang="fr-FR" dirty="0"/>
              <a:t>AUTEUR. Titre de l’article. </a:t>
            </a:r>
            <a:r>
              <a:rPr lang="fr-FR" i="1" dirty="0"/>
              <a:t>Titre du périodique </a:t>
            </a:r>
            <a:r>
              <a:rPr lang="fr-FR" b="1" i="1" dirty="0"/>
              <a:t>[en ligne]. Année de publication, volume, numéro, pagination.  </a:t>
            </a:r>
            <a:r>
              <a:rPr lang="fr-FR" dirty="0"/>
              <a:t>Disponible sur : &lt;URL&gt; . (date de consultation.).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THESE</a:t>
            </a:r>
            <a:endParaRPr lang="fr-FR" dirty="0"/>
          </a:p>
        </p:txBody>
      </p:sp>
      <p:sp>
        <p:nvSpPr>
          <p:cNvPr id="3" name="Espace réservé du contenu 2"/>
          <p:cNvSpPr>
            <a:spLocks noGrp="1"/>
          </p:cNvSpPr>
          <p:nvPr>
            <p:ph idx="1"/>
          </p:nvPr>
        </p:nvSpPr>
        <p:spPr>
          <a:xfrm>
            <a:off x="285720" y="1357298"/>
            <a:ext cx="8858280" cy="4998262"/>
          </a:xfrm>
        </p:spPr>
        <p:txBody>
          <a:bodyPr>
            <a:normAutofit fontScale="92500" lnSpcReduction="20000"/>
          </a:bodyPr>
          <a:lstStyle/>
          <a:p>
            <a:r>
              <a:rPr lang="fr-FR" dirty="0"/>
              <a:t>NOM, Prénom de l’auteur,</a:t>
            </a:r>
          </a:p>
          <a:p>
            <a:r>
              <a:rPr lang="fr-FR" dirty="0"/>
              <a:t> année de soutenance. </a:t>
            </a:r>
          </a:p>
          <a:p>
            <a:r>
              <a:rPr lang="fr-FR" i="1" dirty="0"/>
              <a:t>Titre. Type </a:t>
            </a:r>
            <a:r>
              <a:rPr lang="fr-FR" dirty="0"/>
              <a:t>de travail (thèse, mémoire, rapport).</a:t>
            </a:r>
          </a:p>
          <a:p>
            <a:r>
              <a:rPr lang="fr-FR" dirty="0"/>
              <a:t> Discipline. </a:t>
            </a:r>
          </a:p>
          <a:p>
            <a:r>
              <a:rPr lang="fr-FR" dirty="0"/>
              <a:t>Lieu de soutenance : Etablissement de soutenance,</a:t>
            </a:r>
          </a:p>
          <a:p>
            <a:r>
              <a:rPr lang="fr-FR" dirty="0"/>
              <a:t> pages.</a:t>
            </a:r>
          </a:p>
          <a:p>
            <a:pPr>
              <a:buNone/>
            </a:pPr>
            <a:endParaRPr lang="fr-FR" sz="1200" b="1" dirty="0"/>
          </a:p>
          <a:p>
            <a:pPr algn="ctr">
              <a:buNone/>
            </a:pPr>
            <a:r>
              <a:rPr lang="fr-FR" b="1" dirty="0"/>
              <a:t>Ex : CASIN, Dominique, 2012. </a:t>
            </a:r>
            <a:r>
              <a:rPr lang="fr-FR" b="1" i="1" dirty="0"/>
              <a:t>La RSE dans les relations </a:t>
            </a:r>
            <a:r>
              <a:rPr lang="fr-FR" i="1" dirty="0"/>
              <a:t>de sous-traitance [En ligne] Thèse de doctorat. Sciences de </a:t>
            </a:r>
            <a:r>
              <a:rPr lang="fr-FR" dirty="0"/>
              <a:t>Gestion. Metz : Université de Lorraine. Disponible sur</a:t>
            </a:r>
          </a:p>
          <a:p>
            <a:pPr>
              <a:buNone/>
            </a:pPr>
            <a:r>
              <a:rPr lang="fr-FR" dirty="0"/>
              <a:t>http://docnum.univlorraine.fr/public/DDOC_T_2012_0360_CASIN.pdf</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CONGRES</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a:t>AUTEUR ou ORGANISATEUR, </a:t>
            </a:r>
          </a:p>
          <a:p>
            <a:r>
              <a:rPr lang="fr-FR" dirty="0"/>
              <a:t>année de publication.</a:t>
            </a:r>
          </a:p>
          <a:p>
            <a:r>
              <a:rPr lang="fr-FR" i="1" dirty="0"/>
              <a:t>Titre du congrès. </a:t>
            </a:r>
          </a:p>
          <a:p>
            <a:r>
              <a:rPr lang="fr-FR" i="1" dirty="0"/>
              <a:t>Date et lieu de la manifestation. </a:t>
            </a:r>
          </a:p>
          <a:p>
            <a:r>
              <a:rPr lang="fr-FR" i="1" dirty="0"/>
              <a:t>Lieu </a:t>
            </a:r>
            <a:r>
              <a:rPr lang="fr-FR" dirty="0"/>
              <a:t>d’édition : Nom de l’éditeur, pages. </a:t>
            </a:r>
          </a:p>
          <a:p>
            <a:endParaRPr lang="fr-FR" dirty="0"/>
          </a:p>
          <a:p>
            <a:pPr algn="ctr">
              <a:buNone/>
            </a:pPr>
            <a:r>
              <a:rPr lang="fr-FR" b="1" dirty="0"/>
              <a:t>Ex : GUELLEC, Laurence, 2012. Littérature et publicité :</a:t>
            </a:r>
          </a:p>
          <a:p>
            <a:pPr algn="ctr">
              <a:buNone/>
            </a:pPr>
            <a:r>
              <a:rPr lang="fr-FR" dirty="0"/>
              <a:t>de Balzac à </a:t>
            </a:r>
            <a:r>
              <a:rPr lang="fr-FR" dirty="0" err="1"/>
              <a:t>Beigbeder</a:t>
            </a:r>
            <a:r>
              <a:rPr lang="fr-FR" dirty="0"/>
              <a:t> : actes du colloque international des</a:t>
            </a:r>
          </a:p>
          <a:p>
            <a:pPr algn="ctr">
              <a:buNone/>
            </a:pPr>
            <a:r>
              <a:rPr lang="fr-FR" dirty="0"/>
              <a:t>Arts décoratifs, 28-30 avril 2011. Marseille , Ed. Gaussen, 447p.</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étro">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é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600</TotalTime>
  <Words>2922</Words>
  <Application>Microsoft Office PowerPoint</Application>
  <PresentationFormat>Affichage à l'écran (4:3)</PresentationFormat>
  <Paragraphs>221</Paragraphs>
  <Slides>47</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47</vt:i4>
      </vt:variant>
    </vt:vector>
  </HeadingPairs>
  <TitlesOfParts>
    <vt:vector size="53" baseType="lpstr">
      <vt:lpstr>Consolas</vt:lpstr>
      <vt:lpstr>Corbel</vt:lpstr>
      <vt:lpstr>Wingdings</vt:lpstr>
      <vt:lpstr>Wingdings 2</vt:lpstr>
      <vt:lpstr>Wingdings 3</vt:lpstr>
      <vt:lpstr>Métro</vt:lpstr>
      <vt:lpstr>Les règles de forme A respecter dans un manuscrit de recherche</vt:lpstr>
      <vt:lpstr>Introduction</vt:lpstr>
      <vt:lpstr>livre</vt:lpstr>
      <vt:lpstr>Livre numérique</vt:lpstr>
      <vt:lpstr>ARTICLE D’ENCYCLOPEDIE </vt:lpstr>
      <vt:lpstr>ARTICLE DE REVUE </vt:lpstr>
      <vt:lpstr>Revue numérique</vt:lpstr>
      <vt:lpstr>THESE</vt:lpstr>
      <vt:lpstr>CONGRES</vt:lpstr>
      <vt:lpstr>SITE OU PAGE D’UN SITE WEB</vt:lpstr>
      <vt:lpstr>NORME</vt:lpstr>
      <vt:lpstr>DECRET, LOI, CIRCULAIRE</vt:lpstr>
      <vt:lpstr>BREVET</vt:lpstr>
      <vt:lpstr>Remarques très Importantes</vt:lpstr>
      <vt:lpstr>Remarques très Importantes</vt:lpstr>
      <vt:lpstr>Remarques très Importantes</vt:lpstr>
      <vt:lpstr>Remarques très Importantes</vt:lpstr>
      <vt:lpstr>Support de cours Imprimé </vt:lpstr>
      <vt:lpstr>Images, photographies</vt:lpstr>
      <vt:lpstr>Images, photographies</vt:lpstr>
      <vt:lpstr>Plan architectural</vt:lpstr>
      <vt:lpstr>Les indications bibliographiques</vt:lpstr>
      <vt:lpstr>Les indications bibliographiques</vt:lpstr>
      <vt:lpstr>Les indications bibliographiques</vt:lpstr>
      <vt:lpstr>Les indications bibliographiques</vt:lpstr>
      <vt:lpstr>Les indications bibliographiques</vt:lpstr>
      <vt:lpstr>Les indications bibliographiques</vt:lpstr>
      <vt:lpstr>Les indications bibliographiques</vt:lpstr>
      <vt:lpstr>Les indications bibliographiques</vt:lpstr>
      <vt:lpstr>La pagination  </vt:lpstr>
      <vt:lpstr>La page de couverture </vt:lpstr>
      <vt:lpstr>Présentation PowerPoint</vt:lpstr>
      <vt:lpstr>Présentation PowerPoint</vt:lpstr>
      <vt:lpstr>La page de garde (obligatoire)  </vt:lpstr>
      <vt:lpstr>La page de titre (obligatoire)  </vt:lpstr>
      <vt:lpstr>La dédicace et l’épigraphe (facultative)  </vt:lpstr>
      <vt:lpstr>Les remerciements (conseillés)  </vt:lpstr>
      <vt:lpstr>Le sommaire (obligatoire)  </vt:lpstr>
      <vt:lpstr>La liste des abréviations et/ou des sigles (facultative)  </vt:lpstr>
      <vt:lpstr>Le lexique (facultatif)  </vt:lpstr>
      <vt:lpstr>L’index (facultatif)  </vt:lpstr>
      <vt:lpstr>Les annexes et la table des annexes (facultatives)  </vt:lpstr>
      <vt:lpstr>La table des illustrations (facultative)  </vt:lpstr>
      <vt:lpstr>La bibliographie (obligatoire)  </vt:lpstr>
      <vt:lpstr>La table des matières (obligatoire)  </vt:lpstr>
      <vt:lpstr>Le résumé (conseillé)  </vt:lpstr>
      <vt:lpstr>Bibliographie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alili</dc:creator>
  <cp:lastModifiedBy>ALILI ABDESSAMAD</cp:lastModifiedBy>
  <cp:revision>51</cp:revision>
  <dcterms:created xsi:type="dcterms:W3CDTF">2019-02-11T08:17:15Z</dcterms:created>
  <dcterms:modified xsi:type="dcterms:W3CDTF">2019-06-24T16:22:05Z</dcterms:modified>
</cp:coreProperties>
</file>