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Outfit Extra Bold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Arimo" panose="020B0604020202020204" charset="0"/>
      <p:regular r:id="rId18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1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17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watch?v=TtfQlkGwE2U" TargetMode="External"/><Relationship Id="rId5" Type="http://schemas.openxmlformats.org/officeDocument/2006/relationships/image" Target="../media/image7.png"/><Relationship Id="rId4" Type="http://schemas.openxmlformats.org/officeDocument/2006/relationships/hyperlink" Target="https://www.youtube.com/watch?v=ymkT_C_NWXw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57397" y="2410897"/>
            <a:ext cx="631256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50"/>
              </a:lnSpc>
              <a:buNone/>
            </a:pPr>
            <a:r>
              <a:rPr lang="ar-DZ" sz="4450" dirty="0" smtClean="0"/>
              <a:t>نظرية التعلم الإجرائي </a:t>
            </a:r>
            <a:r>
              <a:rPr lang="ar-DZ" sz="4450" dirty="0" err="1" smtClean="0"/>
              <a:t>لسكينر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459837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طور العالم النفسي الأمريكي بروس فريديريك سكينر (1904-1989) نظرية التعلم الإجرائي. اهتم بدراسة السلوك الظاهر القابل للملاحظة.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4440793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رفض سكينر وجود عوامل فيزيولوجية أو عقلية بين المثير والاستجابة. كما رفض المفاهيم الغيبية كالغريزة وقوة الإرادة.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13473708" y="5438656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81328" y="5446276"/>
            <a:ext cx="347663" cy="34766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1145083" y="5421749"/>
            <a:ext cx="2215277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par Asma Abbes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441299" y="417552"/>
            <a:ext cx="4659511" cy="4727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3700"/>
              </a:lnSpc>
              <a:buNone/>
            </a:pPr>
            <a:r>
              <a:rPr lang="en-US" sz="295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التطبيقات التربوية لنظرية سكينر</a:t>
            </a:r>
            <a:endParaRPr lang="en-US" sz="2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015990" y="1192887"/>
            <a:ext cx="8084820" cy="499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</a:t>
            </a:r>
            <a:endParaRPr lang="en-US" sz="3900" dirty="0"/>
          </a:p>
        </p:txBody>
      </p:sp>
      <p:sp>
        <p:nvSpPr>
          <p:cNvPr id="5" name="Text 2"/>
          <p:cNvSpPr/>
          <p:nvPr/>
        </p:nvSpPr>
        <p:spPr>
          <a:xfrm>
            <a:off x="9112687" y="1925552"/>
            <a:ext cx="1891546" cy="236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1850"/>
              </a:lnSpc>
              <a:buNone/>
            </a:pPr>
            <a:r>
              <a:rPr lang="en-US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التعزيز الإيجابي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015990" y="2208489"/>
            <a:ext cx="8084820" cy="469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1900"/>
              </a:lnSpc>
              <a:buNone/>
            </a:pPr>
            <a:r>
              <a:rPr lang="en-US" sz="1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استخدام المكافآت والحوافز في عملية التعلم.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015990" y="2980015"/>
            <a:ext cx="8084820" cy="499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</a:t>
            </a:r>
            <a:endParaRPr lang="en-US" sz="3900" dirty="0"/>
          </a:p>
        </p:txBody>
      </p:sp>
      <p:sp>
        <p:nvSpPr>
          <p:cNvPr id="8" name="Text 5"/>
          <p:cNvSpPr/>
          <p:nvPr/>
        </p:nvSpPr>
        <p:spPr>
          <a:xfrm>
            <a:off x="9112687" y="3668435"/>
            <a:ext cx="1891546" cy="236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1850"/>
              </a:lnSpc>
              <a:buNone/>
            </a:pPr>
            <a:r>
              <a:rPr lang="en-US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التغذية الراجعة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015990" y="3995618"/>
            <a:ext cx="8084820" cy="242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190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تقديم</a:t>
            </a:r>
            <a:r>
              <a:rPr lang="en-US" sz="20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التعزيز أو العقاب فور صدور السلوك المتعلم.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6015990" y="4767143"/>
            <a:ext cx="8084820" cy="499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3</a:t>
            </a:r>
            <a:endParaRPr lang="en-US" sz="3900" dirty="0"/>
          </a:p>
        </p:txBody>
      </p:sp>
      <p:sp>
        <p:nvSpPr>
          <p:cNvPr id="11" name="Text 8"/>
          <p:cNvSpPr/>
          <p:nvPr/>
        </p:nvSpPr>
        <p:spPr>
          <a:xfrm>
            <a:off x="9112687" y="5455563"/>
            <a:ext cx="1891546" cy="236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1850"/>
              </a:lnSpc>
              <a:buNone/>
            </a:pPr>
            <a:r>
              <a:rPr lang="en-US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بيئة التعلم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015990" y="5782747"/>
            <a:ext cx="8084820" cy="242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1900"/>
              </a:lnSpc>
              <a:buNone/>
            </a:pPr>
            <a:r>
              <a:rPr lang="en-US" sz="20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ضبط المثيرات المنفرة وتقليلها في القسم.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015990" y="6554272"/>
            <a:ext cx="8084820" cy="499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4</a:t>
            </a:r>
            <a:endParaRPr lang="en-US" sz="3900" dirty="0"/>
          </a:p>
        </p:txBody>
      </p:sp>
      <p:sp>
        <p:nvSpPr>
          <p:cNvPr id="14" name="Text 11"/>
          <p:cNvSpPr/>
          <p:nvPr/>
        </p:nvSpPr>
        <p:spPr>
          <a:xfrm>
            <a:off x="9112687" y="7242691"/>
            <a:ext cx="1891546" cy="236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185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التسلسل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015990" y="7569875"/>
            <a:ext cx="8084820" cy="242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1900"/>
              </a:lnSpc>
              <a:buNone/>
            </a:pPr>
            <a:r>
              <a:rPr lang="en-US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الحرص على تسلسل الخطوات للاستجابات التي يجريها المتعلم.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6021" y="1238866"/>
            <a:ext cx="5670590" cy="855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5550"/>
              </a:lnSpc>
              <a:buNone/>
            </a:pPr>
            <a:r>
              <a:rPr lang="ar-DZ" sz="4450" b="1" dirty="0" smtClean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</a:rPr>
              <a:t>أنواع السلوك عند </a:t>
            </a:r>
            <a:r>
              <a:rPr lang="ar-DZ" sz="4450" b="1" dirty="0" err="1" smtClean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</a:rPr>
              <a:t>سكينر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3436375" y="2507226"/>
            <a:ext cx="3731342" cy="9881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السلوك الاستجابي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3772525"/>
            <a:ext cx="6373927" cy="1197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40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استجابات</a:t>
            </a:r>
            <a:r>
              <a:rPr lang="en-US" sz="32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تثيرها مثيرات محددة ومعروفة. مثل سحب اليد عند ملامسة سطح ساخن.</a:t>
            </a:r>
            <a:endParaRPr lang="en-US" sz="32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2646" y="5330547"/>
            <a:ext cx="127516" cy="17002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82722" y="5224701"/>
            <a:ext cx="2836065" cy="954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8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يرتكز على </a:t>
            </a:r>
            <a:r>
              <a:rPr lang="en-US" sz="280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مفهوم</a:t>
            </a:r>
            <a:r>
              <a:rPr lang="en-US" sz="28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2800" dirty="0" err="1" smtClean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مثير</a:t>
            </a:r>
            <a:r>
              <a:rPr lang="ar-DZ" sz="2800" dirty="0" smtClean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2800" dirty="0" smtClean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ar-DZ" sz="2800" dirty="0" smtClean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2800" dirty="0" err="1" smtClean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استجابة</a:t>
            </a:r>
            <a:r>
              <a:rPr lang="en-US" sz="28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.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10073148" y="2802195"/>
            <a:ext cx="3771083" cy="6931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3200" b="1" dirty="0" err="1" smtClean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</a:rPr>
              <a:t>السلوك</a:t>
            </a:r>
            <a:r>
              <a:rPr lang="ar-DZ" sz="3200" b="1" dirty="0" smtClean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</a:rPr>
              <a:t> </a:t>
            </a:r>
            <a:r>
              <a:rPr lang="en-US" sz="3200" b="1" dirty="0" smtClean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</a:rPr>
              <a:t> </a:t>
            </a:r>
            <a:r>
              <a:rPr lang="en-US" sz="32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</a:rPr>
              <a:t>الإجرائي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7599521" y="3772525"/>
            <a:ext cx="6529434" cy="1197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buNone/>
            </a:pPr>
            <a:r>
              <a:rPr lang="en-US" sz="32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استجابات تحدث دون حاجة لمثير مباشر. تهيئ المثيرات التمييزية الفرصة لظهوره.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7599521" y="5173623"/>
            <a:ext cx="6529434" cy="8584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أمثلة: قيادة السيارة، ركوب الدراجة، المشي للوصول لمكان معين.</a:t>
            </a:r>
            <a:endParaRPr lang="en-US" sz="2400" dirty="0"/>
          </a:p>
        </p:txBody>
      </p:sp>
      <p:cxnSp>
        <p:nvCxnSpPr>
          <p:cNvPr id="11" name="Connecteur droit avec flèche 10"/>
          <p:cNvCxnSpPr/>
          <p:nvPr/>
        </p:nvCxnSpPr>
        <p:spPr>
          <a:xfrm flipH="1">
            <a:off x="3682723" y="5415557"/>
            <a:ext cx="2980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132735"/>
            <a:ext cx="5117690" cy="446186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32898" y="483513"/>
            <a:ext cx="4395788" cy="549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4300"/>
              </a:lnSpc>
              <a:buNone/>
            </a:pPr>
            <a:r>
              <a:rPr lang="en-US" sz="360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تجربة صندوق سكينر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4659868" y="1296710"/>
            <a:ext cx="3868817" cy="1534056"/>
          </a:xfrm>
          <a:prstGeom prst="roundRect">
            <a:avLst>
              <a:gd name="adj" fmla="val 563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147435" y="1480066"/>
            <a:ext cx="2197894" cy="274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150"/>
              </a:lnSpc>
              <a:buNone/>
            </a:pPr>
            <a:r>
              <a:rPr lang="en-US" sz="28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تصميم الصندوق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843224" y="1860233"/>
            <a:ext cx="3502104" cy="5626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20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جهاز تمت صناعته بناء على شكل وحجم الكائن الحي الذي سيدخله.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615315" y="1296710"/>
            <a:ext cx="3868817" cy="1309568"/>
          </a:xfrm>
          <a:prstGeom prst="roundRect">
            <a:avLst>
              <a:gd name="adj" fmla="val 563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102882" y="1480066"/>
            <a:ext cx="2197894" cy="274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15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التجربة الشهيرة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798671" y="1860233"/>
            <a:ext cx="3502104" cy="5626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2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وضع حمامة جائعة داخل الصندوق. عندما ترفع رأسها لمستوى العلامة، يسقط القمح كتعزيز</a:t>
            </a:r>
            <a:r>
              <a:rPr lang="en-US" sz="20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670560" y="3050322"/>
            <a:ext cx="7858125" cy="2576155"/>
          </a:xfrm>
          <a:prstGeom prst="roundRect">
            <a:avLst>
              <a:gd name="adj" fmla="val 7182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47434" y="3320828"/>
            <a:ext cx="2197894" cy="274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15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نتيجة التجربة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798671" y="4085567"/>
            <a:ext cx="7546658" cy="677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20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في المرة الأولى يكون رفع الرأس عفويا. بالتعزيز المتكرر يحدث التعلم.</a:t>
            </a:r>
            <a:endParaRPr lang="en-US" sz="2400" dirty="0"/>
          </a:p>
        </p:txBody>
      </p:sp>
      <p:pic>
        <p:nvPicPr>
          <p:cNvPr id="14" name="Image 2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315" y="5979319"/>
            <a:ext cx="7913370" cy="1773555"/>
          </a:xfrm>
          <a:prstGeom prst="rect">
            <a:avLst/>
          </a:prstGeom>
        </p:spPr>
      </p:pic>
      <p:pic>
        <p:nvPicPr>
          <p:cNvPr id="16" name="Image 1" descr="preencoded.png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40762" y="4277031"/>
            <a:ext cx="5353664" cy="278744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6021" y="83462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قوانين التعلم عند سكينر</a:t>
            </a:r>
            <a:endParaRPr lang="en-US" sz="4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8959" y="1997035"/>
            <a:ext cx="1614011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6540" y="2613065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170539" y="2223849"/>
            <a:ext cx="237160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التعزيز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7170539" y="2714268"/>
            <a:ext cx="23716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زيادة احتمال ظهور السلوك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3"/>
          <p:cNvSpPr/>
          <p:nvPr/>
        </p:nvSpPr>
        <p:spPr>
          <a:xfrm>
            <a:off x="850463" y="3317081"/>
            <a:ext cx="8861822" cy="15240"/>
          </a:xfrm>
          <a:prstGeom prst="roundRect">
            <a:avLst>
              <a:gd name="adj" fmla="val 625116"/>
            </a:avLst>
          </a:prstGeom>
          <a:solidFill>
            <a:srgbClr val="BDB8DF"/>
          </a:solidFill>
          <a:ln/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7072" y="3332321"/>
            <a:ext cx="3228022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16540" y="3814762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282333" y="3587472"/>
            <a:ext cx="245280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العقاب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5"/>
          <p:cNvSpPr/>
          <p:nvPr/>
        </p:nvSpPr>
        <p:spPr>
          <a:xfrm>
            <a:off x="6282333" y="4077891"/>
            <a:ext cx="24528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تقليل احتمال ظهور السلوك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6"/>
          <p:cNvSpPr/>
          <p:nvPr/>
        </p:nvSpPr>
        <p:spPr>
          <a:xfrm>
            <a:off x="850463" y="4680704"/>
            <a:ext cx="8054816" cy="15240"/>
          </a:xfrm>
          <a:prstGeom prst="roundRect">
            <a:avLst>
              <a:gd name="adj" fmla="val 625116"/>
            </a:avLst>
          </a:prstGeom>
          <a:solidFill>
            <a:srgbClr val="BDB8DF"/>
          </a:solidFill>
          <a:ln/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4948" y="4724281"/>
            <a:ext cx="484203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16540" y="5178385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5917168" y="4951095"/>
            <a:ext cx="201096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التكرار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8"/>
          <p:cNvSpPr/>
          <p:nvPr/>
        </p:nvSpPr>
        <p:spPr>
          <a:xfrm>
            <a:off x="5917168" y="5441513"/>
            <a:ext cx="201096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تثبيت السلوك المتعلم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9"/>
          <p:cNvSpPr/>
          <p:nvPr/>
        </p:nvSpPr>
        <p:spPr>
          <a:xfrm>
            <a:off x="850463" y="6044327"/>
            <a:ext cx="7247811" cy="15240"/>
          </a:xfrm>
          <a:prstGeom prst="roundRect">
            <a:avLst>
              <a:gd name="adj" fmla="val 625116"/>
            </a:avLst>
          </a:prstGeom>
          <a:solidFill>
            <a:srgbClr val="BDB8DF"/>
          </a:solidFill>
          <a:ln/>
        </p:spPr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7942" y="6087904"/>
            <a:ext cx="6456164" cy="1306949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16659" y="6542008"/>
            <a:ext cx="318968" cy="398621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4312206" y="6314718"/>
            <a:ext cx="280892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التعليم المبرمج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1"/>
          <p:cNvSpPr/>
          <p:nvPr/>
        </p:nvSpPr>
        <p:spPr>
          <a:xfrm>
            <a:off x="4312206" y="6805136"/>
            <a:ext cx="280892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تنظيم المادة في خطوات صغيرة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6021" y="139862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التعزيز وأنواعه</a:t>
            </a:r>
            <a:endParaRPr lang="en-US" sz="4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9594771" y="37788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التعزيز الإيجابي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9594770" y="4269224"/>
            <a:ext cx="4669869" cy="1535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إضافة مثير يزيد احتمال ظهور الاستجابة. مثل مكافأة الطفل عند إتمام واجباته.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258" y="2561034"/>
            <a:ext cx="3651885" cy="3651885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8789075" y="4103489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4928" y="4227433"/>
            <a:ext cx="255151" cy="3189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200394" y="37788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التعزيز السلبي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137160" y="4269224"/>
            <a:ext cx="4839295" cy="1171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إزالة مثير منفر يزيد احتمال ظهور الاستجابة. مثل إزالة الضوء القوي أو الحرارة الشديدة.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9258" y="2561034"/>
            <a:ext cx="3651885" cy="3651885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5274231" y="4103489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0083" y="4227433"/>
            <a:ext cx="255151" cy="31896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93790" y="6666547"/>
            <a:ext cx="13042821" cy="592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التعزيز يزيد من احتمال ظهور الاستجابة في المستقبل في المواقف المشابهة.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66021" y="198846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أنواع المعززات</a:t>
            </a:r>
            <a:endParaRPr lang="en-US" sz="4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13550979" y="3037403"/>
            <a:ext cx="30480" cy="3203615"/>
          </a:xfrm>
          <a:prstGeom prst="roundRect">
            <a:avLst>
              <a:gd name="adj" fmla="val 312558"/>
            </a:avLst>
          </a:prstGeom>
          <a:solidFill>
            <a:srgbClr val="BDB8DF"/>
          </a:solidFill>
          <a:ln/>
        </p:spPr>
      </p:sp>
      <p:sp>
        <p:nvSpPr>
          <p:cNvPr id="5" name="Shape 2"/>
          <p:cNvSpPr/>
          <p:nvPr/>
        </p:nvSpPr>
        <p:spPr>
          <a:xfrm>
            <a:off x="12676346" y="3532465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DB8DF"/>
          </a:solidFill>
          <a:ln/>
        </p:spPr>
      </p:sp>
      <p:sp>
        <p:nvSpPr>
          <p:cNvPr id="6" name="Shape 3"/>
          <p:cNvSpPr/>
          <p:nvPr/>
        </p:nvSpPr>
        <p:spPr>
          <a:xfrm>
            <a:off x="13326308" y="329255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1379" y="3335060"/>
            <a:ext cx="340162" cy="4252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612154" y="32642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معززات أولية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6280190" y="3754636"/>
            <a:ext cx="6167199" cy="430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ترتبط بإشباع حاجة أولية كالجوع أو العطش.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12676346" y="5066228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DB8DF"/>
          </a:solidFill>
          <a:ln/>
        </p:spPr>
      </p:sp>
      <p:sp>
        <p:nvSpPr>
          <p:cNvPr id="11" name="Shape 7"/>
          <p:cNvSpPr/>
          <p:nvPr/>
        </p:nvSpPr>
        <p:spPr>
          <a:xfrm>
            <a:off x="13326308" y="482631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11379" y="4868823"/>
            <a:ext cx="340162" cy="4252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612154" y="47979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معززات ثانوية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6280190" y="5288399"/>
            <a:ext cx="61671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22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لا ترتبط بحاجة أولية لكنها تكتسب صفتها التدعيمية نتيجة ارتباطها المتكرر مع معزز أولي.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66021" y="154900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العقاب عند سكينر</a:t>
            </a:r>
            <a:endParaRPr lang="en-US" sz="4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2540" y="2597944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527143" y="28247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التوقيت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6280190" y="3315176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تقديم العقوبة فورا بعد الاستجابة غير المرغوب فيها.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02540" y="3958828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527143" y="41856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الثبات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6280190" y="4676061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معاقبة السلوك غير المرغوب فيه كلما ظهر.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02540" y="5319713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527143" y="55465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البدائل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6280190" y="6036945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توفير السلوكيات البديلة لتجنب الخوف والقلق.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66021" y="394620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التعليم المبرمج</a:t>
            </a:r>
            <a:endParaRPr lang="en-US" sz="4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9715857" y="5675590"/>
            <a:ext cx="4120753" cy="226814"/>
          </a:xfrm>
          <a:prstGeom prst="roundRect">
            <a:avLst>
              <a:gd name="adj" fmla="val 42003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1001375" y="62425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الابتكار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9715857" y="6732984"/>
            <a:ext cx="41207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يعتبر سكينر أول مبتكر للتعليم المبرمج.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254823" y="5335310"/>
            <a:ext cx="4120872" cy="226814"/>
          </a:xfrm>
          <a:prstGeom prst="roundRect">
            <a:avLst>
              <a:gd name="adj" fmla="val 42003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540460" y="590228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المفهوم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254823" y="6392704"/>
            <a:ext cx="41208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طريقة حديثة تسمح لمعلم واحد بالتدريس بعدة طرق ولعدد كبير من التلاميذ.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793790" y="4995148"/>
            <a:ext cx="4120872" cy="226814"/>
          </a:xfrm>
          <a:prstGeom prst="roundRect">
            <a:avLst>
              <a:gd name="adj" fmla="val 42003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079428" y="5562124"/>
            <a:ext cx="274329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المنهجية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793790" y="6052542"/>
            <a:ext cx="41208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تقسيم المادة لخطوات صغيرة يدرسها المتعلم ذاتيا مع تعزيز بعد كل خطوة.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6021" y="12511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آلية التعليم المبرمج</a:t>
            </a:r>
            <a:endParaRPr lang="en-US" sz="4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تنظيم المادة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850"/>
              </a:lnSpc>
              <a:buNone/>
            </a:pPr>
            <a:r>
              <a:rPr lang="en-US" sz="2000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تقسيم المحتوى إلى خطوات صغيرة متسلسلة.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4103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857256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الاستجابة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إجابة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المتعلم عن التساؤلات أو إكمال المفردات الناقصة.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8230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التحقق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معرفة المتعلم ما إذا كانت إجابته صحيحة أم لا.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6731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937790" y="54955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 rtl="1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Arial" panose="020B0604020202020204" pitchFamily="34" charset="0"/>
                <a:ea typeface="Outfit Extra Bold" pitchFamily="34" charset="-122"/>
                <a:cs typeface="Arial" panose="020B0604020202020204" pitchFamily="34" charset="0"/>
              </a:rPr>
              <a:t>التقدم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8"/>
          <p:cNvSpPr/>
          <p:nvPr/>
        </p:nvSpPr>
        <p:spPr>
          <a:xfrm>
            <a:off x="9937790" y="5985986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 rtl="1">
              <a:lnSpc>
                <a:spcPts val="2850"/>
              </a:lnSpc>
              <a:buNone/>
            </a:pPr>
            <a:r>
              <a:rPr lang="en-US" dirty="0">
                <a:solidFill>
                  <a:srgbClr val="2A2742"/>
                </a:solidFill>
                <a:latin typeface="Arial" panose="020B0604020202020204" pitchFamily="34" charset="0"/>
                <a:ea typeface="Arimo" pitchFamily="34" charset="-122"/>
                <a:cs typeface="Arial" panose="020B0604020202020204" pitchFamily="34" charset="0"/>
              </a:rPr>
              <a:t>الانتقال إلى الخطوة التالية بعد التعزيز.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52604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419</Words>
  <Application>Microsoft Office PowerPoint</Application>
  <PresentationFormat>Personnalisé</PresentationFormat>
  <Paragraphs>84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Outfit Extra Bold</vt:lpstr>
      <vt:lpstr>Calibri</vt:lpstr>
      <vt:lpstr>Arimo</vt:lpstr>
      <vt:lpstr>Arimo Bold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15</cp:revision>
  <dcterms:created xsi:type="dcterms:W3CDTF">2025-04-11T15:40:24Z</dcterms:created>
  <dcterms:modified xsi:type="dcterms:W3CDTF">2025-04-11T16:44:33Z</dcterms:modified>
</cp:coreProperties>
</file>