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embeddedFontLst>
    <p:embeddedFont>
      <p:font typeface="Roboto"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02" d="100"/>
          <a:sy n="102" d="100"/>
        </p:scale>
        <p:origin x="-444"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70961170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702e17e8a8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702e17e8a8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702e17e8a8_1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702e17e8a8_1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702e17e8a8_1_3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702e17e8a8_1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702e17e8a8_1_3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702e17e8a8_1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702e17e8a8_1_4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702e17e8a8_1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702e17e8a8_1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702e17e8a8_1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flipH="1">
            <a:off x="8246400" y="4245925"/>
            <a:ext cx="897600" cy="897600"/>
          </a:xfrm>
          <a:prstGeom prst="rtTriangl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flipH="1">
            <a:off x="8246400" y="4245875"/>
            <a:ext cx="897600" cy="897600"/>
          </a:xfrm>
          <a:prstGeom prst="round1Rect">
            <a:avLst>
              <a:gd name="adj" fmla="val 16667"/>
            </a:avLst>
          </a:prstGeom>
          <a:solidFill>
            <a:schemeClr val="lt1">
              <a:alpha val="6808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390525" y="1819275"/>
            <a:ext cx="8222100" cy="933600"/>
          </a:xfrm>
          <a:prstGeom prst="rect">
            <a:avLst/>
          </a:prstGeom>
        </p:spPr>
        <p:txBody>
          <a:bodyPr spcFirstLastPara="1" wrap="square" lIns="91425" tIns="91425" rIns="91425" bIns="91425" anchor="b"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13" name="Google Shape;13;p2"/>
          <p:cNvSpPr txBox="1">
            <a:spLocks noGrp="1"/>
          </p:cNvSpPr>
          <p:nvPr>
            <p:ph type="subTitle" idx="1"/>
          </p:nvPr>
        </p:nvSpPr>
        <p:spPr>
          <a:xfrm>
            <a:off x="390525" y="2789130"/>
            <a:ext cx="8222100" cy="4329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a:endParaRPr/>
          </a:p>
        </p:txBody>
      </p:sp>
      <p:sp>
        <p:nvSpPr>
          <p:cNvPr id="14" name="Google Shape;14;p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4"/>
        </a:solidFill>
        <a:effectLst/>
      </p:bgPr>
    </p:bg>
    <p:spTree>
      <p:nvGrpSpPr>
        <p:cNvPr id="1" name="Shape 57"/>
        <p:cNvGrpSpPr/>
        <p:nvPr/>
      </p:nvGrpSpPr>
      <p:grpSpPr>
        <a:xfrm>
          <a:off x="0" y="0"/>
          <a:ext cx="0" cy="0"/>
          <a:chOff x="0" y="0"/>
          <a:chExt cx="0" cy="0"/>
        </a:xfrm>
      </p:grpSpPr>
      <p:sp>
        <p:nvSpPr>
          <p:cNvPr id="58" name="Google Shape;58;p11"/>
          <p:cNvSpPr txBox="1">
            <a:spLocks noGrp="1"/>
          </p:cNvSpPr>
          <p:nvPr>
            <p:ph type="title" hasCustomPrompt="1"/>
          </p:nvPr>
        </p:nvSpPr>
        <p:spPr>
          <a:xfrm>
            <a:off x="475500" y="1258525"/>
            <a:ext cx="8222100" cy="19635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a:spLocks noGrp="1"/>
          </p:cNvSpPr>
          <p:nvPr>
            <p:ph type="body" idx="1"/>
          </p:nvPr>
        </p:nvSpPr>
        <p:spPr>
          <a:xfrm>
            <a:off x="475500" y="3304625"/>
            <a:ext cx="82221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60" name="Google Shape;60;p11"/>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4"/>
        </a:solidFill>
        <a:effectLst/>
      </p:bgPr>
    </p:bg>
    <p:spTree>
      <p:nvGrpSpPr>
        <p:cNvPr id="1" name="Shape 61"/>
        <p:cNvGrpSpPr/>
        <p:nvPr/>
      </p:nvGrpSpPr>
      <p:grpSpPr>
        <a:xfrm>
          <a:off x="0" y="0"/>
          <a:ext cx="0" cy="0"/>
          <a:chOff x="0" y="0"/>
          <a:chExt cx="0" cy="0"/>
        </a:xfrm>
      </p:grpSpPr>
      <p:sp>
        <p:nvSpPr>
          <p:cNvPr id="62" name="Google Shape;62;p1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7" name="Google Shape;17;p3"/>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2" name="Google Shape;22;p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Google Shape;23;p4"/>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8" name="Google Shape;28;p5"/>
          <p:cNvSpPr txBox="1">
            <a:spLocks noGrp="1"/>
          </p:cNvSpPr>
          <p:nvPr>
            <p:ph type="body" idx="1"/>
          </p:nvPr>
        </p:nvSpPr>
        <p:spPr>
          <a:xfrm>
            <a:off x="471900" y="1919075"/>
            <a:ext cx="3999900" cy="271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9" name="Google Shape;29;p5"/>
          <p:cNvSpPr txBox="1">
            <a:spLocks noGrp="1"/>
          </p:cNvSpPr>
          <p:nvPr>
            <p:ph type="body" idx="2"/>
          </p:nvPr>
        </p:nvSpPr>
        <p:spPr>
          <a:xfrm>
            <a:off x="4694250" y="1919075"/>
            <a:ext cx="3999900" cy="271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0" name="Google Shape;30;p5"/>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p:nvPr/>
        </p:nvSpPr>
        <p:spPr>
          <a:xfrm rot="10800000" flipH="1">
            <a:off x="0" y="656400"/>
            <a:ext cx="9144000" cy="44871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6"/>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no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35" name="Google Shape;35;p6"/>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txBox="1"/>
          <p:nvPr/>
        </p:nvSpPr>
        <p:spPr>
          <a:xfrm rot="10800000" flipH="1">
            <a:off x="3276600" y="25"/>
            <a:ext cx="58674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7"/>
          <p:cNvSpPr txBox="1">
            <a:spLocks noGrp="1"/>
          </p:cNvSpPr>
          <p:nvPr>
            <p:ph type="title"/>
          </p:nvPr>
        </p:nvSpPr>
        <p:spPr>
          <a:xfrm>
            <a:off x="226078" y="357800"/>
            <a:ext cx="2808000" cy="9534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0" name="Google Shape;40;p7"/>
          <p:cNvSpPr txBox="1">
            <a:spLocks noGrp="1"/>
          </p:cNvSpPr>
          <p:nvPr>
            <p:ph type="body" idx="1"/>
          </p:nvPr>
        </p:nvSpPr>
        <p:spPr>
          <a:xfrm>
            <a:off x="226075" y="1465800"/>
            <a:ext cx="2808000" cy="3163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chemeClr val="lt1"/>
              </a:buClr>
              <a:buSzPts val="1200"/>
              <a:buChar char="●"/>
              <a:defRPr sz="1200">
                <a:solidFill>
                  <a:schemeClr val="lt1"/>
                </a:solidFill>
              </a:defRPr>
            </a:lvl1pPr>
            <a:lvl2pPr marL="914400" lvl="1" indent="-304800">
              <a:spcBef>
                <a:spcPts val="1600"/>
              </a:spcBef>
              <a:spcAft>
                <a:spcPts val="0"/>
              </a:spcAft>
              <a:buClr>
                <a:schemeClr val="lt1"/>
              </a:buClr>
              <a:buSzPts val="1200"/>
              <a:buChar char="○"/>
              <a:defRPr sz="1200">
                <a:solidFill>
                  <a:schemeClr val="lt1"/>
                </a:solidFill>
              </a:defRPr>
            </a:lvl2pPr>
            <a:lvl3pPr marL="1371600" lvl="2" indent="-304800">
              <a:spcBef>
                <a:spcPts val="1600"/>
              </a:spcBef>
              <a:spcAft>
                <a:spcPts val="0"/>
              </a:spcAft>
              <a:buClr>
                <a:schemeClr val="lt1"/>
              </a:buClr>
              <a:buSzPts val="1200"/>
              <a:buChar char="■"/>
              <a:defRPr sz="1200">
                <a:solidFill>
                  <a:schemeClr val="lt1"/>
                </a:solidFill>
              </a:defRPr>
            </a:lvl3pPr>
            <a:lvl4pPr marL="1828800" lvl="3" indent="-304800">
              <a:spcBef>
                <a:spcPts val="1600"/>
              </a:spcBef>
              <a:spcAft>
                <a:spcPts val="0"/>
              </a:spcAft>
              <a:buClr>
                <a:schemeClr val="lt1"/>
              </a:buClr>
              <a:buSzPts val="1200"/>
              <a:buChar char="●"/>
              <a:defRPr sz="1200">
                <a:solidFill>
                  <a:schemeClr val="lt1"/>
                </a:solidFill>
              </a:defRPr>
            </a:lvl4pPr>
            <a:lvl5pPr marL="2286000" lvl="4" indent="-304800">
              <a:spcBef>
                <a:spcPts val="1600"/>
              </a:spcBef>
              <a:spcAft>
                <a:spcPts val="0"/>
              </a:spcAft>
              <a:buClr>
                <a:schemeClr val="lt1"/>
              </a:buClr>
              <a:buSzPts val="1200"/>
              <a:buChar char="○"/>
              <a:defRPr sz="1200">
                <a:solidFill>
                  <a:schemeClr val="lt1"/>
                </a:solidFill>
              </a:defRPr>
            </a:lvl5pPr>
            <a:lvl6pPr marL="2743200" lvl="5" indent="-304800">
              <a:spcBef>
                <a:spcPts val="1600"/>
              </a:spcBef>
              <a:spcAft>
                <a:spcPts val="0"/>
              </a:spcAft>
              <a:buClr>
                <a:schemeClr val="lt1"/>
              </a:buClr>
              <a:buSzPts val="1200"/>
              <a:buChar char="■"/>
              <a:defRPr sz="1200">
                <a:solidFill>
                  <a:schemeClr val="lt1"/>
                </a:solidFill>
              </a:defRPr>
            </a:lvl6pPr>
            <a:lvl7pPr marL="3200400" lvl="6" indent="-304800">
              <a:spcBef>
                <a:spcPts val="1600"/>
              </a:spcBef>
              <a:spcAft>
                <a:spcPts val="0"/>
              </a:spcAft>
              <a:buClr>
                <a:schemeClr val="lt1"/>
              </a:buClr>
              <a:buSzPts val="1200"/>
              <a:buChar char="●"/>
              <a:defRPr sz="1200">
                <a:solidFill>
                  <a:schemeClr val="lt1"/>
                </a:solidFill>
              </a:defRPr>
            </a:lvl7pPr>
            <a:lvl8pPr marL="3657600" lvl="7" indent="-304800">
              <a:spcBef>
                <a:spcPts val="1600"/>
              </a:spcBef>
              <a:spcAft>
                <a:spcPts val="0"/>
              </a:spcAft>
              <a:buClr>
                <a:schemeClr val="lt1"/>
              </a:buClr>
              <a:buSzPts val="1200"/>
              <a:buChar char="○"/>
              <a:defRPr sz="1200">
                <a:solidFill>
                  <a:schemeClr val="lt1"/>
                </a:solidFill>
              </a:defRPr>
            </a:lvl8pPr>
            <a:lvl9pPr marL="4114800" lvl="8" indent="-304800">
              <a:spcBef>
                <a:spcPts val="1600"/>
              </a:spcBef>
              <a:spcAft>
                <a:spcPts val="1600"/>
              </a:spcAft>
              <a:buClr>
                <a:schemeClr val="lt1"/>
              </a:buClr>
              <a:buSzPts val="1200"/>
              <a:buChar char="■"/>
              <a:defRPr sz="1200">
                <a:solidFill>
                  <a:schemeClr val="lt1"/>
                </a:solidFill>
              </a:defRPr>
            </a:lvl9pPr>
          </a:lstStyle>
          <a:p>
            <a:endParaRPr/>
          </a:p>
        </p:txBody>
      </p:sp>
      <p:sp>
        <p:nvSpPr>
          <p:cNvPr id="41" name="Google Shape;41;p7"/>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490250" y="488250"/>
            <a:ext cx="62271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a:endParaRPr/>
          </a:p>
        </p:txBody>
      </p:sp>
      <p:sp>
        <p:nvSpPr>
          <p:cNvPr id="44" name="Google Shape;44;p8"/>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Clr>
                <a:schemeClr val="dk2"/>
              </a:buClr>
              <a:buSzPts val="4200"/>
              <a:buNone/>
              <a:defRPr sz="4200">
                <a:solidFill>
                  <a:schemeClr val="dk2"/>
                </a:solidFill>
              </a:defRPr>
            </a:lvl2pPr>
            <a:lvl3pPr lvl="2" algn="ctr">
              <a:spcBef>
                <a:spcPts val="0"/>
              </a:spcBef>
              <a:spcAft>
                <a:spcPts val="0"/>
              </a:spcAft>
              <a:buClr>
                <a:schemeClr val="dk2"/>
              </a:buClr>
              <a:buSzPts val="4200"/>
              <a:buNone/>
              <a:defRPr sz="4200">
                <a:solidFill>
                  <a:schemeClr val="dk2"/>
                </a:solidFill>
              </a:defRPr>
            </a:lvl3pPr>
            <a:lvl4pPr lvl="3" algn="ctr">
              <a:spcBef>
                <a:spcPts val="0"/>
              </a:spcBef>
              <a:spcAft>
                <a:spcPts val="0"/>
              </a:spcAft>
              <a:buClr>
                <a:schemeClr val="dk2"/>
              </a:buClr>
              <a:buSzPts val="4200"/>
              <a:buNone/>
              <a:defRPr sz="4200">
                <a:solidFill>
                  <a:schemeClr val="dk2"/>
                </a:solidFill>
              </a:defRPr>
            </a:lvl4pPr>
            <a:lvl5pPr lvl="4" algn="ctr">
              <a:spcBef>
                <a:spcPts val="0"/>
              </a:spcBef>
              <a:spcAft>
                <a:spcPts val="0"/>
              </a:spcAft>
              <a:buClr>
                <a:schemeClr val="dk2"/>
              </a:buClr>
              <a:buSzPts val="4200"/>
              <a:buNone/>
              <a:defRPr sz="4200">
                <a:solidFill>
                  <a:schemeClr val="dk2"/>
                </a:solidFill>
              </a:defRPr>
            </a:lvl5pPr>
            <a:lvl6pPr lvl="5" algn="ctr">
              <a:spcBef>
                <a:spcPts val="0"/>
              </a:spcBef>
              <a:spcAft>
                <a:spcPts val="0"/>
              </a:spcAft>
              <a:buClr>
                <a:schemeClr val="dk2"/>
              </a:buClr>
              <a:buSzPts val="4200"/>
              <a:buNone/>
              <a:defRPr sz="4200">
                <a:solidFill>
                  <a:schemeClr val="dk2"/>
                </a:solidFill>
              </a:defRPr>
            </a:lvl6pPr>
            <a:lvl7pPr lvl="6" algn="ctr">
              <a:spcBef>
                <a:spcPts val="0"/>
              </a:spcBef>
              <a:spcAft>
                <a:spcPts val="0"/>
              </a:spcAft>
              <a:buClr>
                <a:schemeClr val="dk2"/>
              </a:buClr>
              <a:buSzPts val="4200"/>
              <a:buNone/>
              <a:defRPr sz="4200">
                <a:solidFill>
                  <a:schemeClr val="dk2"/>
                </a:solidFill>
              </a:defRPr>
            </a:lvl7pPr>
            <a:lvl8pPr lvl="7" algn="ctr">
              <a:spcBef>
                <a:spcPts val="0"/>
              </a:spcBef>
              <a:spcAft>
                <a:spcPts val="0"/>
              </a:spcAft>
              <a:buClr>
                <a:schemeClr val="dk2"/>
              </a:buClr>
              <a:buSzPts val="4200"/>
              <a:buNone/>
              <a:defRPr sz="4200">
                <a:solidFill>
                  <a:schemeClr val="dk2"/>
                </a:solidFill>
              </a:defRPr>
            </a:lvl8pPr>
            <a:lvl9pPr lvl="8" algn="ctr">
              <a:spcBef>
                <a:spcPts val="0"/>
              </a:spcBef>
              <a:spcAft>
                <a:spcPts val="0"/>
              </a:spcAft>
              <a:buClr>
                <a:schemeClr val="dk2"/>
              </a:buClr>
              <a:buSzPts val="4200"/>
              <a:buNone/>
              <a:defRPr sz="4200">
                <a:solidFill>
                  <a:schemeClr val="dk2"/>
                </a:solidFill>
              </a:defRPr>
            </a:lvl9pPr>
          </a:lstStyle>
          <a:p>
            <a:endParaRPr/>
          </a:p>
        </p:txBody>
      </p:sp>
      <p:sp>
        <p:nvSpPr>
          <p:cNvPr id="49" name="Google Shape;49;p9"/>
          <p:cNvSpPr txBox="1">
            <a:spLocks noGrp="1"/>
          </p:cNvSpPr>
          <p:nvPr>
            <p:ph type="subTitle" idx="1"/>
          </p:nvPr>
        </p:nvSpPr>
        <p:spPr>
          <a:xfrm>
            <a:off x="265500" y="2779467"/>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0" name="Google Shape;50;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p:nvPr/>
        </p:nvSpPr>
        <p:spPr>
          <a:xfrm rot="10800000" flipH="1">
            <a:off x="0" y="0"/>
            <a:ext cx="9144000" cy="4695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0"/>
          <p:cNvSpPr/>
          <p:nvPr/>
        </p:nvSpPr>
        <p:spPr>
          <a:xfrm rot="10800000" flipH="1">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0"/>
          <p:cNvSpPr txBox="1">
            <a:spLocks noGrp="1"/>
          </p:cNvSpPr>
          <p:nvPr>
            <p:ph type="body" idx="1"/>
          </p:nvPr>
        </p:nvSpPr>
        <p:spPr>
          <a:xfrm>
            <a:off x="57150" y="4696825"/>
            <a:ext cx="8382000" cy="4467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Clr>
                <a:schemeClr val="lt1"/>
              </a:buClr>
              <a:buSzPts val="1200"/>
              <a:buNone/>
              <a:defRPr sz="1200">
                <a:solidFill>
                  <a:schemeClr val="lt1"/>
                </a:solidFill>
              </a:defRPr>
            </a:lvl1pPr>
          </a:lstStyle>
          <a:p>
            <a:endParaRPr/>
          </a:p>
        </p:txBody>
      </p:sp>
      <p:sp>
        <p:nvSpPr>
          <p:cNvPr id="56" name="Google Shape;56;p10"/>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terial">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471900" y="1919075"/>
            <a:ext cx="8222100" cy="2710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marL="914400" lvl="1"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2pPr>
            <a:lvl3pPr marL="1371600" lvl="2"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3pPr>
            <a:lvl4pPr marL="1828800" lvl="3"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4pPr>
            <a:lvl5pPr marL="2286000" lvl="4"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5pPr>
            <a:lvl6pPr marL="2743200" lvl="5"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6pPr>
            <a:lvl7pPr marL="3200400" lvl="6"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7pPr>
            <a:lvl8pPr marL="3657600" lvl="7"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8pPr>
            <a:lvl9pPr marL="4114800" lvl="8" indent="-317500">
              <a:lnSpc>
                <a:spcPct val="115000"/>
              </a:lnSpc>
              <a:spcBef>
                <a:spcPts val="160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lt2"/>
                </a:solidFill>
                <a:latin typeface="Roboto"/>
                <a:ea typeface="Roboto"/>
                <a:cs typeface="Roboto"/>
                <a:sym typeface="Roboto"/>
              </a:defRPr>
            </a:lvl1pPr>
            <a:lvl2pPr lvl="1" algn="r">
              <a:buNone/>
              <a:defRPr sz="1000">
                <a:solidFill>
                  <a:schemeClr val="lt2"/>
                </a:solidFill>
                <a:latin typeface="Roboto"/>
                <a:ea typeface="Roboto"/>
                <a:cs typeface="Roboto"/>
                <a:sym typeface="Roboto"/>
              </a:defRPr>
            </a:lvl2pPr>
            <a:lvl3pPr lvl="2" algn="r">
              <a:buNone/>
              <a:defRPr sz="1000">
                <a:solidFill>
                  <a:schemeClr val="lt2"/>
                </a:solidFill>
                <a:latin typeface="Roboto"/>
                <a:ea typeface="Roboto"/>
                <a:cs typeface="Roboto"/>
                <a:sym typeface="Roboto"/>
              </a:defRPr>
            </a:lvl3pPr>
            <a:lvl4pPr lvl="3" algn="r">
              <a:buNone/>
              <a:defRPr sz="1000">
                <a:solidFill>
                  <a:schemeClr val="lt2"/>
                </a:solidFill>
                <a:latin typeface="Roboto"/>
                <a:ea typeface="Roboto"/>
                <a:cs typeface="Roboto"/>
                <a:sym typeface="Roboto"/>
              </a:defRPr>
            </a:lvl4pPr>
            <a:lvl5pPr lvl="4" algn="r">
              <a:buNone/>
              <a:defRPr sz="1000">
                <a:solidFill>
                  <a:schemeClr val="lt2"/>
                </a:solidFill>
                <a:latin typeface="Roboto"/>
                <a:ea typeface="Roboto"/>
                <a:cs typeface="Roboto"/>
                <a:sym typeface="Roboto"/>
              </a:defRPr>
            </a:lvl5pPr>
            <a:lvl6pPr lvl="5" algn="r">
              <a:buNone/>
              <a:defRPr sz="1000">
                <a:solidFill>
                  <a:schemeClr val="lt2"/>
                </a:solidFill>
                <a:latin typeface="Roboto"/>
                <a:ea typeface="Roboto"/>
                <a:cs typeface="Roboto"/>
                <a:sym typeface="Roboto"/>
              </a:defRPr>
            </a:lvl6pPr>
            <a:lvl7pPr lvl="6" algn="r">
              <a:buNone/>
              <a:defRPr sz="1000">
                <a:solidFill>
                  <a:schemeClr val="lt2"/>
                </a:solidFill>
                <a:latin typeface="Roboto"/>
                <a:ea typeface="Roboto"/>
                <a:cs typeface="Roboto"/>
                <a:sym typeface="Roboto"/>
              </a:defRPr>
            </a:lvl7pPr>
            <a:lvl8pPr lvl="7" algn="r">
              <a:buNone/>
              <a:defRPr sz="1000">
                <a:solidFill>
                  <a:schemeClr val="lt2"/>
                </a:solidFill>
                <a:latin typeface="Roboto"/>
                <a:ea typeface="Roboto"/>
                <a:cs typeface="Roboto"/>
                <a:sym typeface="Roboto"/>
              </a:defRPr>
            </a:lvl8pPr>
            <a:lvl9pPr lvl="8" algn="r">
              <a:buNone/>
              <a:defRPr sz="1000">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fr"/>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3"/>
          <p:cNvSpPr txBox="1">
            <a:spLocks noGrp="1"/>
          </p:cNvSpPr>
          <p:nvPr>
            <p:ph type="ctrTitle"/>
          </p:nvPr>
        </p:nvSpPr>
        <p:spPr>
          <a:xfrm>
            <a:off x="542925" y="1971675"/>
            <a:ext cx="8222100" cy="9336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fr"/>
              <a:t>Outils Microsoft Office </a:t>
            </a:r>
            <a:endParaRPr/>
          </a:p>
        </p:txBody>
      </p:sp>
      <p:sp>
        <p:nvSpPr>
          <p:cNvPr id="68" name="Google Shape;68;p13"/>
          <p:cNvSpPr txBox="1">
            <a:spLocks noGrp="1"/>
          </p:cNvSpPr>
          <p:nvPr>
            <p:ph type="subTitle" idx="1"/>
          </p:nvPr>
        </p:nvSpPr>
        <p:spPr>
          <a:xfrm>
            <a:off x="9525" y="4770330"/>
            <a:ext cx="8222100" cy="432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Adiba Boufeldja</a:t>
            </a:r>
            <a:endParaRPr/>
          </a:p>
        </p:txBody>
      </p:sp>
      <p:sp>
        <p:nvSpPr>
          <p:cNvPr id="69" name="Google Shape;69;p13"/>
          <p:cNvSpPr txBox="1"/>
          <p:nvPr/>
        </p:nvSpPr>
        <p:spPr>
          <a:xfrm>
            <a:off x="455500" y="1695525"/>
            <a:ext cx="1763700" cy="295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
                <a:solidFill>
                  <a:srgbClr val="EFEFEF"/>
                </a:solidFill>
                <a:latin typeface="Roboto"/>
                <a:ea typeface="Roboto"/>
                <a:cs typeface="Roboto"/>
                <a:sym typeface="Roboto"/>
              </a:rPr>
              <a:t>cours 5 :</a:t>
            </a:r>
            <a:endParaRPr>
              <a:solidFill>
                <a:srgbClr val="EFEFEF"/>
              </a:solidFill>
              <a:latin typeface="Roboto"/>
              <a:ea typeface="Roboto"/>
              <a:cs typeface="Roboto"/>
              <a:sym typeface="Roboto"/>
            </a:endParaRPr>
          </a:p>
        </p:txBody>
      </p:sp>
      <p:sp>
        <p:nvSpPr>
          <p:cNvPr id="70" name="Google Shape;70;p13"/>
          <p:cNvSpPr txBox="1"/>
          <p:nvPr/>
        </p:nvSpPr>
        <p:spPr>
          <a:xfrm>
            <a:off x="6769650" y="26225"/>
            <a:ext cx="2617200" cy="295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
                <a:solidFill>
                  <a:srgbClr val="EFEFEF"/>
                </a:solidFill>
                <a:latin typeface="Roboto"/>
                <a:ea typeface="Roboto"/>
                <a:cs typeface="Roboto"/>
                <a:sym typeface="Roboto"/>
              </a:rPr>
              <a:t>L2 Anglais/promotion 2020</a:t>
            </a:r>
            <a:endParaRPr>
              <a:solidFill>
                <a:srgbClr val="EFEFEF"/>
              </a:solidFill>
              <a:latin typeface="Roboto"/>
              <a:ea typeface="Roboto"/>
              <a:cs typeface="Roboto"/>
              <a:sym typeface="Roboto"/>
            </a:endParaRPr>
          </a:p>
        </p:txBody>
      </p:sp>
      <p:pic>
        <p:nvPicPr>
          <p:cNvPr id="71" name="Google Shape;71;p13"/>
          <p:cNvPicPr preferRelativeResize="0"/>
          <p:nvPr/>
        </p:nvPicPr>
        <p:blipFill>
          <a:blip r:embed="rId3">
            <a:alphaModFix/>
          </a:blip>
          <a:stretch>
            <a:fillRect/>
          </a:stretch>
        </p:blipFill>
        <p:spPr>
          <a:xfrm>
            <a:off x="6814825" y="1336100"/>
            <a:ext cx="1712655" cy="171265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lnSpc>
                <a:spcPct val="115000"/>
              </a:lnSpc>
              <a:spcBef>
                <a:spcPts val="0"/>
              </a:spcBef>
              <a:spcAft>
                <a:spcPts val="1600"/>
              </a:spcAft>
              <a:buNone/>
            </a:pPr>
            <a:r>
              <a:rPr lang="fr" sz="3000" b="1">
                <a:solidFill>
                  <a:srgbClr val="EFEFEF"/>
                </a:solidFill>
                <a:latin typeface="Arial"/>
                <a:ea typeface="Arial"/>
                <a:cs typeface="Arial"/>
                <a:sym typeface="Arial"/>
              </a:rPr>
              <a:t>Microsoft Office</a:t>
            </a:r>
            <a:endParaRPr sz="3000" b="1">
              <a:solidFill>
                <a:srgbClr val="EFEFEF"/>
              </a:solidFill>
            </a:endParaRPr>
          </a:p>
        </p:txBody>
      </p:sp>
      <p:sp>
        <p:nvSpPr>
          <p:cNvPr id="77" name="Google Shape;77;p14"/>
          <p:cNvSpPr txBox="1">
            <a:spLocks noGrp="1"/>
          </p:cNvSpPr>
          <p:nvPr>
            <p:ph type="body" idx="1"/>
          </p:nvPr>
        </p:nvSpPr>
        <p:spPr>
          <a:xfrm>
            <a:off x="471900" y="1766700"/>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fr" b="1">
                <a:solidFill>
                  <a:srgbClr val="222222"/>
                </a:solidFill>
                <a:highlight>
                  <a:srgbClr val="FFFFFF"/>
                </a:highlight>
                <a:latin typeface="Arial"/>
                <a:ea typeface="Arial"/>
                <a:cs typeface="Arial"/>
                <a:sym typeface="Arial"/>
              </a:rPr>
              <a:t>Microsoft Office</a:t>
            </a:r>
            <a:r>
              <a:rPr lang="fr">
                <a:solidFill>
                  <a:srgbClr val="222222"/>
                </a:solidFill>
                <a:highlight>
                  <a:srgbClr val="FFFFFF"/>
                </a:highlight>
                <a:latin typeface="Arial"/>
                <a:ea typeface="Arial"/>
                <a:cs typeface="Arial"/>
                <a:sym typeface="Arial"/>
              </a:rPr>
              <a:t> est une suite bureautique propriétaire de la société Microsoft fonctionnant avec les plates-formes fixes et mobiles. Elle s'installe sur ordinateur et fournit une suite de logiciels comme : Word, Excel, PowerPoint...</a:t>
            </a:r>
            <a:endParaRPr/>
          </a:p>
        </p:txBody>
      </p:sp>
      <p:pic>
        <p:nvPicPr>
          <p:cNvPr id="78" name="Google Shape;78;p14"/>
          <p:cNvPicPr preferRelativeResize="0"/>
          <p:nvPr/>
        </p:nvPicPr>
        <p:blipFill>
          <a:blip r:embed="rId3">
            <a:alphaModFix/>
          </a:blip>
          <a:stretch>
            <a:fillRect/>
          </a:stretch>
        </p:blipFill>
        <p:spPr>
          <a:xfrm>
            <a:off x="1323975" y="3309500"/>
            <a:ext cx="6288200" cy="7077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endParaRPr/>
          </a:p>
        </p:txBody>
      </p:sp>
      <p:sp>
        <p:nvSpPr>
          <p:cNvPr id="84" name="Google Shape;84;p15"/>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fr">
                <a:solidFill>
                  <a:srgbClr val="222222"/>
                </a:solidFill>
                <a:highlight>
                  <a:srgbClr val="FFFFFF"/>
                </a:highlight>
                <a:latin typeface="Arial"/>
                <a:ea typeface="Arial"/>
                <a:cs typeface="Arial"/>
                <a:sym typeface="Arial"/>
              </a:rPr>
              <a:t>en 1997 Microsoft Office était apparus avec un logo sous forme d’un puzzle. par la suite il étais remplacé par quatre rectangles arrondis dès la version 2003 avant d'être retouché en 2007 puis refait en 2010. Il y a également un nouveau logo pour Office 2013.</a:t>
            </a:r>
            <a:endParaRPr/>
          </a:p>
        </p:txBody>
      </p:sp>
      <p:pic>
        <p:nvPicPr>
          <p:cNvPr id="85" name="Google Shape;85;p15"/>
          <p:cNvPicPr preferRelativeResize="0"/>
          <p:nvPr/>
        </p:nvPicPr>
        <p:blipFill>
          <a:blip r:embed="rId3">
            <a:alphaModFix/>
          </a:blip>
          <a:stretch>
            <a:fillRect/>
          </a:stretch>
        </p:blipFill>
        <p:spPr>
          <a:xfrm>
            <a:off x="6533513" y="3615675"/>
            <a:ext cx="962025" cy="1143000"/>
          </a:xfrm>
          <a:prstGeom prst="rect">
            <a:avLst/>
          </a:prstGeom>
          <a:noFill/>
          <a:ln>
            <a:noFill/>
          </a:ln>
        </p:spPr>
      </p:pic>
      <p:pic>
        <p:nvPicPr>
          <p:cNvPr id="86" name="Google Shape;86;p15"/>
          <p:cNvPicPr preferRelativeResize="0"/>
          <p:nvPr/>
        </p:nvPicPr>
        <p:blipFill>
          <a:blip r:embed="rId4">
            <a:alphaModFix/>
          </a:blip>
          <a:stretch>
            <a:fillRect/>
          </a:stretch>
        </p:blipFill>
        <p:spPr>
          <a:xfrm>
            <a:off x="7890450" y="3615675"/>
            <a:ext cx="1143000" cy="1143000"/>
          </a:xfrm>
          <a:prstGeom prst="rect">
            <a:avLst/>
          </a:prstGeom>
          <a:noFill/>
          <a:ln>
            <a:noFill/>
          </a:ln>
        </p:spPr>
      </p:pic>
      <p:pic>
        <p:nvPicPr>
          <p:cNvPr id="87" name="Google Shape;87;p15"/>
          <p:cNvPicPr preferRelativeResize="0"/>
          <p:nvPr/>
        </p:nvPicPr>
        <p:blipFill>
          <a:blip r:embed="rId5">
            <a:alphaModFix/>
          </a:blip>
          <a:stretch>
            <a:fillRect/>
          </a:stretch>
        </p:blipFill>
        <p:spPr>
          <a:xfrm>
            <a:off x="2024500" y="4170800"/>
            <a:ext cx="1143000" cy="342900"/>
          </a:xfrm>
          <a:prstGeom prst="rect">
            <a:avLst/>
          </a:prstGeom>
          <a:noFill/>
          <a:ln>
            <a:noFill/>
          </a:ln>
        </p:spPr>
      </p:pic>
      <p:pic>
        <p:nvPicPr>
          <p:cNvPr id="88" name="Google Shape;88;p15"/>
          <p:cNvPicPr preferRelativeResize="0"/>
          <p:nvPr/>
        </p:nvPicPr>
        <p:blipFill>
          <a:blip r:embed="rId6">
            <a:alphaModFix/>
          </a:blip>
          <a:stretch>
            <a:fillRect/>
          </a:stretch>
        </p:blipFill>
        <p:spPr>
          <a:xfrm>
            <a:off x="3412250" y="4170800"/>
            <a:ext cx="1143000" cy="342900"/>
          </a:xfrm>
          <a:prstGeom prst="rect">
            <a:avLst/>
          </a:prstGeom>
          <a:noFill/>
          <a:ln>
            <a:noFill/>
          </a:ln>
        </p:spPr>
      </p:pic>
      <p:pic>
        <p:nvPicPr>
          <p:cNvPr id="89" name="Google Shape;89;p15"/>
          <p:cNvPicPr preferRelativeResize="0"/>
          <p:nvPr/>
        </p:nvPicPr>
        <p:blipFill>
          <a:blip r:embed="rId7">
            <a:alphaModFix/>
          </a:blip>
          <a:stretch>
            <a:fillRect/>
          </a:stretch>
        </p:blipFill>
        <p:spPr>
          <a:xfrm>
            <a:off x="4882425" y="3533888"/>
            <a:ext cx="1143000" cy="1095375"/>
          </a:xfrm>
          <a:prstGeom prst="rect">
            <a:avLst/>
          </a:prstGeom>
          <a:noFill/>
          <a:ln>
            <a:noFill/>
          </a:ln>
        </p:spPr>
      </p:pic>
      <p:pic>
        <p:nvPicPr>
          <p:cNvPr id="90" name="Google Shape;90;p15"/>
          <p:cNvPicPr preferRelativeResize="0"/>
          <p:nvPr/>
        </p:nvPicPr>
        <p:blipFill>
          <a:blip r:embed="rId8">
            <a:alphaModFix/>
          </a:blip>
          <a:stretch>
            <a:fillRect/>
          </a:stretch>
        </p:blipFill>
        <p:spPr>
          <a:xfrm>
            <a:off x="471900" y="3680275"/>
            <a:ext cx="1143000" cy="11430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6"/>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endParaRPr/>
          </a:p>
        </p:txBody>
      </p:sp>
      <p:sp>
        <p:nvSpPr>
          <p:cNvPr id="96" name="Google Shape;96;p16"/>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solidFill>
                  <a:srgbClr val="000000"/>
                </a:solidFill>
              </a:rPr>
              <a:t>l’outil microsoft inclut un certain nombre des logiciels de base qui sont trés utilisé en monde numérisé côté bureautique,qui sont les suivants : </a:t>
            </a:r>
            <a:endParaRPr>
              <a:solidFill>
                <a:srgbClr val="000000"/>
              </a:solidFill>
            </a:endParaRPr>
          </a:p>
          <a:p>
            <a:pPr marL="457200" lvl="0" indent="-342900" algn="l" rtl="0">
              <a:lnSpc>
                <a:spcPct val="160000"/>
              </a:lnSpc>
              <a:spcBef>
                <a:spcPts val="1600"/>
              </a:spcBef>
              <a:spcAft>
                <a:spcPts val="0"/>
              </a:spcAft>
              <a:buClr>
                <a:srgbClr val="000000"/>
              </a:buClr>
              <a:buSzPts val="1800"/>
              <a:buChar char="❖"/>
            </a:pPr>
            <a:r>
              <a:rPr lang="fr" sz="1550" b="1">
                <a:solidFill>
                  <a:srgbClr val="000000"/>
                </a:solidFill>
                <a:highlight>
                  <a:srgbClr val="FFFFFF"/>
                </a:highlight>
                <a:latin typeface="Arial"/>
                <a:ea typeface="Arial"/>
                <a:cs typeface="Arial"/>
                <a:sym typeface="Arial"/>
              </a:rPr>
              <a:t>Microsoft Office Word</a:t>
            </a:r>
            <a:endParaRPr sz="1550" b="1">
              <a:solidFill>
                <a:srgbClr val="000000"/>
              </a:solidFill>
              <a:highlight>
                <a:srgbClr val="FFFFFF"/>
              </a:highlight>
              <a:latin typeface="Arial"/>
              <a:ea typeface="Arial"/>
              <a:cs typeface="Arial"/>
              <a:sym typeface="Arial"/>
            </a:endParaRPr>
          </a:p>
          <a:p>
            <a:pPr marL="457200" lvl="0" indent="-342900" algn="l" rtl="0">
              <a:lnSpc>
                <a:spcPct val="160000"/>
              </a:lnSpc>
              <a:spcBef>
                <a:spcPts val="0"/>
              </a:spcBef>
              <a:spcAft>
                <a:spcPts val="0"/>
              </a:spcAft>
              <a:buClr>
                <a:srgbClr val="000000"/>
              </a:buClr>
              <a:buSzPts val="1800"/>
              <a:buChar char="❖"/>
            </a:pPr>
            <a:r>
              <a:rPr lang="fr" sz="1550" b="1">
                <a:solidFill>
                  <a:srgbClr val="000000"/>
                </a:solidFill>
                <a:highlight>
                  <a:srgbClr val="FFFFFF"/>
                </a:highlight>
                <a:latin typeface="Arial"/>
                <a:ea typeface="Arial"/>
                <a:cs typeface="Arial"/>
                <a:sym typeface="Arial"/>
              </a:rPr>
              <a:t>Microsoft Office Excel</a:t>
            </a:r>
            <a:endParaRPr sz="1550" b="1">
              <a:solidFill>
                <a:srgbClr val="000000"/>
              </a:solidFill>
              <a:highlight>
                <a:srgbClr val="FFFFFF"/>
              </a:highlight>
              <a:latin typeface="Arial"/>
              <a:ea typeface="Arial"/>
              <a:cs typeface="Arial"/>
              <a:sym typeface="Arial"/>
            </a:endParaRPr>
          </a:p>
          <a:p>
            <a:pPr marL="457200" lvl="0" indent="-342900" algn="l" rtl="0">
              <a:lnSpc>
                <a:spcPct val="160000"/>
              </a:lnSpc>
              <a:spcBef>
                <a:spcPts val="0"/>
              </a:spcBef>
              <a:spcAft>
                <a:spcPts val="0"/>
              </a:spcAft>
              <a:buClr>
                <a:srgbClr val="000000"/>
              </a:buClr>
              <a:buSzPts val="1800"/>
              <a:buChar char="❖"/>
            </a:pPr>
            <a:r>
              <a:rPr lang="fr" sz="1550" b="1">
                <a:solidFill>
                  <a:srgbClr val="000000"/>
                </a:solidFill>
                <a:highlight>
                  <a:srgbClr val="FFFFFF"/>
                </a:highlight>
                <a:latin typeface="Arial"/>
                <a:ea typeface="Arial"/>
                <a:cs typeface="Arial"/>
                <a:sym typeface="Arial"/>
              </a:rPr>
              <a:t>Microsoft Office PowerPoint</a:t>
            </a:r>
            <a:endParaRPr sz="1550" b="1">
              <a:solidFill>
                <a:srgbClr val="000000"/>
              </a:solidFill>
              <a:highlight>
                <a:srgbClr val="FFFFFF"/>
              </a:highlight>
              <a:latin typeface="Arial"/>
              <a:ea typeface="Arial"/>
              <a:cs typeface="Arial"/>
              <a:sym typeface="Arial"/>
            </a:endParaRPr>
          </a:p>
          <a:p>
            <a:pPr marL="457200" lvl="0" indent="0" algn="l" rtl="0">
              <a:spcBef>
                <a:spcPts val="0"/>
              </a:spcBef>
              <a:spcAft>
                <a:spcPts val="1600"/>
              </a:spcAft>
              <a:buNone/>
            </a:pPr>
            <a:endParaRPr>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7"/>
          <p:cNvSpPr txBox="1">
            <a:spLocks noGrp="1"/>
          </p:cNvSpPr>
          <p:nvPr>
            <p:ph type="title"/>
          </p:nvPr>
        </p:nvSpPr>
        <p:spPr>
          <a:xfrm>
            <a:off x="167100" y="1119725"/>
            <a:ext cx="8222100" cy="767700"/>
          </a:xfrm>
          <a:prstGeom prst="rect">
            <a:avLst/>
          </a:prstGeom>
        </p:spPr>
        <p:txBody>
          <a:bodyPr spcFirstLastPara="1" wrap="square" lIns="91425" tIns="91425" rIns="91425" bIns="91425" anchor="b" anchorCtr="0">
            <a:noAutofit/>
          </a:bodyPr>
          <a:lstStyle/>
          <a:p>
            <a:pPr marL="0" lvl="0" indent="0" algn="l" rtl="0">
              <a:lnSpc>
                <a:spcPct val="160000"/>
              </a:lnSpc>
              <a:spcBef>
                <a:spcPts val="400"/>
              </a:spcBef>
              <a:spcAft>
                <a:spcPts val="0"/>
              </a:spcAft>
              <a:buNone/>
            </a:pPr>
            <a:r>
              <a:rPr lang="fr" sz="3000" b="1">
                <a:solidFill>
                  <a:srgbClr val="EFEFEF"/>
                </a:solidFill>
                <a:latin typeface="Arial"/>
                <a:ea typeface="Arial"/>
                <a:cs typeface="Arial"/>
                <a:sym typeface="Arial"/>
              </a:rPr>
              <a:t>Microsoft Office Word</a:t>
            </a:r>
            <a:endParaRPr sz="3000" b="1">
              <a:solidFill>
                <a:srgbClr val="EFEFEF"/>
              </a:solidFill>
              <a:latin typeface="Arial"/>
              <a:ea typeface="Arial"/>
              <a:cs typeface="Arial"/>
              <a:sym typeface="Arial"/>
            </a:endParaRPr>
          </a:p>
          <a:p>
            <a:pPr marL="0" lvl="0" indent="0" algn="l" rtl="0">
              <a:spcBef>
                <a:spcPts val="0"/>
              </a:spcBef>
              <a:spcAft>
                <a:spcPts val="0"/>
              </a:spcAft>
              <a:buNone/>
            </a:pPr>
            <a:endParaRPr sz="3000" b="1">
              <a:solidFill>
                <a:srgbClr val="EFEFEF"/>
              </a:solidFill>
            </a:endParaRPr>
          </a:p>
        </p:txBody>
      </p:sp>
      <p:sp>
        <p:nvSpPr>
          <p:cNvPr id="102" name="Google Shape;102;p17"/>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500"/>
              </a:spcBef>
              <a:spcAft>
                <a:spcPts val="0"/>
              </a:spcAft>
              <a:buNone/>
            </a:pPr>
            <a:r>
              <a:rPr lang="fr">
                <a:highlight>
                  <a:srgbClr val="FFFFFF"/>
                </a:highlight>
                <a:latin typeface="Arial"/>
                <a:ea typeface="Arial"/>
                <a:cs typeface="Arial"/>
                <a:sym typeface="Arial"/>
              </a:rPr>
              <a:t>Microsoft Office Word</a:t>
            </a:r>
            <a:r>
              <a:rPr lang="fr">
                <a:solidFill>
                  <a:srgbClr val="222222"/>
                </a:solidFill>
                <a:highlight>
                  <a:srgbClr val="FFFFFF"/>
                </a:highlight>
                <a:latin typeface="Arial"/>
                <a:ea typeface="Arial"/>
                <a:cs typeface="Arial"/>
                <a:sym typeface="Arial"/>
              </a:rPr>
              <a:t> est programme central de Microsoft Office catégorie ” logiciel de traitement de texte” .donc c’est un éditeur de texte son format/extension par défaut est le « .doc »,</a:t>
            </a:r>
            <a:endParaRPr>
              <a:solidFill>
                <a:srgbClr val="222222"/>
              </a:solidFill>
              <a:highlight>
                <a:srgbClr val="FFFFFF"/>
              </a:highlight>
              <a:latin typeface="Arial"/>
              <a:ea typeface="Arial"/>
              <a:cs typeface="Arial"/>
              <a:sym typeface="Arial"/>
            </a:endParaRPr>
          </a:p>
          <a:p>
            <a:pPr marL="0" lvl="0" indent="0" algn="l" rtl="0">
              <a:spcBef>
                <a:spcPts val="500"/>
              </a:spcBef>
              <a:spcAft>
                <a:spcPts val="1600"/>
              </a:spcAft>
              <a:buNone/>
            </a:pPr>
            <a:endParaRPr/>
          </a:p>
        </p:txBody>
      </p:sp>
      <p:pic>
        <p:nvPicPr>
          <p:cNvPr id="103" name="Google Shape;103;p17"/>
          <p:cNvPicPr preferRelativeResize="0"/>
          <p:nvPr/>
        </p:nvPicPr>
        <p:blipFill>
          <a:blip r:embed="rId3">
            <a:alphaModFix/>
          </a:blip>
          <a:stretch>
            <a:fillRect/>
          </a:stretch>
        </p:blipFill>
        <p:spPr>
          <a:xfrm>
            <a:off x="3990800" y="3006488"/>
            <a:ext cx="2095500" cy="19526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8"/>
          <p:cNvSpPr txBox="1">
            <a:spLocks noGrp="1"/>
          </p:cNvSpPr>
          <p:nvPr>
            <p:ph type="title"/>
          </p:nvPr>
        </p:nvSpPr>
        <p:spPr>
          <a:xfrm>
            <a:off x="319500" y="1119725"/>
            <a:ext cx="8222100" cy="767700"/>
          </a:xfrm>
          <a:prstGeom prst="rect">
            <a:avLst/>
          </a:prstGeom>
        </p:spPr>
        <p:txBody>
          <a:bodyPr spcFirstLastPara="1" wrap="square" lIns="91425" tIns="91425" rIns="91425" bIns="91425" anchor="b" anchorCtr="0">
            <a:noAutofit/>
          </a:bodyPr>
          <a:lstStyle/>
          <a:p>
            <a:pPr marL="0" lvl="0" indent="0" algn="l" rtl="0">
              <a:lnSpc>
                <a:spcPct val="160000"/>
              </a:lnSpc>
              <a:spcBef>
                <a:spcPts val="400"/>
              </a:spcBef>
              <a:spcAft>
                <a:spcPts val="0"/>
              </a:spcAft>
              <a:buNone/>
            </a:pPr>
            <a:r>
              <a:rPr lang="fr" sz="3000" b="1">
                <a:solidFill>
                  <a:srgbClr val="EFEFEF"/>
                </a:solidFill>
                <a:latin typeface="Arial"/>
                <a:ea typeface="Arial"/>
                <a:cs typeface="Arial"/>
                <a:sym typeface="Arial"/>
              </a:rPr>
              <a:t>Microsoft Office Excel</a:t>
            </a:r>
            <a:endParaRPr sz="3000" b="1">
              <a:solidFill>
                <a:srgbClr val="EFEFEF"/>
              </a:solidFill>
              <a:latin typeface="Arial"/>
              <a:ea typeface="Arial"/>
              <a:cs typeface="Arial"/>
              <a:sym typeface="Arial"/>
            </a:endParaRPr>
          </a:p>
          <a:p>
            <a:pPr marL="0" lvl="0" indent="0" algn="l" rtl="0">
              <a:spcBef>
                <a:spcPts val="0"/>
              </a:spcBef>
              <a:spcAft>
                <a:spcPts val="0"/>
              </a:spcAft>
              <a:buNone/>
            </a:pPr>
            <a:endParaRPr sz="3000" b="1">
              <a:solidFill>
                <a:srgbClr val="EFEFEF"/>
              </a:solidFill>
            </a:endParaRPr>
          </a:p>
        </p:txBody>
      </p:sp>
      <p:sp>
        <p:nvSpPr>
          <p:cNvPr id="109" name="Google Shape;109;p18"/>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highlight>
                  <a:srgbClr val="FFFFFF"/>
                </a:highlight>
                <a:latin typeface="Arial"/>
                <a:ea typeface="Arial"/>
                <a:cs typeface="Arial"/>
                <a:sym typeface="Arial"/>
              </a:rPr>
              <a:t>Microsoft Office Excel</a:t>
            </a:r>
            <a:r>
              <a:rPr lang="fr">
                <a:solidFill>
                  <a:srgbClr val="222222"/>
                </a:solidFill>
                <a:highlight>
                  <a:srgbClr val="FFFFFF"/>
                </a:highlight>
                <a:latin typeface="Arial"/>
                <a:ea typeface="Arial"/>
                <a:cs typeface="Arial"/>
                <a:sym typeface="Arial"/>
              </a:rPr>
              <a:t> est un tableur qui, comme presque tous les tableurs, sait également faire des graphiques, d’où son nom de tableur-grapheur.</a:t>
            </a:r>
            <a:endParaRPr>
              <a:solidFill>
                <a:srgbClr val="222222"/>
              </a:solidFill>
              <a:highlight>
                <a:srgbClr val="FFFFFF"/>
              </a:highlight>
              <a:latin typeface="Arial"/>
              <a:ea typeface="Arial"/>
              <a:cs typeface="Arial"/>
              <a:sym typeface="Arial"/>
            </a:endParaRPr>
          </a:p>
          <a:p>
            <a:pPr marL="0" lvl="0" indent="0" algn="l" rtl="0">
              <a:spcBef>
                <a:spcPts val="1600"/>
              </a:spcBef>
              <a:spcAft>
                <a:spcPts val="1600"/>
              </a:spcAft>
              <a:buNone/>
            </a:pPr>
            <a:endParaRPr>
              <a:solidFill>
                <a:srgbClr val="222222"/>
              </a:solidFill>
              <a:highlight>
                <a:srgbClr val="FFFFFF"/>
              </a:highlight>
              <a:latin typeface="Arial"/>
              <a:ea typeface="Arial"/>
              <a:cs typeface="Arial"/>
              <a:sym typeface="Arial"/>
            </a:endParaRPr>
          </a:p>
        </p:txBody>
      </p:sp>
      <p:pic>
        <p:nvPicPr>
          <p:cNvPr id="110" name="Google Shape;110;p18"/>
          <p:cNvPicPr preferRelativeResize="0"/>
          <p:nvPr/>
        </p:nvPicPr>
        <p:blipFill>
          <a:blip r:embed="rId3">
            <a:alphaModFix/>
          </a:blip>
          <a:stretch>
            <a:fillRect/>
          </a:stretch>
        </p:blipFill>
        <p:spPr>
          <a:xfrm>
            <a:off x="4127350" y="3190863"/>
            <a:ext cx="2095500" cy="19526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19"/>
          <p:cNvSpPr txBox="1">
            <a:spLocks noGrp="1"/>
          </p:cNvSpPr>
          <p:nvPr>
            <p:ph type="title"/>
          </p:nvPr>
        </p:nvSpPr>
        <p:spPr>
          <a:xfrm>
            <a:off x="167100" y="1119725"/>
            <a:ext cx="8222100" cy="767700"/>
          </a:xfrm>
          <a:prstGeom prst="rect">
            <a:avLst/>
          </a:prstGeom>
        </p:spPr>
        <p:txBody>
          <a:bodyPr spcFirstLastPara="1" wrap="square" lIns="91425" tIns="91425" rIns="91425" bIns="91425" anchor="b" anchorCtr="0">
            <a:noAutofit/>
          </a:bodyPr>
          <a:lstStyle/>
          <a:p>
            <a:pPr marL="0" lvl="0" indent="0" algn="l" rtl="0">
              <a:lnSpc>
                <a:spcPct val="160000"/>
              </a:lnSpc>
              <a:spcBef>
                <a:spcPts val="400"/>
              </a:spcBef>
              <a:spcAft>
                <a:spcPts val="0"/>
              </a:spcAft>
              <a:buNone/>
            </a:pPr>
            <a:r>
              <a:rPr lang="fr" sz="3000" b="1">
                <a:solidFill>
                  <a:srgbClr val="EFEFEF"/>
                </a:solidFill>
                <a:latin typeface="Arial"/>
                <a:ea typeface="Arial"/>
                <a:cs typeface="Arial"/>
                <a:sym typeface="Arial"/>
              </a:rPr>
              <a:t>Microsoft Office PowerPoint</a:t>
            </a:r>
            <a:endParaRPr sz="3000" b="1">
              <a:solidFill>
                <a:srgbClr val="EFEFEF"/>
              </a:solidFill>
              <a:latin typeface="Arial"/>
              <a:ea typeface="Arial"/>
              <a:cs typeface="Arial"/>
              <a:sym typeface="Arial"/>
            </a:endParaRPr>
          </a:p>
          <a:p>
            <a:pPr marL="0" lvl="0" indent="0" algn="l" rtl="0">
              <a:spcBef>
                <a:spcPts val="0"/>
              </a:spcBef>
              <a:spcAft>
                <a:spcPts val="0"/>
              </a:spcAft>
              <a:buNone/>
            </a:pPr>
            <a:endParaRPr sz="3000" b="1">
              <a:solidFill>
                <a:srgbClr val="EFEFEF"/>
              </a:solidFill>
            </a:endParaRPr>
          </a:p>
        </p:txBody>
      </p:sp>
      <p:sp>
        <p:nvSpPr>
          <p:cNvPr id="116" name="Google Shape;116;p19"/>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fr">
                <a:highlight>
                  <a:srgbClr val="FFFFFF"/>
                </a:highlight>
                <a:latin typeface="Arial"/>
                <a:ea typeface="Arial"/>
                <a:cs typeface="Arial"/>
                <a:sym typeface="Arial"/>
              </a:rPr>
              <a:t>Microsoft Office PowerPoint</a:t>
            </a:r>
            <a:r>
              <a:rPr lang="fr">
                <a:solidFill>
                  <a:srgbClr val="222222"/>
                </a:solidFill>
                <a:highlight>
                  <a:srgbClr val="FFFFFF"/>
                </a:highlight>
                <a:latin typeface="Arial"/>
                <a:ea typeface="Arial"/>
                <a:cs typeface="Arial"/>
                <a:sym typeface="Arial"/>
              </a:rPr>
              <a:t> est un logiciel de présentation (succession de diapositives)Il est utilisé pour créer des présentations avec du texte, avec des images, sons, vidéos et autres objets, qui peuvent être visualisées sur un écran ou projetées via un projecteur.</a:t>
            </a:r>
            <a:endParaRPr/>
          </a:p>
        </p:txBody>
      </p:sp>
      <p:pic>
        <p:nvPicPr>
          <p:cNvPr id="117" name="Google Shape;117;p19"/>
          <p:cNvPicPr preferRelativeResize="0"/>
          <p:nvPr/>
        </p:nvPicPr>
        <p:blipFill>
          <a:blip r:embed="rId3">
            <a:alphaModFix/>
          </a:blip>
          <a:stretch>
            <a:fillRect/>
          </a:stretch>
        </p:blipFill>
        <p:spPr>
          <a:xfrm>
            <a:off x="4445975" y="3063363"/>
            <a:ext cx="2095500" cy="1952625"/>
          </a:xfrm>
          <a:prstGeom prst="rect">
            <a:avLst/>
          </a:prstGeom>
          <a:noFill/>
          <a:ln>
            <a:noFill/>
          </a:ln>
        </p:spPr>
      </p:pic>
    </p:spTree>
  </p:cSld>
  <p:clrMapOvr>
    <a:masterClrMapping/>
  </p:clrMapOvr>
</p:sld>
</file>

<file path=ppt/theme/theme1.xml><?xml version="1.0" encoding="utf-8"?>
<a:theme xmlns:a="http://schemas.openxmlformats.org/drawingml/2006/main"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246</Words>
  <Application>Microsoft Office PowerPoint</Application>
  <PresentationFormat>Affichage à l'écran (16:9)</PresentationFormat>
  <Paragraphs>17</Paragraphs>
  <Slides>7</Slides>
  <Notes>7</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7</vt:i4>
      </vt:variant>
    </vt:vector>
  </HeadingPairs>
  <TitlesOfParts>
    <vt:vector size="10" baseType="lpstr">
      <vt:lpstr>Arial</vt:lpstr>
      <vt:lpstr>Roboto</vt:lpstr>
      <vt:lpstr>Material</vt:lpstr>
      <vt:lpstr>Outils Microsoft Office </vt:lpstr>
      <vt:lpstr>Microsoft Office</vt:lpstr>
      <vt:lpstr>Présentation PowerPoint</vt:lpstr>
      <vt:lpstr>Présentation PowerPoint</vt:lpstr>
      <vt:lpstr>Microsoft Office Word </vt:lpstr>
      <vt:lpstr>Microsoft Office Excel </vt:lpstr>
      <vt:lpstr>Microsoft Office PowerPoint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Outils Microsoft Office </dc:title>
  <dc:creator>pc plus</dc:creator>
  <cp:lastModifiedBy>pc plus</cp:lastModifiedBy>
  <cp:revision>1</cp:revision>
  <dcterms:modified xsi:type="dcterms:W3CDTF">2020-03-29T23:18:11Z</dcterms:modified>
</cp:coreProperties>
</file>