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14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279088"/>
            <a:ext cx="74685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D73AD7"/>
                </a:solidFill>
                <a:latin typeface="Source Serif Pro Semi Bold" pitchFamily="34" charset="0"/>
                <a:ea typeface="Source Serif Pro Semi Bold" pitchFamily="34" charset="-122"/>
                <a:cs typeface="Source Serif Pro Semi Bold" pitchFamily="34" charset="-120"/>
              </a:rPr>
              <a:t>Introduction to Molecular Biology</a:t>
            </a:r>
            <a:endParaRPr lang="en-US" sz="6100" dirty="0"/>
          </a:p>
        </p:txBody>
      </p:sp>
      <p:sp>
        <p:nvSpPr>
          <p:cNvPr id="4" name="Text 1"/>
          <p:cNvSpPr/>
          <p:nvPr/>
        </p:nvSpPr>
        <p:spPr>
          <a:xfrm>
            <a:off x="837724" y="3581162"/>
            <a:ext cx="7468553" cy="268116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Molecular biology is a captivating field that delves into the fundamental building blocks of life. It explores the complex molecular mechanisms underlying the functions and interactions of biological macromolecules, such as DNA, RNA, and proteins, which are essential for the survival and proper functioning of all living organisms. This discipline provides a deep understanding of the intricate processes that govern cellular activities, gene expression, and the inheritance of genetic information.</a:t>
            </a:r>
            <a:endParaRPr lang="en-US" sz="1850" dirty="0"/>
          </a:p>
        </p:txBody>
      </p:sp>
      <p:sp>
        <p:nvSpPr>
          <p:cNvPr id="7" name="Text 4"/>
          <p:cNvSpPr/>
          <p:nvPr/>
        </p:nvSpPr>
        <p:spPr>
          <a:xfrm>
            <a:off x="1340287" y="6531531"/>
            <a:ext cx="2369701"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a:t>
            </a:r>
            <a:r>
              <a:rPr lang="en-US" sz="2350" b="1" kern="0" spc="-38" dirty="0" err="1">
                <a:solidFill>
                  <a:srgbClr val="272525"/>
                </a:solidFill>
                <a:latin typeface="Source Sans Pro Bold" pitchFamily="34" charset="0"/>
                <a:ea typeface="Source Sans Pro Bold" pitchFamily="34" charset="-122"/>
                <a:cs typeface="Source Sans Pro Bold" pitchFamily="34" charset="-120"/>
              </a:rPr>
              <a:t>Mouderas</a:t>
            </a:r>
            <a:r>
              <a:rPr lang="en-US" sz="2350" b="1" kern="0" spc="-38" dirty="0">
                <a:solidFill>
                  <a:srgbClr val="272525"/>
                </a:solidFill>
                <a:latin typeface="Source Sans Pro Bold" pitchFamily="34" charset="0"/>
                <a:ea typeface="Source Sans Pro Bold" pitchFamily="34" charset="-122"/>
                <a:cs typeface="Source Sans Pro Bold" pitchFamily="34" charset="-120"/>
              </a:rPr>
              <a:t> F.</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4137" y="962144"/>
            <a:ext cx="6893719" cy="600194"/>
          </a:xfrm>
          <a:prstGeom prst="rect">
            <a:avLst/>
          </a:prstGeom>
          <a:noFill/>
          <a:ln/>
        </p:spPr>
        <p:txBody>
          <a:bodyPr wrap="none" lIns="0" tIns="0" rIns="0" bIns="0" rtlCol="0" anchor="t"/>
          <a:lstStyle/>
          <a:p>
            <a:pPr marL="0" indent="0">
              <a:lnSpc>
                <a:spcPts val="4700"/>
              </a:lnSpc>
              <a:buNone/>
            </a:pPr>
            <a:r>
              <a:rPr lang="en-US" sz="3750" kern="0" spc="-76" dirty="0">
                <a:solidFill>
                  <a:srgbClr val="D73AD7"/>
                </a:solidFill>
                <a:latin typeface="Source Serif Pro Semi Bold" pitchFamily="34" charset="0"/>
                <a:ea typeface="Source Serif Pro Semi Bold" pitchFamily="34" charset="-122"/>
                <a:cs typeface="Source Serif Pro Semi Bold" pitchFamily="34" charset="-120"/>
              </a:rPr>
              <a:t>Importance of Molecular Biology</a:t>
            </a:r>
            <a:endParaRPr lang="en-US" sz="3750" dirty="0"/>
          </a:p>
        </p:txBody>
      </p:sp>
      <p:sp>
        <p:nvSpPr>
          <p:cNvPr id="4" name="Shape 1"/>
          <p:cNvSpPr/>
          <p:nvPr/>
        </p:nvSpPr>
        <p:spPr>
          <a:xfrm>
            <a:off x="714137" y="2097881"/>
            <a:ext cx="459105" cy="459105"/>
          </a:xfrm>
          <a:prstGeom prst="roundRect">
            <a:avLst>
              <a:gd name="adj" fmla="val 18668"/>
            </a:avLst>
          </a:prstGeom>
          <a:solidFill>
            <a:srgbClr val="F4D4F7"/>
          </a:solidFill>
          <a:ln w="7620">
            <a:solidFill>
              <a:srgbClr val="DABADD"/>
            </a:solidFill>
            <a:prstDash val="solid"/>
          </a:ln>
        </p:spPr>
      </p:sp>
      <p:sp>
        <p:nvSpPr>
          <p:cNvPr id="5" name="Text 2"/>
          <p:cNvSpPr/>
          <p:nvPr/>
        </p:nvSpPr>
        <p:spPr>
          <a:xfrm>
            <a:off x="871657" y="2183368"/>
            <a:ext cx="144066" cy="288131"/>
          </a:xfrm>
          <a:prstGeom prst="rect">
            <a:avLst/>
          </a:prstGeom>
          <a:noFill/>
          <a:ln/>
        </p:spPr>
        <p:txBody>
          <a:bodyPr wrap="none" lIns="0" tIns="0" rIns="0" bIns="0" rtlCol="0" anchor="t"/>
          <a:lstStyle/>
          <a:p>
            <a:pPr marL="0" indent="0" algn="ctr">
              <a:lnSpc>
                <a:spcPts val="225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50" dirty="0"/>
          </a:p>
        </p:txBody>
      </p:sp>
      <p:sp>
        <p:nvSpPr>
          <p:cNvPr id="6" name="Text 3"/>
          <p:cNvSpPr/>
          <p:nvPr/>
        </p:nvSpPr>
        <p:spPr>
          <a:xfrm>
            <a:off x="1377196" y="2097881"/>
            <a:ext cx="2995374" cy="300038"/>
          </a:xfrm>
          <a:prstGeom prst="rect">
            <a:avLst/>
          </a:prstGeom>
          <a:noFill/>
          <a:ln/>
        </p:spPr>
        <p:txBody>
          <a:bodyPr wrap="none" lIns="0" tIns="0" rIns="0" bIns="0" rtlCol="0" anchor="t"/>
          <a:lstStyle/>
          <a:p>
            <a:pPr marL="0" indent="0">
              <a:lnSpc>
                <a:spcPts val="2350"/>
              </a:lnSpc>
              <a:buNone/>
            </a:pPr>
            <a:r>
              <a:rPr lang="en-US" sz="1850" b="1" kern="0" spc="-38" dirty="0">
                <a:solidFill>
                  <a:srgbClr val="7030A0"/>
                </a:solidFill>
                <a:latin typeface="Source Serif Pro Semi Bold" pitchFamily="34" charset="0"/>
                <a:ea typeface="Source Serif Pro Semi Bold" pitchFamily="34" charset="-122"/>
                <a:cs typeface="Source Serif Pro Semi Bold" pitchFamily="34" charset="-120"/>
              </a:rPr>
              <a:t>Advancing Medical Research</a:t>
            </a:r>
            <a:endParaRPr lang="en-US" sz="1850" b="1" dirty="0">
              <a:solidFill>
                <a:srgbClr val="7030A0"/>
              </a:solidFill>
            </a:endParaRPr>
          </a:p>
        </p:txBody>
      </p:sp>
      <p:sp>
        <p:nvSpPr>
          <p:cNvPr id="7" name="Text 4"/>
          <p:cNvSpPr/>
          <p:nvPr/>
        </p:nvSpPr>
        <p:spPr>
          <a:xfrm>
            <a:off x="1377196" y="2520315"/>
            <a:ext cx="3092887" cy="2285286"/>
          </a:xfrm>
          <a:prstGeom prst="rect">
            <a:avLst/>
          </a:prstGeom>
          <a:noFill/>
          <a:ln/>
        </p:spPr>
        <p:txBody>
          <a:bodyPr wrap="square" lIns="0" tIns="0" rIns="0" bIns="0" rtlCol="0" anchor="t"/>
          <a:lstStyle/>
          <a:p>
            <a:pPr>
              <a:lnSpc>
                <a:spcPts val="2550"/>
              </a:lnSpc>
            </a:pPr>
            <a:r>
              <a:rPr lang="en-US" sz="2000" kern="0" spc="-32" dirty="0">
                <a:solidFill>
                  <a:srgbClr val="272525"/>
                </a:solidFill>
                <a:latin typeface="Source Sans Pro" pitchFamily="34" charset="0"/>
                <a:ea typeface="Source Sans Pro" pitchFamily="34" charset="-122"/>
              </a:rPr>
              <a:t>Molecular biology has revolutionized the field of medicine, enabling researchers to develop groundbreaking treatments, diagnose diseases at the genetic level, and personalize healthcare to individual patients.</a:t>
            </a:r>
          </a:p>
        </p:txBody>
      </p:sp>
      <p:sp>
        <p:nvSpPr>
          <p:cNvPr id="8" name="Shape 5"/>
          <p:cNvSpPr/>
          <p:nvPr/>
        </p:nvSpPr>
        <p:spPr>
          <a:xfrm>
            <a:off x="4674037" y="2097881"/>
            <a:ext cx="459105" cy="459105"/>
          </a:xfrm>
          <a:prstGeom prst="roundRect">
            <a:avLst>
              <a:gd name="adj" fmla="val 18668"/>
            </a:avLst>
          </a:prstGeom>
          <a:solidFill>
            <a:srgbClr val="F4D4F7"/>
          </a:solidFill>
          <a:ln w="7620">
            <a:solidFill>
              <a:srgbClr val="DABADD"/>
            </a:solidFill>
            <a:prstDash val="solid"/>
          </a:ln>
        </p:spPr>
      </p:sp>
      <p:sp>
        <p:nvSpPr>
          <p:cNvPr id="9" name="Text 6"/>
          <p:cNvSpPr/>
          <p:nvPr/>
        </p:nvSpPr>
        <p:spPr>
          <a:xfrm>
            <a:off x="4831556" y="2183368"/>
            <a:ext cx="144066" cy="288131"/>
          </a:xfrm>
          <a:prstGeom prst="rect">
            <a:avLst/>
          </a:prstGeom>
          <a:noFill/>
          <a:ln/>
        </p:spPr>
        <p:txBody>
          <a:bodyPr wrap="none" lIns="0" tIns="0" rIns="0" bIns="0" rtlCol="0" anchor="t"/>
          <a:lstStyle/>
          <a:p>
            <a:pPr marL="0" indent="0" algn="ctr">
              <a:lnSpc>
                <a:spcPts val="225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50" dirty="0"/>
          </a:p>
        </p:txBody>
      </p:sp>
      <p:sp>
        <p:nvSpPr>
          <p:cNvPr id="10" name="Text 7"/>
          <p:cNvSpPr/>
          <p:nvPr/>
        </p:nvSpPr>
        <p:spPr>
          <a:xfrm>
            <a:off x="5337096" y="2097881"/>
            <a:ext cx="3092887" cy="600075"/>
          </a:xfrm>
          <a:prstGeom prst="rect">
            <a:avLst/>
          </a:prstGeom>
          <a:noFill/>
          <a:ln/>
        </p:spPr>
        <p:txBody>
          <a:bodyPr wrap="square" lIns="0" tIns="0" rIns="0" bIns="0" rtlCol="0" anchor="t"/>
          <a:lstStyle/>
          <a:p>
            <a:pPr>
              <a:lnSpc>
                <a:spcPts val="2350"/>
              </a:lnSpc>
            </a:pPr>
            <a:r>
              <a:rPr lang="en-US" sz="1850" b="1" kern="0" spc="-38" dirty="0">
                <a:solidFill>
                  <a:srgbClr val="7030A0"/>
                </a:solidFill>
                <a:latin typeface="Source Serif Pro Semi Bold" pitchFamily="34" charset="0"/>
                <a:ea typeface="Source Serif Pro Semi Bold" pitchFamily="34" charset="-122"/>
              </a:rPr>
              <a:t>Understanding Genetic Disorders</a:t>
            </a:r>
          </a:p>
        </p:txBody>
      </p:sp>
      <p:sp>
        <p:nvSpPr>
          <p:cNvPr id="11" name="Text 8"/>
          <p:cNvSpPr/>
          <p:nvPr/>
        </p:nvSpPr>
        <p:spPr>
          <a:xfrm>
            <a:off x="5337096" y="2820353"/>
            <a:ext cx="3092887" cy="2285286"/>
          </a:xfrm>
          <a:prstGeom prst="rect">
            <a:avLst/>
          </a:prstGeom>
          <a:noFill/>
          <a:ln/>
        </p:spPr>
        <p:txBody>
          <a:bodyPr wrap="square" lIns="0" tIns="0" rIns="0" bIns="0" rtlCol="0" anchor="t"/>
          <a:lstStyle/>
          <a:p>
            <a:pPr marL="0" indent="0">
              <a:lnSpc>
                <a:spcPts val="2550"/>
              </a:lnSpc>
              <a:buNone/>
            </a:pPr>
            <a:r>
              <a:rPr lang="en-US" sz="2000" kern="0" spc="-32" dirty="0">
                <a:solidFill>
                  <a:srgbClr val="272525"/>
                </a:solidFill>
                <a:latin typeface="Source Sans Pro" pitchFamily="34" charset="0"/>
                <a:ea typeface="Source Sans Pro" pitchFamily="34" charset="-122"/>
                <a:cs typeface="Source Sans Pro" pitchFamily="34" charset="-120"/>
              </a:rPr>
              <a:t>By elucidating the molecular mechanisms underlying genetic disorders, researchers can develop targeted therapies and strategies for early intervention, improving the quality of life for individuals and their families.</a:t>
            </a:r>
            <a:endParaRPr lang="en-US" sz="2000" dirty="0"/>
          </a:p>
        </p:txBody>
      </p:sp>
      <p:sp>
        <p:nvSpPr>
          <p:cNvPr id="12" name="Shape 9"/>
          <p:cNvSpPr/>
          <p:nvPr/>
        </p:nvSpPr>
        <p:spPr>
          <a:xfrm>
            <a:off x="714137" y="5539145"/>
            <a:ext cx="459105" cy="459105"/>
          </a:xfrm>
          <a:prstGeom prst="roundRect">
            <a:avLst>
              <a:gd name="adj" fmla="val 18668"/>
            </a:avLst>
          </a:prstGeom>
          <a:solidFill>
            <a:srgbClr val="F4D4F7"/>
          </a:solidFill>
          <a:ln w="7620">
            <a:solidFill>
              <a:srgbClr val="DABADD"/>
            </a:solidFill>
            <a:prstDash val="solid"/>
          </a:ln>
        </p:spPr>
      </p:sp>
      <p:sp>
        <p:nvSpPr>
          <p:cNvPr id="13" name="Text 10"/>
          <p:cNvSpPr/>
          <p:nvPr/>
        </p:nvSpPr>
        <p:spPr>
          <a:xfrm>
            <a:off x="871657" y="5624632"/>
            <a:ext cx="144066" cy="288131"/>
          </a:xfrm>
          <a:prstGeom prst="rect">
            <a:avLst/>
          </a:prstGeom>
          <a:noFill/>
          <a:ln/>
        </p:spPr>
        <p:txBody>
          <a:bodyPr wrap="none" lIns="0" tIns="0" rIns="0" bIns="0" rtlCol="0" anchor="t"/>
          <a:lstStyle/>
          <a:p>
            <a:pPr marL="0" indent="0" algn="ctr">
              <a:lnSpc>
                <a:spcPts val="2250"/>
              </a:lnSpc>
              <a:buNone/>
            </a:pPr>
            <a:r>
              <a:rPr lang="en-US" sz="2250" kern="0" spc="-45"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50" dirty="0"/>
          </a:p>
        </p:txBody>
      </p:sp>
      <p:sp>
        <p:nvSpPr>
          <p:cNvPr id="14" name="Text 11"/>
          <p:cNvSpPr/>
          <p:nvPr/>
        </p:nvSpPr>
        <p:spPr>
          <a:xfrm>
            <a:off x="1377195" y="5539145"/>
            <a:ext cx="5103117" cy="122395"/>
          </a:xfrm>
          <a:prstGeom prst="rect">
            <a:avLst/>
          </a:prstGeom>
          <a:noFill/>
          <a:ln/>
        </p:spPr>
        <p:txBody>
          <a:bodyPr wrap="square" lIns="0" tIns="0" rIns="0" bIns="0" rtlCol="0" anchor="t"/>
          <a:lstStyle/>
          <a:p>
            <a:pPr>
              <a:lnSpc>
                <a:spcPts val="2350"/>
              </a:lnSpc>
            </a:pPr>
            <a:r>
              <a:rPr lang="en-US" sz="1850" b="1" kern="0" spc="-38" dirty="0">
                <a:solidFill>
                  <a:srgbClr val="7030A0"/>
                </a:solidFill>
                <a:latin typeface="Source Serif Pro Semi Bold" pitchFamily="34" charset="0"/>
                <a:ea typeface="Source Serif Pro Semi Bold" pitchFamily="34" charset="-122"/>
              </a:rPr>
              <a:t>Biotechnology and Genetic Engineering</a:t>
            </a:r>
          </a:p>
        </p:txBody>
      </p:sp>
      <p:sp>
        <p:nvSpPr>
          <p:cNvPr id="15" name="Text 12"/>
          <p:cNvSpPr/>
          <p:nvPr/>
        </p:nvSpPr>
        <p:spPr>
          <a:xfrm>
            <a:off x="1377196" y="5961578"/>
            <a:ext cx="7052667" cy="1305878"/>
          </a:xfrm>
          <a:prstGeom prst="rect">
            <a:avLst/>
          </a:prstGeom>
          <a:noFill/>
          <a:ln/>
        </p:spPr>
        <p:txBody>
          <a:bodyPr wrap="square" lIns="0" tIns="0" rIns="0" bIns="0" rtlCol="0" anchor="t"/>
          <a:lstStyle/>
          <a:p>
            <a:pPr indent="0">
              <a:lnSpc>
                <a:spcPts val="2550"/>
              </a:lnSpc>
              <a:buNone/>
            </a:pPr>
            <a:r>
              <a:rPr lang="en-US" sz="2000" kern="0" spc="-32" dirty="0">
                <a:solidFill>
                  <a:srgbClr val="272525"/>
                </a:solidFill>
                <a:latin typeface="Source Sans Pro" pitchFamily="34" charset="0"/>
                <a:ea typeface="Source Sans Pro" pitchFamily="34" charset="-122"/>
              </a:rPr>
              <a:t>Molecular biology is the foundation for advancements in biotechnology, allowing scientists to manipulate and engineer biological systems for various applications, such as the production of biofuels, development of genetically modified crops, and creation of novel therapeutic agents.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543764"/>
            <a:ext cx="7687747"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Definition of Molecular Biology</a:t>
            </a:r>
            <a:endParaRPr lang="en-US" sz="4400" dirty="0"/>
          </a:p>
        </p:txBody>
      </p:sp>
      <p:sp>
        <p:nvSpPr>
          <p:cNvPr id="3" name="Text 1"/>
          <p:cNvSpPr/>
          <p:nvPr/>
        </p:nvSpPr>
        <p:spPr>
          <a:xfrm>
            <a:off x="837724" y="2846070"/>
            <a:ext cx="3928586" cy="703898"/>
          </a:xfrm>
          <a:prstGeom prst="rect">
            <a:avLst/>
          </a:prstGeom>
          <a:noFill/>
          <a:ln/>
        </p:spPr>
        <p:txBody>
          <a:bodyPr wrap="squar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Understanding Biological Molecules</a:t>
            </a:r>
            <a:endParaRPr lang="en-US" sz="2200" dirty="0"/>
          </a:p>
        </p:txBody>
      </p:sp>
      <p:sp>
        <p:nvSpPr>
          <p:cNvPr id="4" name="Text 2"/>
          <p:cNvSpPr/>
          <p:nvPr/>
        </p:nvSpPr>
        <p:spPr>
          <a:xfrm>
            <a:off x="837724" y="3789283"/>
            <a:ext cx="3928586" cy="2298144"/>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Molecular biology is the study of the structure, function, and interactions of the fundamental biological macromolecules that make up living organisms, including DNA, RNA, and proteins.</a:t>
            </a:r>
            <a:endParaRPr lang="en-US" sz="2400" dirty="0"/>
          </a:p>
        </p:txBody>
      </p:sp>
      <p:sp>
        <p:nvSpPr>
          <p:cNvPr id="5" name="Text 3"/>
          <p:cNvSpPr/>
          <p:nvPr/>
        </p:nvSpPr>
        <p:spPr>
          <a:xfrm>
            <a:off x="5357813" y="2846070"/>
            <a:ext cx="3863578"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Investigating Cellular Processes</a:t>
            </a:r>
            <a:endParaRPr lang="en-US" sz="2200" dirty="0"/>
          </a:p>
        </p:txBody>
      </p:sp>
      <p:sp>
        <p:nvSpPr>
          <p:cNvPr id="6" name="Text 4"/>
          <p:cNvSpPr/>
          <p:nvPr/>
        </p:nvSpPr>
        <p:spPr>
          <a:xfrm>
            <a:off x="5357813" y="3437334"/>
            <a:ext cx="3928586" cy="2681168"/>
          </a:xfrm>
          <a:prstGeom prst="rect">
            <a:avLst/>
          </a:prstGeom>
          <a:noFill/>
          <a:ln/>
        </p:spPr>
        <p:txBody>
          <a:bodyPr wrap="square" lIns="0" tIns="0" rIns="0" bIns="0" rtlCol="0" anchor="t"/>
          <a:lstStyle/>
          <a:p>
            <a:pPr>
              <a:lnSpc>
                <a:spcPts val="3000"/>
              </a:lnSpc>
            </a:pPr>
            <a:r>
              <a:rPr lang="en-US" sz="2400" kern="0" spc="-38" dirty="0">
                <a:solidFill>
                  <a:srgbClr val="272525"/>
                </a:solidFill>
                <a:latin typeface="Source Sans Pro" pitchFamily="34" charset="0"/>
                <a:ea typeface="Source Sans Pro" pitchFamily="34" charset="-122"/>
              </a:rPr>
              <a:t>This discipline examines the molecular mechanisms that govern cellular activities, such as gene expression, DNA replication, protein synthesis, and signal transduction pathways, which are essential for the maintenance and regulation of life.</a:t>
            </a:r>
          </a:p>
        </p:txBody>
      </p:sp>
      <p:sp>
        <p:nvSpPr>
          <p:cNvPr id="7" name="Text 5"/>
          <p:cNvSpPr/>
          <p:nvPr/>
        </p:nvSpPr>
        <p:spPr>
          <a:xfrm>
            <a:off x="9877901" y="2846070"/>
            <a:ext cx="3928586" cy="703898"/>
          </a:xfrm>
          <a:prstGeom prst="rect">
            <a:avLst/>
          </a:prstGeom>
          <a:noFill/>
          <a:ln/>
        </p:spPr>
        <p:txBody>
          <a:bodyPr wrap="squar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Integrating Multidisciplinary Approaches</a:t>
            </a:r>
            <a:endParaRPr lang="en-US" sz="2200" dirty="0"/>
          </a:p>
        </p:txBody>
      </p:sp>
      <p:sp>
        <p:nvSpPr>
          <p:cNvPr id="8" name="Text 6"/>
          <p:cNvSpPr/>
          <p:nvPr/>
        </p:nvSpPr>
        <p:spPr>
          <a:xfrm>
            <a:off x="9877901" y="3789283"/>
            <a:ext cx="3928586" cy="268116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rPr>
              <a:t>Molecular biology integrates principles and techniques from various scientific fields, including chemistry, physics, genetics, and bioinformatics, to provide a comprehensive understanding of the molecular basis of biological phenomena</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9" name="ZoneTexte 8">
            <a:extLst>
              <a:ext uri="{FF2B5EF4-FFF2-40B4-BE49-F238E27FC236}">
                <a16:creationId xmlns:a16="http://schemas.microsoft.com/office/drawing/2014/main" id="{3A98F682-C93F-5388-C77B-EE35240147E5}"/>
              </a:ext>
            </a:extLst>
          </p:cNvPr>
          <p:cNvSpPr txBox="1"/>
          <p:nvPr/>
        </p:nvSpPr>
        <p:spPr>
          <a:xfrm>
            <a:off x="12865100" y="7797800"/>
            <a:ext cx="1663700" cy="369332"/>
          </a:xfrm>
          <a:prstGeom prst="rect">
            <a:avLst/>
          </a:prstGeom>
          <a:solidFill>
            <a:schemeClr val="bg1"/>
          </a:solidFill>
        </p:spPr>
        <p:txBody>
          <a:bodyPr wrap="square" rtlCol="0">
            <a:spAutoFit/>
          </a:bodyPr>
          <a:lstStyle/>
          <a:p>
            <a:endParaRPr lang="fr-FR" dirty="0"/>
          </a:p>
        </p:txBody>
      </p:sp>
      <p:sp>
        <p:nvSpPr>
          <p:cNvPr id="10" name="Text 4">
            <a:extLst>
              <a:ext uri="{FF2B5EF4-FFF2-40B4-BE49-F238E27FC236}">
                <a16:creationId xmlns:a16="http://schemas.microsoft.com/office/drawing/2014/main" id="{260181F1-43F9-5273-3AB3-509E3A868653}"/>
              </a:ext>
            </a:extLst>
          </p:cNvPr>
          <p:cNvSpPr/>
          <p:nvPr/>
        </p:nvSpPr>
        <p:spPr>
          <a:xfrm>
            <a:off x="12159099" y="7563604"/>
            <a:ext cx="2369701"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a:t>
            </a:r>
            <a:r>
              <a:rPr lang="en-US" sz="2350" b="1" kern="0" spc="-38" dirty="0" err="1">
                <a:solidFill>
                  <a:srgbClr val="272525"/>
                </a:solidFill>
                <a:latin typeface="Source Sans Pro Bold" pitchFamily="34" charset="0"/>
                <a:ea typeface="Source Sans Pro Bold" pitchFamily="34" charset="-122"/>
                <a:cs typeface="Source Sans Pro Bold" pitchFamily="34" charset="-120"/>
              </a:rPr>
              <a:t>Mouderas</a:t>
            </a:r>
            <a:r>
              <a:rPr lang="en-US" sz="2350" b="1" kern="0" spc="-38" dirty="0">
                <a:solidFill>
                  <a:srgbClr val="272525"/>
                </a:solidFill>
                <a:latin typeface="Source Sans Pro Bold" pitchFamily="34" charset="0"/>
                <a:ea typeface="Source Sans Pro Bold" pitchFamily="34" charset="-122"/>
                <a:cs typeface="Source Sans Pro Bold" pitchFamily="34" charset="-120"/>
              </a:rPr>
              <a:t> F.</a:t>
            </a:r>
            <a:endParaRPr lang="en-US" sz="2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4134" y="837724"/>
            <a:ext cx="7483435" cy="583168"/>
          </a:xfrm>
          <a:prstGeom prst="rect">
            <a:avLst/>
          </a:prstGeom>
          <a:noFill/>
          <a:ln/>
        </p:spPr>
        <p:txBody>
          <a:bodyPr wrap="none" lIns="0" tIns="0" rIns="0" bIns="0" rtlCol="0" anchor="t"/>
          <a:lstStyle/>
          <a:p>
            <a:pPr marL="0" indent="0">
              <a:lnSpc>
                <a:spcPts val="4550"/>
              </a:lnSpc>
              <a:buNone/>
            </a:pPr>
            <a:r>
              <a:rPr lang="en-US" sz="3650" kern="0" spc="-73" dirty="0">
                <a:solidFill>
                  <a:srgbClr val="D73AD7"/>
                </a:solidFill>
                <a:latin typeface="Source Serif Pro Semi Bold" pitchFamily="34" charset="0"/>
                <a:ea typeface="Source Serif Pro Semi Bold" pitchFamily="34" charset="-122"/>
                <a:cs typeface="Source Serif Pro Semi Bold" pitchFamily="34" charset="-120"/>
              </a:rPr>
              <a:t>Key Discoveries in Molecular Biology</a:t>
            </a:r>
            <a:endParaRPr lang="en-US" sz="3650" dirty="0"/>
          </a:p>
        </p:txBody>
      </p:sp>
      <p:sp>
        <p:nvSpPr>
          <p:cNvPr id="4" name="Shape 1"/>
          <p:cNvSpPr/>
          <p:nvPr/>
        </p:nvSpPr>
        <p:spPr>
          <a:xfrm>
            <a:off x="980122" y="1718310"/>
            <a:ext cx="22860" cy="5673566"/>
          </a:xfrm>
          <a:prstGeom prst="roundRect">
            <a:avLst>
              <a:gd name="adj" fmla="val 364389"/>
            </a:avLst>
          </a:prstGeom>
          <a:solidFill>
            <a:srgbClr val="DABADD"/>
          </a:solidFill>
          <a:ln/>
        </p:spPr>
      </p:sp>
      <p:sp>
        <p:nvSpPr>
          <p:cNvPr id="5" name="Shape 2"/>
          <p:cNvSpPr/>
          <p:nvPr/>
        </p:nvSpPr>
        <p:spPr>
          <a:xfrm>
            <a:off x="1191816" y="2153126"/>
            <a:ext cx="694134" cy="22860"/>
          </a:xfrm>
          <a:prstGeom prst="roundRect">
            <a:avLst>
              <a:gd name="adj" fmla="val 364389"/>
            </a:avLst>
          </a:prstGeom>
          <a:solidFill>
            <a:srgbClr val="DABADD"/>
          </a:solidFill>
          <a:ln/>
        </p:spPr>
      </p:sp>
      <p:sp>
        <p:nvSpPr>
          <p:cNvPr id="6" name="Shape 3"/>
          <p:cNvSpPr/>
          <p:nvPr/>
        </p:nvSpPr>
        <p:spPr>
          <a:xfrm>
            <a:off x="768429" y="1941433"/>
            <a:ext cx="446246" cy="446246"/>
          </a:xfrm>
          <a:prstGeom prst="roundRect">
            <a:avLst>
              <a:gd name="adj" fmla="val 18667"/>
            </a:avLst>
          </a:prstGeom>
          <a:solidFill>
            <a:srgbClr val="F4D4F7"/>
          </a:solidFill>
          <a:ln w="7620">
            <a:solidFill>
              <a:srgbClr val="DABADD"/>
            </a:solidFill>
            <a:prstDash val="solid"/>
          </a:ln>
        </p:spPr>
      </p:sp>
      <p:sp>
        <p:nvSpPr>
          <p:cNvPr id="7" name="Text 4"/>
          <p:cNvSpPr/>
          <p:nvPr/>
        </p:nvSpPr>
        <p:spPr>
          <a:xfrm>
            <a:off x="921544" y="2024539"/>
            <a:ext cx="140018" cy="280035"/>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00" dirty="0"/>
          </a:p>
        </p:txBody>
      </p:sp>
      <p:sp>
        <p:nvSpPr>
          <p:cNvPr id="8" name="Text 5"/>
          <p:cNvSpPr/>
          <p:nvPr/>
        </p:nvSpPr>
        <p:spPr>
          <a:xfrm>
            <a:off x="2082284" y="1916549"/>
            <a:ext cx="2333268" cy="291703"/>
          </a:xfrm>
          <a:prstGeom prst="rect">
            <a:avLst/>
          </a:prstGeom>
          <a:noFill/>
          <a:ln/>
        </p:spPr>
        <p:txBody>
          <a:bodyPr wrap="none" lIns="0" tIns="0" rIns="0" bIns="0" rtlCol="0" anchor="t"/>
          <a:lstStyle/>
          <a:p>
            <a:pPr marL="0" indent="0" algn="l">
              <a:lnSpc>
                <a:spcPts val="2250"/>
              </a:lnSpc>
              <a:buNone/>
            </a:pPr>
            <a:r>
              <a:rPr lang="en-US" sz="1850" b="1" kern="0" spc="-38" dirty="0">
                <a:solidFill>
                  <a:srgbClr val="7030A0"/>
                </a:solidFill>
                <a:latin typeface="Source Serif Pro Semi Bold" pitchFamily="34" charset="0"/>
                <a:ea typeface="Source Serif Pro Semi Bold" pitchFamily="34" charset="-122"/>
              </a:rPr>
              <a:t>DNA Structure</a:t>
            </a:r>
          </a:p>
        </p:txBody>
      </p:sp>
      <p:sp>
        <p:nvSpPr>
          <p:cNvPr id="9" name="Text 6"/>
          <p:cNvSpPr/>
          <p:nvPr/>
        </p:nvSpPr>
        <p:spPr>
          <a:xfrm>
            <a:off x="2082284" y="2327196"/>
            <a:ext cx="6367582" cy="951905"/>
          </a:xfrm>
          <a:prstGeom prst="rect">
            <a:avLst/>
          </a:prstGeom>
          <a:noFill/>
          <a:ln/>
        </p:spPr>
        <p:txBody>
          <a:bodyPr wrap="square" lIns="0" tIns="0" rIns="0" bIns="0" rtlCol="0" anchor="t"/>
          <a:lstStyle/>
          <a:p>
            <a:pPr marL="0" indent="0" algn="l">
              <a:lnSpc>
                <a:spcPts val="2450"/>
              </a:lnSpc>
              <a:buNone/>
            </a:pPr>
            <a:r>
              <a:rPr lang="en-US" sz="2000" kern="0" spc="-31" dirty="0">
                <a:solidFill>
                  <a:srgbClr val="272525"/>
                </a:solidFill>
                <a:latin typeface="Source Sans Pro" pitchFamily="34" charset="0"/>
                <a:ea typeface="Source Sans Pro" pitchFamily="34" charset="-122"/>
                <a:cs typeface="Source Sans Pro" pitchFamily="34" charset="-120"/>
              </a:rPr>
              <a:t>The discovery of the double-helix structure of DNA by James Watson and Francis Crick in 1953 revolutionized our understanding of genetic information storage and inheritance.</a:t>
            </a:r>
            <a:endParaRPr lang="en-US" sz="2000" dirty="0"/>
          </a:p>
        </p:txBody>
      </p:sp>
      <p:sp>
        <p:nvSpPr>
          <p:cNvPr id="10" name="Shape 7"/>
          <p:cNvSpPr/>
          <p:nvPr/>
        </p:nvSpPr>
        <p:spPr>
          <a:xfrm>
            <a:off x="1191816" y="4110395"/>
            <a:ext cx="694134" cy="22860"/>
          </a:xfrm>
          <a:prstGeom prst="roundRect">
            <a:avLst>
              <a:gd name="adj" fmla="val 364389"/>
            </a:avLst>
          </a:prstGeom>
          <a:solidFill>
            <a:srgbClr val="DABADD"/>
          </a:solidFill>
          <a:ln/>
        </p:spPr>
      </p:sp>
      <p:sp>
        <p:nvSpPr>
          <p:cNvPr id="11" name="Shape 8"/>
          <p:cNvSpPr/>
          <p:nvPr/>
        </p:nvSpPr>
        <p:spPr>
          <a:xfrm>
            <a:off x="768429" y="3898702"/>
            <a:ext cx="446246" cy="446246"/>
          </a:xfrm>
          <a:prstGeom prst="roundRect">
            <a:avLst>
              <a:gd name="adj" fmla="val 18667"/>
            </a:avLst>
          </a:prstGeom>
          <a:solidFill>
            <a:srgbClr val="F4D4F7"/>
          </a:solidFill>
          <a:ln w="7620">
            <a:solidFill>
              <a:srgbClr val="DABADD"/>
            </a:solidFill>
            <a:prstDash val="solid"/>
          </a:ln>
        </p:spPr>
      </p:sp>
      <p:sp>
        <p:nvSpPr>
          <p:cNvPr id="12" name="Text 9"/>
          <p:cNvSpPr/>
          <p:nvPr/>
        </p:nvSpPr>
        <p:spPr>
          <a:xfrm>
            <a:off x="921544" y="3981807"/>
            <a:ext cx="140018" cy="280035"/>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00" dirty="0"/>
          </a:p>
        </p:txBody>
      </p:sp>
      <p:sp>
        <p:nvSpPr>
          <p:cNvPr id="13" name="Text 10"/>
          <p:cNvSpPr/>
          <p:nvPr/>
        </p:nvSpPr>
        <p:spPr>
          <a:xfrm>
            <a:off x="2082284" y="3873818"/>
            <a:ext cx="2333268" cy="291703"/>
          </a:xfrm>
          <a:prstGeom prst="rect">
            <a:avLst/>
          </a:prstGeom>
          <a:noFill/>
          <a:ln/>
        </p:spPr>
        <p:txBody>
          <a:bodyPr wrap="none" lIns="0" tIns="0" rIns="0" bIns="0" rtlCol="0" anchor="t"/>
          <a:lstStyle/>
          <a:p>
            <a:pPr>
              <a:lnSpc>
                <a:spcPts val="2250"/>
              </a:lnSpc>
            </a:pPr>
            <a:r>
              <a:rPr lang="en-US" sz="1850" b="1" kern="0" spc="-38" dirty="0">
                <a:solidFill>
                  <a:srgbClr val="7030A0"/>
                </a:solidFill>
                <a:latin typeface="Source Serif Pro Semi Bold" pitchFamily="34" charset="0"/>
                <a:ea typeface="Source Serif Pro Semi Bold" pitchFamily="34" charset="-122"/>
              </a:rPr>
              <a:t>Genetic Code</a:t>
            </a:r>
          </a:p>
        </p:txBody>
      </p:sp>
      <p:sp>
        <p:nvSpPr>
          <p:cNvPr id="14" name="Text 11"/>
          <p:cNvSpPr/>
          <p:nvPr/>
        </p:nvSpPr>
        <p:spPr>
          <a:xfrm>
            <a:off x="2082284" y="4284464"/>
            <a:ext cx="6367582" cy="951905"/>
          </a:xfrm>
          <a:prstGeom prst="rect">
            <a:avLst/>
          </a:prstGeom>
          <a:noFill/>
          <a:ln/>
        </p:spPr>
        <p:txBody>
          <a:bodyPr wrap="square" lIns="0" tIns="0" rIns="0" bIns="0" rtlCol="0" anchor="t"/>
          <a:lstStyle/>
          <a:p>
            <a:pPr marL="0" indent="0" algn="l">
              <a:lnSpc>
                <a:spcPts val="2450"/>
              </a:lnSpc>
              <a:buNone/>
            </a:pPr>
            <a:r>
              <a:rPr lang="en-US" sz="2000" kern="0" spc="-31" dirty="0">
                <a:solidFill>
                  <a:srgbClr val="272525"/>
                </a:solidFill>
                <a:latin typeface="Source Sans Pro" pitchFamily="34" charset="0"/>
                <a:ea typeface="Source Sans Pro" pitchFamily="34" charset="-122"/>
              </a:rPr>
              <a:t>The elucidation of the genetic code, which describes how the sequence of DNA bases is translated into the sequence of amino acids in proteins, was a crucial milestone in molecular biology.</a:t>
            </a:r>
          </a:p>
        </p:txBody>
      </p:sp>
      <p:sp>
        <p:nvSpPr>
          <p:cNvPr id="15" name="Shape 12"/>
          <p:cNvSpPr/>
          <p:nvPr/>
        </p:nvSpPr>
        <p:spPr>
          <a:xfrm>
            <a:off x="1191816" y="6067663"/>
            <a:ext cx="694134" cy="22860"/>
          </a:xfrm>
          <a:prstGeom prst="roundRect">
            <a:avLst>
              <a:gd name="adj" fmla="val 364389"/>
            </a:avLst>
          </a:prstGeom>
          <a:solidFill>
            <a:srgbClr val="DABADD"/>
          </a:solidFill>
          <a:ln/>
        </p:spPr>
      </p:sp>
      <p:sp>
        <p:nvSpPr>
          <p:cNvPr id="16" name="Shape 13"/>
          <p:cNvSpPr/>
          <p:nvPr/>
        </p:nvSpPr>
        <p:spPr>
          <a:xfrm>
            <a:off x="768429" y="5855970"/>
            <a:ext cx="446246" cy="446246"/>
          </a:xfrm>
          <a:prstGeom prst="roundRect">
            <a:avLst>
              <a:gd name="adj" fmla="val 18667"/>
            </a:avLst>
          </a:prstGeom>
          <a:solidFill>
            <a:srgbClr val="F4D4F7"/>
          </a:solidFill>
          <a:ln w="7620">
            <a:solidFill>
              <a:srgbClr val="DABADD"/>
            </a:solidFill>
            <a:prstDash val="solid"/>
          </a:ln>
        </p:spPr>
      </p:sp>
      <p:sp>
        <p:nvSpPr>
          <p:cNvPr id="17" name="Text 14"/>
          <p:cNvSpPr/>
          <p:nvPr/>
        </p:nvSpPr>
        <p:spPr>
          <a:xfrm>
            <a:off x="921544" y="5939076"/>
            <a:ext cx="140018" cy="280035"/>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00" dirty="0"/>
          </a:p>
        </p:txBody>
      </p:sp>
      <p:sp>
        <p:nvSpPr>
          <p:cNvPr id="18" name="Text 15"/>
          <p:cNvSpPr/>
          <p:nvPr/>
        </p:nvSpPr>
        <p:spPr>
          <a:xfrm>
            <a:off x="2082284" y="5831086"/>
            <a:ext cx="2333268" cy="291703"/>
          </a:xfrm>
          <a:prstGeom prst="rect">
            <a:avLst/>
          </a:prstGeom>
          <a:noFill/>
          <a:ln/>
        </p:spPr>
        <p:txBody>
          <a:bodyPr wrap="none" lIns="0" tIns="0" rIns="0" bIns="0" rtlCol="0" anchor="t"/>
          <a:lstStyle/>
          <a:p>
            <a:pPr indent="0">
              <a:lnSpc>
                <a:spcPts val="2250"/>
              </a:lnSpc>
              <a:buNone/>
            </a:pPr>
            <a:r>
              <a:rPr lang="en-US" sz="1850" b="1" kern="0" spc="-38" dirty="0">
                <a:solidFill>
                  <a:srgbClr val="7030A0"/>
                </a:solidFill>
                <a:latin typeface="Source Serif Pro Semi Bold" pitchFamily="34" charset="0"/>
                <a:ea typeface="Source Serif Pro Semi Bold" pitchFamily="34" charset="-122"/>
              </a:rPr>
              <a:t>Gene Regulation</a:t>
            </a:r>
          </a:p>
        </p:txBody>
      </p:sp>
      <p:sp>
        <p:nvSpPr>
          <p:cNvPr id="19" name="Text 16"/>
          <p:cNvSpPr/>
          <p:nvPr/>
        </p:nvSpPr>
        <p:spPr>
          <a:xfrm>
            <a:off x="2082284" y="6241733"/>
            <a:ext cx="6367582" cy="951905"/>
          </a:xfrm>
          <a:prstGeom prst="rect">
            <a:avLst/>
          </a:prstGeom>
          <a:noFill/>
          <a:ln/>
        </p:spPr>
        <p:txBody>
          <a:bodyPr wrap="square" lIns="0" tIns="0" rIns="0" bIns="0" rtlCol="0" anchor="t"/>
          <a:lstStyle/>
          <a:p>
            <a:pPr>
              <a:lnSpc>
                <a:spcPts val="2450"/>
              </a:lnSpc>
            </a:pPr>
            <a:r>
              <a:rPr lang="en-US" sz="2000" kern="0" spc="-31" dirty="0">
                <a:solidFill>
                  <a:srgbClr val="272525"/>
                </a:solidFill>
                <a:latin typeface="Source Sans Pro" pitchFamily="34" charset="0"/>
                <a:ea typeface="Source Sans Pro" pitchFamily="34" charset="-122"/>
              </a:rPr>
              <a:t>The identification of mechanisms that control gene expression, such as transcription factors and epigenetic modifications, has provided insights into how cells precisely regulate their genetic programs.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882253"/>
            <a:ext cx="8259961"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Applications of Molecular Biology</a:t>
            </a:r>
            <a:endParaRPr lang="en-US" sz="4400" dirty="0"/>
          </a:p>
        </p:txBody>
      </p:sp>
      <p:sp>
        <p:nvSpPr>
          <p:cNvPr id="3" name="Shape 1"/>
          <p:cNvSpPr/>
          <p:nvPr/>
        </p:nvSpPr>
        <p:spPr>
          <a:xfrm>
            <a:off x="837724" y="2065020"/>
            <a:ext cx="6357818" cy="2521506"/>
          </a:xfrm>
          <a:prstGeom prst="roundRect">
            <a:avLst>
              <a:gd name="adj" fmla="val 3987"/>
            </a:avLst>
          </a:prstGeom>
          <a:solidFill>
            <a:srgbClr val="F4D4F7"/>
          </a:solidFill>
          <a:ln w="7620">
            <a:solidFill>
              <a:srgbClr val="DABADD"/>
            </a:solidFill>
            <a:prstDash val="solid"/>
          </a:ln>
        </p:spPr>
      </p:sp>
      <p:sp>
        <p:nvSpPr>
          <p:cNvPr id="4" name="Text 2"/>
          <p:cNvSpPr/>
          <p:nvPr/>
        </p:nvSpPr>
        <p:spPr>
          <a:xfrm>
            <a:off x="1084659" y="2311956"/>
            <a:ext cx="4767382" cy="351949"/>
          </a:xfrm>
          <a:prstGeom prst="rect">
            <a:avLst/>
          </a:prstGeom>
          <a:noFill/>
          <a:ln/>
        </p:spPr>
        <p:txBody>
          <a:bodyPr wrap="none" lIns="0" tIns="0" rIns="0" bIns="0" rtlCol="0" anchor="t"/>
          <a:lstStyle/>
          <a:p>
            <a:pPr marL="0" indent="0">
              <a:lnSpc>
                <a:spcPts val="2750"/>
              </a:lnSpc>
              <a:buNone/>
            </a:pPr>
            <a:r>
              <a:rPr lang="en-US" sz="2200" b="1" kern="0" spc="-44" dirty="0">
                <a:solidFill>
                  <a:srgbClr val="C00000"/>
                </a:solidFill>
                <a:latin typeface="Source Serif Pro Semi Bold" pitchFamily="34" charset="0"/>
                <a:ea typeface="Source Serif Pro Semi Bold" pitchFamily="34" charset="-122"/>
                <a:cs typeface="Source Serif Pro Semi Bold" pitchFamily="34" charset="-120"/>
              </a:rPr>
              <a:t>Diagnostics and Personalized Medicine</a:t>
            </a:r>
            <a:endParaRPr lang="en-US" sz="2200" b="1" dirty="0">
              <a:solidFill>
                <a:srgbClr val="C00000"/>
              </a:solidFill>
            </a:endParaRPr>
          </a:p>
        </p:txBody>
      </p:sp>
      <p:sp>
        <p:nvSpPr>
          <p:cNvPr id="5" name="Text 3"/>
          <p:cNvSpPr/>
          <p:nvPr/>
        </p:nvSpPr>
        <p:spPr>
          <a:xfrm>
            <a:off x="1084659" y="2807494"/>
            <a:ext cx="5863947"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Molecular biology techniques, such as genetic testing and biomarker analysis, enable early disease detection, accurate diagnosis, and the development of personalized treatment strategies tailored to an individual's genetic profile.</a:t>
            </a:r>
            <a:endParaRPr lang="en-US" sz="1850" dirty="0"/>
          </a:p>
        </p:txBody>
      </p:sp>
      <p:sp>
        <p:nvSpPr>
          <p:cNvPr id="6" name="Shape 4"/>
          <p:cNvSpPr/>
          <p:nvPr/>
        </p:nvSpPr>
        <p:spPr>
          <a:xfrm>
            <a:off x="7434858" y="2065020"/>
            <a:ext cx="6357818" cy="2521506"/>
          </a:xfrm>
          <a:prstGeom prst="roundRect">
            <a:avLst>
              <a:gd name="adj" fmla="val 3987"/>
            </a:avLst>
          </a:prstGeom>
          <a:solidFill>
            <a:srgbClr val="F4D4F7"/>
          </a:solidFill>
          <a:ln w="7620">
            <a:solidFill>
              <a:srgbClr val="DABADD"/>
            </a:solidFill>
            <a:prstDash val="solid"/>
          </a:ln>
        </p:spPr>
      </p:sp>
      <p:sp>
        <p:nvSpPr>
          <p:cNvPr id="7" name="Text 5"/>
          <p:cNvSpPr/>
          <p:nvPr/>
        </p:nvSpPr>
        <p:spPr>
          <a:xfrm>
            <a:off x="7681793" y="2311956"/>
            <a:ext cx="4848463" cy="351949"/>
          </a:xfrm>
          <a:prstGeom prst="rect">
            <a:avLst/>
          </a:prstGeom>
          <a:noFill/>
          <a:ln/>
        </p:spPr>
        <p:txBody>
          <a:bodyPr wrap="none" lIns="0" tIns="0" rIns="0" bIns="0" rtlCol="0" anchor="t"/>
          <a:lstStyle/>
          <a:p>
            <a:pPr>
              <a:lnSpc>
                <a:spcPts val="2750"/>
              </a:lnSpc>
            </a:pPr>
            <a:r>
              <a:rPr lang="en-US" sz="2200" b="1" kern="0" spc="-44" dirty="0">
                <a:solidFill>
                  <a:srgbClr val="C00000"/>
                </a:solidFill>
                <a:latin typeface="Source Serif Pro Semi Bold" pitchFamily="34" charset="0"/>
                <a:ea typeface="Source Serif Pro Semi Bold" pitchFamily="34" charset="-122"/>
              </a:rPr>
              <a:t>Biotechnology and Genetic Engineering</a:t>
            </a:r>
          </a:p>
        </p:txBody>
      </p:sp>
      <p:sp>
        <p:nvSpPr>
          <p:cNvPr id="8" name="Text 6"/>
          <p:cNvSpPr/>
          <p:nvPr/>
        </p:nvSpPr>
        <p:spPr>
          <a:xfrm>
            <a:off x="7681793" y="2807494"/>
            <a:ext cx="5863947"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 ability to manipulate and engineer biological systems at the molecular level has led to advancements in areas like biofuel production, genetically modified crops, and the development of novel therapeutic agents.</a:t>
            </a:r>
            <a:endParaRPr lang="en-US" sz="1850" dirty="0"/>
          </a:p>
        </p:txBody>
      </p:sp>
      <p:sp>
        <p:nvSpPr>
          <p:cNvPr id="9" name="Shape 7"/>
          <p:cNvSpPr/>
          <p:nvPr/>
        </p:nvSpPr>
        <p:spPr>
          <a:xfrm>
            <a:off x="837724" y="4825841"/>
            <a:ext cx="6357818" cy="2521506"/>
          </a:xfrm>
          <a:prstGeom prst="roundRect">
            <a:avLst>
              <a:gd name="adj" fmla="val 3987"/>
            </a:avLst>
          </a:prstGeom>
          <a:solidFill>
            <a:srgbClr val="F4D4F7"/>
          </a:solidFill>
          <a:ln w="7620">
            <a:solidFill>
              <a:srgbClr val="DABADD"/>
            </a:solidFill>
            <a:prstDash val="solid"/>
          </a:ln>
        </p:spPr>
      </p:sp>
      <p:sp>
        <p:nvSpPr>
          <p:cNvPr id="10" name="Text 8"/>
          <p:cNvSpPr/>
          <p:nvPr/>
        </p:nvSpPr>
        <p:spPr>
          <a:xfrm>
            <a:off x="1084659" y="5072777"/>
            <a:ext cx="4326374" cy="351949"/>
          </a:xfrm>
          <a:prstGeom prst="rect">
            <a:avLst/>
          </a:prstGeom>
          <a:noFill/>
          <a:ln/>
        </p:spPr>
        <p:txBody>
          <a:bodyPr wrap="none" lIns="0" tIns="0" rIns="0" bIns="0" rtlCol="0" anchor="t"/>
          <a:lstStyle/>
          <a:p>
            <a:pPr indent="0">
              <a:lnSpc>
                <a:spcPts val="2750"/>
              </a:lnSpc>
              <a:buNone/>
            </a:pPr>
            <a:r>
              <a:rPr lang="en-US" sz="2200" b="1" kern="0" spc="-44" dirty="0">
                <a:solidFill>
                  <a:srgbClr val="C00000"/>
                </a:solidFill>
                <a:latin typeface="Source Serif Pro Semi Bold" pitchFamily="34" charset="0"/>
                <a:ea typeface="Source Serif Pro Semi Bold" pitchFamily="34" charset="-122"/>
              </a:rPr>
              <a:t>Forensic Science and DNA Profiling</a:t>
            </a:r>
          </a:p>
        </p:txBody>
      </p:sp>
      <p:sp>
        <p:nvSpPr>
          <p:cNvPr id="11" name="Text 9"/>
          <p:cNvSpPr/>
          <p:nvPr/>
        </p:nvSpPr>
        <p:spPr>
          <a:xfrm>
            <a:off x="1084659" y="5568315"/>
            <a:ext cx="5863947"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Molecular biology techniques, such as DNA fingerprinting, have revolutionized forensic science, allowing for the identification of individuals and the analysis of biological evidence in criminal investigations.</a:t>
            </a:r>
            <a:endParaRPr lang="en-US" sz="1850" dirty="0"/>
          </a:p>
        </p:txBody>
      </p:sp>
      <p:sp>
        <p:nvSpPr>
          <p:cNvPr id="12" name="Shape 10"/>
          <p:cNvSpPr/>
          <p:nvPr/>
        </p:nvSpPr>
        <p:spPr>
          <a:xfrm>
            <a:off x="7434858" y="4825841"/>
            <a:ext cx="6357818" cy="2521506"/>
          </a:xfrm>
          <a:prstGeom prst="roundRect">
            <a:avLst>
              <a:gd name="adj" fmla="val 3987"/>
            </a:avLst>
          </a:prstGeom>
          <a:solidFill>
            <a:srgbClr val="F4D4F7"/>
          </a:solidFill>
          <a:ln w="7620">
            <a:solidFill>
              <a:srgbClr val="DABADD"/>
            </a:solidFill>
            <a:prstDash val="solid"/>
          </a:ln>
        </p:spPr>
      </p:sp>
      <p:sp>
        <p:nvSpPr>
          <p:cNvPr id="13" name="Text 11"/>
          <p:cNvSpPr/>
          <p:nvPr/>
        </p:nvSpPr>
        <p:spPr>
          <a:xfrm>
            <a:off x="7681793" y="5072777"/>
            <a:ext cx="5782628" cy="351949"/>
          </a:xfrm>
          <a:prstGeom prst="rect">
            <a:avLst/>
          </a:prstGeom>
          <a:noFill/>
          <a:ln/>
        </p:spPr>
        <p:txBody>
          <a:bodyPr wrap="none" lIns="0" tIns="0" rIns="0" bIns="0" rtlCol="0" anchor="t"/>
          <a:lstStyle/>
          <a:p>
            <a:pPr>
              <a:lnSpc>
                <a:spcPts val="2750"/>
              </a:lnSpc>
            </a:pPr>
            <a:r>
              <a:rPr lang="en-US" sz="2200" b="1" kern="0" spc="-44" dirty="0">
                <a:solidFill>
                  <a:srgbClr val="C00000"/>
                </a:solidFill>
                <a:latin typeface="Source Serif Pro Semi Bold" pitchFamily="34" charset="0"/>
                <a:ea typeface="Source Serif Pro Semi Bold" pitchFamily="34" charset="-122"/>
              </a:rPr>
              <a:t>Environmental Monitoring and Bioremediation</a:t>
            </a:r>
          </a:p>
        </p:txBody>
      </p:sp>
      <p:sp>
        <p:nvSpPr>
          <p:cNvPr id="14" name="Text 12"/>
          <p:cNvSpPr/>
          <p:nvPr/>
        </p:nvSpPr>
        <p:spPr>
          <a:xfrm>
            <a:off x="7681793" y="5568315"/>
            <a:ext cx="58639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Molecular biology tools can be used to detect and monitor environmental pollutants, as well as develop microbial-based strategies for the bioremediation of contaminated sites.</a:t>
            </a:r>
            <a:endParaRPr lang="en-US" sz="1850" dirty="0"/>
          </a:p>
        </p:txBody>
      </p:sp>
      <p:sp>
        <p:nvSpPr>
          <p:cNvPr id="15" name="ZoneTexte 14">
            <a:extLst>
              <a:ext uri="{FF2B5EF4-FFF2-40B4-BE49-F238E27FC236}">
                <a16:creationId xmlns:a16="http://schemas.microsoft.com/office/drawing/2014/main" id="{BF7945BE-C6A5-7179-1BBF-F2C40B91B95B}"/>
              </a:ext>
            </a:extLst>
          </p:cNvPr>
          <p:cNvSpPr txBox="1"/>
          <p:nvPr/>
        </p:nvSpPr>
        <p:spPr>
          <a:xfrm>
            <a:off x="12865100" y="7797800"/>
            <a:ext cx="1663700" cy="369332"/>
          </a:xfrm>
          <a:prstGeom prst="rect">
            <a:avLst/>
          </a:prstGeom>
          <a:solidFill>
            <a:schemeClr val="bg1"/>
          </a:solidFill>
        </p:spPr>
        <p:txBody>
          <a:bodyPr wrap="square" rtlCol="0">
            <a:spAutoFit/>
          </a:bodyPr>
          <a:lstStyle/>
          <a:p>
            <a:endParaRPr lang="fr-FR" dirty="0"/>
          </a:p>
        </p:txBody>
      </p:sp>
      <p:sp>
        <p:nvSpPr>
          <p:cNvPr id="16" name="Text 4">
            <a:extLst>
              <a:ext uri="{FF2B5EF4-FFF2-40B4-BE49-F238E27FC236}">
                <a16:creationId xmlns:a16="http://schemas.microsoft.com/office/drawing/2014/main" id="{98B33463-81BB-8D27-2B3F-CB719B78131E}"/>
              </a:ext>
            </a:extLst>
          </p:cNvPr>
          <p:cNvSpPr/>
          <p:nvPr/>
        </p:nvSpPr>
        <p:spPr>
          <a:xfrm>
            <a:off x="12159099" y="7563604"/>
            <a:ext cx="2369701"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a:t>
            </a:r>
            <a:r>
              <a:rPr lang="en-US" sz="2350" b="1" kern="0" spc="-38" dirty="0" err="1">
                <a:solidFill>
                  <a:srgbClr val="272525"/>
                </a:solidFill>
                <a:latin typeface="Source Sans Pro Bold" pitchFamily="34" charset="0"/>
                <a:ea typeface="Source Sans Pro Bold" pitchFamily="34" charset="-122"/>
                <a:cs typeface="Source Sans Pro Bold" pitchFamily="34" charset="-120"/>
              </a:rPr>
              <a:t>Mouderas</a:t>
            </a:r>
            <a:r>
              <a:rPr lang="en-US" sz="2350" b="1" kern="0" spc="-38" dirty="0">
                <a:solidFill>
                  <a:srgbClr val="272525"/>
                </a:solidFill>
                <a:latin typeface="Source Sans Pro Bold" pitchFamily="34" charset="0"/>
                <a:ea typeface="Source Sans Pro Bold" pitchFamily="34" charset="-122"/>
                <a:cs typeface="Source Sans Pro Bold" pitchFamily="34" charset="-120"/>
              </a:rPr>
              <a:t> F.</a:t>
            </a:r>
            <a:endParaRPr lang="en-US" sz="2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9727" y="678299"/>
            <a:ext cx="7804547" cy="1125617"/>
          </a:xfrm>
          <a:prstGeom prst="rect">
            <a:avLst/>
          </a:prstGeom>
          <a:noFill/>
          <a:ln/>
        </p:spPr>
        <p:txBody>
          <a:bodyPr wrap="square" lIns="0" tIns="0" rIns="0" bIns="0" rtlCol="0" anchor="t"/>
          <a:lstStyle/>
          <a:p>
            <a:pPr marL="0" indent="0">
              <a:lnSpc>
                <a:spcPts val="4400"/>
              </a:lnSpc>
              <a:buNone/>
            </a:pPr>
            <a:r>
              <a:rPr lang="en-US" sz="3500" kern="0" spc="-71" dirty="0">
                <a:solidFill>
                  <a:srgbClr val="D73AD7"/>
                </a:solidFill>
                <a:latin typeface="Source Serif Pro Semi Bold" pitchFamily="34" charset="0"/>
                <a:ea typeface="Source Serif Pro Semi Bold" pitchFamily="34" charset="-122"/>
                <a:cs typeface="Source Serif Pro Semi Bold" pitchFamily="34" charset="-120"/>
              </a:rPr>
              <a:t>Groundbreaking Techniques in Molecular Biology</a:t>
            </a:r>
            <a:endParaRPr lang="en-US" sz="3500" dirty="0"/>
          </a:p>
        </p:txBody>
      </p:sp>
      <p:pic>
        <p:nvPicPr>
          <p:cNvPr id="4" name="Image 1" descr="preencoded.png"/>
          <p:cNvPicPr>
            <a:picLocks noChangeAspect="1"/>
          </p:cNvPicPr>
          <p:nvPr/>
        </p:nvPicPr>
        <p:blipFill>
          <a:blip r:embed="rId4"/>
          <a:stretch>
            <a:fillRect/>
          </a:stretch>
        </p:blipFill>
        <p:spPr>
          <a:xfrm>
            <a:off x="669727" y="2090857"/>
            <a:ext cx="478274" cy="478274"/>
          </a:xfrm>
          <a:prstGeom prst="rect">
            <a:avLst/>
          </a:prstGeom>
        </p:spPr>
      </p:pic>
      <p:sp>
        <p:nvSpPr>
          <p:cNvPr id="5" name="Text 1"/>
          <p:cNvSpPr/>
          <p:nvPr/>
        </p:nvSpPr>
        <p:spPr>
          <a:xfrm>
            <a:off x="669727" y="2760464"/>
            <a:ext cx="2251115" cy="281345"/>
          </a:xfrm>
          <a:prstGeom prst="rect">
            <a:avLst/>
          </a:prstGeom>
          <a:noFill/>
          <a:ln/>
        </p:spPr>
        <p:txBody>
          <a:bodyPr wrap="none" lIns="0" tIns="0" rIns="0" bIns="0" rtlCol="0" anchor="t"/>
          <a:lstStyle/>
          <a:p>
            <a:pPr marL="0" indent="0" algn="l">
              <a:lnSpc>
                <a:spcPts val="2200"/>
              </a:lnSpc>
              <a:buNone/>
            </a:pPr>
            <a:r>
              <a:rPr lang="en-US" sz="2200" b="1" kern="0" spc="-44" dirty="0">
                <a:solidFill>
                  <a:srgbClr val="C00000"/>
                </a:solidFill>
                <a:latin typeface="Source Serif Pro Semi Bold" pitchFamily="34" charset="0"/>
                <a:ea typeface="Source Serif Pro Semi Bold" pitchFamily="34" charset="-122"/>
              </a:rPr>
              <a:t>DNA Sequencing</a:t>
            </a:r>
          </a:p>
        </p:txBody>
      </p:sp>
      <p:sp>
        <p:nvSpPr>
          <p:cNvPr id="6" name="Text 2"/>
          <p:cNvSpPr/>
          <p:nvPr/>
        </p:nvSpPr>
        <p:spPr>
          <a:xfrm>
            <a:off x="669727" y="3156585"/>
            <a:ext cx="3758803" cy="1530548"/>
          </a:xfrm>
          <a:prstGeom prst="rect">
            <a:avLst/>
          </a:prstGeom>
          <a:noFill/>
          <a:ln/>
        </p:spPr>
        <p:txBody>
          <a:bodyPr wrap="square" lIns="0" tIns="0" rIns="0" bIns="0" rtlCol="0" anchor="t"/>
          <a:lstStyle/>
          <a:p>
            <a:pPr marL="0" indent="0" algn="l">
              <a:lnSpc>
                <a:spcPts val="2400"/>
              </a:lnSpc>
              <a:buNone/>
            </a:pPr>
            <a:r>
              <a:rPr lang="en-US" sz="2000" kern="0" spc="-30" dirty="0">
                <a:solidFill>
                  <a:srgbClr val="272525"/>
                </a:solidFill>
                <a:latin typeface="Source Sans Pro" pitchFamily="34" charset="0"/>
                <a:ea typeface="Source Sans Pro" pitchFamily="34" charset="-122"/>
                <a:cs typeface="Source Sans Pro" pitchFamily="34" charset="-120"/>
              </a:rPr>
              <a:t>Techniques like Sanger sequencing and next-generation sequencing have enabled the rapid and accurate determination of the nucleotide sequence of DNA, revolutionizing our understanding of genomes.</a:t>
            </a:r>
            <a:endParaRPr lang="en-US" sz="2000" dirty="0"/>
          </a:p>
        </p:txBody>
      </p:sp>
      <p:pic>
        <p:nvPicPr>
          <p:cNvPr id="7" name="Image 2" descr="preencoded.png"/>
          <p:cNvPicPr>
            <a:picLocks noChangeAspect="1"/>
          </p:cNvPicPr>
          <p:nvPr/>
        </p:nvPicPr>
        <p:blipFill>
          <a:blip r:embed="rId5"/>
          <a:stretch>
            <a:fillRect/>
          </a:stretch>
        </p:blipFill>
        <p:spPr>
          <a:xfrm>
            <a:off x="4715470" y="2090857"/>
            <a:ext cx="478274" cy="478274"/>
          </a:xfrm>
          <a:prstGeom prst="rect">
            <a:avLst/>
          </a:prstGeom>
        </p:spPr>
      </p:pic>
      <p:sp>
        <p:nvSpPr>
          <p:cNvPr id="8" name="Text 3"/>
          <p:cNvSpPr/>
          <p:nvPr/>
        </p:nvSpPr>
        <p:spPr>
          <a:xfrm>
            <a:off x="4715470" y="2760464"/>
            <a:ext cx="2251115" cy="281345"/>
          </a:xfrm>
          <a:prstGeom prst="rect">
            <a:avLst/>
          </a:prstGeom>
          <a:noFill/>
          <a:ln/>
        </p:spPr>
        <p:txBody>
          <a:bodyPr wrap="none" lIns="0" tIns="0" rIns="0" bIns="0" rtlCol="0" anchor="t"/>
          <a:lstStyle/>
          <a:p>
            <a:pPr>
              <a:lnSpc>
                <a:spcPts val="2200"/>
              </a:lnSpc>
            </a:pPr>
            <a:r>
              <a:rPr lang="en-US" sz="2200" b="1" kern="0" spc="-44" dirty="0">
                <a:solidFill>
                  <a:srgbClr val="C00000"/>
                </a:solidFill>
                <a:latin typeface="Source Serif Pro Semi Bold" pitchFamily="34" charset="0"/>
                <a:ea typeface="Source Serif Pro Semi Bold" pitchFamily="34" charset="-122"/>
              </a:rPr>
              <a:t>Microscopy</a:t>
            </a:r>
          </a:p>
        </p:txBody>
      </p:sp>
      <p:sp>
        <p:nvSpPr>
          <p:cNvPr id="9" name="Text 4"/>
          <p:cNvSpPr/>
          <p:nvPr/>
        </p:nvSpPr>
        <p:spPr>
          <a:xfrm>
            <a:off x="4715470" y="3156585"/>
            <a:ext cx="3758803" cy="1530548"/>
          </a:xfrm>
          <a:prstGeom prst="rect">
            <a:avLst/>
          </a:prstGeom>
          <a:noFill/>
          <a:ln/>
        </p:spPr>
        <p:txBody>
          <a:bodyPr wrap="square" lIns="0" tIns="0" rIns="0" bIns="0" rtlCol="0" anchor="t"/>
          <a:lstStyle/>
          <a:p>
            <a:pPr algn="just">
              <a:lnSpc>
                <a:spcPts val="2400"/>
              </a:lnSpc>
            </a:pPr>
            <a:r>
              <a:rPr lang="en-US" sz="2000" kern="0" spc="-30" dirty="0">
                <a:solidFill>
                  <a:srgbClr val="272525"/>
                </a:solidFill>
                <a:latin typeface="Source Sans Pro" pitchFamily="34" charset="0"/>
                <a:ea typeface="Source Sans Pro" pitchFamily="34" charset="-122"/>
              </a:rPr>
              <a:t>Advanced microscopy techniques, such as electron microscopy and super-resolution microscopy, have provided unprecedented insights into the structural and functional properties of biological macromolecules.</a:t>
            </a:r>
          </a:p>
        </p:txBody>
      </p:sp>
      <p:pic>
        <p:nvPicPr>
          <p:cNvPr id="10" name="Image 3" descr="preencoded.png"/>
          <p:cNvPicPr>
            <a:picLocks noChangeAspect="1"/>
          </p:cNvPicPr>
          <p:nvPr/>
        </p:nvPicPr>
        <p:blipFill>
          <a:blip r:embed="rId6"/>
          <a:stretch>
            <a:fillRect/>
          </a:stretch>
        </p:blipFill>
        <p:spPr>
          <a:xfrm>
            <a:off x="669727" y="5261134"/>
            <a:ext cx="478274" cy="478274"/>
          </a:xfrm>
          <a:prstGeom prst="rect">
            <a:avLst/>
          </a:prstGeom>
        </p:spPr>
      </p:pic>
      <p:sp>
        <p:nvSpPr>
          <p:cNvPr id="11" name="Text 5"/>
          <p:cNvSpPr/>
          <p:nvPr/>
        </p:nvSpPr>
        <p:spPr>
          <a:xfrm>
            <a:off x="669727" y="5930741"/>
            <a:ext cx="2251115" cy="281345"/>
          </a:xfrm>
          <a:prstGeom prst="rect">
            <a:avLst/>
          </a:prstGeom>
          <a:noFill/>
          <a:ln/>
        </p:spPr>
        <p:txBody>
          <a:bodyPr wrap="none" lIns="0" tIns="0" rIns="0" bIns="0" rtlCol="0" anchor="t"/>
          <a:lstStyle/>
          <a:p>
            <a:pPr indent="0">
              <a:lnSpc>
                <a:spcPts val="2200"/>
              </a:lnSpc>
              <a:buNone/>
            </a:pPr>
            <a:r>
              <a:rPr lang="en-US" sz="2200" b="1" kern="0" spc="-44" dirty="0">
                <a:solidFill>
                  <a:srgbClr val="C00000"/>
                </a:solidFill>
                <a:latin typeface="Source Serif Pro Semi Bold" pitchFamily="34" charset="0"/>
                <a:ea typeface="Source Serif Pro Semi Bold" pitchFamily="34" charset="-122"/>
              </a:rPr>
              <a:t>CRISPR-Cas9</a:t>
            </a:r>
          </a:p>
        </p:txBody>
      </p:sp>
      <p:sp>
        <p:nvSpPr>
          <p:cNvPr id="12" name="Text 6"/>
          <p:cNvSpPr/>
          <p:nvPr/>
        </p:nvSpPr>
        <p:spPr>
          <a:xfrm>
            <a:off x="669727" y="6326862"/>
            <a:ext cx="3758803" cy="1224439"/>
          </a:xfrm>
          <a:prstGeom prst="rect">
            <a:avLst/>
          </a:prstGeom>
          <a:noFill/>
          <a:ln/>
        </p:spPr>
        <p:txBody>
          <a:bodyPr wrap="square" lIns="0" tIns="0" rIns="0" bIns="0" rtlCol="0" anchor="t"/>
          <a:lstStyle/>
          <a:p>
            <a:pPr indent="0" algn="just">
              <a:lnSpc>
                <a:spcPts val="2400"/>
              </a:lnSpc>
              <a:buNone/>
            </a:pPr>
            <a:r>
              <a:rPr lang="en-US" sz="2000" kern="0" spc="-30" dirty="0">
                <a:solidFill>
                  <a:srgbClr val="272525"/>
                </a:solidFill>
                <a:latin typeface="Source Sans Pro" pitchFamily="34" charset="0"/>
                <a:ea typeface="Source Sans Pro" pitchFamily="34" charset="-122"/>
              </a:rPr>
              <a:t>The revolutionary CRISPR-Cas9 gene editing technology has transformed the field of molecular biology, allowing for precise and targeted modifications of genetic sequences.</a:t>
            </a:r>
          </a:p>
        </p:txBody>
      </p:sp>
      <p:pic>
        <p:nvPicPr>
          <p:cNvPr id="13" name="Image 4" descr="preencoded.png"/>
          <p:cNvPicPr>
            <a:picLocks noChangeAspect="1"/>
          </p:cNvPicPr>
          <p:nvPr/>
        </p:nvPicPr>
        <p:blipFill>
          <a:blip r:embed="rId7"/>
          <a:stretch>
            <a:fillRect/>
          </a:stretch>
        </p:blipFill>
        <p:spPr>
          <a:xfrm>
            <a:off x="4715470" y="5261134"/>
            <a:ext cx="478274" cy="478274"/>
          </a:xfrm>
          <a:prstGeom prst="rect">
            <a:avLst/>
          </a:prstGeom>
        </p:spPr>
      </p:pic>
      <p:sp>
        <p:nvSpPr>
          <p:cNvPr id="14" name="Text 7"/>
          <p:cNvSpPr/>
          <p:nvPr/>
        </p:nvSpPr>
        <p:spPr>
          <a:xfrm>
            <a:off x="4715470" y="5930741"/>
            <a:ext cx="2251115" cy="281345"/>
          </a:xfrm>
          <a:prstGeom prst="rect">
            <a:avLst/>
          </a:prstGeom>
          <a:noFill/>
          <a:ln/>
        </p:spPr>
        <p:txBody>
          <a:bodyPr wrap="none" lIns="0" tIns="0" rIns="0" bIns="0" rtlCol="0" anchor="t"/>
          <a:lstStyle/>
          <a:p>
            <a:pPr>
              <a:lnSpc>
                <a:spcPts val="2200"/>
              </a:lnSpc>
            </a:pPr>
            <a:r>
              <a:rPr lang="en-US" sz="2200" b="1" kern="0" spc="-44" dirty="0">
                <a:solidFill>
                  <a:srgbClr val="C00000"/>
                </a:solidFill>
                <a:latin typeface="Source Serif Pro Semi Bold" pitchFamily="34" charset="0"/>
                <a:ea typeface="Source Serif Pro Semi Bold" pitchFamily="34" charset="-122"/>
              </a:rPr>
              <a:t>PCR</a:t>
            </a:r>
          </a:p>
        </p:txBody>
      </p:sp>
      <p:sp>
        <p:nvSpPr>
          <p:cNvPr id="15" name="Text 8"/>
          <p:cNvSpPr/>
          <p:nvPr/>
        </p:nvSpPr>
        <p:spPr>
          <a:xfrm>
            <a:off x="4715470" y="6326862"/>
            <a:ext cx="3758803" cy="1224439"/>
          </a:xfrm>
          <a:prstGeom prst="rect">
            <a:avLst/>
          </a:prstGeom>
          <a:noFill/>
          <a:ln/>
        </p:spPr>
        <p:txBody>
          <a:bodyPr wrap="square" lIns="0" tIns="0" rIns="0" bIns="0" rtlCol="0" anchor="t"/>
          <a:lstStyle/>
          <a:p>
            <a:pPr algn="just">
              <a:lnSpc>
                <a:spcPts val="2400"/>
              </a:lnSpc>
            </a:pPr>
            <a:r>
              <a:rPr lang="en-US" sz="2000" kern="0" spc="-30" dirty="0">
                <a:solidFill>
                  <a:srgbClr val="272525"/>
                </a:solidFill>
                <a:latin typeface="Source Sans Pro" pitchFamily="34" charset="0"/>
                <a:ea typeface="Source Sans Pro" pitchFamily="34" charset="-122"/>
              </a:rPr>
              <a:t>Polymerase Chain Reaction (PCR) has become an indispensable tool in molecular biology, enabling the amplification of specific DNA sequences and facilitating a wide range of applications.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703</Words>
  <Application>Microsoft Office PowerPoint</Application>
  <PresentationFormat>Personnalisé</PresentationFormat>
  <Paragraphs>56</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Source Sans Pro</vt:lpstr>
      <vt:lpstr>Source Sans Pro Bold</vt:lpstr>
      <vt:lpstr>Source Serif Pro Semi Bold</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9</cp:revision>
  <dcterms:created xsi:type="dcterms:W3CDTF">2024-10-15T13:11:35Z</dcterms:created>
  <dcterms:modified xsi:type="dcterms:W3CDTF">2024-10-25T20:30:34Z</dcterms:modified>
</cp:coreProperties>
</file>