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IDI Farah" initials="SF" lastIdx="1" clrIdx="0">
    <p:extLst>
      <p:ext uri="{19B8F6BF-5375-455C-9EA6-DF929625EA0E}">
        <p15:presenceInfo xmlns:p15="http://schemas.microsoft.com/office/powerpoint/2012/main" userId="S::farah.saidi@univ-tlemcen.dz::e76fa8b9-8db8-4090-98f5-c921eca2b36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4660"/>
  </p:normalViewPr>
  <p:slideViewPr>
    <p:cSldViewPr snapToGrid="0">
      <p:cViewPr varScale="1">
        <p:scale>
          <a:sx n="80" d="100"/>
          <a:sy n="80" d="100"/>
        </p:scale>
        <p:origin x="3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DZ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DB7D40-0C6A-4965-BC1C-78A3F1C953DA}" type="datetimeFigureOut">
              <a:rPr lang="fr-DZ" smtClean="0"/>
              <a:t>19/12/2023</a:t>
            </a:fld>
            <a:endParaRPr lang="fr-DZ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DZ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9D0B68-0E38-4039-82D8-031D7D664B34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263640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Interligne est l’espace </a:t>
            </a:r>
            <a:r>
              <a:rPr lang="en-US" dirty="0"/>
              <a:t>q</a:t>
            </a:r>
            <a:r>
              <a:rPr lang="fr-FR" dirty="0" err="1"/>
              <a:t>ui</a:t>
            </a:r>
            <a:r>
              <a:rPr lang="fr-FR" dirty="0"/>
              <a:t> est entre deux lignes écrites (interligne simple, double)</a:t>
            </a:r>
            <a:endParaRPr lang="fr-DZ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9D0B68-0E38-4039-82D8-031D7D664B34}" type="slidenum">
              <a:rPr lang="fr-DZ" smtClean="0"/>
              <a:t>6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587141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Clauses  est une disposition ou convention</a:t>
            </a:r>
            <a:endParaRPr lang="fr-DZ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9D0B68-0E38-4039-82D8-031D7D664B34}" type="slidenum">
              <a:rPr lang="fr-DZ" smtClean="0"/>
              <a:t>7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2669258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Subjonctif=conditionnel    (</a:t>
            </a:r>
            <a:r>
              <a:rPr lang="fr-FR" dirty="0" err="1"/>
              <a:t>exp</a:t>
            </a:r>
            <a:r>
              <a:rPr lang="fr-FR" dirty="0"/>
              <a:t>, on veut </a:t>
            </a:r>
            <a:r>
              <a:rPr lang="en-US" dirty="0"/>
              <a:t>q</a:t>
            </a:r>
            <a:r>
              <a:rPr lang="fr-FR" dirty="0" err="1"/>
              <a:t>ue</a:t>
            </a:r>
            <a:r>
              <a:rPr lang="fr-FR" dirty="0"/>
              <a:t> ……   on voulait qu’il…….)</a:t>
            </a:r>
            <a:endParaRPr lang="fr-DZ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9D0B68-0E38-4039-82D8-031D7D664B34}" type="slidenum">
              <a:rPr lang="fr-DZ" smtClean="0"/>
              <a:t>9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822329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8389-C23A-435C-A72D-BF97F43AAB05}" type="datetime1">
              <a:rPr lang="fr-DZ" smtClean="0"/>
              <a:t>19/12/2023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98886244-D5E8-4036-B6B3-FBE64D9C257F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552098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CE771-3325-4539-9F1E-9352D5FA3FCF}" type="datetime1">
              <a:rPr lang="fr-DZ" smtClean="0"/>
              <a:t>19/12/2023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86244-D5E8-4036-B6B3-FBE64D9C257F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416256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43FC5-1509-41B9-A2E6-B59A9FEC03D2}" type="datetime1">
              <a:rPr lang="fr-DZ" smtClean="0"/>
              <a:t>19/12/2023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86244-D5E8-4036-B6B3-FBE64D9C257F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831215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A7D4-EA85-43CE-B5A6-F5C6A777E23B}" type="datetime1">
              <a:rPr lang="fr-DZ" smtClean="0"/>
              <a:t>19/12/2023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86244-D5E8-4036-B6B3-FBE64D9C257F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654786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0DE03E61-08DC-4C59-9D79-D05FFACB24F9}" type="datetime1">
              <a:rPr lang="fr-DZ" smtClean="0"/>
              <a:t>19/12/2023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98886244-D5E8-4036-B6B3-FBE64D9C257F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787428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F98DB-D9F9-4D9D-AE26-6E7E6DC2C90A}" type="datetime1">
              <a:rPr lang="fr-DZ" smtClean="0"/>
              <a:t>19/12/2023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86244-D5E8-4036-B6B3-FBE64D9C257F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387182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22FCE-9DD0-42CE-9BCC-78DA8D4AF743}" type="datetime1">
              <a:rPr lang="fr-DZ" smtClean="0"/>
              <a:t>19/12/2023</a:t>
            </a:fld>
            <a:endParaRPr lang="fr-D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86244-D5E8-4036-B6B3-FBE64D9C257F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768106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24DCE-6B30-4DB3-ADB3-3812F59FC672}" type="datetime1">
              <a:rPr lang="fr-DZ" smtClean="0"/>
              <a:t>19/12/2023</a:t>
            </a:fld>
            <a:endParaRPr lang="fr-D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86244-D5E8-4036-B6B3-FBE64D9C257F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256055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22C50-A0DD-45F5-8F9C-B722039C4599}" type="datetime1">
              <a:rPr lang="fr-DZ" smtClean="0"/>
              <a:t>19/12/2023</a:t>
            </a:fld>
            <a:endParaRPr lang="fr-D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86244-D5E8-4036-B6B3-FBE64D9C257F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41232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4F352-23CD-4563-94CD-3C689080EF80}" type="datetime1">
              <a:rPr lang="fr-DZ" smtClean="0"/>
              <a:t>19/12/2023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86244-D5E8-4036-B6B3-FBE64D9C257F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377392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AD3E8-70FE-44DB-9A48-E0514014C3D8}" type="datetime1">
              <a:rPr lang="fr-DZ" smtClean="0"/>
              <a:t>19/12/2023</a:t>
            </a:fld>
            <a:endParaRPr lang="fr-DZ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86244-D5E8-4036-B6B3-FBE64D9C257F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279786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9F863121-31D6-4C06-831A-27D117E27149}" type="datetime1">
              <a:rPr lang="fr-DZ" smtClean="0"/>
              <a:t>19/12/2023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r>
              <a:rPr lang="fr-FR"/>
              <a:t>Dr Saidi Farah</a:t>
            </a:r>
            <a:endParaRPr lang="fr-DZ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98886244-D5E8-4036-B6B3-FBE64D9C257F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324431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F89E60-A5AA-98E6-C32C-73572FFB8D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DZ" sz="8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Partie II : </a:t>
            </a:r>
            <a:r>
              <a:rPr lang="fr-DZ" sz="80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Conception de mémoire</a:t>
            </a:r>
            <a:endParaRPr lang="fr-DZ" sz="8000" dirty="0">
              <a:solidFill>
                <a:srgbClr val="00B050"/>
              </a:solidFill>
            </a:endParaRP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0E96437-5483-1A0C-A596-856D31EB9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9420B-669A-4428-AD6F-8A02A24C78F8}" type="datetime1">
              <a:rPr lang="fr-DZ" smtClean="0"/>
              <a:t>19/12/2023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03CD49C-8F6F-C3B0-5C3C-859FDA26E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865F5F7-F9AC-822D-61CE-8ADD37019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49171-1D79-4483-9D19-D8D81347DDCB}" type="slidenum">
              <a:rPr lang="fr-DZ" smtClean="0"/>
              <a:t>1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8716713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2A6E58-846C-060A-4E15-43746A66E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781" y="154432"/>
            <a:ext cx="10058400" cy="531368"/>
          </a:xfrm>
        </p:spPr>
        <p:txBody>
          <a:bodyPr>
            <a:normAutofit/>
          </a:bodyPr>
          <a:lstStyle/>
          <a:p>
            <a:r>
              <a:rPr lang="fr-FR" sz="2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La rédaction </a:t>
            </a:r>
            <a:endParaRPr lang="fr-DZ" sz="28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DFC0728-5535-7E73-AD67-AF71DEDFB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049867"/>
            <a:ext cx="10058400" cy="5122333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fr-F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Syntaxe: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Variété Syntaxique: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Introduisez une variété dans la construction de vos phrases pour maintenir l'intérêt du lecteur.</a:t>
            </a:r>
          </a:p>
          <a:p>
            <a:pPr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Connecteurs Logiques: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Utilisez des connecteurs logiques pour relier les idées et assurer une transition fluide entre les paragraphes.</a:t>
            </a:r>
          </a:p>
          <a:p>
            <a:pPr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Évitez les Phrases Longues et Complexes: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Si possible, évitez les phrases excessivement longues et complexes qui peuvent compliquer la compréhension.</a:t>
            </a:r>
          </a:p>
          <a:p>
            <a:pPr marL="0" indent="0">
              <a:lnSpc>
                <a:spcPct val="100000"/>
              </a:lnSpc>
              <a:buNone/>
            </a:pP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fr-D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BF771BA-2576-2818-B10E-096C112C0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A7D4-EA85-43CE-B5A6-F5C6A777E23B}" type="datetime1">
              <a:rPr lang="fr-DZ" smtClean="0"/>
              <a:t>19/12/2023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60B42C-77E2-6EC8-7FFA-CBE0521EC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5F9E49B-5AC8-D16A-7E9D-AF52D5A45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86244-D5E8-4036-B6B3-FBE64D9C257F}" type="slidenum">
              <a:rPr lang="fr-DZ" smtClean="0"/>
              <a:t>10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4798996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2A6E58-846C-060A-4E15-43746A66E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781" y="154432"/>
            <a:ext cx="10058400" cy="531368"/>
          </a:xfrm>
        </p:spPr>
        <p:txBody>
          <a:bodyPr>
            <a:normAutofit/>
          </a:bodyPr>
          <a:lstStyle/>
          <a:p>
            <a:r>
              <a:rPr lang="fr-FR" sz="2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Révision et correction</a:t>
            </a:r>
            <a:endParaRPr lang="fr-DZ" sz="28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DFC0728-5535-7E73-AD67-AF71DEDFB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049867"/>
            <a:ext cx="10058400" cy="5122333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Relecture Systématique: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Effectuez plusieurs relectures pour identifier et corriger les erreurs éventuelles.</a:t>
            </a:r>
          </a:p>
          <a:p>
            <a:pPr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Vérification des Références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: Assurez-vous que toutes les références sont correctement citées selon le style de citation spécifié.</a:t>
            </a:r>
          </a:p>
          <a:p>
            <a:pPr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Utilisation d'Outils de Vérification: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Utilisez des outils de vérification grammaticale et orthographique, mais ne vous fiez pas uniquement à eux.</a:t>
            </a:r>
          </a:p>
          <a:p>
            <a:pPr marL="0" indent="0">
              <a:lnSpc>
                <a:spcPct val="100000"/>
              </a:lnSpc>
              <a:buNone/>
            </a:pPr>
            <a:endParaRPr lang="fr-D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BF771BA-2576-2818-B10E-096C112C0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A7D4-EA85-43CE-B5A6-F5C6A777E23B}" type="datetime1">
              <a:rPr lang="fr-DZ" smtClean="0"/>
              <a:t>19/12/2023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60B42C-77E2-6EC8-7FFA-CBE0521EC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5F9E49B-5AC8-D16A-7E9D-AF52D5A45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86244-D5E8-4036-B6B3-FBE64D9C257F}" type="slidenum">
              <a:rPr lang="fr-DZ" smtClean="0"/>
              <a:t>11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196896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A090D7-3CF6-E1E4-C756-8CE6C5B5B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4443" y="1631201"/>
            <a:ext cx="11255023" cy="3392353"/>
          </a:xfrm>
        </p:spPr>
        <p:txBody>
          <a:bodyPr>
            <a:normAutofit/>
          </a:bodyPr>
          <a:lstStyle/>
          <a:p>
            <a:r>
              <a:rPr lang="fr-FR" b="0" i="0" dirty="0">
                <a:solidFill>
                  <a:srgbClr val="FF0000"/>
                </a:solidFill>
                <a:effectLst/>
                <a:latin typeface="Söhne"/>
              </a:rPr>
              <a:t>Chapitre 2:</a:t>
            </a:r>
            <a:r>
              <a:rPr lang="fr-FR" b="0" i="0" dirty="0">
                <a:solidFill>
                  <a:srgbClr val="00B050"/>
                </a:solidFill>
                <a:effectLst/>
                <a:latin typeface="Söhne"/>
              </a:rPr>
              <a:t> </a:t>
            </a:r>
            <a:br>
              <a:rPr lang="fr-FR" b="0" i="0" dirty="0">
                <a:solidFill>
                  <a:srgbClr val="00B050"/>
                </a:solidFill>
                <a:effectLst/>
                <a:latin typeface="Söhne"/>
              </a:rPr>
            </a:br>
            <a:r>
              <a:rPr lang="fr-FR" sz="4800" b="0" i="0" dirty="0">
                <a:solidFill>
                  <a:srgbClr val="00B050"/>
                </a:solidFill>
                <a:effectLst/>
                <a:latin typeface="Söhne"/>
              </a:rPr>
              <a:t>Techniques et normes de rédaction </a:t>
            </a:r>
            <a:endParaRPr lang="fr-DZ" dirty="0">
              <a:solidFill>
                <a:srgbClr val="00B050"/>
              </a:solidFill>
            </a:endParaRP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1F3051-51CF-0CEC-CD0D-6D648CB3C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949DF-3BB7-4652-85FD-FC322DC1417D}" type="datetime1">
              <a:rPr lang="fr-DZ" smtClean="0"/>
              <a:t>19/12/2023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ECDC797-9A3E-7EF3-1E7F-5FB60F1B9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B547C24-32A5-4D66-548F-DF51F7CB6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86244-D5E8-4036-B6B3-FBE64D9C257F}" type="slidenum">
              <a:rPr lang="fr-DZ" smtClean="0"/>
              <a:t>2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398515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2A6E58-846C-060A-4E15-43746A66E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781" y="154432"/>
            <a:ext cx="10058400" cy="531368"/>
          </a:xfrm>
        </p:spPr>
        <p:txBody>
          <a:bodyPr>
            <a:normAutofit/>
          </a:bodyPr>
          <a:lstStyle/>
          <a:p>
            <a:r>
              <a:rPr lang="fr-FR" sz="2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1.1 Numérotation des Chapitres </a:t>
            </a:r>
            <a:endParaRPr lang="fr-DZ" sz="28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DFC0728-5535-7E73-AD67-AF71DEDFB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049867"/>
            <a:ext cx="10058400" cy="5122333"/>
          </a:xfrm>
        </p:spPr>
        <p:txBody>
          <a:bodyPr/>
          <a:lstStyle/>
          <a:p>
            <a:pPr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Format de Numérotation:  </a:t>
            </a:r>
            <a:r>
              <a:rPr lang="fr-FR" sz="1800" dirty="0">
                <a:latin typeface="Arial" panose="020B0604020202020204" pitchFamily="34" charset="0"/>
                <a:cs typeface="Arial" panose="020B0604020202020204" pitchFamily="34" charset="0"/>
              </a:rPr>
              <a:t>Utilisez un format de numérotation cohérent pour les chapitres. Par exemple, si vous utilisez des chiffres (1, 2, 3), gardez ce format tout au long du document.</a:t>
            </a:r>
          </a:p>
          <a:p>
            <a:pPr marL="0" indent="0" algn="l">
              <a:lnSpc>
                <a:spcPct val="100000"/>
              </a:lnSpc>
              <a:buNone/>
            </a:pPr>
            <a:endParaRPr lang="fr-F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Hiérarchie des Numéros: </a:t>
            </a:r>
            <a:r>
              <a:rPr lang="fr-FR" sz="1800" dirty="0">
                <a:latin typeface="Arial" panose="020B0604020202020204" pitchFamily="34" charset="0"/>
                <a:cs typeface="Arial" panose="020B0604020202020204" pitchFamily="34" charset="0"/>
              </a:rPr>
              <a:t>Structurez la hiérarchie des numéros pour refléter la subdivision des chapitres.</a:t>
            </a:r>
          </a:p>
          <a:p>
            <a:pPr marL="0" indent="0" algn="l">
              <a:lnSpc>
                <a:spcPct val="100000"/>
              </a:lnSpc>
              <a:buNone/>
            </a:pPr>
            <a:r>
              <a:rPr lang="fr-FR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 exemple</a:t>
            </a:r>
            <a:r>
              <a:rPr lang="fr-FR" sz="1800" dirty="0">
                <a:latin typeface="Arial" panose="020B0604020202020204" pitchFamily="34" charset="0"/>
                <a:cs typeface="Arial" panose="020B0604020202020204" pitchFamily="34" charset="0"/>
              </a:rPr>
              <a:t>, un sous-chapitre dans le chapitre 2 pourrait être numéroté 2.1, 2.2, etc.</a:t>
            </a:r>
          </a:p>
          <a:p>
            <a:pPr marL="0" indent="0" algn="l">
              <a:lnSpc>
                <a:spcPct val="100000"/>
              </a:lnSpc>
              <a:buNone/>
            </a:pPr>
            <a:endParaRPr lang="fr-F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Titres des Chapitres: </a:t>
            </a:r>
            <a:r>
              <a:rPr lang="fr-FR" sz="1800" dirty="0">
                <a:latin typeface="Arial" panose="020B0604020202020204" pitchFamily="34" charset="0"/>
                <a:cs typeface="Arial" panose="020B0604020202020204" pitchFamily="34" charset="0"/>
              </a:rPr>
              <a:t>Assurez-vous que les titres des chapitres reflètent correctement le contenu de chaque section.</a:t>
            </a:r>
          </a:p>
          <a:p>
            <a:pPr marL="0" indent="0">
              <a:buNone/>
            </a:pPr>
            <a:endParaRPr lang="fr-DZ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BF771BA-2576-2818-B10E-096C112C0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A7D4-EA85-43CE-B5A6-F5C6A777E23B}" type="datetime1">
              <a:rPr lang="fr-DZ" smtClean="0"/>
              <a:t>19/12/2023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60B42C-77E2-6EC8-7FFA-CBE0521EC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5F9E49B-5AC8-D16A-7E9D-AF52D5A45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86244-D5E8-4036-B6B3-FBE64D9C257F}" type="slidenum">
              <a:rPr lang="fr-DZ" smtClean="0"/>
              <a:t>3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87425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2A6E58-846C-060A-4E15-43746A66E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781" y="154432"/>
            <a:ext cx="10058400" cy="531368"/>
          </a:xfrm>
        </p:spPr>
        <p:txBody>
          <a:bodyPr>
            <a:normAutofit/>
          </a:bodyPr>
          <a:lstStyle/>
          <a:p>
            <a:r>
              <a:rPr lang="fr-FR" sz="2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fr-FR" sz="31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.2</a:t>
            </a:r>
            <a:r>
              <a:rPr lang="fr-FR" sz="3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Numérotation des Figures et des Tableaux </a:t>
            </a:r>
            <a:endParaRPr lang="fr-DZ" sz="28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DFC0728-5535-7E73-AD67-AF71DEDFB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049867"/>
            <a:ext cx="10058400" cy="5122333"/>
          </a:xfrm>
        </p:spPr>
        <p:txBody>
          <a:bodyPr/>
          <a:lstStyle/>
          <a:p>
            <a:pPr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Format de Numérotation: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Les figures et les tableaux peuvent être numérotés de manière continue dans l'ensemble du document ou être numérotés par chapitre.</a:t>
            </a:r>
          </a:p>
          <a:p>
            <a:pPr marL="0" indent="0" algn="l">
              <a:lnSpc>
                <a:spcPct val="100000"/>
              </a:lnSpc>
              <a:buNone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exemple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: Figure 2.1, Tableau 3.2.</a:t>
            </a:r>
          </a:p>
          <a:p>
            <a:pPr marL="0" indent="0" algn="l">
              <a:lnSpc>
                <a:spcPct val="100000"/>
              </a:lnSpc>
              <a:buNone/>
            </a:pP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Légendes: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Chaque figure et tableau doit être accompagné d'une légende claire et informative. </a:t>
            </a:r>
          </a:p>
          <a:p>
            <a:pPr marL="0" indent="0" algn="l">
              <a:lnSpc>
                <a:spcPct val="100000"/>
              </a:lnSpc>
              <a:buNone/>
            </a:pP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Placement: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Placez les figures et les tableaux le plus près possible de leur première mention dans le texte.</a:t>
            </a:r>
          </a:p>
          <a:p>
            <a:pPr marL="0" indent="0">
              <a:buNone/>
            </a:pPr>
            <a:endParaRPr lang="fr-DZ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BF771BA-2576-2818-B10E-096C112C0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A7D4-EA85-43CE-B5A6-F5C6A777E23B}" type="datetime1">
              <a:rPr lang="fr-DZ" smtClean="0"/>
              <a:t>19/12/2023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60B42C-77E2-6EC8-7FFA-CBE0521EC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5F9E49B-5AC8-D16A-7E9D-AF52D5A45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86244-D5E8-4036-B6B3-FBE64D9C257F}" type="slidenum">
              <a:rPr lang="fr-DZ" smtClean="0"/>
              <a:t>4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428652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2A6E58-846C-060A-4E15-43746A66E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781" y="154432"/>
            <a:ext cx="10058400" cy="531368"/>
          </a:xfrm>
        </p:spPr>
        <p:txBody>
          <a:bodyPr>
            <a:normAutofit/>
          </a:bodyPr>
          <a:lstStyle/>
          <a:p>
            <a:r>
              <a:rPr lang="fr-FR" sz="2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La Page de Garde </a:t>
            </a:r>
            <a:endParaRPr lang="fr-DZ" sz="28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DFC0728-5535-7E73-AD67-AF71DEDFB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049867"/>
            <a:ext cx="10058400" cy="5122333"/>
          </a:xfrm>
        </p:spPr>
        <p:txBody>
          <a:bodyPr/>
          <a:lstStyle/>
          <a:p>
            <a:pPr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Informations Essentielles: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La page de garde doit inclure des informations telles que le titre du document, le nom de l'auteur, l'institution, la date de soumission, etc.</a:t>
            </a:r>
          </a:p>
          <a:p>
            <a:pPr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Mise en Page: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Assurez-vous que la mise en page de la page de garde suit les directives spécifiques de votre institution.</a:t>
            </a:r>
          </a:p>
          <a:p>
            <a:pPr marL="0" indent="0">
              <a:buNone/>
            </a:pPr>
            <a:endParaRPr lang="fr-DZ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BF771BA-2576-2818-B10E-096C112C0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A7D4-EA85-43CE-B5A6-F5C6A777E23B}" type="datetime1">
              <a:rPr lang="fr-DZ" smtClean="0"/>
              <a:t>19/12/2023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60B42C-77E2-6EC8-7FFA-CBE0521EC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5F9E49B-5AC8-D16A-7E9D-AF52D5A45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86244-D5E8-4036-B6B3-FBE64D9C257F}" type="slidenum">
              <a:rPr lang="fr-DZ" smtClean="0"/>
              <a:t>5</a:t>
            </a:fld>
            <a:endParaRPr lang="fr-DZ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7ED0C6B5-DF97-BEAD-F96B-0B7505B6AE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6713" y="2229555"/>
            <a:ext cx="4843463" cy="4159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947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2A6E58-846C-060A-4E15-43746A66E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781" y="154432"/>
            <a:ext cx="10058400" cy="531368"/>
          </a:xfrm>
        </p:spPr>
        <p:txBody>
          <a:bodyPr>
            <a:normAutofit/>
          </a:bodyPr>
          <a:lstStyle/>
          <a:p>
            <a:r>
              <a:rPr lang="fr-FR" sz="2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La Typographie et la Ponctuation </a:t>
            </a:r>
            <a:endParaRPr lang="fr-DZ" sz="28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DFC0728-5535-7E73-AD67-AF71DEDFB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049867"/>
            <a:ext cx="10058400" cy="5122333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Police de Caractères: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Utilisez une police lisible et académique</a:t>
            </a:r>
          </a:p>
          <a:p>
            <a:pPr marL="0" indent="0" algn="l">
              <a:lnSpc>
                <a:spcPct val="100000"/>
              </a:lnSpc>
              <a:buNone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(par exemple, Times New Roman, Arial) avec une taille de police appropriée.</a:t>
            </a:r>
          </a:p>
          <a:p>
            <a:pPr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Mise en Gras et en Italique: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Utilisez la mise en gras et en italique avec parcimonie (minutieusement), en suivant les normes académiques.</a:t>
            </a:r>
          </a:p>
          <a:p>
            <a:pPr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Espacement et Interligne: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Maintenez un espacement uniforme dans l'ensemble du document. Utilisez l'interligne standard recommandé par votre institution.</a:t>
            </a:r>
          </a:p>
          <a:p>
            <a:pPr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Guillemets et Apostrophes: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Assurez-vous d'utiliser les guillemets droits (") pour les citations. Utilisez des apostrophes droites (') pour indiquer la possession ou les contractions.</a:t>
            </a:r>
          </a:p>
          <a:p>
            <a:pPr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Points de Suspension: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Les points de suspension (...) indiquent une omission (abandonnement) ou une pause. </a:t>
            </a:r>
            <a:endParaRPr lang="fr-DZ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BF771BA-2576-2818-B10E-096C112C0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A7D4-EA85-43CE-B5A6-F5C6A777E23B}" type="datetime1">
              <a:rPr lang="fr-DZ" smtClean="0"/>
              <a:t>19/12/2023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60B42C-77E2-6EC8-7FFA-CBE0521EC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5F9E49B-5AC8-D16A-7E9D-AF52D5A45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86244-D5E8-4036-B6B3-FBE64D9C257F}" type="slidenum">
              <a:rPr lang="fr-DZ" smtClean="0"/>
              <a:t>6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72480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2A6E58-846C-060A-4E15-43746A66E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781" y="154432"/>
            <a:ext cx="10058400" cy="531368"/>
          </a:xfrm>
        </p:spPr>
        <p:txBody>
          <a:bodyPr>
            <a:normAutofit/>
          </a:bodyPr>
          <a:lstStyle/>
          <a:p>
            <a:r>
              <a:rPr lang="fr-FR" sz="2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La Typographie et la Ponctuation </a:t>
            </a:r>
            <a:endParaRPr lang="fr-DZ" sz="28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DFC0728-5535-7E73-AD67-AF71DEDFB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049867"/>
            <a:ext cx="10058400" cy="512233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Virgules et Points: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Utilisez des virgules pour séparer les éléments dans une série, pour indiquer des pauses et pour clarifier la structure des phrases. Utilisez des points pour indiquer la fin d'une phrase. </a:t>
            </a:r>
          </a:p>
          <a:p>
            <a:pPr>
              <a:lnSpc>
                <a:spcPct val="100000"/>
              </a:lnSpc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Points-Virgules et Deux-Points: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Utilisez des points-virgules pour séparer des clauses indépendantes au sein d'une phrase. Utilisez les deux-points pour introduire une liste, une citation ou une explication. </a:t>
            </a:r>
          </a:p>
          <a:p>
            <a:pPr>
              <a:lnSpc>
                <a:spcPct val="100000"/>
              </a:lnSpc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Points d'Exclamation et Points d'Interrogation: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Évitez l'abus de points d'exclamation et de points d'interrogation. Utilisez-les de manière appropriée pour exprimer l'émotion ou poser une question.</a:t>
            </a:r>
          </a:p>
          <a:p>
            <a:pPr algn="l">
              <a:lnSpc>
                <a:spcPct val="100000"/>
              </a:lnSpc>
            </a:pP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Ponctuation dans les Citations: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Placez la ponctuation (virgules, points) à l'intérieur des guillemets si elle fait partie de la citation, sinon à l'extérieur.</a:t>
            </a:r>
          </a:p>
          <a:p>
            <a:pPr marL="0" indent="0">
              <a:buNone/>
            </a:pPr>
            <a:endParaRPr lang="fr-DZ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BF771BA-2576-2818-B10E-096C112C0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A7D4-EA85-43CE-B5A6-F5C6A777E23B}" type="datetime1">
              <a:rPr lang="fr-DZ" smtClean="0"/>
              <a:t>19/12/2023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60B42C-77E2-6EC8-7FFA-CBE0521EC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5F9E49B-5AC8-D16A-7E9D-AF52D5A45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86244-D5E8-4036-B6B3-FBE64D9C257F}" type="slidenum">
              <a:rPr lang="fr-DZ" smtClean="0"/>
              <a:t>7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7027125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2A6E58-846C-060A-4E15-43746A66E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781" y="154432"/>
            <a:ext cx="10058400" cy="531368"/>
          </a:xfrm>
        </p:spPr>
        <p:txBody>
          <a:bodyPr>
            <a:normAutofit/>
          </a:bodyPr>
          <a:lstStyle/>
          <a:p>
            <a:r>
              <a:rPr lang="fr-FR" sz="2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La Rédaction</a:t>
            </a:r>
            <a:endParaRPr lang="fr-DZ" sz="28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DFC0728-5535-7E73-AD67-AF71DEDFB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049867"/>
            <a:ext cx="10058400" cy="512233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La rédaction dans le contexte académique nécessite une attention particulière à la langue scientifique, y compris le style, la grammaire et la syntaxe. </a:t>
            </a:r>
          </a:p>
          <a:p>
            <a:pPr marL="0" indent="0">
              <a:lnSpc>
                <a:spcPct val="100000"/>
              </a:lnSpc>
              <a:buNone/>
            </a:pP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fr-F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Style Scientifique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Objectivité: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Évitez l'utilisation de la première personne (je, nous) dans la plupart des cas, à moins que cela ne soit spécifiquement autorisé.</a:t>
            </a:r>
          </a:p>
          <a:p>
            <a:pPr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Clarté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: Évitez les phrases complexes et préférez des constructions simples et directes.</a:t>
            </a:r>
          </a:p>
          <a:p>
            <a:pPr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Précision: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Évitez l'ambiguïté et assurez-vous que vos termes sont définis clairement.</a:t>
            </a:r>
          </a:p>
          <a:p>
            <a:pPr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Évitez le Langage Familiarisant: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Évitez l'utilisation de langage familier ou informel. </a:t>
            </a:r>
          </a:p>
          <a:p>
            <a:pPr marL="0" indent="0">
              <a:lnSpc>
                <a:spcPct val="100000"/>
              </a:lnSpc>
              <a:buNone/>
            </a:pPr>
            <a:endParaRPr lang="fr-D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BF771BA-2576-2818-B10E-096C112C0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A7D4-EA85-43CE-B5A6-F5C6A777E23B}" type="datetime1">
              <a:rPr lang="fr-DZ" smtClean="0"/>
              <a:t>19/12/2023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60B42C-77E2-6EC8-7FFA-CBE0521EC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5F9E49B-5AC8-D16A-7E9D-AF52D5A45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86244-D5E8-4036-B6B3-FBE64D9C257F}" type="slidenum">
              <a:rPr lang="fr-DZ" smtClean="0"/>
              <a:t>8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0199240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2A6E58-846C-060A-4E15-43746A66E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781" y="154432"/>
            <a:ext cx="10058400" cy="531368"/>
          </a:xfrm>
        </p:spPr>
        <p:txBody>
          <a:bodyPr>
            <a:normAutofit/>
          </a:bodyPr>
          <a:lstStyle/>
          <a:p>
            <a:r>
              <a:rPr lang="fr-FR" sz="2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La Rédaction</a:t>
            </a:r>
            <a:endParaRPr lang="fr-DZ" sz="28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DFC0728-5535-7E73-AD67-AF71DEDFB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049867"/>
            <a:ext cx="10058400" cy="5122333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fr-F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Grammaire:</a:t>
            </a:r>
            <a:endParaRPr lang="fr-F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Concordance des Temps: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Assurez-vous que les temps verbaux sont cohérents tout au long de votre texte.</a:t>
            </a:r>
          </a:p>
          <a:p>
            <a:pPr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Sujet-Verbe-Objet: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Structurez vos phrases de manière à suivre la norme sujet-verbe-objet pour une compréhension claire.</a:t>
            </a:r>
          </a:p>
          <a:p>
            <a:pPr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Accords: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Veillez à ce que les accords (sujet-verbe, nom-adjectif) soient corrects dans toutes vos constructions de phrases.</a:t>
            </a:r>
          </a:p>
          <a:p>
            <a:pPr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Subjonctif: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Utilisez le subjonctif de manière appropriée, notamment dans les expressions de doute, de nécessité ou d'émotion.</a:t>
            </a:r>
          </a:p>
          <a:p>
            <a:pPr marL="0" indent="0">
              <a:lnSpc>
                <a:spcPct val="100000"/>
              </a:lnSpc>
              <a:buNone/>
            </a:pPr>
            <a:endParaRPr lang="fr-D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BF771BA-2576-2818-B10E-096C112C0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A7D4-EA85-43CE-B5A6-F5C6A777E23B}" type="datetime1">
              <a:rPr lang="fr-DZ" smtClean="0"/>
              <a:t>19/12/2023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60B42C-77E2-6EC8-7FFA-CBE0521EC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5F9E49B-5AC8-D16A-7E9D-AF52D5A45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86244-D5E8-4036-B6B3-FBE64D9C257F}" type="slidenum">
              <a:rPr lang="fr-DZ" smtClean="0"/>
              <a:t>9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8802654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ype de bois">
  <a:themeElements>
    <a:clrScheme name="Type de bois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Type de bois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ype de bois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Type de bois</Template>
  <TotalTime>100</TotalTime>
  <Words>918</Words>
  <Application>Microsoft Office PowerPoint</Application>
  <PresentationFormat>Grand écran</PresentationFormat>
  <Paragraphs>93</Paragraphs>
  <Slides>11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8" baseType="lpstr">
      <vt:lpstr>Arial</vt:lpstr>
      <vt:lpstr>Calibri</vt:lpstr>
      <vt:lpstr>Rockwell</vt:lpstr>
      <vt:lpstr>Rockwell Condensed</vt:lpstr>
      <vt:lpstr>Söhne</vt:lpstr>
      <vt:lpstr>Wingdings</vt:lpstr>
      <vt:lpstr>Type de bois</vt:lpstr>
      <vt:lpstr>Partie II : Conception de mémoire</vt:lpstr>
      <vt:lpstr>Chapitre 2:  Techniques et normes de rédaction </vt:lpstr>
      <vt:lpstr>1.1 Numérotation des Chapitres </vt:lpstr>
      <vt:lpstr>1.2 Numérotation des Figures et des Tableaux </vt:lpstr>
      <vt:lpstr>2. La Page de Garde </vt:lpstr>
      <vt:lpstr>3. La Typographie et la Ponctuation </vt:lpstr>
      <vt:lpstr>3. La Typographie et la Ponctuation </vt:lpstr>
      <vt:lpstr>3. La Rédaction</vt:lpstr>
      <vt:lpstr>3. La Rédaction</vt:lpstr>
      <vt:lpstr>3. La rédaction </vt:lpstr>
      <vt:lpstr>3. Révision et correction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Partie II : Conception de mémoire</dc:title>
  <dc:creator>SAIDI Farah</dc:creator>
  <cp:lastModifiedBy>SAIDI Farah</cp:lastModifiedBy>
  <cp:revision>4</cp:revision>
  <dcterms:created xsi:type="dcterms:W3CDTF">2023-12-17T08:30:52Z</dcterms:created>
  <dcterms:modified xsi:type="dcterms:W3CDTF">2023-12-19T08:50:59Z</dcterms:modified>
</cp:coreProperties>
</file>