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1" d="100"/>
          <a:sy n="61" d="100"/>
        </p:scale>
        <p:origin x="8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GB"/>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GB"/>
          </a:p>
        </p:txBody>
      </p:sp>
      <p:sp>
        <p:nvSpPr>
          <p:cNvPr id="4" name="Espace réservé de la date 3"/>
          <p:cNvSpPr>
            <a:spLocks noGrp="1"/>
          </p:cNvSpPr>
          <p:nvPr>
            <p:ph type="dt" sz="half" idx="10"/>
          </p:nvPr>
        </p:nvSpPr>
        <p:spPr/>
        <p:txBody>
          <a:body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4064176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1978778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en-GB"/>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221390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3729208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GB"/>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354015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DCD17F41-578B-44D9-A767-9C3661BF7708}" type="datetimeFigureOut">
              <a:rPr lang="en-GB" smtClean="0"/>
              <a:t>20/11/2022</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348129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en-GB"/>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DCD17F41-578B-44D9-A767-9C3661BF7708}" type="datetimeFigureOut">
              <a:rPr lang="en-GB" smtClean="0"/>
              <a:t>20/11/2022</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294010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GB"/>
          </a:p>
        </p:txBody>
      </p:sp>
      <p:sp>
        <p:nvSpPr>
          <p:cNvPr id="3" name="Espace réservé de la date 2"/>
          <p:cNvSpPr>
            <a:spLocks noGrp="1"/>
          </p:cNvSpPr>
          <p:nvPr>
            <p:ph type="dt" sz="half" idx="10"/>
          </p:nvPr>
        </p:nvSpPr>
        <p:spPr/>
        <p:txBody>
          <a:bodyPr/>
          <a:lstStyle/>
          <a:p>
            <a:fld id="{DCD17F41-578B-44D9-A767-9C3661BF7708}" type="datetimeFigureOut">
              <a:rPr lang="en-GB" smtClean="0"/>
              <a:t>20/11/2022</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42362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D17F41-578B-44D9-A767-9C3661BF7708}" type="datetimeFigureOut">
              <a:rPr lang="en-GB" smtClean="0"/>
              <a:t>20/11/2022</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986676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GB"/>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CD17F41-578B-44D9-A767-9C3661BF7708}" type="datetimeFigureOut">
              <a:rPr lang="en-GB" smtClean="0"/>
              <a:t>20/11/2022</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134822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GB"/>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CD17F41-578B-44D9-A767-9C3661BF7708}" type="datetimeFigureOut">
              <a:rPr lang="en-GB" smtClean="0"/>
              <a:t>20/11/2022</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9E9E2B03-F2D5-4DC7-A75F-E8C7BA013B4C}" type="slidenum">
              <a:rPr lang="en-GB" smtClean="0"/>
              <a:t>‹N°›</a:t>
            </a:fld>
            <a:endParaRPr lang="en-GB"/>
          </a:p>
        </p:txBody>
      </p:sp>
    </p:spTree>
    <p:extLst>
      <p:ext uri="{BB962C8B-B14F-4D97-AF65-F5344CB8AC3E}">
        <p14:creationId xmlns:p14="http://schemas.microsoft.com/office/powerpoint/2010/main" val="183733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GB"/>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17F41-578B-44D9-A767-9C3661BF7708}" type="datetimeFigureOut">
              <a:rPr lang="en-GB" smtClean="0"/>
              <a:t>20/11/2022</a:t>
            </a:fld>
            <a:endParaRPr lang="en-GB"/>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9E2B03-F2D5-4DC7-A75F-E8C7BA013B4C}" type="slidenum">
              <a:rPr lang="en-GB" smtClean="0"/>
              <a:t>‹N°›</a:t>
            </a:fld>
            <a:endParaRPr lang="en-GB"/>
          </a:p>
        </p:txBody>
      </p:sp>
    </p:spTree>
    <p:extLst>
      <p:ext uri="{BB962C8B-B14F-4D97-AF65-F5344CB8AC3E}">
        <p14:creationId xmlns:p14="http://schemas.microsoft.com/office/powerpoint/2010/main" val="1399366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 y="149087"/>
            <a:ext cx="10668000" cy="6281530"/>
          </a:xfrm>
        </p:spPr>
        <p:txBody>
          <a:bodyPr>
            <a:noAutofit/>
          </a:bodyPr>
          <a:lstStyle/>
          <a:p>
            <a:pPr algn="just"/>
            <a:r>
              <a:rPr lang="fr-FR" sz="3600" b="1" i="0" u="none" strike="noStrike" baseline="0" dirty="0" smtClean="0">
                <a:solidFill>
                  <a:srgbClr val="000000"/>
                </a:solidFill>
                <a:latin typeface="Times New Roman" panose="02020603050405020304" pitchFamily="18" charset="0"/>
              </a:rPr>
              <a:t>Cinétique chimique </a:t>
            </a:r>
            <a:r>
              <a:rPr lang="fr-FR" sz="3600" b="0" i="0" u="none" strike="noStrike" baseline="0" dirty="0" smtClean="0">
                <a:solidFill>
                  <a:srgbClr val="000000"/>
                </a:solidFill>
                <a:latin typeface="Times New Roman" panose="02020603050405020304" pitchFamily="18" charset="0"/>
              </a:rPr>
              <a:t>, la branche de la chimie physique qui s'intéresse à la compréhension des taux de réactions chimiques. Elle doit être mise en contraste avec la thermodynamique, qui traite de la direction dans laquelle un processus se produit mais en elle-même ne dit rien sur sa vitesse. La thermodynamique est la flèche du temps, tandis que la cinétique chimique est l'horloge du temps. La cinétique chimique concerne de nombreux aspects de la cosmologie, de la géologie, de la biologie, de l'ingénierie et même de la psychologie et a donc des implications de grande portée. Les principes de la cinétique chimique s'appliquent aux processus purement physiques ainsi qu'aux réactions chimiques. </a:t>
            </a:r>
            <a:endParaRPr lang="en-GB" sz="3600" dirty="0"/>
          </a:p>
        </p:txBody>
      </p:sp>
    </p:spTree>
    <p:extLst>
      <p:ext uri="{BB962C8B-B14F-4D97-AF65-F5344CB8AC3E}">
        <p14:creationId xmlns:p14="http://schemas.microsoft.com/office/powerpoint/2010/main" val="2823735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5083" y="135082"/>
            <a:ext cx="11218718" cy="6722918"/>
          </a:xfrm>
        </p:spPr>
        <p:txBody>
          <a:bodyPr>
            <a:normAutofit/>
          </a:bodyPr>
          <a:lstStyle/>
          <a:p>
            <a:pPr marL="0" indent="0" algn="just">
              <a:buNone/>
            </a:pPr>
            <a:r>
              <a:rPr lang="en-GB" sz="3200" dirty="0" smtClean="0"/>
              <a:t> </a:t>
            </a:r>
            <a:r>
              <a:rPr lang="en-GB" sz="4000" b="1" dirty="0"/>
              <a:t>Chemical kinetics</a:t>
            </a:r>
            <a:r>
              <a:rPr lang="en-GB" sz="4000" dirty="0"/>
              <a:t>, the branch of physical chemistry that is concerned with understanding the rates of chemical reactions. It is to be contrasted with thermodynamics, which deals with the direction in which a process occurs but in itself tells nothing about its rate. Thermodynamics is time’s arrow, while chemical kinetics is time’s clock. Chemical kinetics relates to many aspects of cosmology, geology, biology, engineering, and even psychology and thus has far-reaching implications. The principles of chemical kinetics apply to purely physical processes as well as to chemical reactions. </a:t>
            </a:r>
          </a:p>
        </p:txBody>
      </p:sp>
    </p:spTree>
    <p:extLst>
      <p:ext uri="{BB962C8B-B14F-4D97-AF65-F5344CB8AC3E}">
        <p14:creationId xmlns:p14="http://schemas.microsoft.com/office/powerpoint/2010/main" val="2257054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220</Words>
  <Application>Microsoft Office PowerPoint</Application>
  <PresentationFormat>Grand écran</PresentationFormat>
  <Paragraphs>2</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Times New Roman</vt:lpstr>
      <vt:lpstr>Thème Office</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3</cp:revision>
  <dcterms:created xsi:type="dcterms:W3CDTF">2022-11-20T13:26:48Z</dcterms:created>
  <dcterms:modified xsi:type="dcterms:W3CDTF">2022-11-20T14:03:21Z</dcterms:modified>
</cp:coreProperties>
</file>