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4630400" cy="8229600"/>
  <p:notesSz cx="8229600" cy="14630400"/>
  <p:embeddedFontLst>
    <p:embeddedFont>
      <p:font typeface="Alexandria Medium" panose="020B0604020202020204" charset="-78"/>
      <p:regular r:id="rId26"/>
    </p:embeddedFont>
    <p:embeddedFont>
      <p:font typeface="Manrope" panose="020B0604020202020204" charset="0"/>
      <p:regular r:id="rId27"/>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5" d="100"/>
          <a:sy n="55"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18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العلاقة التفاعلية بين الجينات، البيئة، والدماغ هي أساسية لفهم التطور السلوكي والمعرفي
الجينات تؤثر على التطور العصبي وتشكيل الدماغ
البيئة والتجارب تشكل الدماغ وتطوره
التفاعل بين الجينات والبيئة يؤدي إلى تطور سلوكي ومعرفي مشترك
هذه العوامل الثلاثة متداخلة ويؤثر كل منها على الآخر في دورة مستمرة
فهم هذه العلاقات التفاعلية أمر بالغ الأهمية لفهم كيفية تطور الإنسان على المستوى السلوكي والمعرفي
</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592127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827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svg"/><Relationship Id="rId12" Type="http://schemas.openxmlformats.org/officeDocument/2006/relationships/image" Target="../media/image81.sv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0.svg"/><Relationship Id="rId11" Type="http://schemas.openxmlformats.org/officeDocument/2006/relationships/image" Target="../media/image105.sv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679621" y="3502343"/>
            <a:ext cx="5670590" cy="708779"/>
          </a:xfrm>
          <a:prstGeom prst="rect">
            <a:avLst/>
          </a:prstGeom>
          <a:noFill/>
          <a:ln/>
        </p:spPr>
        <p:txBody>
          <a:bodyPr wrap="none" lIns="0" tIns="0" rIns="0" bIns="0" rtlCol="0" anchor="t"/>
          <a:lstStyle/>
          <a:p>
            <a:pPr marL="0" indent="0" algn="r" rtl="1">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علم </a:t>
            </a:r>
            <a:r>
              <a:rPr lang="en-US" sz="4450" dirty="0" err="1">
                <a:solidFill>
                  <a:srgbClr val="5B6E8C"/>
                </a:solidFill>
                <a:latin typeface="Alexandria Medium" pitchFamily="34" charset="0"/>
                <a:ea typeface="Alexandria Medium" pitchFamily="34" charset="-122"/>
                <a:cs typeface="Alexandria Medium" pitchFamily="34" charset="-120"/>
              </a:rPr>
              <a:t>النفس</a:t>
            </a:r>
            <a:r>
              <a:rPr lang="en-US" sz="4450" dirty="0">
                <a:solidFill>
                  <a:srgbClr val="5B6E8C"/>
                </a:solidFill>
                <a:latin typeface="Alexandria Medium" pitchFamily="34" charset="0"/>
                <a:ea typeface="Alexandria Medium" pitchFamily="34" charset="-122"/>
                <a:cs typeface="Alexandria Medium" pitchFamily="34" charset="-120"/>
              </a:rPr>
              <a:t> </a:t>
            </a:r>
            <a:r>
              <a:rPr lang="en-US" sz="4450" dirty="0" err="1">
                <a:solidFill>
                  <a:srgbClr val="5B6E8C"/>
                </a:solidFill>
                <a:latin typeface="Alexandria Medium" pitchFamily="34" charset="0"/>
                <a:ea typeface="Alexandria Medium" pitchFamily="34" charset="-122"/>
                <a:cs typeface="Alexandria Medium" pitchFamily="34" charset="-120"/>
              </a:rPr>
              <a:t>النم</a:t>
            </a:r>
            <a:r>
              <a:rPr lang="ar-DZ" sz="4450" dirty="0">
                <a:solidFill>
                  <a:srgbClr val="5B6E8C"/>
                </a:solidFill>
                <a:latin typeface="Alexandria Medium" pitchFamily="34" charset="0"/>
                <a:ea typeface="Alexandria Medium" pitchFamily="34" charset="-122"/>
                <a:cs typeface="Alexandria Medium" pitchFamily="34" charset="-120"/>
              </a:rPr>
              <a:t>و</a:t>
            </a:r>
            <a:endParaRPr lang="en-US" sz="4450" dirty="0"/>
          </a:p>
        </p:txBody>
      </p:sp>
      <p:sp>
        <p:nvSpPr>
          <p:cNvPr id="4" name="Text 1"/>
          <p:cNvSpPr/>
          <p:nvPr/>
        </p:nvSpPr>
        <p:spPr>
          <a:xfrm>
            <a:off x="2001679" y="4301847"/>
            <a:ext cx="6348532" cy="425291"/>
          </a:xfrm>
          <a:prstGeom prst="rect">
            <a:avLst/>
          </a:prstGeom>
          <a:noFill/>
          <a:ln/>
        </p:spPr>
        <p:txBody>
          <a:bodyPr wrap="none" lIns="0" tIns="0" rIns="0" bIns="0" rtlCol="0" anchor="t"/>
          <a:lstStyle/>
          <a:p>
            <a:pPr marL="0" indent="0" algn="r" rtl="1">
              <a:lnSpc>
                <a:spcPts val="3300"/>
              </a:lnSpc>
              <a:buNone/>
            </a:pPr>
            <a:r>
              <a:rPr lang="en-US" sz="2650" dirty="0">
                <a:solidFill>
                  <a:srgbClr val="5B6E8C"/>
                </a:solidFill>
                <a:latin typeface="Alexandria Medium" pitchFamily="34" charset="0"/>
                <a:ea typeface="Alexandria Medium" pitchFamily="34" charset="-122"/>
                <a:cs typeface="Alexandria Medium" pitchFamily="34" charset="-120"/>
              </a:rPr>
              <a:t>مقدمة في دراسة التطور النفسي للإنسان</a:t>
            </a:r>
            <a:endParaRPr lang="en-US" sz="26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54910" y="570428"/>
            <a:ext cx="6049566" cy="421243"/>
          </a:xfrm>
          <a:prstGeom prst="rect">
            <a:avLst/>
          </a:prstGeom>
          <a:noFill/>
          <a:ln/>
        </p:spPr>
        <p:txBody>
          <a:bodyPr wrap="none" lIns="0" tIns="0" rIns="0" bIns="0" rtlCol="0" anchor="t"/>
          <a:lstStyle/>
          <a:p>
            <a:pPr marL="0" indent="0" algn="r" rtl="1">
              <a:lnSpc>
                <a:spcPts val="3300"/>
              </a:lnSpc>
              <a:buNone/>
            </a:pPr>
            <a:r>
              <a:rPr lang="en-US" sz="2650" dirty="0">
                <a:solidFill>
                  <a:srgbClr val="5B6E8C"/>
                </a:solidFill>
                <a:latin typeface="Alexandria Medium" pitchFamily="34" charset="0"/>
                <a:ea typeface="Alexandria Medium" pitchFamily="34" charset="-122"/>
                <a:cs typeface="Alexandria Medium" pitchFamily="34" charset="-120"/>
              </a:rPr>
              <a:t>تأسيس المؤسسات العلمية المتخصصة</a:t>
            </a:r>
            <a:endParaRPr lang="en-US" sz="2650" dirty="0"/>
          </a:p>
        </p:txBody>
      </p:sp>
      <p:sp>
        <p:nvSpPr>
          <p:cNvPr id="3" name="Shape 1"/>
          <p:cNvSpPr/>
          <p:nvPr/>
        </p:nvSpPr>
        <p:spPr>
          <a:xfrm>
            <a:off x="9601676" y="1800463"/>
            <a:ext cx="4100632" cy="134779"/>
          </a:xfrm>
          <a:prstGeom prst="roundRect">
            <a:avLst>
              <a:gd name="adj" fmla="val 150056"/>
            </a:avLst>
          </a:prstGeom>
          <a:solidFill>
            <a:srgbClr val="E6F7FF"/>
          </a:solidFill>
          <a:ln w="7620">
            <a:solidFill>
              <a:srgbClr val="B3D5E4"/>
            </a:solidFill>
            <a:prstDash val="solid"/>
          </a:ln>
        </p:spPr>
      </p:sp>
      <p:sp>
        <p:nvSpPr>
          <p:cNvPr id="4" name="Shape 2"/>
          <p:cNvSpPr/>
          <p:nvPr/>
        </p:nvSpPr>
        <p:spPr>
          <a:xfrm>
            <a:off x="13500021" y="1665625"/>
            <a:ext cx="404455" cy="404455"/>
          </a:xfrm>
          <a:prstGeom prst="roundRect">
            <a:avLst>
              <a:gd name="adj" fmla="val 113041"/>
            </a:avLst>
          </a:prstGeom>
          <a:solidFill>
            <a:srgbClr val="E6F7FF"/>
          </a:solidFill>
          <a:ln w="7620">
            <a:solidFill>
              <a:srgbClr val="B3D5E4"/>
            </a:solidFill>
            <a:prstDash val="solid"/>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01224" y="1766709"/>
            <a:ext cx="202168" cy="202168"/>
          </a:xfrm>
          <a:prstGeom prst="rect">
            <a:avLst/>
          </a:prstGeom>
        </p:spPr>
      </p:pic>
      <p:sp>
        <p:nvSpPr>
          <p:cNvPr id="6" name="Text 3"/>
          <p:cNvSpPr/>
          <p:nvPr/>
        </p:nvSpPr>
        <p:spPr>
          <a:xfrm>
            <a:off x="11961733" y="2204918"/>
            <a:ext cx="1807964" cy="210741"/>
          </a:xfrm>
          <a:prstGeom prst="rect">
            <a:avLst/>
          </a:prstGeom>
          <a:noFill/>
          <a:ln/>
        </p:spPr>
        <p:txBody>
          <a:bodyPr wrap="none" lIns="0" tIns="0" rIns="0" bIns="0" rtlCol="0" anchor="t"/>
          <a:lstStyle/>
          <a:p>
            <a:pPr marL="0" indent="0" algn="r" rtl="1">
              <a:lnSpc>
                <a:spcPts val="1650"/>
              </a:lnSpc>
              <a:buNone/>
            </a:pPr>
            <a:r>
              <a:rPr lang="en-US" sz="1300" dirty="0">
                <a:solidFill>
                  <a:srgbClr val="5B6E8C"/>
                </a:solidFill>
                <a:latin typeface="Alexandria Medium" pitchFamily="34" charset="0"/>
                <a:ea typeface="Alexandria Medium" pitchFamily="34" charset="-122"/>
                <a:cs typeface="Alexandria Medium" pitchFamily="34" charset="-120"/>
              </a:rPr>
              <a:t>جي. ستانلي هول (1882)</a:t>
            </a:r>
            <a:endParaRPr lang="en-US" sz="1300" dirty="0"/>
          </a:p>
        </p:txBody>
      </p:sp>
      <p:sp>
        <p:nvSpPr>
          <p:cNvPr id="7" name="Text 4"/>
          <p:cNvSpPr/>
          <p:nvPr/>
        </p:nvSpPr>
        <p:spPr>
          <a:xfrm>
            <a:off x="9736336" y="2496503"/>
            <a:ext cx="4033361" cy="431244"/>
          </a:xfrm>
          <a:prstGeom prst="rect">
            <a:avLst/>
          </a:prstGeom>
          <a:noFill/>
          <a:ln/>
        </p:spPr>
        <p:txBody>
          <a:bodyPr wrap="square" lIns="0" tIns="0" rIns="0" bIns="0" rtlCol="0" anchor="t"/>
          <a:lstStyle/>
          <a:p>
            <a:pPr marL="0" indent="0" algn="r" rtl="1">
              <a:lnSpc>
                <a:spcPts val="1650"/>
              </a:lnSpc>
              <a:buNone/>
            </a:pPr>
            <a:r>
              <a:rPr lang="en-US" sz="1050" dirty="0">
                <a:solidFill>
                  <a:srgbClr val="5B6E8C"/>
                </a:solidFill>
                <a:latin typeface="Manrope" pitchFamily="34" charset="0"/>
                <a:ea typeface="Manrope" pitchFamily="34" charset="-122"/>
                <a:cs typeface="Manrope" pitchFamily="34" charset="-120"/>
              </a:rPr>
              <a:t>أسس أول مختبر لعلم نفس الأطفال، مؤكداً الحاجة إلى فهم التطور النفسي من خلال البحث التجريبي المنهجي</a:t>
            </a:r>
            <a:endParaRPr lang="en-US" sz="1050" dirty="0"/>
          </a:p>
        </p:txBody>
      </p:sp>
      <p:sp>
        <p:nvSpPr>
          <p:cNvPr id="8" name="Shape 5"/>
          <p:cNvSpPr/>
          <p:nvPr/>
        </p:nvSpPr>
        <p:spPr>
          <a:xfrm>
            <a:off x="5163860" y="1598176"/>
            <a:ext cx="4100751" cy="134779"/>
          </a:xfrm>
          <a:prstGeom prst="roundRect">
            <a:avLst>
              <a:gd name="adj" fmla="val 150056"/>
            </a:avLst>
          </a:prstGeom>
          <a:solidFill>
            <a:srgbClr val="E6F7FF"/>
          </a:solidFill>
          <a:ln w="7620">
            <a:solidFill>
              <a:srgbClr val="B3D5E4"/>
            </a:solidFill>
            <a:prstDash val="solid"/>
          </a:ln>
        </p:spPr>
      </p:sp>
      <p:sp>
        <p:nvSpPr>
          <p:cNvPr id="9" name="Shape 6"/>
          <p:cNvSpPr/>
          <p:nvPr/>
        </p:nvSpPr>
        <p:spPr>
          <a:xfrm>
            <a:off x="9062323" y="1463338"/>
            <a:ext cx="404455" cy="404455"/>
          </a:xfrm>
          <a:prstGeom prst="roundRect">
            <a:avLst>
              <a:gd name="adj" fmla="val 113041"/>
            </a:avLst>
          </a:prstGeom>
          <a:solidFill>
            <a:srgbClr val="E6F7FF"/>
          </a:solidFill>
          <a:ln w="7620">
            <a:solidFill>
              <a:srgbClr val="B3D5E4"/>
            </a:solidFill>
            <a:prstDash val="solid"/>
          </a:ln>
        </p:spPr>
      </p:sp>
      <p:pic>
        <p:nvPicPr>
          <p:cNvPr id="10" name="Image 1" descr="preencoded.png"/>
          <p:cNvPicPr>
            <a:picLocks noChangeAspect="1"/>
          </p:cNvPicPr>
          <p:nvPr/>
        </p:nvPicPr>
        <p:blipFill>
          <a:blip r:embed="rId5"/>
          <a:stretch>
            <a:fillRect/>
          </a:stretch>
        </p:blipFill>
        <p:spPr>
          <a:xfrm>
            <a:off x="9163526" y="1564422"/>
            <a:ext cx="202168" cy="202168"/>
          </a:xfrm>
          <a:prstGeom prst="rect">
            <a:avLst/>
          </a:prstGeom>
        </p:spPr>
      </p:pic>
      <p:sp>
        <p:nvSpPr>
          <p:cNvPr id="11" name="Text 7"/>
          <p:cNvSpPr/>
          <p:nvPr/>
        </p:nvSpPr>
        <p:spPr>
          <a:xfrm>
            <a:off x="7646670" y="2002631"/>
            <a:ext cx="1685330" cy="210741"/>
          </a:xfrm>
          <a:prstGeom prst="rect">
            <a:avLst/>
          </a:prstGeom>
          <a:noFill/>
          <a:ln/>
        </p:spPr>
        <p:txBody>
          <a:bodyPr wrap="none" lIns="0" tIns="0" rIns="0" bIns="0" rtlCol="0" anchor="t"/>
          <a:lstStyle/>
          <a:p>
            <a:pPr marL="0" indent="0" algn="r" rtl="1">
              <a:lnSpc>
                <a:spcPts val="1650"/>
              </a:lnSpc>
              <a:buNone/>
            </a:pPr>
            <a:r>
              <a:rPr lang="en-US" sz="1300" dirty="0">
                <a:solidFill>
                  <a:srgbClr val="5B6E8C"/>
                </a:solidFill>
                <a:latin typeface="Alexandria Medium" pitchFamily="34" charset="0"/>
                <a:ea typeface="Alexandria Medium" pitchFamily="34" charset="-122"/>
                <a:cs typeface="Alexandria Medium" pitchFamily="34" charset="-120"/>
              </a:rPr>
              <a:t>ماريا مونتيسوري</a:t>
            </a:r>
            <a:endParaRPr lang="en-US" sz="1300" dirty="0"/>
          </a:p>
        </p:txBody>
      </p:sp>
      <p:sp>
        <p:nvSpPr>
          <p:cNvPr id="12" name="Text 8"/>
          <p:cNvSpPr/>
          <p:nvPr/>
        </p:nvSpPr>
        <p:spPr>
          <a:xfrm>
            <a:off x="5298519" y="2294215"/>
            <a:ext cx="4033480" cy="431244"/>
          </a:xfrm>
          <a:prstGeom prst="rect">
            <a:avLst/>
          </a:prstGeom>
          <a:noFill/>
          <a:ln/>
        </p:spPr>
        <p:txBody>
          <a:bodyPr wrap="square" lIns="0" tIns="0" rIns="0" bIns="0" rtlCol="0" anchor="t"/>
          <a:lstStyle/>
          <a:p>
            <a:pPr marL="0" indent="0" algn="r" rtl="1">
              <a:lnSpc>
                <a:spcPts val="1650"/>
              </a:lnSpc>
              <a:buNone/>
            </a:pPr>
            <a:r>
              <a:rPr lang="en-US" sz="1050" dirty="0">
                <a:solidFill>
                  <a:srgbClr val="5B6E8C"/>
                </a:solidFill>
                <a:latin typeface="Manrope" pitchFamily="34" charset="0"/>
                <a:ea typeface="Manrope" pitchFamily="34" charset="-122"/>
                <a:cs typeface="Manrope" pitchFamily="34" charset="-120"/>
              </a:rPr>
              <a:t>طورت منهجاً تعليمياً يركز على الطفل، محددةً الفترات الحساسة التي يكون فيها الأطفال أكثر استعداداً لتعلم مهارات معينة</a:t>
            </a:r>
            <a:endParaRPr lang="en-US" sz="1050" dirty="0"/>
          </a:p>
        </p:txBody>
      </p:sp>
      <p:sp>
        <p:nvSpPr>
          <p:cNvPr id="13" name="Shape 9"/>
          <p:cNvSpPr/>
          <p:nvPr/>
        </p:nvSpPr>
        <p:spPr>
          <a:xfrm>
            <a:off x="726043" y="1396008"/>
            <a:ext cx="4100751" cy="134779"/>
          </a:xfrm>
          <a:prstGeom prst="roundRect">
            <a:avLst>
              <a:gd name="adj" fmla="val 150056"/>
            </a:avLst>
          </a:prstGeom>
          <a:solidFill>
            <a:srgbClr val="E6F7FF"/>
          </a:solidFill>
          <a:ln w="7620">
            <a:solidFill>
              <a:srgbClr val="B3D5E4"/>
            </a:solidFill>
            <a:prstDash val="solid"/>
          </a:ln>
        </p:spPr>
      </p:sp>
      <p:sp>
        <p:nvSpPr>
          <p:cNvPr id="14" name="Shape 10"/>
          <p:cNvSpPr/>
          <p:nvPr/>
        </p:nvSpPr>
        <p:spPr>
          <a:xfrm>
            <a:off x="4624507" y="1261170"/>
            <a:ext cx="404455" cy="404455"/>
          </a:xfrm>
          <a:prstGeom prst="roundRect">
            <a:avLst>
              <a:gd name="adj" fmla="val 113041"/>
            </a:avLst>
          </a:prstGeom>
          <a:solidFill>
            <a:srgbClr val="E6F7FF"/>
          </a:solidFill>
          <a:ln w="7620">
            <a:solidFill>
              <a:srgbClr val="B3D5E4"/>
            </a:solidFill>
            <a:prstDash val="solid"/>
          </a:ln>
        </p:spPr>
      </p:sp>
      <p:pic>
        <p:nvPicPr>
          <p:cNvPr id="15"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5710" y="1362254"/>
            <a:ext cx="202168" cy="202168"/>
          </a:xfrm>
          <a:prstGeom prst="rect">
            <a:avLst/>
          </a:prstGeom>
        </p:spPr>
      </p:pic>
      <p:sp>
        <p:nvSpPr>
          <p:cNvPr id="16" name="Text 11"/>
          <p:cNvSpPr/>
          <p:nvPr/>
        </p:nvSpPr>
        <p:spPr>
          <a:xfrm>
            <a:off x="3208853" y="1800463"/>
            <a:ext cx="1685330" cy="210741"/>
          </a:xfrm>
          <a:prstGeom prst="rect">
            <a:avLst/>
          </a:prstGeom>
          <a:noFill/>
          <a:ln/>
        </p:spPr>
        <p:txBody>
          <a:bodyPr wrap="none" lIns="0" tIns="0" rIns="0" bIns="0" rtlCol="0" anchor="t"/>
          <a:lstStyle/>
          <a:p>
            <a:pPr marL="0" indent="0" algn="r" rtl="1">
              <a:lnSpc>
                <a:spcPts val="1650"/>
              </a:lnSpc>
              <a:buNone/>
            </a:pPr>
            <a:r>
              <a:rPr lang="en-US" sz="1300" dirty="0">
                <a:solidFill>
                  <a:srgbClr val="5B6E8C"/>
                </a:solidFill>
                <a:latin typeface="Alexandria Medium" pitchFamily="34" charset="0"/>
                <a:ea typeface="Alexandria Medium" pitchFamily="34" charset="-122"/>
                <a:cs typeface="Alexandria Medium" pitchFamily="34" charset="-120"/>
              </a:rPr>
              <a:t>بويسون وبينيه (1900)</a:t>
            </a:r>
            <a:endParaRPr lang="en-US" sz="1300" dirty="0"/>
          </a:p>
        </p:txBody>
      </p:sp>
      <p:sp>
        <p:nvSpPr>
          <p:cNvPr id="17" name="Text 12"/>
          <p:cNvSpPr/>
          <p:nvPr/>
        </p:nvSpPr>
        <p:spPr>
          <a:xfrm>
            <a:off x="860703" y="2092047"/>
            <a:ext cx="4033480" cy="431244"/>
          </a:xfrm>
          <a:prstGeom prst="rect">
            <a:avLst/>
          </a:prstGeom>
          <a:noFill/>
          <a:ln/>
        </p:spPr>
        <p:txBody>
          <a:bodyPr wrap="square" lIns="0" tIns="0" rIns="0" bIns="0" rtlCol="0" anchor="t"/>
          <a:lstStyle/>
          <a:p>
            <a:pPr marL="0" indent="0" algn="r" rtl="1">
              <a:lnSpc>
                <a:spcPts val="1650"/>
              </a:lnSpc>
              <a:buNone/>
            </a:pPr>
            <a:r>
              <a:rPr lang="en-US" sz="1050" dirty="0">
                <a:solidFill>
                  <a:srgbClr val="5B6E8C"/>
                </a:solidFill>
                <a:latin typeface="Manrope" pitchFamily="34" charset="0"/>
                <a:ea typeface="Manrope" pitchFamily="34" charset="-122"/>
                <a:cs typeface="Manrope" pitchFamily="34" charset="-120"/>
              </a:rPr>
              <a:t>أسسوا الجمعية الحرة لدراسة الأطفال، مركزين على رعاية الأطفال ذوي الاحتياجات الخاصة وتطوير مقاييس الذكاء</a:t>
            </a:r>
            <a:endParaRPr lang="en-US" sz="1050" dirty="0"/>
          </a:p>
        </p:txBody>
      </p:sp>
      <p:pic>
        <p:nvPicPr>
          <p:cNvPr id="18" name="Image 3" descr="preencoded.png"/>
          <p:cNvPicPr>
            <a:picLocks noChangeAspect="1"/>
          </p:cNvPicPr>
          <p:nvPr/>
        </p:nvPicPr>
        <p:blipFill>
          <a:blip r:embed="rId8"/>
          <a:stretch>
            <a:fillRect/>
          </a:stretch>
        </p:blipFill>
        <p:spPr>
          <a:xfrm>
            <a:off x="733544" y="3303984"/>
            <a:ext cx="4315897" cy="4315897"/>
          </a:xfrm>
          <a:prstGeom prst="rect">
            <a:avLst/>
          </a:prstGeom>
        </p:spPr>
      </p:pic>
      <p:pic>
        <p:nvPicPr>
          <p:cNvPr id="19" name="Image 4" descr="preencoded.png"/>
          <p:cNvPicPr>
            <a:picLocks noChangeAspect="1"/>
          </p:cNvPicPr>
          <p:nvPr/>
        </p:nvPicPr>
        <p:blipFill>
          <a:blip r:embed="rId9"/>
          <a:stretch>
            <a:fillRect/>
          </a:stretch>
        </p:blipFill>
        <p:spPr>
          <a:xfrm>
            <a:off x="5157192" y="3303984"/>
            <a:ext cx="4315897" cy="4315897"/>
          </a:xfrm>
          <a:prstGeom prst="rect">
            <a:avLst/>
          </a:prstGeom>
        </p:spPr>
      </p:pic>
      <p:pic>
        <p:nvPicPr>
          <p:cNvPr id="20" name="Image 5" descr="preencoded.png"/>
          <p:cNvPicPr>
            <a:picLocks noChangeAspect="1"/>
          </p:cNvPicPr>
          <p:nvPr/>
        </p:nvPicPr>
        <p:blipFill>
          <a:blip r:embed="rId10"/>
          <a:stretch>
            <a:fillRect/>
          </a:stretch>
        </p:blipFill>
        <p:spPr>
          <a:xfrm>
            <a:off x="9580840" y="3303984"/>
            <a:ext cx="4315897" cy="4315897"/>
          </a:xfrm>
          <a:prstGeom prst="rect">
            <a:avLst/>
          </a:prstGeom>
        </p:spPr>
      </p:pic>
      <p:sp>
        <p:nvSpPr>
          <p:cNvPr id="21" name="Text 13"/>
          <p:cNvSpPr/>
          <p:nvPr/>
        </p:nvSpPr>
        <p:spPr>
          <a:xfrm>
            <a:off x="725924" y="7861340"/>
            <a:ext cx="13178552" cy="215622"/>
          </a:xfrm>
          <a:prstGeom prst="rect">
            <a:avLst/>
          </a:prstGeom>
          <a:noFill/>
          <a:ln/>
        </p:spPr>
        <p:txBody>
          <a:bodyPr wrap="none" lIns="0" tIns="0" rIns="0" bIns="0" rtlCol="0" anchor="t"/>
          <a:lstStyle/>
          <a:p>
            <a:pPr marL="0" indent="0" algn="r" rtl="1">
              <a:lnSpc>
                <a:spcPts val="1650"/>
              </a:lnSpc>
              <a:buNone/>
            </a:pPr>
            <a:r>
              <a:rPr lang="en-US" sz="1050" dirty="0">
                <a:solidFill>
                  <a:srgbClr val="5B6E8C"/>
                </a:solidFill>
                <a:latin typeface="Manrope" pitchFamily="34" charset="0"/>
                <a:ea typeface="Manrope" pitchFamily="34" charset="-122"/>
                <a:cs typeface="Manrope" pitchFamily="34" charset="-120"/>
              </a:rPr>
              <a:t>هكذا، تم وضع الأسس العلمية الصلبة لعلم النفس النمائي الحديث من خلال جهود هؤلاء الرواد المتميزين</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948940"/>
            <a:ext cx="7556421" cy="1240155"/>
          </a:xfrm>
          <a:prstGeom prst="rect">
            <a:avLst/>
          </a:prstGeom>
          <a:noFill/>
          <a:ln/>
        </p:spPr>
        <p:txBody>
          <a:bodyPr wrap="square" lIns="0" tIns="0" rIns="0" bIns="0" rtlCol="0" anchor="t"/>
          <a:lstStyle/>
          <a:p>
            <a:pPr marL="0" indent="0" algn="r" rtl="1">
              <a:lnSpc>
                <a:spcPts val="4850"/>
              </a:lnSpc>
              <a:buNone/>
            </a:pPr>
            <a:r>
              <a:rPr lang="en-US" sz="3900" dirty="0">
                <a:solidFill>
                  <a:srgbClr val="5B6E8C"/>
                </a:solidFill>
                <a:latin typeface="Alexandria Medium" pitchFamily="34" charset="0"/>
                <a:ea typeface="Alexandria Medium" pitchFamily="34" charset="-122"/>
                <a:cs typeface="Alexandria Medium" pitchFamily="34" charset="-120"/>
              </a:rPr>
              <a:t>الطفل في القرنين التاسع عشر والعشرين</a:t>
            </a:r>
            <a:endParaRPr lang="en-US" sz="3900" dirty="0"/>
          </a:p>
        </p:txBody>
      </p:sp>
      <p:sp>
        <p:nvSpPr>
          <p:cNvPr id="4" name="Text 1"/>
          <p:cNvSpPr/>
          <p:nvPr/>
        </p:nvSpPr>
        <p:spPr>
          <a:xfrm>
            <a:off x="793790" y="4486751"/>
            <a:ext cx="7556421" cy="793909"/>
          </a:xfrm>
          <a:prstGeom prst="rect">
            <a:avLst/>
          </a:prstGeom>
          <a:noFill/>
          <a:ln/>
        </p:spPr>
        <p:txBody>
          <a:bodyPr wrap="square" lIns="0" tIns="0" rIns="0" bIns="0" rtlCol="0" anchor="t"/>
          <a:lstStyle/>
          <a:p>
            <a:pPr marL="0" indent="0" algn="r" rtl="1">
              <a:lnSpc>
                <a:spcPts val="3100"/>
              </a:lnSpc>
              <a:buNone/>
            </a:pPr>
            <a:r>
              <a:rPr lang="en-US" sz="1950" dirty="0">
                <a:solidFill>
                  <a:srgbClr val="5B6E8C"/>
                </a:solidFill>
                <a:latin typeface="Manrope" pitchFamily="34" charset="0"/>
                <a:ea typeface="Manrope" pitchFamily="34" charset="-122"/>
                <a:cs typeface="Manrope" pitchFamily="34" charset="-120"/>
              </a:rPr>
              <a:t>استكشاف رحلة تطور علم نفس الطفل عبر قرنين من البحث والاكتشافات النظرية المؤثرة</a:t>
            </a:r>
            <a:endParaRPr lang="en-US" sz="1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4020" y="504587"/>
            <a:ext cx="1230154" cy="1301710"/>
          </a:xfrm>
          <a:prstGeom prst="rect">
            <a:avLst/>
          </a:prstGeom>
        </p:spPr>
      </p:pic>
      <p:sp>
        <p:nvSpPr>
          <p:cNvPr id="3" name="Text 0"/>
          <p:cNvSpPr/>
          <p:nvPr/>
        </p:nvSpPr>
        <p:spPr>
          <a:xfrm>
            <a:off x="9798010" y="1985129"/>
            <a:ext cx="4098369" cy="298252"/>
          </a:xfrm>
          <a:prstGeom prst="rect">
            <a:avLst/>
          </a:prstGeom>
          <a:noFill/>
          <a:ln/>
        </p:spPr>
        <p:txBody>
          <a:bodyPr wrap="none" lIns="0" tIns="0" rIns="0" bIns="0" rtlCol="0" anchor="t"/>
          <a:lstStyle/>
          <a:p>
            <a:pPr marL="0" indent="0" algn="r" rtl="1">
              <a:lnSpc>
                <a:spcPts val="2300"/>
              </a:lnSpc>
              <a:buNone/>
            </a:pPr>
            <a:r>
              <a:rPr lang="en-US" sz="3200" b="1" dirty="0">
                <a:solidFill>
                  <a:srgbClr val="5B6E8C"/>
                </a:solidFill>
                <a:latin typeface="Arial" panose="020B0604020202020204" pitchFamily="34" charset="0"/>
                <a:ea typeface="Alexandria Medium" pitchFamily="34" charset="-122"/>
                <a:cs typeface="Arial" panose="020B0604020202020204" pitchFamily="34" charset="0"/>
              </a:rPr>
              <a:t>أرنولد جيسل: رائد دراسة النضج والتطور</a:t>
            </a:r>
            <a:endParaRPr lang="en-US" sz="3200" b="1" dirty="0">
              <a:latin typeface="Arial" panose="020B0604020202020204" pitchFamily="34" charset="0"/>
              <a:cs typeface="Arial" panose="020B0604020202020204" pitchFamily="34" charset="0"/>
            </a:endParaRPr>
          </a:p>
        </p:txBody>
      </p:sp>
      <p:sp>
        <p:nvSpPr>
          <p:cNvPr id="4" name="Text 1"/>
          <p:cNvSpPr/>
          <p:nvPr/>
        </p:nvSpPr>
        <p:spPr>
          <a:xfrm>
            <a:off x="734020" y="2462213"/>
            <a:ext cx="13162359" cy="476964"/>
          </a:xfrm>
          <a:prstGeom prst="rect">
            <a:avLst/>
          </a:prstGeom>
          <a:noFill/>
          <a:ln/>
        </p:spPr>
        <p:txBody>
          <a:bodyPr wrap="square" lIns="0" tIns="0" rIns="0" bIns="0" rtlCol="0" anchor="t"/>
          <a:lstStyle/>
          <a:p>
            <a:pPr marL="0" indent="0" algn="r" rtl="1">
              <a:lnSpc>
                <a:spcPts val="1850"/>
              </a:lnSpc>
              <a:buNone/>
            </a:pPr>
            <a:r>
              <a:rPr lang="en-US" b="1" dirty="0">
                <a:solidFill>
                  <a:srgbClr val="5B6E8C"/>
                </a:solidFill>
                <a:latin typeface="Arial" panose="020B0604020202020204" pitchFamily="34" charset="0"/>
                <a:ea typeface="Manrope" pitchFamily="34" charset="-122"/>
                <a:cs typeface="Arial" panose="020B0604020202020204" pitchFamily="34" charset="0"/>
              </a:rPr>
              <a:t>يُعتبر أرنولد جيسل من الشخصيات المؤثرة في مجال علم نفس الطفل، حيث ركز على دراسة العلاقة المعقدة بين التطور النفسي ونضوج الجهاز العصبي. قام بمراقبة دقيقة ومنهجية للأطفال من الولادة حتى سن السادسة عشرة، مما مكنه من وضع خريطة شاملة لمراحل النمو الطبيعي.</a:t>
            </a:r>
            <a:endParaRPr lang="en-US" b="1" dirty="0">
              <a:latin typeface="Arial" panose="020B0604020202020204" pitchFamily="34" charset="0"/>
              <a:cs typeface="Arial" panose="020B0604020202020204" pitchFamily="34" charset="0"/>
            </a:endParaRPr>
          </a:p>
        </p:txBody>
      </p:sp>
      <p:sp>
        <p:nvSpPr>
          <p:cNvPr id="5" name="Text 2"/>
          <p:cNvSpPr/>
          <p:nvPr/>
        </p:nvSpPr>
        <p:spPr>
          <a:xfrm>
            <a:off x="734020" y="3073360"/>
            <a:ext cx="13162359" cy="476964"/>
          </a:xfrm>
          <a:prstGeom prst="rect">
            <a:avLst/>
          </a:prstGeom>
          <a:noFill/>
          <a:ln/>
        </p:spPr>
        <p:txBody>
          <a:bodyPr wrap="square" lIns="0" tIns="0" rIns="0" bIns="0" rtlCol="0" anchor="t"/>
          <a:lstStyle/>
          <a:p>
            <a:pPr marL="0" indent="0" algn="r" rtl="1">
              <a:lnSpc>
                <a:spcPts val="1850"/>
              </a:lnSpc>
              <a:buNone/>
            </a:pPr>
            <a:r>
              <a:rPr lang="en-US" b="1" dirty="0">
                <a:solidFill>
                  <a:srgbClr val="5B6E8C"/>
                </a:solidFill>
                <a:latin typeface="Arial" panose="020B0604020202020204" pitchFamily="34" charset="0"/>
                <a:ea typeface="Manrope" pitchFamily="34" charset="-122"/>
                <a:cs typeface="Arial" panose="020B0604020202020204" pitchFamily="34" charset="0"/>
              </a:rPr>
              <a:t>طور جيسل منهجية الملاحظة المنهجية التي أصبحت نموذجاً يُحتذى به في البحوث النمائية. استخدم التصوير السينمائي والمرايا ذات الاتجاه الواحد لدراسة السلوك الطبيعي للأطفال دون تدخل مباشر، مما أتاح له جمع بيانات دقيقة حول أنماط التطور الحركي والمعرفي والاجتماعي.</a:t>
            </a:r>
            <a:endParaRPr lang="en-US" b="1" dirty="0">
              <a:latin typeface="Arial" panose="020B0604020202020204" pitchFamily="34" charset="0"/>
              <a:cs typeface="Arial" panose="020B0604020202020204" pitchFamily="34" charset="0"/>
            </a:endParaRPr>
          </a:p>
        </p:txBody>
      </p:sp>
      <p:sp>
        <p:nvSpPr>
          <p:cNvPr id="6" name="Text 3"/>
          <p:cNvSpPr/>
          <p:nvPr/>
        </p:nvSpPr>
        <p:spPr>
          <a:xfrm>
            <a:off x="734020" y="3791783"/>
            <a:ext cx="4686657" cy="190857"/>
          </a:xfrm>
          <a:prstGeom prst="rect">
            <a:avLst/>
          </a:prstGeom>
          <a:noFill/>
          <a:ln/>
        </p:spPr>
        <p:txBody>
          <a:bodyPr wrap="none" lIns="0" tIns="0" rIns="0" bIns="0" rtlCol="0" anchor="t"/>
          <a:lstStyle/>
          <a:p>
            <a:pPr marL="0" indent="0" algn="r">
              <a:lnSpc>
                <a:spcPts val="1500"/>
              </a:lnSpc>
              <a:buNone/>
            </a:pPr>
            <a:endParaRPr lang="en-US" sz="1200" b="1"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11605855" y="3818692"/>
            <a:ext cx="2298025" cy="2298025"/>
          </a:xfrm>
          <a:prstGeom prst="rect">
            <a:avLst/>
          </a:prstGeom>
        </p:spPr>
      </p:pic>
      <p:sp>
        <p:nvSpPr>
          <p:cNvPr id="8" name="Shape 4"/>
          <p:cNvSpPr/>
          <p:nvPr/>
        </p:nvSpPr>
        <p:spPr>
          <a:xfrm>
            <a:off x="734020" y="6385084"/>
            <a:ext cx="13162359" cy="506611"/>
          </a:xfrm>
          <a:prstGeom prst="roundRect">
            <a:avLst>
              <a:gd name="adj" fmla="val 35320"/>
            </a:avLst>
          </a:prstGeom>
          <a:solidFill>
            <a:srgbClr val="B3E7FE"/>
          </a:solidFill>
          <a:ln/>
        </p:spPr>
      </p:sp>
      <p:pic>
        <p:nvPicPr>
          <p:cNvPr id="9" name="Image 2" descr="preencoded.png"/>
          <p:cNvPicPr>
            <a:picLocks noChangeAspect="1"/>
          </p:cNvPicPr>
          <p:nvPr/>
        </p:nvPicPr>
        <p:blipFill>
          <a:blip r:embed="rId5"/>
          <a:stretch>
            <a:fillRect/>
          </a:stretch>
        </p:blipFill>
        <p:spPr>
          <a:xfrm>
            <a:off x="853202" y="6566892"/>
            <a:ext cx="149066" cy="119182"/>
          </a:xfrm>
          <a:prstGeom prst="rect">
            <a:avLst/>
          </a:prstGeom>
        </p:spPr>
      </p:pic>
      <p:sp>
        <p:nvSpPr>
          <p:cNvPr id="10" name="Text 5"/>
          <p:cNvSpPr/>
          <p:nvPr/>
        </p:nvSpPr>
        <p:spPr>
          <a:xfrm>
            <a:off x="1121450" y="6534031"/>
            <a:ext cx="12655748" cy="190857"/>
          </a:xfrm>
          <a:prstGeom prst="rect">
            <a:avLst/>
          </a:prstGeom>
          <a:noFill/>
          <a:ln/>
        </p:spPr>
        <p:txBody>
          <a:bodyPr wrap="none" lIns="0" tIns="0" rIns="0" bIns="0" rtlCol="0" anchor="t"/>
          <a:lstStyle/>
          <a:p>
            <a:pPr marL="0" indent="0" algn="r" rtl="1">
              <a:lnSpc>
                <a:spcPts val="1500"/>
              </a:lnSpc>
              <a:buNone/>
            </a:pPr>
            <a:r>
              <a:rPr lang="en-US" sz="1200" b="1" dirty="0">
                <a:solidFill>
                  <a:srgbClr val="87ADFD"/>
                </a:solidFill>
                <a:latin typeface="Arial" panose="020B0604020202020204" pitchFamily="34" charset="0"/>
                <a:ea typeface="Manrope" pitchFamily="34" charset="-122"/>
                <a:cs typeface="Arial" panose="020B0604020202020204" pitchFamily="34" charset="0"/>
              </a:rPr>
              <a:t>مساهمة مهمة:</a:t>
            </a:r>
            <a:r>
              <a:rPr lang="en-US" sz="1200" b="1" dirty="0">
                <a:solidFill>
                  <a:srgbClr val="000000"/>
                </a:solidFill>
                <a:latin typeface="Arial" panose="020B0604020202020204" pitchFamily="34" charset="0"/>
                <a:ea typeface="Manrope" pitchFamily="34" charset="-122"/>
                <a:cs typeface="Arial" panose="020B0604020202020204" pitchFamily="34" charset="0"/>
              </a:rPr>
              <a:t> وضع جيسل مقاييس تطورية دقيقة تُستخدم حتى اليوم لتقييم نمو الأطفال وتحديد الانحرافات عن المسار الطبيعي</a:t>
            </a:r>
            <a:endParaRPr lang="en-US" sz="1200" b="1" dirty="0">
              <a:latin typeface="Arial" panose="020B0604020202020204" pitchFamily="34" charset="0"/>
              <a:cs typeface="Arial" panose="020B0604020202020204" pitchFamily="34" charset="0"/>
            </a:endParaRPr>
          </a:p>
        </p:txBody>
      </p:sp>
      <p:sp>
        <p:nvSpPr>
          <p:cNvPr id="11" name="Shape 6"/>
          <p:cNvSpPr/>
          <p:nvPr/>
        </p:nvSpPr>
        <p:spPr>
          <a:xfrm>
            <a:off x="9588460" y="7025878"/>
            <a:ext cx="4307919" cy="702350"/>
          </a:xfrm>
          <a:prstGeom prst="roundRect">
            <a:avLst>
              <a:gd name="adj" fmla="val 25476"/>
            </a:avLst>
          </a:prstGeom>
          <a:solidFill>
            <a:srgbClr val="E6F7FF"/>
          </a:solidFill>
          <a:ln w="7620">
            <a:solidFill>
              <a:srgbClr val="B3D5E4"/>
            </a:solidFill>
            <a:prstDash val="solid"/>
          </a:ln>
        </p:spPr>
      </p:sp>
      <p:sp>
        <p:nvSpPr>
          <p:cNvPr id="12" name="Text 7"/>
          <p:cNvSpPr/>
          <p:nvPr/>
        </p:nvSpPr>
        <p:spPr>
          <a:xfrm>
            <a:off x="12278558" y="7152680"/>
            <a:ext cx="1491020" cy="186333"/>
          </a:xfrm>
          <a:prstGeom prst="rect">
            <a:avLst/>
          </a:prstGeom>
          <a:noFill/>
          <a:ln/>
        </p:spPr>
        <p:txBody>
          <a:bodyPr wrap="none" lIns="0" tIns="0" rIns="0" bIns="0" rtlCol="0" anchor="t"/>
          <a:lstStyle/>
          <a:p>
            <a:pPr marL="0" indent="0" algn="r" rtl="1">
              <a:lnSpc>
                <a:spcPts val="1450"/>
              </a:lnSpc>
              <a:buNone/>
            </a:pPr>
            <a:r>
              <a:rPr lang="en-US" b="1" dirty="0">
                <a:solidFill>
                  <a:srgbClr val="000000"/>
                </a:solidFill>
                <a:latin typeface="Arial" panose="020B0604020202020204" pitchFamily="34" charset="0"/>
                <a:ea typeface="Alexandria Medium" pitchFamily="34" charset="-122"/>
                <a:cs typeface="Arial" panose="020B0604020202020204" pitchFamily="34" charset="0"/>
              </a:rPr>
              <a:t>الملاحظة المنهجية</a:t>
            </a:r>
            <a:endParaRPr lang="en-US" b="1" dirty="0">
              <a:latin typeface="Arial" panose="020B0604020202020204" pitchFamily="34" charset="0"/>
              <a:cs typeface="Arial" panose="020B0604020202020204" pitchFamily="34" charset="0"/>
            </a:endParaRPr>
          </a:p>
        </p:txBody>
      </p:sp>
      <p:sp>
        <p:nvSpPr>
          <p:cNvPr id="13" name="Text 8"/>
          <p:cNvSpPr/>
          <p:nvPr/>
        </p:nvSpPr>
        <p:spPr>
          <a:xfrm>
            <a:off x="9715262" y="7410569"/>
            <a:ext cx="4054316" cy="190857"/>
          </a:xfrm>
          <a:prstGeom prst="rect">
            <a:avLst/>
          </a:prstGeom>
          <a:noFill/>
          <a:ln/>
        </p:spPr>
        <p:txBody>
          <a:bodyPr wrap="none" lIns="0" tIns="0" rIns="0" bIns="0" rtlCol="0" anchor="t"/>
          <a:lstStyle/>
          <a:p>
            <a:pPr marL="0" indent="0" algn="r" rtl="1">
              <a:lnSpc>
                <a:spcPts val="1500"/>
              </a:lnSpc>
              <a:buNone/>
            </a:pPr>
            <a:r>
              <a:rPr lang="en-US" sz="1200" b="1" dirty="0">
                <a:solidFill>
                  <a:srgbClr val="000000"/>
                </a:solidFill>
                <a:latin typeface="Arial" panose="020B0604020202020204" pitchFamily="34" charset="0"/>
                <a:ea typeface="Manrope" pitchFamily="34" charset="-122"/>
                <a:cs typeface="Arial" panose="020B0604020202020204" pitchFamily="34" charset="0"/>
              </a:rPr>
              <a:t>تطوير تقنيات مراقبة علمية دقيقة لسلوك الأطفال في بيئاتهم الطبيعية</a:t>
            </a:r>
            <a:endParaRPr lang="en-US" sz="1200" b="1" dirty="0">
              <a:latin typeface="Arial" panose="020B0604020202020204" pitchFamily="34" charset="0"/>
              <a:cs typeface="Arial" panose="020B0604020202020204" pitchFamily="34" charset="0"/>
            </a:endParaRPr>
          </a:p>
        </p:txBody>
      </p:sp>
      <p:sp>
        <p:nvSpPr>
          <p:cNvPr id="14" name="Shape 9"/>
          <p:cNvSpPr/>
          <p:nvPr/>
        </p:nvSpPr>
        <p:spPr>
          <a:xfrm>
            <a:off x="5161240" y="7025878"/>
            <a:ext cx="4308038" cy="702350"/>
          </a:xfrm>
          <a:prstGeom prst="roundRect">
            <a:avLst>
              <a:gd name="adj" fmla="val 25476"/>
            </a:avLst>
          </a:prstGeom>
          <a:solidFill>
            <a:srgbClr val="E6F7FF"/>
          </a:solidFill>
          <a:ln w="7620">
            <a:solidFill>
              <a:srgbClr val="B3D5E4"/>
            </a:solidFill>
            <a:prstDash val="solid"/>
          </a:ln>
        </p:spPr>
      </p:sp>
      <p:sp>
        <p:nvSpPr>
          <p:cNvPr id="15" name="Text 10"/>
          <p:cNvSpPr/>
          <p:nvPr/>
        </p:nvSpPr>
        <p:spPr>
          <a:xfrm>
            <a:off x="7851458" y="7152680"/>
            <a:ext cx="1491020" cy="186333"/>
          </a:xfrm>
          <a:prstGeom prst="rect">
            <a:avLst/>
          </a:prstGeom>
          <a:noFill/>
          <a:ln/>
        </p:spPr>
        <p:txBody>
          <a:bodyPr wrap="none" lIns="0" tIns="0" rIns="0" bIns="0" rtlCol="0" anchor="t"/>
          <a:lstStyle/>
          <a:p>
            <a:pPr marL="0" indent="0" algn="r" rtl="1">
              <a:lnSpc>
                <a:spcPts val="1450"/>
              </a:lnSpc>
              <a:buNone/>
            </a:pPr>
            <a:r>
              <a:rPr lang="en-US" b="1" dirty="0">
                <a:solidFill>
                  <a:srgbClr val="000000"/>
                </a:solidFill>
                <a:latin typeface="Arial" panose="020B0604020202020204" pitchFamily="34" charset="0"/>
                <a:ea typeface="Alexandria Medium" pitchFamily="34" charset="-122"/>
                <a:cs typeface="Arial" panose="020B0604020202020204" pitchFamily="34" charset="0"/>
              </a:rPr>
              <a:t>مقاييس النمو</a:t>
            </a:r>
            <a:endParaRPr lang="en-US" b="1" dirty="0">
              <a:latin typeface="Arial" panose="020B0604020202020204" pitchFamily="34" charset="0"/>
              <a:cs typeface="Arial" panose="020B0604020202020204" pitchFamily="34" charset="0"/>
            </a:endParaRPr>
          </a:p>
        </p:txBody>
      </p:sp>
      <p:sp>
        <p:nvSpPr>
          <p:cNvPr id="16" name="Text 11"/>
          <p:cNvSpPr/>
          <p:nvPr/>
        </p:nvSpPr>
        <p:spPr>
          <a:xfrm>
            <a:off x="5288042" y="7410569"/>
            <a:ext cx="4054435" cy="190857"/>
          </a:xfrm>
          <a:prstGeom prst="rect">
            <a:avLst/>
          </a:prstGeom>
          <a:noFill/>
          <a:ln/>
        </p:spPr>
        <p:txBody>
          <a:bodyPr wrap="none" lIns="0" tIns="0" rIns="0" bIns="0" rtlCol="0" anchor="t"/>
          <a:lstStyle/>
          <a:p>
            <a:pPr marL="0" indent="0" algn="r" rtl="1">
              <a:lnSpc>
                <a:spcPts val="1500"/>
              </a:lnSpc>
              <a:buNone/>
            </a:pPr>
            <a:r>
              <a:rPr lang="en-US" sz="1200" b="1" dirty="0">
                <a:solidFill>
                  <a:srgbClr val="000000"/>
                </a:solidFill>
                <a:latin typeface="Arial" panose="020B0604020202020204" pitchFamily="34" charset="0"/>
                <a:ea typeface="Manrope" pitchFamily="34" charset="-122"/>
                <a:cs typeface="Arial" panose="020B0604020202020204" pitchFamily="34" charset="0"/>
              </a:rPr>
              <a:t>إنشاء معايير تقييمية شاملة لمختلف جوانب التطور من الحركة إلى اللغة</a:t>
            </a:r>
            <a:endParaRPr lang="en-US" sz="1200" b="1" dirty="0">
              <a:latin typeface="Arial" panose="020B0604020202020204" pitchFamily="34" charset="0"/>
              <a:cs typeface="Arial" panose="020B0604020202020204" pitchFamily="34" charset="0"/>
            </a:endParaRPr>
          </a:p>
        </p:txBody>
      </p:sp>
      <p:sp>
        <p:nvSpPr>
          <p:cNvPr id="17" name="Shape 12"/>
          <p:cNvSpPr/>
          <p:nvPr/>
        </p:nvSpPr>
        <p:spPr>
          <a:xfrm>
            <a:off x="734020" y="7025878"/>
            <a:ext cx="4308038" cy="702350"/>
          </a:xfrm>
          <a:prstGeom prst="roundRect">
            <a:avLst>
              <a:gd name="adj" fmla="val 25476"/>
            </a:avLst>
          </a:prstGeom>
          <a:solidFill>
            <a:srgbClr val="E6F7FF"/>
          </a:solidFill>
          <a:ln w="7620">
            <a:solidFill>
              <a:srgbClr val="B3D5E4"/>
            </a:solidFill>
            <a:prstDash val="solid"/>
          </a:ln>
        </p:spPr>
      </p:sp>
      <p:sp>
        <p:nvSpPr>
          <p:cNvPr id="18" name="Text 13"/>
          <p:cNvSpPr/>
          <p:nvPr/>
        </p:nvSpPr>
        <p:spPr>
          <a:xfrm>
            <a:off x="3424238" y="7152680"/>
            <a:ext cx="1491020" cy="186333"/>
          </a:xfrm>
          <a:prstGeom prst="rect">
            <a:avLst/>
          </a:prstGeom>
          <a:noFill/>
          <a:ln/>
        </p:spPr>
        <p:txBody>
          <a:bodyPr wrap="none" lIns="0" tIns="0" rIns="0" bIns="0" rtlCol="0" anchor="t"/>
          <a:lstStyle/>
          <a:p>
            <a:pPr marL="0" indent="0" algn="r" rtl="1">
              <a:lnSpc>
                <a:spcPts val="1450"/>
              </a:lnSpc>
              <a:buNone/>
            </a:pPr>
            <a:r>
              <a:rPr lang="en-US" b="1" dirty="0">
                <a:solidFill>
                  <a:srgbClr val="000000"/>
                </a:solidFill>
                <a:latin typeface="Arial" panose="020B0604020202020204" pitchFamily="34" charset="0"/>
                <a:ea typeface="Alexandria Medium" pitchFamily="34" charset="-122"/>
                <a:cs typeface="Arial" panose="020B0604020202020204" pitchFamily="34" charset="0"/>
              </a:rPr>
              <a:t>النضج البيولوجي</a:t>
            </a:r>
            <a:endParaRPr lang="en-US" b="1" dirty="0">
              <a:latin typeface="Arial" panose="020B0604020202020204" pitchFamily="34" charset="0"/>
              <a:cs typeface="Arial" panose="020B0604020202020204" pitchFamily="34" charset="0"/>
            </a:endParaRPr>
          </a:p>
        </p:txBody>
      </p:sp>
      <p:sp>
        <p:nvSpPr>
          <p:cNvPr id="19" name="Text 14"/>
          <p:cNvSpPr/>
          <p:nvPr/>
        </p:nvSpPr>
        <p:spPr>
          <a:xfrm>
            <a:off x="860822" y="7410569"/>
            <a:ext cx="4054435" cy="190857"/>
          </a:xfrm>
          <a:prstGeom prst="rect">
            <a:avLst/>
          </a:prstGeom>
          <a:noFill/>
          <a:ln/>
        </p:spPr>
        <p:txBody>
          <a:bodyPr wrap="none" lIns="0" tIns="0" rIns="0" bIns="0" rtlCol="0" anchor="t"/>
          <a:lstStyle/>
          <a:p>
            <a:pPr marL="0" indent="0" algn="r" rtl="1">
              <a:lnSpc>
                <a:spcPts val="1500"/>
              </a:lnSpc>
              <a:buNone/>
            </a:pPr>
            <a:r>
              <a:rPr lang="en-US" sz="1200" b="1" dirty="0">
                <a:solidFill>
                  <a:srgbClr val="000000"/>
                </a:solidFill>
                <a:latin typeface="Arial" panose="020B0604020202020204" pitchFamily="34" charset="0"/>
                <a:ea typeface="Manrope" pitchFamily="34" charset="-122"/>
                <a:cs typeface="Arial" panose="020B0604020202020204" pitchFamily="34" charset="0"/>
              </a:rPr>
              <a:t>ربط التطور النفسي بعمليات النضج العصبي والجسدي المتدرجة</a:t>
            </a:r>
            <a:endParaRPr lang="en-US" sz="1200" b="1"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9257" y="519351"/>
            <a:ext cx="1146810" cy="1146810"/>
          </a:xfrm>
          <a:prstGeom prst="rect">
            <a:avLst/>
          </a:prstGeom>
        </p:spPr>
      </p:pic>
      <p:sp>
        <p:nvSpPr>
          <p:cNvPr id="3" name="Text 0"/>
          <p:cNvSpPr/>
          <p:nvPr/>
        </p:nvSpPr>
        <p:spPr>
          <a:xfrm>
            <a:off x="10146625" y="734310"/>
            <a:ext cx="3764518" cy="292060"/>
          </a:xfrm>
          <a:prstGeom prst="rect">
            <a:avLst/>
          </a:prstGeom>
          <a:noFill/>
          <a:ln/>
        </p:spPr>
        <p:txBody>
          <a:bodyPr wrap="none" lIns="0" tIns="0" rIns="0" bIns="0" rtlCol="0" anchor="t"/>
          <a:lstStyle/>
          <a:p>
            <a:pPr marL="0" indent="0" algn="r" rtl="1">
              <a:lnSpc>
                <a:spcPts val="2300"/>
              </a:lnSpc>
              <a:buNone/>
            </a:pPr>
            <a:r>
              <a:rPr lang="en-US" sz="4000" b="1" dirty="0">
                <a:solidFill>
                  <a:srgbClr val="5B6E8C"/>
                </a:solidFill>
                <a:latin typeface="Arial" panose="020B0604020202020204" pitchFamily="34" charset="0"/>
                <a:ea typeface="Alexandria Medium" pitchFamily="34" charset="-122"/>
                <a:cs typeface="Arial" panose="020B0604020202020204" pitchFamily="34" charset="0"/>
              </a:rPr>
              <a:t>جان بياجيه: معمار النظرية المعرفية</a:t>
            </a:r>
            <a:endParaRPr lang="en-US" sz="4000" b="1" dirty="0">
              <a:latin typeface="Arial" panose="020B0604020202020204" pitchFamily="34" charset="0"/>
              <a:cs typeface="Arial" panose="020B0604020202020204" pitchFamily="34" charset="0"/>
            </a:endParaRPr>
          </a:p>
        </p:txBody>
      </p:sp>
      <p:sp>
        <p:nvSpPr>
          <p:cNvPr id="4" name="Text 1"/>
          <p:cNvSpPr/>
          <p:nvPr/>
        </p:nvSpPr>
        <p:spPr>
          <a:xfrm>
            <a:off x="719256" y="2004060"/>
            <a:ext cx="7041111" cy="947619"/>
          </a:xfrm>
          <a:prstGeom prst="rect">
            <a:avLst/>
          </a:prstGeom>
          <a:noFill/>
          <a:ln/>
        </p:spPr>
        <p:txBody>
          <a:bodyPr wrap="squar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أحدث جان بياجيه ثورة حقيقية في فهمنا لتطور الذكاء عند الأطفال من خلال نظريته البنائية المعرفية. اقترح أن الأطفال يبنون فهمهم للعالم بشكل نشط من خلال عمليتين أساسيتين: </a:t>
            </a:r>
            <a:r>
              <a:rPr lang="en-US" sz="1600" b="1" dirty="0">
                <a:solidFill>
                  <a:srgbClr val="5B6E8C"/>
                </a:solidFill>
                <a:highlight>
                  <a:srgbClr val="AAE4FE"/>
                </a:highlight>
                <a:latin typeface="Arial" panose="020B0604020202020204" pitchFamily="34" charset="0"/>
                <a:ea typeface="Manrope" pitchFamily="34" charset="-122"/>
                <a:cs typeface="Arial" panose="020B0604020202020204" pitchFamily="34" charset="0"/>
              </a:rPr>
              <a:t>الاستيعاب</a:t>
            </a:r>
            <a:r>
              <a:rPr lang="en-US" sz="1600" b="1" dirty="0">
                <a:solidFill>
                  <a:srgbClr val="5B6E8C"/>
                </a:solidFill>
                <a:latin typeface="Arial" panose="020B0604020202020204" pitchFamily="34" charset="0"/>
                <a:ea typeface="Manrope" pitchFamily="34" charset="-122"/>
                <a:cs typeface="Arial" panose="020B0604020202020204" pitchFamily="34" charset="0"/>
              </a:rPr>
              <a:t> (دمج المعلومات الجديدة مع المعرفة الموجودة) و</a:t>
            </a:r>
            <a:r>
              <a:rPr lang="en-US" sz="1600" b="1" dirty="0">
                <a:solidFill>
                  <a:srgbClr val="5B6E8C"/>
                </a:solidFill>
                <a:highlight>
                  <a:srgbClr val="96B8FD"/>
                </a:highlight>
                <a:latin typeface="Arial" panose="020B0604020202020204" pitchFamily="34" charset="0"/>
                <a:ea typeface="Manrope" pitchFamily="34" charset="-122"/>
                <a:cs typeface="Arial" panose="020B0604020202020204" pitchFamily="34" charset="0"/>
              </a:rPr>
              <a:t>التكيف</a:t>
            </a:r>
            <a:r>
              <a:rPr lang="en-US" sz="1600" b="1" dirty="0">
                <a:solidFill>
                  <a:srgbClr val="5B6E8C"/>
                </a:solidFill>
                <a:latin typeface="Arial" panose="020B0604020202020204" pitchFamily="34" charset="0"/>
                <a:ea typeface="Manrope" pitchFamily="34" charset="-122"/>
                <a:cs typeface="Arial" panose="020B0604020202020204" pitchFamily="34" charset="0"/>
              </a:rPr>
              <a:t> (تعديل الفهم الموجود لاستيعاب المعلومات الجديدة).</a:t>
            </a:r>
            <a:endParaRPr lang="en-US" sz="1600" b="1" dirty="0">
              <a:latin typeface="Arial" panose="020B0604020202020204" pitchFamily="34" charset="0"/>
              <a:cs typeface="Arial" panose="020B0604020202020204" pitchFamily="34" charset="0"/>
            </a:endParaRPr>
          </a:p>
        </p:txBody>
      </p:sp>
      <p:sp>
        <p:nvSpPr>
          <p:cNvPr id="5" name="Text 2"/>
          <p:cNvSpPr/>
          <p:nvPr/>
        </p:nvSpPr>
        <p:spPr>
          <a:xfrm>
            <a:off x="719256" y="3056810"/>
            <a:ext cx="7041111" cy="1287423"/>
          </a:xfrm>
          <a:prstGeom prst="rect">
            <a:avLst/>
          </a:prstGeom>
          <a:noFill/>
          <a:ln/>
        </p:spPr>
        <p:txBody>
          <a:bodyPr wrap="squar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حدد بياجيه أربع مراحل متتالية للتطور المعرفي، كل منها تتميز بخصائص تفكيرية مميزة وقدرات معرفية محددة. هذه المراحل ليست مجرد تراكم للمعلومات، بل تمثل طرق تفكير نوعياً مختلفة تظهر بتسلسل ثابت عبر الثقافات المختلفة.</a:t>
            </a:r>
            <a:endParaRPr lang="en-US" sz="1600" b="1" dirty="0">
              <a:latin typeface="Arial" panose="020B0604020202020204" pitchFamily="34" charset="0"/>
              <a:cs typeface="Arial" panose="020B0604020202020204" pitchFamily="34" charset="0"/>
            </a:endParaRPr>
          </a:p>
        </p:txBody>
      </p:sp>
      <p:sp>
        <p:nvSpPr>
          <p:cNvPr id="6" name="Text 3"/>
          <p:cNvSpPr/>
          <p:nvPr/>
        </p:nvSpPr>
        <p:spPr>
          <a:xfrm>
            <a:off x="7465338" y="2390537"/>
            <a:ext cx="6453426" cy="187047"/>
          </a:xfrm>
          <a:prstGeom prst="rect">
            <a:avLst/>
          </a:prstGeom>
          <a:noFill/>
          <a:ln/>
        </p:spPr>
        <p:txBody>
          <a:bodyPr wrap="none" lIns="0" tIns="0" rIns="0" bIns="0" rtlCol="0" anchor="t"/>
          <a:lstStyle/>
          <a:p>
            <a:pPr marL="0" indent="0" algn="r">
              <a:lnSpc>
                <a:spcPts val="1450"/>
              </a:lnSpc>
              <a:buNone/>
            </a:pPr>
            <a:endParaRPr lang="en-US" sz="1600" b="1"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11191399" y="1553468"/>
            <a:ext cx="2727365" cy="2727365"/>
          </a:xfrm>
          <a:prstGeom prst="rect">
            <a:avLst/>
          </a:prstGeom>
        </p:spPr>
      </p:pic>
      <p:sp>
        <p:nvSpPr>
          <p:cNvPr id="8" name="Text 4"/>
          <p:cNvSpPr/>
          <p:nvPr/>
        </p:nvSpPr>
        <p:spPr>
          <a:xfrm>
            <a:off x="13947223" y="5134952"/>
            <a:ext cx="116800" cy="146090"/>
          </a:xfrm>
          <a:prstGeom prst="rect">
            <a:avLst/>
          </a:prstGeom>
          <a:noFill/>
          <a:ln/>
        </p:spPr>
        <p:txBody>
          <a:bodyPr wrap="none" lIns="0" tIns="0" rIns="0" bIns="0" rtlCol="0" anchor="t"/>
          <a:lstStyle/>
          <a:p>
            <a:pPr marL="0" indent="0" algn="l" rtl="1">
              <a:lnSpc>
                <a:spcPts val="1450"/>
              </a:lnSpc>
              <a:buNone/>
            </a:pPr>
            <a:r>
              <a:rPr lang="en-US" sz="1600" b="1" dirty="0">
                <a:solidFill>
                  <a:srgbClr val="5B6E8C"/>
                </a:solidFill>
                <a:latin typeface="Arial" panose="020B0604020202020204" pitchFamily="34" charset="0"/>
                <a:ea typeface="Alexandria Light" pitchFamily="34" charset="-122"/>
                <a:cs typeface="Arial" panose="020B0604020202020204" pitchFamily="34" charset="0"/>
              </a:rPr>
              <a:t>01</a:t>
            </a:r>
            <a:endParaRPr lang="en-US" sz="1600" b="1"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7373660" y="5882640"/>
            <a:ext cx="6537484" cy="15240"/>
          </a:xfrm>
          <a:prstGeom prst="rect">
            <a:avLst/>
          </a:prstGeom>
        </p:spPr>
      </p:pic>
      <p:sp>
        <p:nvSpPr>
          <p:cNvPr id="10" name="Text 5"/>
          <p:cNvSpPr/>
          <p:nvPr/>
        </p:nvSpPr>
        <p:spPr>
          <a:xfrm>
            <a:off x="11740396" y="5189781"/>
            <a:ext cx="2053947" cy="182523"/>
          </a:xfrm>
          <a:prstGeom prst="rect">
            <a:avLst/>
          </a:prstGeom>
          <a:noFill/>
          <a:ln/>
        </p:spPr>
        <p:txBody>
          <a:bodyPr wrap="none" lIns="0" tIns="0" rIns="0" bIns="0" rtlCol="0" anchor="t"/>
          <a:lstStyle/>
          <a:p>
            <a:pPr marL="0" indent="0" algn="r" rtl="1">
              <a:lnSpc>
                <a:spcPts val="140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المرحلة الحس-حركية (0-2 سنة)</a:t>
            </a:r>
            <a:endParaRPr lang="en-US" sz="2400" b="1" dirty="0">
              <a:latin typeface="Arial" panose="020B0604020202020204" pitchFamily="34" charset="0"/>
              <a:cs typeface="Arial" panose="020B0604020202020204" pitchFamily="34" charset="0"/>
            </a:endParaRPr>
          </a:p>
        </p:txBody>
      </p:sp>
      <p:sp>
        <p:nvSpPr>
          <p:cNvPr id="11" name="Text 6"/>
          <p:cNvSpPr/>
          <p:nvPr/>
        </p:nvSpPr>
        <p:spPr>
          <a:xfrm>
            <a:off x="7306743" y="5669012"/>
            <a:ext cx="6537484" cy="187047"/>
          </a:xfrm>
          <a:prstGeom prst="rect">
            <a:avLst/>
          </a:prstGeom>
          <a:noFill/>
          <a:ln/>
        </p:spPr>
        <p:txBody>
          <a:bodyPr wrap="non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يكتشف الطفل العالم من خلال الحواس والحركة، ويطور مفهوم ديمومة الأشياء</a:t>
            </a:r>
            <a:endParaRPr lang="en-US" sz="1600" b="1" dirty="0">
              <a:latin typeface="Arial" panose="020B0604020202020204" pitchFamily="34" charset="0"/>
              <a:cs typeface="Arial" panose="020B0604020202020204" pitchFamily="34" charset="0"/>
            </a:endParaRPr>
          </a:p>
        </p:txBody>
      </p:sp>
      <p:sp>
        <p:nvSpPr>
          <p:cNvPr id="12" name="Text 7"/>
          <p:cNvSpPr/>
          <p:nvPr/>
        </p:nvSpPr>
        <p:spPr>
          <a:xfrm>
            <a:off x="7189943" y="5134952"/>
            <a:ext cx="116800" cy="146090"/>
          </a:xfrm>
          <a:prstGeom prst="rect">
            <a:avLst/>
          </a:prstGeom>
          <a:noFill/>
          <a:ln/>
        </p:spPr>
        <p:txBody>
          <a:bodyPr wrap="none" lIns="0" tIns="0" rIns="0" bIns="0" rtlCol="0" anchor="t"/>
          <a:lstStyle/>
          <a:p>
            <a:pPr marL="0" indent="0" algn="l" rtl="1">
              <a:lnSpc>
                <a:spcPts val="1450"/>
              </a:lnSpc>
              <a:buNone/>
            </a:pPr>
            <a:r>
              <a:rPr lang="en-US" sz="1600" b="1" dirty="0">
                <a:solidFill>
                  <a:srgbClr val="5B6E8C"/>
                </a:solidFill>
                <a:latin typeface="Arial" panose="020B0604020202020204" pitchFamily="34" charset="0"/>
                <a:ea typeface="Alexandria Light" pitchFamily="34" charset="-122"/>
                <a:cs typeface="Arial" panose="020B0604020202020204" pitchFamily="34" charset="0"/>
              </a:rPr>
              <a:t>02</a:t>
            </a:r>
            <a:endParaRPr lang="en-US" sz="1600" b="1" dirty="0">
              <a:latin typeface="Arial" panose="020B0604020202020204" pitchFamily="34" charset="0"/>
              <a:cs typeface="Arial" panose="020B0604020202020204" pitchFamily="34" charset="0"/>
            </a:endParaRPr>
          </a:p>
        </p:txBody>
      </p:sp>
      <p:pic>
        <p:nvPicPr>
          <p:cNvPr id="13" name="Image 3" descr="preencoded.png"/>
          <p:cNvPicPr>
            <a:picLocks noChangeAspect="1"/>
          </p:cNvPicPr>
          <p:nvPr/>
        </p:nvPicPr>
        <p:blipFill>
          <a:blip r:embed="rId5"/>
          <a:stretch>
            <a:fillRect/>
          </a:stretch>
        </p:blipFill>
        <p:spPr>
          <a:xfrm>
            <a:off x="719257" y="5882640"/>
            <a:ext cx="6537603" cy="15240"/>
          </a:xfrm>
          <a:prstGeom prst="rect">
            <a:avLst/>
          </a:prstGeom>
        </p:spPr>
      </p:pic>
      <p:sp>
        <p:nvSpPr>
          <p:cNvPr id="14" name="Text 8"/>
          <p:cNvSpPr/>
          <p:nvPr/>
        </p:nvSpPr>
        <p:spPr>
          <a:xfrm>
            <a:off x="5085986" y="5207997"/>
            <a:ext cx="1951077" cy="182523"/>
          </a:xfrm>
          <a:prstGeom prst="rect">
            <a:avLst/>
          </a:prstGeom>
          <a:noFill/>
          <a:ln/>
        </p:spPr>
        <p:txBody>
          <a:bodyPr wrap="none" lIns="0" tIns="0" rIns="0" bIns="0" rtlCol="0" anchor="t"/>
          <a:lstStyle/>
          <a:p>
            <a:pPr marL="0" indent="0" algn="r" rtl="1">
              <a:lnSpc>
                <a:spcPts val="140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ما قبل العمليات (2-7 سنوات)</a:t>
            </a:r>
            <a:endParaRPr lang="en-US" sz="2400" b="1" dirty="0">
              <a:latin typeface="Arial" panose="020B0604020202020204" pitchFamily="34" charset="0"/>
              <a:cs typeface="Arial" panose="020B0604020202020204" pitchFamily="34" charset="0"/>
            </a:endParaRPr>
          </a:p>
        </p:txBody>
      </p:sp>
      <p:sp>
        <p:nvSpPr>
          <p:cNvPr id="15" name="Text 9"/>
          <p:cNvSpPr/>
          <p:nvPr/>
        </p:nvSpPr>
        <p:spPr>
          <a:xfrm>
            <a:off x="710740" y="5670852"/>
            <a:ext cx="6537603" cy="187047"/>
          </a:xfrm>
          <a:prstGeom prst="rect">
            <a:avLst/>
          </a:prstGeom>
          <a:noFill/>
          <a:ln/>
        </p:spPr>
        <p:txBody>
          <a:bodyPr wrap="non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تطور اللغة والتفكير الرمزي، لكن مع تمركز حول الذات وصعوبة في التفكير المنطقي</a:t>
            </a:r>
            <a:endParaRPr lang="en-US" sz="1600" b="1" dirty="0">
              <a:latin typeface="Arial" panose="020B0604020202020204" pitchFamily="34" charset="0"/>
              <a:cs typeface="Arial" panose="020B0604020202020204" pitchFamily="34" charset="0"/>
            </a:endParaRPr>
          </a:p>
        </p:txBody>
      </p:sp>
      <p:sp>
        <p:nvSpPr>
          <p:cNvPr id="16" name="Text 10"/>
          <p:cNvSpPr/>
          <p:nvPr/>
        </p:nvSpPr>
        <p:spPr>
          <a:xfrm>
            <a:off x="13999745" y="6326831"/>
            <a:ext cx="116800" cy="146090"/>
          </a:xfrm>
          <a:prstGeom prst="rect">
            <a:avLst/>
          </a:prstGeom>
          <a:noFill/>
          <a:ln/>
        </p:spPr>
        <p:txBody>
          <a:bodyPr wrap="none" lIns="0" tIns="0" rIns="0" bIns="0" rtlCol="0" anchor="t"/>
          <a:lstStyle/>
          <a:p>
            <a:pPr marL="0" indent="0" algn="l" rtl="1">
              <a:lnSpc>
                <a:spcPts val="1450"/>
              </a:lnSpc>
              <a:buNone/>
            </a:pPr>
            <a:r>
              <a:rPr lang="en-US" sz="1600" b="1" dirty="0">
                <a:solidFill>
                  <a:srgbClr val="5B6E8C"/>
                </a:solidFill>
                <a:latin typeface="Arial" panose="020B0604020202020204" pitchFamily="34" charset="0"/>
                <a:ea typeface="Alexandria Light" pitchFamily="34" charset="-122"/>
                <a:cs typeface="Arial" panose="020B0604020202020204" pitchFamily="34" charset="0"/>
              </a:rPr>
              <a:t>03</a:t>
            </a:r>
            <a:endParaRPr lang="en-US" sz="1600" b="1" dirty="0">
              <a:latin typeface="Arial" panose="020B0604020202020204" pitchFamily="34" charset="0"/>
              <a:cs typeface="Arial" panose="020B0604020202020204" pitchFamily="34" charset="0"/>
            </a:endParaRPr>
          </a:p>
        </p:txBody>
      </p:sp>
      <p:pic>
        <p:nvPicPr>
          <p:cNvPr id="17" name="Image 4" descr="preencoded.png"/>
          <p:cNvPicPr>
            <a:picLocks noChangeAspect="1"/>
          </p:cNvPicPr>
          <p:nvPr/>
        </p:nvPicPr>
        <p:blipFill>
          <a:blip r:embed="rId5"/>
          <a:stretch>
            <a:fillRect/>
          </a:stretch>
        </p:blipFill>
        <p:spPr>
          <a:xfrm>
            <a:off x="7373660" y="6787277"/>
            <a:ext cx="6537484" cy="15240"/>
          </a:xfrm>
          <a:prstGeom prst="rect">
            <a:avLst/>
          </a:prstGeom>
        </p:spPr>
      </p:pic>
      <p:sp>
        <p:nvSpPr>
          <p:cNvPr id="18" name="Text 11"/>
          <p:cNvSpPr/>
          <p:nvPr/>
        </p:nvSpPr>
        <p:spPr>
          <a:xfrm>
            <a:off x="11740396" y="6367319"/>
            <a:ext cx="2097524" cy="182523"/>
          </a:xfrm>
          <a:prstGeom prst="rect">
            <a:avLst/>
          </a:prstGeom>
          <a:noFill/>
          <a:ln/>
        </p:spPr>
        <p:txBody>
          <a:bodyPr wrap="none" lIns="0" tIns="0" rIns="0" bIns="0" rtlCol="0" anchor="t"/>
          <a:lstStyle/>
          <a:p>
            <a:pPr marL="0" indent="0" algn="r" rtl="1">
              <a:lnSpc>
                <a:spcPts val="140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العمليات المحسوسة (7-11 سنة)</a:t>
            </a:r>
            <a:endParaRPr lang="en-US" sz="2400" b="1" dirty="0">
              <a:latin typeface="Arial" panose="020B0604020202020204" pitchFamily="34" charset="0"/>
              <a:cs typeface="Arial" panose="020B0604020202020204" pitchFamily="34" charset="0"/>
            </a:endParaRPr>
          </a:p>
        </p:txBody>
      </p:sp>
      <p:sp>
        <p:nvSpPr>
          <p:cNvPr id="19" name="Text 12"/>
          <p:cNvSpPr/>
          <p:nvPr/>
        </p:nvSpPr>
        <p:spPr>
          <a:xfrm>
            <a:off x="7423309" y="6790236"/>
            <a:ext cx="6537484" cy="187047"/>
          </a:xfrm>
          <a:prstGeom prst="rect">
            <a:avLst/>
          </a:prstGeom>
          <a:noFill/>
          <a:ln/>
        </p:spPr>
        <p:txBody>
          <a:bodyPr wrap="non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القدرة على التفكير المنطقي حول الأشياء المحسوسة وفهم مبادئ الحفظ والتصنيف</a:t>
            </a:r>
            <a:endParaRPr lang="en-US" sz="1600" b="1" dirty="0">
              <a:latin typeface="Arial" panose="020B0604020202020204" pitchFamily="34" charset="0"/>
              <a:cs typeface="Arial" panose="020B0604020202020204" pitchFamily="34" charset="0"/>
            </a:endParaRPr>
          </a:p>
        </p:txBody>
      </p:sp>
      <p:sp>
        <p:nvSpPr>
          <p:cNvPr id="20" name="Text 13"/>
          <p:cNvSpPr/>
          <p:nvPr/>
        </p:nvSpPr>
        <p:spPr>
          <a:xfrm>
            <a:off x="7248343" y="6302273"/>
            <a:ext cx="116800" cy="146090"/>
          </a:xfrm>
          <a:prstGeom prst="rect">
            <a:avLst/>
          </a:prstGeom>
          <a:noFill/>
          <a:ln/>
        </p:spPr>
        <p:txBody>
          <a:bodyPr wrap="none" lIns="0" tIns="0" rIns="0" bIns="0" rtlCol="0" anchor="t"/>
          <a:lstStyle/>
          <a:p>
            <a:pPr marL="0" indent="0" algn="l" rtl="1">
              <a:lnSpc>
                <a:spcPts val="1450"/>
              </a:lnSpc>
              <a:buNone/>
            </a:pPr>
            <a:r>
              <a:rPr lang="en-US" sz="1600" b="1" dirty="0">
                <a:solidFill>
                  <a:srgbClr val="5B6E8C"/>
                </a:solidFill>
                <a:latin typeface="Arial" panose="020B0604020202020204" pitchFamily="34" charset="0"/>
                <a:ea typeface="Alexandria Light" pitchFamily="34" charset="-122"/>
                <a:cs typeface="Arial" panose="020B0604020202020204" pitchFamily="34" charset="0"/>
              </a:rPr>
              <a:t>04</a:t>
            </a:r>
            <a:endParaRPr lang="en-US" sz="1600" b="1" dirty="0">
              <a:latin typeface="Arial" panose="020B0604020202020204" pitchFamily="34" charset="0"/>
              <a:cs typeface="Arial" panose="020B0604020202020204" pitchFamily="34" charset="0"/>
            </a:endParaRPr>
          </a:p>
        </p:txBody>
      </p:sp>
      <p:pic>
        <p:nvPicPr>
          <p:cNvPr id="21" name="Image 5" descr="preencoded.png"/>
          <p:cNvPicPr>
            <a:picLocks noChangeAspect="1"/>
          </p:cNvPicPr>
          <p:nvPr/>
        </p:nvPicPr>
        <p:blipFill>
          <a:blip r:embed="rId5"/>
          <a:stretch>
            <a:fillRect/>
          </a:stretch>
        </p:blipFill>
        <p:spPr>
          <a:xfrm>
            <a:off x="719257" y="6787277"/>
            <a:ext cx="6537603" cy="15240"/>
          </a:xfrm>
          <a:prstGeom prst="rect">
            <a:avLst/>
          </a:prstGeom>
        </p:spPr>
      </p:pic>
      <p:sp>
        <p:nvSpPr>
          <p:cNvPr id="22" name="Text 14"/>
          <p:cNvSpPr/>
          <p:nvPr/>
        </p:nvSpPr>
        <p:spPr>
          <a:xfrm>
            <a:off x="5290936" y="6347931"/>
            <a:ext cx="1795582" cy="182523"/>
          </a:xfrm>
          <a:prstGeom prst="rect">
            <a:avLst/>
          </a:prstGeom>
          <a:noFill/>
          <a:ln/>
        </p:spPr>
        <p:txBody>
          <a:bodyPr wrap="none" lIns="0" tIns="0" rIns="0" bIns="0" rtlCol="0" anchor="t"/>
          <a:lstStyle/>
          <a:p>
            <a:pPr marL="0" indent="0" algn="r" rtl="1">
              <a:lnSpc>
                <a:spcPts val="140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العمليات الشكلية (11+ سنة)</a:t>
            </a:r>
            <a:endParaRPr lang="en-US" sz="2400" b="1" dirty="0">
              <a:latin typeface="Arial" panose="020B0604020202020204" pitchFamily="34" charset="0"/>
              <a:cs typeface="Arial" panose="020B0604020202020204" pitchFamily="34" charset="0"/>
            </a:endParaRPr>
          </a:p>
        </p:txBody>
      </p:sp>
      <p:sp>
        <p:nvSpPr>
          <p:cNvPr id="23" name="Text 15"/>
          <p:cNvSpPr/>
          <p:nvPr/>
        </p:nvSpPr>
        <p:spPr>
          <a:xfrm>
            <a:off x="719257" y="6802517"/>
            <a:ext cx="6537603" cy="187047"/>
          </a:xfrm>
          <a:prstGeom prst="rect">
            <a:avLst/>
          </a:prstGeom>
          <a:noFill/>
          <a:ln/>
        </p:spPr>
        <p:txBody>
          <a:bodyPr wrap="non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تطور القدرة على التفكير التجريدي والمنطق الافتراضي والتفكير العلمي</a:t>
            </a:r>
            <a:endParaRPr lang="en-US" sz="1600" b="1" dirty="0">
              <a:latin typeface="Arial" panose="020B0604020202020204" pitchFamily="34" charset="0"/>
              <a:cs typeface="Arial" panose="020B0604020202020204" pitchFamily="34" charset="0"/>
            </a:endParaRPr>
          </a:p>
        </p:txBody>
      </p:sp>
      <p:sp>
        <p:nvSpPr>
          <p:cNvPr id="24" name="Text 16"/>
          <p:cNvSpPr/>
          <p:nvPr/>
        </p:nvSpPr>
        <p:spPr>
          <a:xfrm>
            <a:off x="827365" y="7307105"/>
            <a:ext cx="13191887" cy="187047"/>
          </a:xfrm>
          <a:prstGeom prst="rect">
            <a:avLst/>
          </a:prstGeom>
          <a:noFill/>
          <a:ln/>
        </p:spPr>
        <p:txBody>
          <a:bodyPr wrap="none" lIns="0" tIns="0" rIns="0" bIns="0" rtlCol="0" anchor="t"/>
          <a:lstStyle/>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أثرت نظريات بياجيه بعمق على الممارسات التعليمية الحديثة، حيث شجعت على تبني مناهج تعليمية تركز على الطفل كباني نشط للمعرفة بدلاً من متلقي سلبي للمعلومات. هذا التحول أدى إلى </a:t>
            </a:r>
            <a:r>
              <a:rPr lang="en-US" sz="1600" b="1" dirty="0" err="1">
                <a:solidFill>
                  <a:srgbClr val="5B6E8C"/>
                </a:solidFill>
                <a:latin typeface="Arial" panose="020B0604020202020204" pitchFamily="34" charset="0"/>
                <a:ea typeface="Manrope" pitchFamily="34" charset="-122"/>
                <a:cs typeface="Arial" panose="020B0604020202020204" pitchFamily="34" charset="0"/>
              </a:rPr>
              <a:t>تطوير</a:t>
            </a:r>
            <a:r>
              <a:rPr lang="en-US" sz="1600" b="1" dirty="0">
                <a:solidFill>
                  <a:srgbClr val="5B6E8C"/>
                </a:solidFill>
                <a:latin typeface="Arial" panose="020B0604020202020204" pitchFamily="34" charset="0"/>
                <a:ea typeface="Manrope" pitchFamily="34" charset="-122"/>
                <a:cs typeface="Arial" panose="020B0604020202020204" pitchFamily="34" charset="0"/>
              </a:rPr>
              <a:t> </a:t>
            </a:r>
            <a:r>
              <a:rPr lang="en-US" sz="1600" b="1" dirty="0" err="1">
                <a:solidFill>
                  <a:srgbClr val="5B6E8C"/>
                </a:solidFill>
                <a:latin typeface="Arial" panose="020B0604020202020204" pitchFamily="34" charset="0"/>
                <a:ea typeface="Manrope" pitchFamily="34" charset="-122"/>
                <a:cs typeface="Arial" panose="020B0604020202020204" pitchFamily="34" charset="0"/>
              </a:rPr>
              <a:t>استراتيجيات</a:t>
            </a:r>
            <a:endParaRPr lang="ar-DZ" sz="16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lnSpc>
                <a:spcPts val="14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 تدريس تعتمد على الاستكشاف والتجريب والاكتشاف الموجه.</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50094" y="673774"/>
            <a:ext cx="1692164" cy="2030529"/>
          </a:xfrm>
          <a:prstGeom prst="rect">
            <a:avLst/>
          </a:prstGeom>
        </p:spPr>
      </p:pic>
      <p:sp>
        <p:nvSpPr>
          <p:cNvPr id="3" name="Text 0"/>
          <p:cNvSpPr/>
          <p:nvPr/>
        </p:nvSpPr>
        <p:spPr>
          <a:xfrm>
            <a:off x="5308878" y="656273"/>
            <a:ext cx="5210651" cy="351592"/>
          </a:xfrm>
          <a:prstGeom prst="rect">
            <a:avLst/>
          </a:prstGeom>
          <a:noFill/>
          <a:ln/>
        </p:spPr>
        <p:txBody>
          <a:bodyPr wrap="none" lIns="0" tIns="0" rIns="0" bIns="0" rtlCol="0" anchor="t"/>
          <a:lstStyle/>
          <a:p>
            <a:pPr marL="0" indent="0" algn="r" rtl="1">
              <a:lnSpc>
                <a:spcPts val="2750"/>
              </a:lnSpc>
              <a:buNone/>
            </a:pPr>
            <a:r>
              <a:rPr lang="en-US" sz="3200" b="1" dirty="0">
                <a:solidFill>
                  <a:srgbClr val="5B6E8C"/>
                </a:solidFill>
                <a:latin typeface="Arial" panose="020B0604020202020204" pitchFamily="34" charset="0"/>
                <a:ea typeface="Alexandria Medium" pitchFamily="34" charset="-122"/>
                <a:cs typeface="Arial" panose="020B0604020202020204" pitchFamily="34" charset="0"/>
              </a:rPr>
              <a:t>سيغموند فرويد: مؤسس التحليل النفسي</a:t>
            </a:r>
            <a:endParaRPr lang="en-US" sz="3200" b="1" dirty="0">
              <a:latin typeface="Arial" panose="020B0604020202020204" pitchFamily="34" charset="0"/>
              <a:cs typeface="Arial" panose="020B0604020202020204" pitchFamily="34" charset="0"/>
            </a:endParaRPr>
          </a:p>
        </p:txBody>
      </p:sp>
      <p:sp>
        <p:nvSpPr>
          <p:cNvPr id="4" name="Text 1"/>
          <p:cNvSpPr/>
          <p:nvPr/>
        </p:nvSpPr>
        <p:spPr>
          <a:xfrm>
            <a:off x="4125992" y="1148477"/>
            <a:ext cx="6393537" cy="674727"/>
          </a:xfrm>
          <a:prstGeom prst="rect">
            <a:avLst/>
          </a:prstGeom>
          <a:noFill/>
          <a:ln/>
        </p:spPr>
        <p:txBody>
          <a:bodyPr wrap="square" lIns="0" tIns="0" rIns="0" bIns="0" rtlCol="0" anchor="t"/>
          <a:lstStyle/>
          <a:p>
            <a:pPr marL="0" indent="0" algn="r"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يُعتبر سيغموند فرويد الأب الروحي لعلم النفس الحديث، حيث كان أول من أكد على الأهمية الحاسمة للسنوات الأولى في تشكيل الشخصية البالغة. نظريته في التطور النفسي-الجنسي أحدثت نقلة جذرية في فهم العوامل اللاواعية التي تحكم السلوك الإنساني.</a:t>
            </a:r>
            <a:endParaRPr lang="en-US" sz="1600" b="1" dirty="0">
              <a:latin typeface="Arial" panose="020B0604020202020204" pitchFamily="34" charset="0"/>
              <a:cs typeface="Arial" panose="020B0604020202020204" pitchFamily="34" charset="0"/>
            </a:endParaRPr>
          </a:p>
        </p:txBody>
      </p:sp>
      <p:sp>
        <p:nvSpPr>
          <p:cNvPr id="5" name="Text 2"/>
          <p:cNvSpPr/>
          <p:nvPr/>
        </p:nvSpPr>
        <p:spPr>
          <a:xfrm>
            <a:off x="4125992" y="1949768"/>
            <a:ext cx="6393537" cy="674727"/>
          </a:xfrm>
          <a:prstGeom prst="rect">
            <a:avLst/>
          </a:prstGeom>
          <a:noFill/>
          <a:ln/>
        </p:spPr>
        <p:txBody>
          <a:bodyPr wrap="square" lIns="0" tIns="0" rIns="0" bIns="0" rtlCol="0" anchor="t"/>
          <a:lstStyle/>
          <a:p>
            <a:pPr marL="0" indent="0" algn="r"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طور فرويد نموذجاً شاملاً للشخصية يتضمن ثلاث بنى نفسية: الهو (مخزن الغرائز والرغبات)، والأنا (الواقع والمنطق)، والأنا العليا (الضمير والمعايير الأخلاقية). كما وضع نظرية آليات الدفاع النفسي التي تفسر كيف يتعامل العقل مع التوترات والصراعات الداخلية.</a:t>
            </a:r>
            <a:endParaRPr lang="en-US" sz="1600" b="1"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12099210" y="553237"/>
            <a:ext cx="1923539" cy="2404276"/>
          </a:xfrm>
          <a:prstGeom prst="rect">
            <a:avLst/>
          </a:prstGeom>
        </p:spPr>
      </p:pic>
      <p:sp>
        <p:nvSpPr>
          <p:cNvPr id="7" name="Shape 3"/>
          <p:cNvSpPr/>
          <p:nvPr/>
        </p:nvSpPr>
        <p:spPr>
          <a:xfrm>
            <a:off x="7307580" y="2909173"/>
            <a:ext cx="15240" cy="4199334"/>
          </a:xfrm>
          <a:prstGeom prst="roundRect">
            <a:avLst>
              <a:gd name="adj" fmla="val 1384362"/>
            </a:avLst>
          </a:prstGeom>
          <a:solidFill>
            <a:srgbClr val="B3D5E4"/>
          </a:solidFill>
          <a:ln/>
        </p:spPr>
      </p:sp>
      <p:sp>
        <p:nvSpPr>
          <p:cNvPr id="8" name="Shape 4"/>
          <p:cNvSpPr/>
          <p:nvPr/>
        </p:nvSpPr>
        <p:spPr>
          <a:xfrm>
            <a:off x="7458135" y="3059668"/>
            <a:ext cx="421838" cy="15240"/>
          </a:xfrm>
          <a:prstGeom prst="roundRect">
            <a:avLst>
              <a:gd name="adj" fmla="val 1384362"/>
            </a:avLst>
          </a:prstGeom>
          <a:solidFill>
            <a:srgbClr val="B3D5E4"/>
          </a:solidFill>
          <a:ln/>
        </p:spPr>
      </p:sp>
      <p:sp>
        <p:nvSpPr>
          <p:cNvPr id="9" name="Shape 5"/>
          <p:cNvSpPr/>
          <p:nvPr/>
        </p:nvSpPr>
        <p:spPr>
          <a:xfrm>
            <a:off x="7157025" y="2909173"/>
            <a:ext cx="316349" cy="316349"/>
          </a:xfrm>
          <a:prstGeom prst="roundRect">
            <a:avLst>
              <a:gd name="adj" fmla="val 66691"/>
            </a:avLst>
          </a:prstGeom>
          <a:solidFill>
            <a:srgbClr val="E6F7FF"/>
          </a:solidFill>
          <a:ln w="7620">
            <a:solidFill>
              <a:srgbClr val="B3D5E4"/>
            </a:solidFill>
            <a:prstDash val="solid"/>
          </a:ln>
        </p:spPr>
      </p:sp>
      <p:sp>
        <p:nvSpPr>
          <p:cNvPr id="10" name="Text 6"/>
          <p:cNvSpPr/>
          <p:nvPr/>
        </p:nvSpPr>
        <p:spPr>
          <a:xfrm>
            <a:off x="7209711" y="2935486"/>
            <a:ext cx="210860" cy="263604"/>
          </a:xfrm>
          <a:prstGeom prst="rect">
            <a:avLst/>
          </a:prstGeom>
          <a:noFill/>
          <a:ln/>
        </p:spPr>
        <p:txBody>
          <a:bodyPr wrap="none" lIns="0" tIns="0" rIns="0" bIns="0" rtlCol="0" anchor="t"/>
          <a:lstStyle/>
          <a:p>
            <a:pPr marL="0" indent="0" algn="ctr" rtl="1">
              <a:lnSpc>
                <a:spcPts val="1650"/>
              </a:lnSpc>
              <a:buNone/>
            </a:pPr>
            <a:r>
              <a:rPr lang="en-US" sz="2400" b="1" dirty="0">
                <a:solidFill>
                  <a:srgbClr val="000000"/>
                </a:solidFill>
                <a:latin typeface="Arial" panose="020B0604020202020204" pitchFamily="34" charset="0"/>
                <a:ea typeface="Alexandria Medium" pitchFamily="34" charset="-122"/>
                <a:cs typeface="Arial" panose="020B0604020202020204" pitchFamily="34" charset="0"/>
              </a:rPr>
              <a:t>1</a:t>
            </a:r>
            <a:endParaRPr lang="en-US" sz="2400" b="1" dirty="0">
              <a:latin typeface="Arial" panose="020B0604020202020204" pitchFamily="34" charset="0"/>
              <a:cs typeface="Arial" panose="020B0604020202020204" pitchFamily="34" charset="0"/>
            </a:endParaRPr>
          </a:p>
        </p:txBody>
      </p:sp>
      <p:sp>
        <p:nvSpPr>
          <p:cNvPr id="11" name="Text 7"/>
          <p:cNvSpPr/>
          <p:nvPr/>
        </p:nvSpPr>
        <p:spPr>
          <a:xfrm>
            <a:off x="8018383" y="2957513"/>
            <a:ext cx="2194798" cy="219789"/>
          </a:xfrm>
          <a:prstGeom prst="rect">
            <a:avLst/>
          </a:prstGeom>
          <a:noFill/>
          <a:ln/>
        </p:spPr>
        <p:txBody>
          <a:bodyPr wrap="none" lIns="0" tIns="0" rIns="0" bIns="0" rtlCol="0" anchor="t"/>
          <a:lstStyle/>
          <a:p>
            <a:pPr marL="0" indent="0" algn="l" rtl="1">
              <a:lnSpc>
                <a:spcPts val="170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المرحلة الفموية (0-18 شهر)</a:t>
            </a:r>
            <a:endParaRPr lang="en-US" b="1" dirty="0">
              <a:latin typeface="Arial" panose="020B0604020202020204" pitchFamily="34" charset="0"/>
              <a:cs typeface="Arial" panose="020B0604020202020204" pitchFamily="34" charset="0"/>
            </a:endParaRPr>
          </a:p>
        </p:txBody>
      </p:sp>
      <p:sp>
        <p:nvSpPr>
          <p:cNvPr id="12" name="Text 8"/>
          <p:cNvSpPr/>
          <p:nvPr/>
        </p:nvSpPr>
        <p:spPr>
          <a:xfrm>
            <a:off x="8018383" y="3261598"/>
            <a:ext cx="5861923" cy="224909"/>
          </a:xfrm>
          <a:prstGeom prst="rect">
            <a:avLst/>
          </a:prstGeom>
          <a:noFill/>
          <a:ln/>
        </p:spPr>
        <p:txBody>
          <a:bodyPr wrap="none" lIns="0" tIns="0" rIns="0" bIns="0" rtlCol="0" anchor="t"/>
          <a:lstStyle/>
          <a:p>
            <a:pPr marL="0" indent="0" algn="l"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تركز اللذة على منطقة الفم، وتشكل الأساس للثقة أو عدم الثقة في العالم</a:t>
            </a:r>
            <a:endParaRPr lang="en-US" sz="1600" b="1" dirty="0">
              <a:latin typeface="Arial" panose="020B0604020202020204" pitchFamily="34" charset="0"/>
              <a:cs typeface="Arial" panose="020B0604020202020204" pitchFamily="34" charset="0"/>
            </a:endParaRPr>
          </a:p>
        </p:txBody>
      </p:sp>
      <p:sp>
        <p:nvSpPr>
          <p:cNvPr id="13" name="Shape 9"/>
          <p:cNvSpPr/>
          <p:nvPr/>
        </p:nvSpPr>
        <p:spPr>
          <a:xfrm>
            <a:off x="6750427" y="3903464"/>
            <a:ext cx="421838" cy="15240"/>
          </a:xfrm>
          <a:prstGeom prst="roundRect">
            <a:avLst>
              <a:gd name="adj" fmla="val 1384362"/>
            </a:avLst>
          </a:prstGeom>
          <a:solidFill>
            <a:srgbClr val="B3D5E4"/>
          </a:solidFill>
          <a:ln/>
        </p:spPr>
      </p:sp>
      <p:sp>
        <p:nvSpPr>
          <p:cNvPr id="14" name="Shape 10"/>
          <p:cNvSpPr/>
          <p:nvPr/>
        </p:nvSpPr>
        <p:spPr>
          <a:xfrm>
            <a:off x="7157025" y="3752969"/>
            <a:ext cx="316349" cy="316349"/>
          </a:xfrm>
          <a:prstGeom prst="roundRect">
            <a:avLst>
              <a:gd name="adj" fmla="val 66691"/>
            </a:avLst>
          </a:prstGeom>
          <a:solidFill>
            <a:srgbClr val="E6F7FF"/>
          </a:solidFill>
          <a:ln w="7620">
            <a:solidFill>
              <a:srgbClr val="B3D5E4"/>
            </a:solidFill>
            <a:prstDash val="solid"/>
          </a:ln>
        </p:spPr>
      </p:sp>
      <p:sp>
        <p:nvSpPr>
          <p:cNvPr id="15" name="Text 11"/>
          <p:cNvSpPr/>
          <p:nvPr/>
        </p:nvSpPr>
        <p:spPr>
          <a:xfrm>
            <a:off x="7209711" y="3779282"/>
            <a:ext cx="210860" cy="263604"/>
          </a:xfrm>
          <a:prstGeom prst="rect">
            <a:avLst/>
          </a:prstGeom>
          <a:noFill/>
          <a:ln/>
        </p:spPr>
        <p:txBody>
          <a:bodyPr wrap="none" lIns="0" tIns="0" rIns="0" bIns="0" rtlCol="0" anchor="t"/>
          <a:lstStyle/>
          <a:p>
            <a:pPr marL="0" indent="0" algn="ctr" rtl="1">
              <a:lnSpc>
                <a:spcPts val="1650"/>
              </a:lnSpc>
              <a:buNone/>
            </a:pPr>
            <a:r>
              <a:rPr lang="en-US" sz="2400" b="1" dirty="0">
                <a:solidFill>
                  <a:srgbClr val="000000"/>
                </a:solidFill>
                <a:latin typeface="Arial" panose="020B0604020202020204" pitchFamily="34" charset="0"/>
                <a:ea typeface="Alexandria Medium" pitchFamily="34" charset="-122"/>
                <a:cs typeface="Arial" panose="020B0604020202020204" pitchFamily="34" charset="0"/>
              </a:rPr>
              <a:t>2</a:t>
            </a:r>
            <a:endParaRPr lang="en-US" sz="2400" b="1" dirty="0">
              <a:latin typeface="Arial" panose="020B0604020202020204" pitchFamily="34" charset="0"/>
              <a:cs typeface="Arial" panose="020B0604020202020204" pitchFamily="34" charset="0"/>
            </a:endParaRPr>
          </a:p>
        </p:txBody>
      </p:sp>
      <p:sp>
        <p:nvSpPr>
          <p:cNvPr id="16" name="Text 12"/>
          <p:cNvSpPr/>
          <p:nvPr/>
        </p:nvSpPr>
        <p:spPr>
          <a:xfrm>
            <a:off x="3757493" y="3801308"/>
            <a:ext cx="2854523" cy="219789"/>
          </a:xfrm>
          <a:prstGeom prst="rect">
            <a:avLst/>
          </a:prstGeom>
          <a:noFill/>
          <a:ln/>
        </p:spPr>
        <p:txBody>
          <a:bodyPr wrap="none" lIns="0" tIns="0" rIns="0" bIns="0" rtlCol="0" anchor="t"/>
          <a:lstStyle/>
          <a:p>
            <a:pPr marL="0" indent="0" algn="r" rtl="1">
              <a:lnSpc>
                <a:spcPts val="170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المرحلة الشرجية (18 شهر - 3 سنوات)</a:t>
            </a:r>
            <a:endParaRPr lang="en-US" b="1" dirty="0">
              <a:latin typeface="Arial" panose="020B0604020202020204" pitchFamily="34" charset="0"/>
              <a:cs typeface="Arial" panose="020B0604020202020204" pitchFamily="34" charset="0"/>
            </a:endParaRPr>
          </a:p>
        </p:txBody>
      </p:sp>
      <p:sp>
        <p:nvSpPr>
          <p:cNvPr id="17" name="Text 13"/>
          <p:cNvSpPr/>
          <p:nvPr/>
        </p:nvSpPr>
        <p:spPr>
          <a:xfrm>
            <a:off x="750094" y="4105394"/>
            <a:ext cx="5861923" cy="224909"/>
          </a:xfrm>
          <a:prstGeom prst="rect">
            <a:avLst/>
          </a:prstGeom>
          <a:noFill/>
          <a:ln/>
        </p:spPr>
        <p:txBody>
          <a:bodyPr wrap="none" lIns="0" tIns="0" rIns="0" bIns="0" rtlCol="0" anchor="t"/>
          <a:lstStyle/>
          <a:p>
            <a:pPr marL="0" indent="0" algn="r"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التحكم في الإخراج يعكس الصراع بين الاستقلالية والسيطرة الخارجية</a:t>
            </a:r>
            <a:endParaRPr lang="en-US" sz="1600" b="1" dirty="0">
              <a:latin typeface="Arial" panose="020B0604020202020204" pitchFamily="34" charset="0"/>
              <a:cs typeface="Arial" panose="020B0604020202020204" pitchFamily="34" charset="0"/>
            </a:endParaRPr>
          </a:p>
        </p:txBody>
      </p:sp>
      <p:sp>
        <p:nvSpPr>
          <p:cNvPr id="18" name="Shape 14"/>
          <p:cNvSpPr/>
          <p:nvPr/>
        </p:nvSpPr>
        <p:spPr>
          <a:xfrm>
            <a:off x="7458135" y="4630817"/>
            <a:ext cx="421838" cy="15240"/>
          </a:xfrm>
          <a:prstGeom prst="roundRect">
            <a:avLst>
              <a:gd name="adj" fmla="val 1384362"/>
            </a:avLst>
          </a:prstGeom>
          <a:solidFill>
            <a:srgbClr val="B3D5E4"/>
          </a:solidFill>
          <a:ln/>
        </p:spPr>
      </p:sp>
      <p:sp>
        <p:nvSpPr>
          <p:cNvPr id="19" name="Shape 15"/>
          <p:cNvSpPr/>
          <p:nvPr/>
        </p:nvSpPr>
        <p:spPr>
          <a:xfrm>
            <a:off x="7157025" y="4480322"/>
            <a:ext cx="316349" cy="316349"/>
          </a:xfrm>
          <a:prstGeom prst="roundRect">
            <a:avLst>
              <a:gd name="adj" fmla="val 66691"/>
            </a:avLst>
          </a:prstGeom>
          <a:solidFill>
            <a:srgbClr val="E6F7FF"/>
          </a:solidFill>
          <a:ln w="7620">
            <a:solidFill>
              <a:srgbClr val="B3D5E4"/>
            </a:solidFill>
            <a:prstDash val="solid"/>
          </a:ln>
        </p:spPr>
      </p:sp>
      <p:sp>
        <p:nvSpPr>
          <p:cNvPr id="20" name="Text 16"/>
          <p:cNvSpPr/>
          <p:nvPr/>
        </p:nvSpPr>
        <p:spPr>
          <a:xfrm>
            <a:off x="7209711" y="4506635"/>
            <a:ext cx="210860" cy="263604"/>
          </a:xfrm>
          <a:prstGeom prst="rect">
            <a:avLst/>
          </a:prstGeom>
          <a:noFill/>
          <a:ln/>
        </p:spPr>
        <p:txBody>
          <a:bodyPr wrap="none" lIns="0" tIns="0" rIns="0" bIns="0" rtlCol="0" anchor="t"/>
          <a:lstStyle/>
          <a:p>
            <a:pPr marL="0" indent="0" algn="ctr" rtl="1">
              <a:lnSpc>
                <a:spcPts val="1650"/>
              </a:lnSpc>
              <a:buNone/>
            </a:pPr>
            <a:r>
              <a:rPr lang="en-US" sz="2400" b="1" dirty="0">
                <a:solidFill>
                  <a:srgbClr val="000000"/>
                </a:solidFill>
                <a:latin typeface="Arial" panose="020B0604020202020204" pitchFamily="34" charset="0"/>
                <a:ea typeface="Alexandria Medium" pitchFamily="34" charset="-122"/>
                <a:cs typeface="Arial" panose="020B0604020202020204" pitchFamily="34" charset="0"/>
              </a:rPr>
              <a:t>3</a:t>
            </a:r>
            <a:endParaRPr lang="en-US" sz="2400" b="1" dirty="0">
              <a:latin typeface="Arial" panose="020B0604020202020204" pitchFamily="34" charset="0"/>
              <a:cs typeface="Arial" panose="020B0604020202020204" pitchFamily="34" charset="0"/>
            </a:endParaRPr>
          </a:p>
        </p:txBody>
      </p:sp>
      <p:sp>
        <p:nvSpPr>
          <p:cNvPr id="21" name="Text 17"/>
          <p:cNvSpPr/>
          <p:nvPr/>
        </p:nvSpPr>
        <p:spPr>
          <a:xfrm>
            <a:off x="8018383" y="4528661"/>
            <a:ext cx="2409944" cy="219789"/>
          </a:xfrm>
          <a:prstGeom prst="rect">
            <a:avLst/>
          </a:prstGeom>
          <a:noFill/>
          <a:ln/>
        </p:spPr>
        <p:txBody>
          <a:bodyPr wrap="none" lIns="0" tIns="0" rIns="0" bIns="0" rtlCol="0" anchor="t"/>
          <a:lstStyle/>
          <a:p>
            <a:pPr marL="0" indent="0" algn="l" rtl="1">
              <a:lnSpc>
                <a:spcPts val="170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المرحلة القضيبية (3-6 سنوات)</a:t>
            </a:r>
            <a:endParaRPr lang="en-US" b="1" dirty="0">
              <a:latin typeface="Arial" panose="020B0604020202020204" pitchFamily="34" charset="0"/>
              <a:cs typeface="Arial" panose="020B0604020202020204" pitchFamily="34" charset="0"/>
            </a:endParaRPr>
          </a:p>
        </p:txBody>
      </p:sp>
      <p:sp>
        <p:nvSpPr>
          <p:cNvPr id="22" name="Text 18"/>
          <p:cNvSpPr/>
          <p:nvPr/>
        </p:nvSpPr>
        <p:spPr>
          <a:xfrm>
            <a:off x="8018383" y="4832747"/>
            <a:ext cx="5861923" cy="224909"/>
          </a:xfrm>
          <a:prstGeom prst="rect">
            <a:avLst/>
          </a:prstGeom>
          <a:noFill/>
          <a:ln/>
        </p:spPr>
        <p:txBody>
          <a:bodyPr wrap="none" lIns="0" tIns="0" rIns="0" bIns="0" rtlCol="0" anchor="t"/>
          <a:lstStyle/>
          <a:p>
            <a:pPr marL="0" indent="0" algn="l"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تطور الهوية الجنسية وظهور عقدة أوديب والتوحد مع الوالد من نفس الجنس</a:t>
            </a:r>
            <a:endParaRPr lang="en-US" sz="1600" b="1" dirty="0">
              <a:latin typeface="Arial" panose="020B0604020202020204" pitchFamily="34" charset="0"/>
              <a:cs typeface="Arial" panose="020B0604020202020204" pitchFamily="34" charset="0"/>
            </a:endParaRPr>
          </a:p>
        </p:txBody>
      </p:sp>
      <p:sp>
        <p:nvSpPr>
          <p:cNvPr id="23" name="Shape 19"/>
          <p:cNvSpPr/>
          <p:nvPr/>
        </p:nvSpPr>
        <p:spPr>
          <a:xfrm>
            <a:off x="6750427" y="5358170"/>
            <a:ext cx="421838" cy="15240"/>
          </a:xfrm>
          <a:prstGeom prst="roundRect">
            <a:avLst>
              <a:gd name="adj" fmla="val 1384362"/>
            </a:avLst>
          </a:prstGeom>
          <a:solidFill>
            <a:srgbClr val="B3D5E4"/>
          </a:solidFill>
          <a:ln/>
        </p:spPr>
      </p:sp>
      <p:sp>
        <p:nvSpPr>
          <p:cNvPr id="24" name="Shape 20"/>
          <p:cNvSpPr/>
          <p:nvPr/>
        </p:nvSpPr>
        <p:spPr>
          <a:xfrm>
            <a:off x="7157025" y="5207675"/>
            <a:ext cx="316349" cy="316349"/>
          </a:xfrm>
          <a:prstGeom prst="roundRect">
            <a:avLst>
              <a:gd name="adj" fmla="val 66691"/>
            </a:avLst>
          </a:prstGeom>
          <a:solidFill>
            <a:srgbClr val="E6F7FF"/>
          </a:solidFill>
          <a:ln w="7620">
            <a:solidFill>
              <a:srgbClr val="B3D5E4"/>
            </a:solidFill>
            <a:prstDash val="solid"/>
          </a:ln>
        </p:spPr>
      </p:sp>
      <p:sp>
        <p:nvSpPr>
          <p:cNvPr id="25" name="Text 21"/>
          <p:cNvSpPr/>
          <p:nvPr/>
        </p:nvSpPr>
        <p:spPr>
          <a:xfrm>
            <a:off x="7209711" y="5233988"/>
            <a:ext cx="210860" cy="263604"/>
          </a:xfrm>
          <a:prstGeom prst="rect">
            <a:avLst/>
          </a:prstGeom>
          <a:noFill/>
          <a:ln/>
        </p:spPr>
        <p:txBody>
          <a:bodyPr wrap="none" lIns="0" tIns="0" rIns="0" bIns="0" rtlCol="0" anchor="t"/>
          <a:lstStyle/>
          <a:p>
            <a:pPr marL="0" indent="0" algn="ctr" rtl="1">
              <a:lnSpc>
                <a:spcPts val="1650"/>
              </a:lnSpc>
              <a:buNone/>
            </a:pPr>
            <a:r>
              <a:rPr lang="en-US" sz="2400" b="1" dirty="0">
                <a:solidFill>
                  <a:srgbClr val="000000"/>
                </a:solidFill>
                <a:latin typeface="Arial" panose="020B0604020202020204" pitchFamily="34" charset="0"/>
                <a:ea typeface="Alexandria Medium" pitchFamily="34" charset="-122"/>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sp>
        <p:nvSpPr>
          <p:cNvPr id="26" name="Text 22"/>
          <p:cNvSpPr/>
          <p:nvPr/>
        </p:nvSpPr>
        <p:spPr>
          <a:xfrm>
            <a:off x="4769882" y="5256014"/>
            <a:ext cx="1842135" cy="219789"/>
          </a:xfrm>
          <a:prstGeom prst="rect">
            <a:avLst/>
          </a:prstGeom>
          <a:noFill/>
          <a:ln/>
        </p:spPr>
        <p:txBody>
          <a:bodyPr wrap="none" lIns="0" tIns="0" rIns="0" bIns="0" rtlCol="0" anchor="t"/>
          <a:lstStyle/>
          <a:p>
            <a:pPr marL="0" indent="0" algn="r" rtl="1">
              <a:lnSpc>
                <a:spcPts val="170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فترة الكمون (6-11 سنة)</a:t>
            </a:r>
            <a:endParaRPr lang="en-US" b="1" dirty="0">
              <a:latin typeface="Arial" panose="020B0604020202020204" pitchFamily="34" charset="0"/>
              <a:cs typeface="Arial" panose="020B0604020202020204" pitchFamily="34" charset="0"/>
            </a:endParaRPr>
          </a:p>
        </p:txBody>
      </p:sp>
      <p:sp>
        <p:nvSpPr>
          <p:cNvPr id="27" name="Text 23"/>
          <p:cNvSpPr/>
          <p:nvPr/>
        </p:nvSpPr>
        <p:spPr>
          <a:xfrm>
            <a:off x="750094" y="5560100"/>
            <a:ext cx="5861923" cy="224909"/>
          </a:xfrm>
          <a:prstGeom prst="rect">
            <a:avLst/>
          </a:prstGeom>
          <a:noFill/>
          <a:ln/>
        </p:spPr>
        <p:txBody>
          <a:bodyPr wrap="none" lIns="0" tIns="0" rIns="0" bIns="0" rtlCol="0" anchor="t"/>
          <a:lstStyle/>
          <a:p>
            <a:pPr marL="0" indent="0" algn="r"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هدوء نسبي في الدوافع الجنسية وتركيز على التعلم والمهارات الاجتماعية</a:t>
            </a:r>
            <a:endParaRPr lang="en-US" sz="1600" b="1" dirty="0">
              <a:latin typeface="Arial" panose="020B0604020202020204" pitchFamily="34" charset="0"/>
              <a:cs typeface="Arial" panose="020B0604020202020204" pitchFamily="34" charset="0"/>
            </a:endParaRPr>
          </a:p>
        </p:txBody>
      </p:sp>
      <p:sp>
        <p:nvSpPr>
          <p:cNvPr id="28" name="Shape 24"/>
          <p:cNvSpPr/>
          <p:nvPr/>
        </p:nvSpPr>
        <p:spPr>
          <a:xfrm>
            <a:off x="7458135" y="6085523"/>
            <a:ext cx="421838" cy="15240"/>
          </a:xfrm>
          <a:prstGeom prst="roundRect">
            <a:avLst>
              <a:gd name="adj" fmla="val 1384362"/>
            </a:avLst>
          </a:prstGeom>
          <a:solidFill>
            <a:srgbClr val="B3D5E4"/>
          </a:solidFill>
          <a:ln/>
        </p:spPr>
      </p:sp>
      <p:sp>
        <p:nvSpPr>
          <p:cNvPr id="29" name="Shape 25"/>
          <p:cNvSpPr/>
          <p:nvPr/>
        </p:nvSpPr>
        <p:spPr>
          <a:xfrm>
            <a:off x="7157025" y="5935028"/>
            <a:ext cx="316349" cy="316349"/>
          </a:xfrm>
          <a:prstGeom prst="roundRect">
            <a:avLst>
              <a:gd name="adj" fmla="val 66691"/>
            </a:avLst>
          </a:prstGeom>
          <a:solidFill>
            <a:srgbClr val="E6F7FF"/>
          </a:solidFill>
          <a:ln w="7620">
            <a:solidFill>
              <a:srgbClr val="B3D5E4"/>
            </a:solidFill>
            <a:prstDash val="solid"/>
          </a:ln>
        </p:spPr>
      </p:sp>
      <p:sp>
        <p:nvSpPr>
          <p:cNvPr id="30" name="Text 26"/>
          <p:cNvSpPr/>
          <p:nvPr/>
        </p:nvSpPr>
        <p:spPr>
          <a:xfrm>
            <a:off x="7209711" y="5961340"/>
            <a:ext cx="210860" cy="263604"/>
          </a:xfrm>
          <a:prstGeom prst="rect">
            <a:avLst/>
          </a:prstGeom>
          <a:noFill/>
          <a:ln/>
        </p:spPr>
        <p:txBody>
          <a:bodyPr wrap="none" lIns="0" tIns="0" rIns="0" bIns="0" rtlCol="0" anchor="t"/>
          <a:lstStyle/>
          <a:p>
            <a:pPr marL="0" indent="0" algn="ctr" rtl="1">
              <a:lnSpc>
                <a:spcPts val="1650"/>
              </a:lnSpc>
              <a:buNone/>
            </a:pPr>
            <a:r>
              <a:rPr lang="en-US" sz="2400" b="1" dirty="0">
                <a:solidFill>
                  <a:srgbClr val="000000"/>
                </a:solidFill>
                <a:latin typeface="Arial" panose="020B0604020202020204" pitchFamily="34" charset="0"/>
                <a:ea typeface="Alexandria Medium" pitchFamily="34" charset="-122"/>
                <a:cs typeface="Arial" panose="020B0604020202020204" pitchFamily="34" charset="0"/>
              </a:rPr>
              <a:t>5</a:t>
            </a:r>
            <a:endParaRPr lang="en-US" sz="2400" b="1" dirty="0">
              <a:latin typeface="Arial" panose="020B0604020202020204" pitchFamily="34" charset="0"/>
              <a:cs typeface="Arial" panose="020B0604020202020204" pitchFamily="34" charset="0"/>
            </a:endParaRPr>
          </a:p>
        </p:txBody>
      </p:sp>
      <p:sp>
        <p:nvSpPr>
          <p:cNvPr id="31" name="Text 27"/>
          <p:cNvSpPr/>
          <p:nvPr/>
        </p:nvSpPr>
        <p:spPr>
          <a:xfrm>
            <a:off x="8018383" y="5983367"/>
            <a:ext cx="2661880" cy="219789"/>
          </a:xfrm>
          <a:prstGeom prst="rect">
            <a:avLst/>
          </a:prstGeom>
          <a:noFill/>
          <a:ln/>
        </p:spPr>
        <p:txBody>
          <a:bodyPr wrap="none" lIns="0" tIns="0" rIns="0" bIns="0" rtlCol="0" anchor="t"/>
          <a:lstStyle/>
          <a:p>
            <a:pPr marL="0" indent="0" algn="l" rtl="1">
              <a:lnSpc>
                <a:spcPts val="170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المرحلة التناسلية (البلوغ فما بعد)</a:t>
            </a:r>
            <a:endParaRPr lang="en-US" b="1" dirty="0">
              <a:latin typeface="Arial" panose="020B0604020202020204" pitchFamily="34" charset="0"/>
              <a:cs typeface="Arial" panose="020B0604020202020204" pitchFamily="34" charset="0"/>
            </a:endParaRPr>
          </a:p>
        </p:txBody>
      </p:sp>
      <p:sp>
        <p:nvSpPr>
          <p:cNvPr id="32" name="Text 28"/>
          <p:cNvSpPr/>
          <p:nvPr/>
        </p:nvSpPr>
        <p:spPr>
          <a:xfrm>
            <a:off x="8018383" y="6287453"/>
            <a:ext cx="5861923" cy="224909"/>
          </a:xfrm>
          <a:prstGeom prst="rect">
            <a:avLst/>
          </a:prstGeom>
          <a:noFill/>
          <a:ln/>
        </p:spPr>
        <p:txBody>
          <a:bodyPr wrap="none" lIns="0" tIns="0" rIns="0" bIns="0" rtlCol="0" anchor="t"/>
          <a:lstStyle/>
          <a:p>
            <a:pPr marL="0" indent="0" algn="l"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نضج الدوافع الجنسية والقدرة على تكوين علاقات حميمة ناضجة</a:t>
            </a:r>
            <a:endParaRPr lang="en-US" sz="1600" b="1" dirty="0">
              <a:latin typeface="Arial" panose="020B0604020202020204" pitchFamily="34" charset="0"/>
              <a:cs typeface="Arial" panose="020B0604020202020204" pitchFamily="34" charset="0"/>
            </a:endParaRPr>
          </a:p>
        </p:txBody>
      </p:sp>
      <p:sp>
        <p:nvSpPr>
          <p:cNvPr id="33" name="Text 29"/>
          <p:cNvSpPr/>
          <p:nvPr/>
        </p:nvSpPr>
        <p:spPr>
          <a:xfrm>
            <a:off x="750094" y="7266623"/>
            <a:ext cx="13130213" cy="449818"/>
          </a:xfrm>
          <a:prstGeom prst="rect">
            <a:avLst/>
          </a:prstGeom>
          <a:noFill/>
          <a:ln/>
        </p:spPr>
        <p:txBody>
          <a:bodyPr wrap="square" lIns="0" tIns="0" rIns="0" bIns="0" rtlCol="0" anchor="t"/>
          <a:lstStyle/>
          <a:p>
            <a:pPr marL="0" indent="0" algn="r" rtl="1">
              <a:lnSpc>
                <a:spcPts val="17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امتد تأثير فرويد إلى جيل كامل من علماء النفس البارزين، حيث طوروا وعدلوا نظرياته. </a:t>
            </a:r>
            <a:r>
              <a:rPr lang="en-US" sz="1600" b="1" dirty="0">
                <a:solidFill>
                  <a:srgbClr val="87ADFD"/>
                </a:solidFill>
                <a:latin typeface="Arial" panose="020B0604020202020204" pitchFamily="34" charset="0"/>
                <a:ea typeface="Manrope" pitchFamily="34" charset="-122"/>
                <a:cs typeface="Arial" panose="020B0604020202020204" pitchFamily="34" charset="0"/>
              </a:rPr>
              <a:t>ميلاني كلاين</a:t>
            </a:r>
            <a:r>
              <a:rPr lang="en-US" sz="1600" b="1" dirty="0">
                <a:solidFill>
                  <a:srgbClr val="5B6E8C"/>
                </a:solidFill>
                <a:latin typeface="Arial" panose="020B0604020202020204" pitchFamily="34" charset="0"/>
                <a:ea typeface="Manrope" pitchFamily="34" charset="-122"/>
                <a:cs typeface="Arial" panose="020B0604020202020204" pitchFamily="34" charset="0"/>
              </a:rPr>
              <a:t> ركزت على تحليل الأطفال وأهمية العلاقات المبكرة، بينما أكد </a:t>
            </a:r>
            <a:r>
              <a:rPr lang="en-US" sz="1600" b="1" dirty="0">
                <a:solidFill>
                  <a:srgbClr val="96B8FD"/>
                </a:solidFill>
                <a:latin typeface="Arial" panose="020B0604020202020204" pitchFamily="34" charset="0"/>
                <a:ea typeface="Manrope" pitchFamily="34" charset="-122"/>
                <a:cs typeface="Arial" panose="020B0604020202020204" pitchFamily="34" charset="0"/>
              </a:rPr>
              <a:t>دونالد وينيكوت</a:t>
            </a:r>
            <a:r>
              <a:rPr lang="en-US" sz="1600" b="1" dirty="0">
                <a:solidFill>
                  <a:srgbClr val="5B6E8C"/>
                </a:solidFill>
                <a:latin typeface="Arial" panose="020B0604020202020204" pitchFamily="34" charset="0"/>
                <a:ea typeface="Manrope" pitchFamily="34" charset="-122"/>
                <a:cs typeface="Arial" panose="020B0604020202020204" pitchFamily="34" charset="0"/>
              </a:rPr>
              <a:t> على دور البيئة المحيطة والأم "الكافية". </a:t>
            </a:r>
            <a:r>
              <a:rPr lang="en-US" sz="1600" b="1" dirty="0">
                <a:solidFill>
                  <a:srgbClr val="ACD0FE"/>
                </a:solidFill>
                <a:latin typeface="Arial" panose="020B0604020202020204" pitchFamily="34" charset="0"/>
                <a:ea typeface="Manrope" pitchFamily="34" charset="-122"/>
                <a:cs typeface="Arial" panose="020B0604020202020204" pitchFamily="34" charset="0"/>
              </a:rPr>
              <a:t>جون بولبي</a:t>
            </a:r>
            <a:r>
              <a:rPr lang="en-US" sz="1600" b="1" dirty="0">
                <a:solidFill>
                  <a:srgbClr val="5B6E8C"/>
                </a:solidFill>
                <a:latin typeface="Arial" panose="020B0604020202020204" pitchFamily="34" charset="0"/>
                <a:ea typeface="Manrope" pitchFamily="34" charset="-122"/>
                <a:cs typeface="Arial" panose="020B0604020202020204" pitchFamily="34" charset="0"/>
              </a:rPr>
              <a:t> طور نظرية التعلق، و</a:t>
            </a:r>
            <a:r>
              <a:rPr lang="en-US" sz="1600" b="1" dirty="0">
                <a:solidFill>
                  <a:srgbClr val="92D6FF"/>
                </a:solidFill>
                <a:latin typeface="Arial" panose="020B0604020202020204" pitchFamily="34" charset="0"/>
                <a:ea typeface="Manrope" pitchFamily="34" charset="-122"/>
                <a:cs typeface="Arial" panose="020B0604020202020204" pitchFamily="34" charset="0"/>
              </a:rPr>
              <a:t>رينيه سبيتز</a:t>
            </a:r>
            <a:r>
              <a:rPr lang="en-US" sz="1600" b="1" dirty="0">
                <a:solidFill>
                  <a:srgbClr val="5B6E8C"/>
                </a:solidFill>
                <a:latin typeface="Arial" panose="020B0604020202020204" pitchFamily="34" charset="0"/>
                <a:ea typeface="Manrope" pitchFamily="34" charset="-122"/>
                <a:cs typeface="Arial" panose="020B0604020202020204" pitchFamily="34" charset="0"/>
              </a:rPr>
              <a:t> درس تأثير الحرمان العاطفي المبكر على النمو.</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0456"/>
            <a:ext cx="1890244" cy="1881733"/>
          </a:xfrm>
          <a:prstGeom prst="rect">
            <a:avLst/>
          </a:prstGeom>
        </p:spPr>
      </p:pic>
      <p:sp>
        <p:nvSpPr>
          <p:cNvPr id="3" name="Text 0"/>
          <p:cNvSpPr/>
          <p:nvPr/>
        </p:nvSpPr>
        <p:spPr>
          <a:xfrm>
            <a:off x="10014034" y="857249"/>
            <a:ext cx="3994904" cy="304205"/>
          </a:xfrm>
          <a:prstGeom prst="rect">
            <a:avLst/>
          </a:prstGeom>
          <a:noFill/>
          <a:ln/>
        </p:spPr>
        <p:txBody>
          <a:bodyPr wrap="none" lIns="0" tIns="0" rIns="0" bIns="0" rtlCol="0" anchor="t"/>
          <a:lstStyle/>
          <a:p>
            <a:pPr marL="0" indent="0" algn="r" rtl="1">
              <a:lnSpc>
                <a:spcPts val="2350"/>
              </a:lnSpc>
              <a:buNone/>
            </a:pPr>
            <a:r>
              <a:rPr lang="en-US" sz="4000" b="1" dirty="0">
                <a:solidFill>
                  <a:srgbClr val="5B6E8C"/>
                </a:solidFill>
                <a:latin typeface="Arial" panose="020B0604020202020204" pitchFamily="34" charset="0"/>
                <a:ea typeface="Alexandria Medium" pitchFamily="34" charset="-122"/>
                <a:cs typeface="Arial" panose="020B0604020202020204" pitchFamily="34" charset="0"/>
              </a:rPr>
              <a:t>هنري والون: النظرة الشمولية للتطور</a:t>
            </a:r>
            <a:endParaRPr lang="en-US" sz="4000" b="1" dirty="0">
              <a:latin typeface="Arial" panose="020B0604020202020204" pitchFamily="34" charset="0"/>
              <a:cs typeface="Arial" panose="020B0604020202020204" pitchFamily="34" charset="0"/>
            </a:endParaRPr>
          </a:p>
        </p:txBody>
      </p:sp>
      <p:sp>
        <p:nvSpPr>
          <p:cNvPr id="4" name="Text 1"/>
          <p:cNvSpPr/>
          <p:nvPr/>
        </p:nvSpPr>
        <p:spPr>
          <a:xfrm>
            <a:off x="748784" y="2451735"/>
            <a:ext cx="6418064" cy="584002"/>
          </a:xfrm>
          <a:prstGeom prst="rect">
            <a:avLst/>
          </a:prstGeom>
          <a:noFill/>
          <a:ln/>
        </p:spPr>
        <p:txBody>
          <a:bodyPr wrap="square" lIns="0" tIns="0" rIns="0" bIns="0" rtlCol="0" anchor="t"/>
          <a:lstStyle/>
          <a:p>
            <a:pPr marL="0" indent="0" algn="r"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قدم هنري والون مساهمة فريدة في علم نفس الطفل من خلال نظريته التكاملية التي ترفض الفصل بين الجوانب العقلية والعاطفية والاجتماعية للنمو. أكد والون أن </a:t>
            </a:r>
            <a:r>
              <a:rPr lang="en-US" sz="1600" b="1" dirty="0">
                <a:solidFill>
                  <a:srgbClr val="5B6E8C"/>
                </a:solidFill>
                <a:highlight>
                  <a:srgbClr val="AAE4FE"/>
                </a:highlight>
                <a:latin typeface="Arial" panose="020B0604020202020204" pitchFamily="34" charset="0"/>
                <a:ea typeface="Manrope" pitchFamily="34" charset="-122"/>
                <a:cs typeface="Arial" panose="020B0604020202020204" pitchFamily="34" charset="0"/>
              </a:rPr>
              <a:t>العاطفة والذكاء وجهان لعملة واحدة</a:t>
            </a:r>
            <a:r>
              <a:rPr lang="en-US" sz="1600" b="1" dirty="0">
                <a:solidFill>
                  <a:srgbClr val="5B6E8C"/>
                </a:solidFill>
                <a:latin typeface="Arial" panose="020B0604020202020204" pitchFamily="34" charset="0"/>
                <a:ea typeface="Manrope" pitchFamily="34" charset="-122"/>
                <a:cs typeface="Arial" panose="020B0604020202020204" pitchFamily="34" charset="0"/>
              </a:rPr>
              <a:t>، وأن أي محاولة لدراسة أحدهما بمعزل عن الآخر تؤدي إلى فهم ناقص لطبيعة التطور الإنساني.</a:t>
            </a:r>
            <a:endParaRPr lang="en-US" sz="1600" b="1" dirty="0">
              <a:latin typeface="Arial" panose="020B0604020202020204" pitchFamily="34" charset="0"/>
              <a:cs typeface="Arial" panose="020B0604020202020204" pitchFamily="34" charset="0"/>
            </a:endParaRPr>
          </a:p>
        </p:txBody>
      </p:sp>
      <p:sp>
        <p:nvSpPr>
          <p:cNvPr id="5" name="Text 2"/>
          <p:cNvSpPr/>
          <p:nvPr/>
        </p:nvSpPr>
        <p:spPr>
          <a:xfrm>
            <a:off x="748784" y="3145155"/>
            <a:ext cx="6418064" cy="389334"/>
          </a:xfrm>
          <a:prstGeom prst="rect">
            <a:avLst/>
          </a:prstGeom>
          <a:noFill/>
          <a:ln/>
        </p:spPr>
        <p:txBody>
          <a:bodyPr wrap="square" lIns="0" tIns="0" rIns="0" bIns="0" rtlCol="0" anchor="t"/>
          <a:lstStyle/>
          <a:p>
            <a:pPr marL="0" indent="0" algn="r"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في نظريته، لا تُعتبر العواطف مجرد ردود فعل بدائية، بل هي </a:t>
            </a:r>
            <a:r>
              <a:rPr lang="en-US" sz="1600" b="1" u="sng" dirty="0">
                <a:solidFill>
                  <a:srgbClr val="5B6E8C"/>
                </a:solidFill>
                <a:latin typeface="Arial" panose="020B0604020202020204" pitchFamily="34" charset="0"/>
                <a:ea typeface="Manrope" pitchFamily="34" charset="-122"/>
                <a:cs typeface="Arial" panose="020B0604020202020204" pitchFamily="34" charset="0"/>
              </a:rPr>
              <a:t>محركات أساسية للتطور المعرفي</a:t>
            </a:r>
            <a:r>
              <a:rPr lang="en-US" sz="1600" b="1" dirty="0">
                <a:solidFill>
                  <a:srgbClr val="5B6E8C"/>
                </a:solidFill>
                <a:latin typeface="Arial" panose="020B0604020202020204" pitchFamily="34" charset="0"/>
                <a:ea typeface="Manrope" pitchFamily="34" charset="-122"/>
                <a:cs typeface="Arial" panose="020B0604020202020204" pitchFamily="34" charset="0"/>
              </a:rPr>
              <a:t>. فالطفل يتعلم ويكتسب المعرفة من خلال تفاعله العاطفي مع البيئة والآخرين، وليس فقط من خلال العمليات الذهنية المجردة.</a:t>
            </a:r>
            <a:endParaRPr lang="en-US" sz="1600" b="1"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11366629" y="1717758"/>
            <a:ext cx="2499747" cy="2499747"/>
          </a:xfrm>
          <a:prstGeom prst="rect">
            <a:avLst/>
          </a:prstGeom>
        </p:spPr>
      </p:pic>
      <p:sp>
        <p:nvSpPr>
          <p:cNvPr id="7" name="Text 3"/>
          <p:cNvSpPr/>
          <p:nvPr/>
        </p:nvSpPr>
        <p:spPr>
          <a:xfrm>
            <a:off x="9052322" y="5045631"/>
            <a:ext cx="1521023" cy="190143"/>
          </a:xfrm>
          <a:prstGeom prst="rect">
            <a:avLst/>
          </a:prstGeom>
          <a:noFill/>
          <a:ln/>
        </p:spPr>
        <p:txBody>
          <a:bodyPr wrap="none" lIns="0" tIns="0" rIns="0" bIns="0" rtlCol="0" anchor="t"/>
          <a:lstStyle/>
          <a:p>
            <a:pPr marL="0" indent="0" algn="l" rtl="1">
              <a:lnSpc>
                <a:spcPts val="145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التطور المعرفي</a:t>
            </a:r>
            <a:endParaRPr lang="en-US" sz="2400" b="1" dirty="0">
              <a:latin typeface="Arial" panose="020B0604020202020204" pitchFamily="34" charset="0"/>
              <a:cs typeface="Arial" panose="020B0604020202020204" pitchFamily="34" charset="0"/>
            </a:endParaRPr>
          </a:p>
        </p:txBody>
      </p:sp>
      <p:sp>
        <p:nvSpPr>
          <p:cNvPr id="8" name="Text 4"/>
          <p:cNvSpPr/>
          <p:nvPr/>
        </p:nvSpPr>
        <p:spPr>
          <a:xfrm>
            <a:off x="9052322" y="5308759"/>
            <a:ext cx="4829294" cy="194667"/>
          </a:xfrm>
          <a:prstGeom prst="rect">
            <a:avLst/>
          </a:prstGeom>
          <a:noFill/>
          <a:ln/>
        </p:spPr>
        <p:txBody>
          <a:bodyPr wrap="none" lIns="0" tIns="0" rIns="0" bIns="0" rtlCol="0" anchor="t"/>
          <a:lstStyle/>
          <a:p>
            <a:pPr marL="0" indent="0" algn="l"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نمو القدرات الذهنية والتفكيرية</a:t>
            </a:r>
            <a:endParaRPr lang="en-US" sz="1600" b="1"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5821323" y="3780711"/>
            <a:ext cx="2987635" cy="2987635"/>
          </a:xfrm>
          <a:prstGeom prst="rect">
            <a:avLst/>
          </a:prstGeom>
        </p:spPr>
      </p:pic>
      <p:pic>
        <p:nvPicPr>
          <p:cNvPr id="10" name="Image 3"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4186" y="5003661"/>
            <a:ext cx="182047" cy="182047"/>
          </a:xfrm>
          <a:prstGeom prst="rect">
            <a:avLst/>
          </a:prstGeom>
        </p:spPr>
      </p:pic>
      <p:sp>
        <p:nvSpPr>
          <p:cNvPr id="11" name="Text 5"/>
          <p:cNvSpPr/>
          <p:nvPr/>
        </p:nvSpPr>
        <p:spPr>
          <a:xfrm>
            <a:off x="4117777" y="4253032"/>
            <a:ext cx="1521023" cy="190143"/>
          </a:xfrm>
          <a:prstGeom prst="rect">
            <a:avLst/>
          </a:prstGeom>
          <a:noFill/>
          <a:ln/>
        </p:spPr>
        <p:txBody>
          <a:bodyPr wrap="none" lIns="0" tIns="0" rIns="0" bIns="0" rtlCol="0" anchor="t"/>
          <a:lstStyle/>
          <a:p>
            <a:pPr marL="0" indent="0" algn="r" rtl="1">
              <a:lnSpc>
                <a:spcPts val="145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التطور العاطفي</a:t>
            </a:r>
            <a:endParaRPr lang="en-US" sz="2400" b="1" dirty="0">
              <a:latin typeface="Arial" panose="020B0604020202020204" pitchFamily="34" charset="0"/>
              <a:cs typeface="Arial" panose="020B0604020202020204" pitchFamily="34" charset="0"/>
            </a:endParaRPr>
          </a:p>
        </p:txBody>
      </p:sp>
      <p:sp>
        <p:nvSpPr>
          <p:cNvPr id="12" name="Text 6"/>
          <p:cNvSpPr/>
          <p:nvPr/>
        </p:nvSpPr>
        <p:spPr>
          <a:xfrm>
            <a:off x="748784" y="4516160"/>
            <a:ext cx="4890016" cy="194667"/>
          </a:xfrm>
          <a:prstGeom prst="rect">
            <a:avLst/>
          </a:prstGeom>
          <a:noFill/>
          <a:ln/>
        </p:spPr>
        <p:txBody>
          <a:bodyPr wrap="none" lIns="0" tIns="0" rIns="0" bIns="0" rtlCol="0" anchor="t"/>
          <a:lstStyle/>
          <a:p>
            <a:pPr marL="0" indent="0" algn="r"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تطور المشاعر والاستجابات الوجدانية</a:t>
            </a:r>
            <a:endParaRPr lang="en-US" sz="1600" b="1" dirty="0">
              <a:latin typeface="Arial" panose="020B0604020202020204" pitchFamily="34" charset="0"/>
              <a:cs typeface="Arial" panose="020B0604020202020204" pitchFamily="34" charset="0"/>
            </a:endParaRPr>
          </a:p>
        </p:txBody>
      </p:sp>
      <p:pic>
        <p:nvPicPr>
          <p:cNvPr id="13" name="Image 4" descr="preencoded.png"/>
          <p:cNvPicPr>
            <a:picLocks noChangeAspect="1"/>
          </p:cNvPicPr>
          <p:nvPr/>
        </p:nvPicPr>
        <p:blipFill>
          <a:blip r:embed="rId8"/>
          <a:stretch>
            <a:fillRect/>
          </a:stretch>
        </p:blipFill>
        <p:spPr>
          <a:xfrm>
            <a:off x="5821323" y="3780711"/>
            <a:ext cx="2987635" cy="2987635"/>
          </a:xfrm>
          <a:prstGeom prst="rect">
            <a:avLst/>
          </a:prstGeom>
        </p:spPr>
      </p:pic>
      <p:pic>
        <p:nvPicPr>
          <p:cNvPr id="14" name="Image 5"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3260" y="4381202"/>
            <a:ext cx="182047" cy="182047"/>
          </a:xfrm>
          <a:prstGeom prst="rect">
            <a:avLst/>
          </a:prstGeom>
        </p:spPr>
      </p:pic>
      <p:sp>
        <p:nvSpPr>
          <p:cNvPr id="15" name="Text 7"/>
          <p:cNvSpPr/>
          <p:nvPr/>
        </p:nvSpPr>
        <p:spPr>
          <a:xfrm>
            <a:off x="4117777" y="5838111"/>
            <a:ext cx="1521023" cy="190143"/>
          </a:xfrm>
          <a:prstGeom prst="rect">
            <a:avLst/>
          </a:prstGeom>
          <a:noFill/>
          <a:ln/>
        </p:spPr>
        <p:txBody>
          <a:bodyPr wrap="none" lIns="0" tIns="0" rIns="0" bIns="0" rtlCol="0" anchor="t"/>
          <a:lstStyle/>
          <a:p>
            <a:pPr marL="0" indent="0" algn="r" rtl="1">
              <a:lnSpc>
                <a:spcPts val="145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التطور الاجتماعي</a:t>
            </a:r>
            <a:endParaRPr lang="en-US" sz="2400" b="1" dirty="0">
              <a:latin typeface="Arial" panose="020B0604020202020204" pitchFamily="34" charset="0"/>
              <a:cs typeface="Arial" panose="020B0604020202020204" pitchFamily="34" charset="0"/>
            </a:endParaRPr>
          </a:p>
        </p:txBody>
      </p:sp>
      <p:sp>
        <p:nvSpPr>
          <p:cNvPr id="16" name="Text 8"/>
          <p:cNvSpPr/>
          <p:nvPr/>
        </p:nvSpPr>
        <p:spPr>
          <a:xfrm>
            <a:off x="748784" y="6101239"/>
            <a:ext cx="4890016" cy="194667"/>
          </a:xfrm>
          <a:prstGeom prst="rect">
            <a:avLst/>
          </a:prstGeom>
          <a:noFill/>
          <a:ln/>
        </p:spPr>
        <p:txBody>
          <a:bodyPr wrap="none" lIns="0" tIns="0" rIns="0" bIns="0" rtlCol="0" anchor="t"/>
          <a:lstStyle/>
          <a:p>
            <a:pPr marL="0" indent="0" algn="r"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تعلم التفاعل مع الآخرين والمجتمع</a:t>
            </a:r>
            <a:endParaRPr lang="en-US" sz="1600" b="1" dirty="0">
              <a:latin typeface="Arial" panose="020B0604020202020204" pitchFamily="34" charset="0"/>
              <a:cs typeface="Arial" panose="020B0604020202020204" pitchFamily="34" charset="0"/>
            </a:endParaRPr>
          </a:p>
        </p:txBody>
      </p:sp>
      <p:pic>
        <p:nvPicPr>
          <p:cNvPr id="17" name="Image 6" descr="preencoded.png"/>
          <p:cNvPicPr>
            <a:picLocks noChangeAspect="1"/>
          </p:cNvPicPr>
          <p:nvPr/>
        </p:nvPicPr>
        <p:blipFill>
          <a:blip r:embed="rId11"/>
          <a:stretch>
            <a:fillRect/>
          </a:stretch>
        </p:blipFill>
        <p:spPr>
          <a:xfrm>
            <a:off x="5821323" y="3780711"/>
            <a:ext cx="2987635" cy="2987635"/>
          </a:xfrm>
          <a:prstGeom prst="rect">
            <a:avLst/>
          </a:prstGeom>
        </p:spPr>
      </p:pic>
      <p:pic>
        <p:nvPicPr>
          <p:cNvPr id="18" name="Image 7"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64727" y="6165473"/>
            <a:ext cx="182047" cy="182047"/>
          </a:xfrm>
          <a:prstGeom prst="rect">
            <a:avLst/>
          </a:prstGeom>
        </p:spPr>
      </p:pic>
      <p:sp>
        <p:nvSpPr>
          <p:cNvPr id="19" name="Text 9"/>
          <p:cNvSpPr/>
          <p:nvPr/>
        </p:nvSpPr>
        <p:spPr>
          <a:xfrm>
            <a:off x="748784" y="7041952"/>
            <a:ext cx="12950309" cy="194667"/>
          </a:xfrm>
          <a:prstGeom prst="rect">
            <a:avLst/>
          </a:prstGeom>
          <a:noFill/>
          <a:ln/>
        </p:spPr>
        <p:txBody>
          <a:bodyPr wrap="none" lIns="0" tIns="0" rIns="0" bIns="0" rtlCol="0" anchor="t"/>
          <a:lstStyle/>
          <a:p>
            <a:pPr marL="0" indent="0" algn="r"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"الطفل كائن اجتماعي منذ الولادة، ونموه لا يمكن أن يُفهم إلا في سياق علاقاته مع الآخرين. التفاعلات الاجتماعية ليست مجرد إضافة للتطور، بل هي جوهره الحقيقي."</a:t>
            </a:r>
            <a:endParaRPr lang="en-US" sz="1600" b="1" dirty="0">
              <a:latin typeface="Arial" panose="020B0604020202020204" pitchFamily="34" charset="0"/>
              <a:cs typeface="Arial" panose="020B0604020202020204" pitchFamily="34" charset="0"/>
            </a:endParaRPr>
          </a:p>
        </p:txBody>
      </p:sp>
      <p:sp>
        <p:nvSpPr>
          <p:cNvPr id="20" name="Shape 10"/>
          <p:cNvSpPr/>
          <p:nvPr/>
        </p:nvSpPr>
        <p:spPr>
          <a:xfrm>
            <a:off x="13866376" y="6905149"/>
            <a:ext cx="15240" cy="468273"/>
          </a:xfrm>
          <a:prstGeom prst="rect">
            <a:avLst/>
          </a:prstGeom>
          <a:solidFill>
            <a:srgbClr val="AAE4FE"/>
          </a:solidFill>
          <a:ln/>
        </p:spPr>
      </p:sp>
      <p:sp>
        <p:nvSpPr>
          <p:cNvPr id="21" name="Text 11"/>
          <p:cNvSpPr/>
          <p:nvPr/>
        </p:nvSpPr>
        <p:spPr>
          <a:xfrm>
            <a:off x="748784" y="7510224"/>
            <a:ext cx="13132832" cy="389334"/>
          </a:xfrm>
          <a:prstGeom prst="rect">
            <a:avLst/>
          </a:prstGeom>
          <a:noFill/>
          <a:ln/>
        </p:spPr>
        <p:txBody>
          <a:bodyPr wrap="square" lIns="0" tIns="0" rIns="0" bIns="0" rtlCol="0" anchor="t"/>
          <a:lstStyle/>
          <a:p>
            <a:pPr marL="0" indent="0" algn="r" rtl="1">
              <a:lnSpc>
                <a:spcPts val="1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أكد والون على أهمية </a:t>
            </a:r>
            <a:r>
              <a:rPr lang="en-US" sz="1600" b="1" dirty="0">
                <a:solidFill>
                  <a:srgbClr val="87ADFD"/>
                </a:solidFill>
                <a:latin typeface="Arial" panose="020B0604020202020204" pitchFamily="34" charset="0"/>
                <a:ea typeface="Manrope" pitchFamily="34" charset="-122"/>
                <a:cs typeface="Arial" panose="020B0604020202020204" pitchFamily="34" charset="0"/>
              </a:rPr>
              <a:t>البيئة الاجتماعية والثقافية</a:t>
            </a:r>
            <a:r>
              <a:rPr lang="en-US" sz="1600" b="1" dirty="0">
                <a:solidFill>
                  <a:srgbClr val="5B6E8C"/>
                </a:solidFill>
                <a:latin typeface="Arial" panose="020B0604020202020204" pitchFamily="34" charset="0"/>
                <a:ea typeface="Manrope" pitchFamily="34" charset="-122"/>
                <a:cs typeface="Arial" panose="020B0604020202020204" pitchFamily="34" charset="0"/>
              </a:rPr>
              <a:t> في تشكيل شخصية الطفل، مقترحاً أن التطور يحدث من خلال سلسلة من الأزمات والتحولات التي تتطلب إعادة تنظيم مستمر للشخصية. هذا المنظور أثر بعمق على فهمنا الحديث لأهمية البيئة التربوية الإيجابية والعلاقات الداعمة في تحقيق النمو الأمثل للأطفال.</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672" y="0"/>
            <a:ext cx="1781930" cy="1781930"/>
          </a:xfrm>
          <a:prstGeom prst="rect">
            <a:avLst/>
          </a:prstGeom>
        </p:spPr>
      </p:pic>
      <p:sp>
        <p:nvSpPr>
          <p:cNvPr id="3" name="Text 0"/>
          <p:cNvSpPr/>
          <p:nvPr/>
        </p:nvSpPr>
        <p:spPr>
          <a:xfrm>
            <a:off x="9769078" y="833497"/>
            <a:ext cx="4074438" cy="313492"/>
          </a:xfrm>
          <a:prstGeom prst="rect">
            <a:avLst/>
          </a:prstGeom>
          <a:noFill/>
          <a:ln/>
        </p:spPr>
        <p:txBody>
          <a:bodyPr wrap="none" lIns="0" tIns="0" rIns="0" bIns="0" rtlCol="0" anchor="t"/>
          <a:lstStyle/>
          <a:p>
            <a:pPr marL="0" indent="0" algn="r" rtl="1">
              <a:lnSpc>
                <a:spcPts val="2450"/>
              </a:lnSpc>
              <a:buNone/>
            </a:pPr>
            <a:r>
              <a:rPr lang="en-US" sz="4000" b="1" dirty="0">
                <a:solidFill>
                  <a:srgbClr val="5B6E8C"/>
                </a:solidFill>
                <a:latin typeface="Arial" panose="020B0604020202020204" pitchFamily="34" charset="0"/>
                <a:ea typeface="Alexandria Medium" pitchFamily="34" charset="-122"/>
                <a:cs typeface="Arial" panose="020B0604020202020204" pitchFamily="34" charset="0"/>
              </a:rPr>
              <a:t>جون واتسون: رائد المدرسة السلوكية</a:t>
            </a:r>
            <a:endParaRPr lang="en-US" sz="4000" b="1" dirty="0">
              <a:latin typeface="Arial" panose="020B0604020202020204" pitchFamily="34" charset="0"/>
              <a:cs typeface="Arial" panose="020B0604020202020204" pitchFamily="34" charset="0"/>
            </a:endParaRPr>
          </a:p>
        </p:txBody>
      </p:sp>
      <p:sp>
        <p:nvSpPr>
          <p:cNvPr id="4" name="Shape 1"/>
          <p:cNvSpPr/>
          <p:nvPr/>
        </p:nvSpPr>
        <p:spPr>
          <a:xfrm>
            <a:off x="9580007" y="2427922"/>
            <a:ext cx="4506383" cy="1380054"/>
          </a:xfrm>
          <a:prstGeom prst="roundRect">
            <a:avLst>
              <a:gd name="adj" fmla="val 15182"/>
            </a:avLst>
          </a:prstGeom>
          <a:solidFill>
            <a:srgbClr val="E6F7FF"/>
          </a:solidFill>
          <a:ln w="7620">
            <a:solidFill>
              <a:srgbClr val="B3D5E4"/>
            </a:solidFill>
            <a:prstDash val="solid"/>
          </a:ln>
        </p:spPr>
      </p:sp>
      <p:pic>
        <p:nvPicPr>
          <p:cNvPr id="5" name="Image 1" descr="preencoded.png"/>
          <p:cNvPicPr>
            <a:picLocks noChangeAspect="1"/>
          </p:cNvPicPr>
          <p:nvPr/>
        </p:nvPicPr>
        <p:blipFill>
          <a:blip r:embed="rId4"/>
          <a:stretch>
            <a:fillRect/>
          </a:stretch>
        </p:blipFill>
        <p:spPr>
          <a:xfrm>
            <a:off x="13349645" y="2560915"/>
            <a:ext cx="376118" cy="376118"/>
          </a:xfrm>
          <a:prstGeom prst="rect">
            <a:avLst/>
          </a:prstGeom>
        </p:spPr>
      </p:pic>
      <p:pic>
        <p:nvPicPr>
          <p:cNvPr id="6" name="Image 2" descr="preencoded.png"/>
          <p:cNvPicPr>
            <a:picLocks noChangeAspect="1"/>
          </p:cNvPicPr>
          <p:nvPr/>
        </p:nvPicPr>
        <p:blipFill>
          <a:blip r:embed="rId5"/>
          <a:stretch>
            <a:fillRect/>
          </a:stretch>
        </p:blipFill>
        <p:spPr>
          <a:xfrm>
            <a:off x="13453110" y="2664381"/>
            <a:ext cx="169188" cy="169188"/>
          </a:xfrm>
          <a:prstGeom prst="rect">
            <a:avLst/>
          </a:prstGeom>
        </p:spPr>
      </p:pic>
      <p:sp>
        <p:nvSpPr>
          <p:cNvPr id="7" name="Text 2"/>
          <p:cNvSpPr/>
          <p:nvPr/>
        </p:nvSpPr>
        <p:spPr>
          <a:xfrm>
            <a:off x="12158186" y="3062407"/>
            <a:ext cx="1567577" cy="195977"/>
          </a:xfrm>
          <a:prstGeom prst="rect">
            <a:avLst/>
          </a:prstGeom>
          <a:noFill/>
          <a:ln/>
        </p:spPr>
        <p:txBody>
          <a:bodyPr wrap="none" lIns="0" tIns="0" rIns="0" bIns="0" rtlCol="0" anchor="t"/>
          <a:lstStyle/>
          <a:p>
            <a:pPr marL="0" indent="0" algn="r" rtl="1">
              <a:lnSpc>
                <a:spcPts val="1500"/>
              </a:lnSpc>
              <a:buNone/>
            </a:pPr>
            <a:r>
              <a:rPr lang="en-US" sz="2800" b="1" dirty="0">
                <a:solidFill>
                  <a:srgbClr val="000000"/>
                </a:solidFill>
                <a:latin typeface="Arial" panose="020B0604020202020204" pitchFamily="34" charset="0"/>
                <a:ea typeface="Alexandria Medium" pitchFamily="34" charset="-122"/>
                <a:cs typeface="Arial" panose="020B0604020202020204" pitchFamily="34" charset="0"/>
              </a:rPr>
              <a:t>المحفزات الخارجية</a:t>
            </a:r>
            <a:endParaRPr lang="en-US" sz="2800" b="1" dirty="0">
              <a:latin typeface="Arial" panose="020B0604020202020204" pitchFamily="34" charset="0"/>
              <a:cs typeface="Arial" panose="020B0604020202020204" pitchFamily="34" charset="0"/>
            </a:endParaRPr>
          </a:p>
        </p:txBody>
      </p:sp>
      <p:sp>
        <p:nvSpPr>
          <p:cNvPr id="8" name="Text 3"/>
          <p:cNvSpPr/>
          <p:nvPr/>
        </p:nvSpPr>
        <p:spPr>
          <a:xfrm>
            <a:off x="9971366" y="3323591"/>
            <a:ext cx="4012763" cy="200501"/>
          </a:xfrm>
          <a:prstGeom prst="rect">
            <a:avLst/>
          </a:prstGeom>
          <a:noFill/>
          <a:ln/>
        </p:spPr>
        <p:txBody>
          <a:bodyPr wrap="none" lIns="0" tIns="0" rIns="0" bIns="0" rtlCol="0" anchor="t"/>
          <a:lstStyle/>
          <a:p>
            <a:pPr marL="0" indent="0" algn="r" rtl="1">
              <a:lnSpc>
                <a:spcPts val="1550"/>
              </a:lnSpc>
              <a:buNone/>
            </a:pPr>
            <a:r>
              <a:rPr lang="en-US" sz="1600" b="1" dirty="0">
                <a:solidFill>
                  <a:srgbClr val="000000"/>
                </a:solidFill>
                <a:latin typeface="Arial" panose="020B0604020202020204" pitchFamily="34" charset="0"/>
                <a:ea typeface="Manrope" pitchFamily="34" charset="-122"/>
                <a:cs typeface="Arial" panose="020B0604020202020204" pitchFamily="34" charset="0"/>
              </a:rPr>
              <a:t>السلوك الإنساني محكوم بالمثيرات البيئية وليس </a:t>
            </a:r>
            <a:r>
              <a:rPr lang="en-US" sz="1600" b="1" dirty="0" err="1">
                <a:solidFill>
                  <a:srgbClr val="000000"/>
                </a:solidFill>
                <a:latin typeface="Arial" panose="020B0604020202020204" pitchFamily="34" charset="0"/>
                <a:ea typeface="Manrope" pitchFamily="34" charset="-122"/>
                <a:cs typeface="Arial" panose="020B0604020202020204" pitchFamily="34" charset="0"/>
              </a:rPr>
              <a:t>بالعوامل</a:t>
            </a:r>
            <a:r>
              <a:rPr lang="en-US" sz="1600" b="1" dirty="0">
                <a:solidFill>
                  <a:srgbClr val="000000"/>
                </a:solidFill>
                <a:latin typeface="Arial" panose="020B0604020202020204" pitchFamily="34" charset="0"/>
                <a:ea typeface="Manrope" pitchFamily="34" charset="-122"/>
                <a:cs typeface="Arial" panose="020B0604020202020204" pitchFamily="34" charset="0"/>
              </a:rPr>
              <a:t> </a:t>
            </a:r>
            <a:r>
              <a:rPr lang="en-US" sz="1600" b="1" dirty="0" err="1">
                <a:solidFill>
                  <a:srgbClr val="000000"/>
                </a:solidFill>
                <a:latin typeface="Arial" panose="020B0604020202020204" pitchFamily="34" charset="0"/>
                <a:ea typeface="Manrope" pitchFamily="34" charset="-122"/>
                <a:cs typeface="Arial" panose="020B0604020202020204" pitchFamily="34" charset="0"/>
              </a:rPr>
              <a:t>الداخلية</a:t>
            </a:r>
            <a:endParaRPr lang="ar-DZ" sz="1600" b="1" dirty="0">
              <a:solidFill>
                <a:srgbClr val="000000"/>
              </a:solidFill>
              <a:latin typeface="Arial" panose="020B0604020202020204" pitchFamily="34" charset="0"/>
              <a:ea typeface="Manrope" pitchFamily="34" charset="-122"/>
              <a:cs typeface="Arial" panose="020B0604020202020204" pitchFamily="34" charset="0"/>
            </a:endParaRPr>
          </a:p>
          <a:p>
            <a:pPr marL="0" indent="0" algn="r" rtl="1">
              <a:lnSpc>
                <a:spcPts val="1550"/>
              </a:lnSpc>
              <a:buNone/>
            </a:pPr>
            <a:r>
              <a:rPr lang="en-US" sz="1600" b="1" dirty="0">
                <a:solidFill>
                  <a:srgbClr val="000000"/>
                </a:solidFill>
                <a:latin typeface="Arial" panose="020B0604020202020204" pitchFamily="34" charset="0"/>
                <a:ea typeface="Manrope" pitchFamily="34" charset="-122"/>
                <a:cs typeface="Arial" panose="020B0604020202020204" pitchFamily="34" charset="0"/>
              </a:rPr>
              <a:t> أو الوراثية</a:t>
            </a:r>
            <a:endParaRPr lang="en-US" sz="1600" b="1" dirty="0">
              <a:latin typeface="Arial" panose="020B0604020202020204" pitchFamily="34" charset="0"/>
              <a:cs typeface="Arial" panose="020B0604020202020204" pitchFamily="34" charset="0"/>
            </a:endParaRPr>
          </a:p>
        </p:txBody>
      </p:sp>
      <p:sp>
        <p:nvSpPr>
          <p:cNvPr id="9" name="Shape 4"/>
          <p:cNvSpPr/>
          <p:nvPr/>
        </p:nvSpPr>
        <p:spPr>
          <a:xfrm>
            <a:off x="5175885" y="2427922"/>
            <a:ext cx="4278749" cy="1367195"/>
          </a:xfrm>
          <a:prstGeom prst="roundRect">
            <a:avLst>
              <a:gd name="adj" fmla="val 15182"/>
            </a:avLst>
          </a:prstGeom>
          <a:solidFill>
            <a:srgbClr val="E6F7FF"/>
          </a:solidFill>
          <a:ln w="7620">
            <a:solidFill>
              <a:srgbClr val="B3D5E4"/>
            </a:solidFill>
            <a:prstDash val="solid"/>
          </a:ln>
        </p:spPr>
      </p:sp>
      <p:pic>
        <p:nvPicPr>
          <p:cNvPr id="10" name="Image 3" descr="preencoded.png"/>
          <p:cNvPicPr>
            <a:picLocks noChangeAspect="1"/>
          </p:cNvPicPr>
          <p:nvPr/>
        </p:nvPicPr>
        <p:blipFill>
          <a:blip r:embed="rId6"/>
          <a:stretch>
            <a:fillRect/>
          </a:stretch>
        </p:blipFill>
        <p:spPr>
          <a:xfrm>
            <a:off x="8945523" y="2560915"/>
            <a:ext cx="376118" cy="376118"/>
          </a:xfrm>
          <a:prstGeom prst="rect">
            <a:avLst/>
          </a:prstGeom>
        </p:spPr>
      </p:pic>
      <p:pic>
        <p:nvPicPr>
          <p:cNvPr id="11" name="Image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8988" y="2664381"/>
            <a:ext cx="169188" cy="169188"/>
          </a:xfrm>
          <a:prstGeom prst="rect">
            <a:avLst/>
          </a:prstGeom>
        </p:spPr>
      </p:pic>
      <p:sp>
        <p:nvSpPr>
          <p:cNvPr id="12" name="Text 5"/>
          <p:cNvSpPr/>
          <p:nvPr/>
        </p:nvSpPr>
        <p:spPr>
          <a:xfrm>
            <a:off x="7754064" y="3062407"/>
            <a:ext cx="1567577" cy="195977"/>
          </a:xfrm>
          <a:prstGeom prst="rect">
            <a:avLst/>
          </a:prstGeom>
          <a:noFill/>
          <a:ln/>
        </p:spPr>
        <p:txBody>
          <a:bodyPr wrap="none" lIns="0" tIns="0" rIns="0" bIns="0" rtlCol="0" anchor="t"/>
          <a:lstStyle/>
          <a:p>
            <a:pPr marL="0" indent="0" algn="r" rtl="1">
              <a:lnSpc>
                <a:spcPts val="1500"/>
              </a:lnSpc>
              <a:buNone/>
            </a:pPr>
            <a:r>
              <a:rPr lang="en-US" sz="2800" b="1" dirty="0">
                <a:solidFill>
                  <a:srgbClr val="000000"/>
                </a:solidFill>
                <a:latin typeface="Arial" panose="020B0604020202020204" pitchFamily="34" charset="0"/>
                <a:ea typeface="Alexandria Medium" pitchFamily="34" charset="-122"/>
                <a:cs typeface="Arial" panose="020B0604020202020204" pitchFamily="34" charset="0"/>
              </a:rPr>
              <a:t>الاشتراط الكلاسيكي</a:t>
            </a:r>
            <a:endParaRPr lang="en-US" sz="2800" b="1" dirty="0">
              <a:latin typeface="Arial" panose="020B0604020202020204" pitchFamily="34" charset="0"/>
              <a:cs typeface="Arial" panose="020B0604020202020204" pitchFamily="34" charset="0"/>
            </a:endParaRPr>
          </a:p>
        </p:txBody>
      </p:sp>
      <p:sp>
        <p:nvSpPr>
          <p:cNvPr id="13" name="Text 6"/>
          <p:cNvSpPr/>
          <p:nvPr/>
        </p:nvSpPr>
        <p:spPr>
          <a:xfrm>
            <a:off x="5308878" y="3333512"/>
            <a:ext cx="4012763" cy="200501"/>
          </a:xfrm>
          <a:prstGeom prst="rect">
            <a:avLst/>
          </a:prstGeom>
          <a:noFill/>
          <a:ln/>
        </p:spPr>
        <p:txBody>
          <a:bodyPr wrap="none" lIns="0" tIns="0" rIns="0" bIns="0" rtlCol="0" anchor="t"/>
          <a:lstStyle/>
          <a:p>
            <a:pPr marL="0" indent="0" algn="r" rtl="1">
              <a:lnSpc>
                <a:spcPts val="1550"/>
              </a:lnSpc>
              <a:buNone/>
            </a:pPr>
            <a:r>
              <a:rPr lang="en-US" sz="1600" b="1" dirty="0">
                <a:solidFill>
                  <a:srgbClr val="000000"/>
                </a:solidFill>
                <a:latin typeface="Arial" panose="020B0604020202020204" pitchFamily="34" charset="0"/>
                <a:ea typeface="Manrope" pitchFamily="34" charset="-122"/>
                <a:cs typeface="Arial" panose="020B0604020202020204" pitchFamily="34" charset="0"/>
              </a:rPr>
              <a:t>تطبيق مبادئ بافلوف على السلوك الإنساني والتعلم العاطفي</a:t>
            </a:r>
            <a:endParaRPr lang="en-US" sz="1600" b="1" dirty="0">
              <a:latin typeface="Arial" panose="020B0604020202020204" pitchFamily="34" charset="0"/>
              <a:cs typeface="Arial" panose="020B0604020202020204" pitchFamily="34" charset="0"/>
            </a:endParaRPr>
          </a:p>
        </p:txBody>
      </p:sp>
      <p:sp>
        <p:nvSpPr>
          <p:cNvPr id="14" name="Shape 7"/>
          <p:cNvSpPr/>
          <p:nvPr/>
        </p:nvSpPr>
        <p:spPr>
          <a:xfrm>
            <a:off x="771644" y="2427922"/>
            <a:ext cx="4278868" cy="1380054"/>
          </a:xfrm>
          <a:prstGeom prst="roundRect">
            <a:avLst>
              <a:gd name="adj" fmla="val 15182"/>
            </a:avLst>
          </a:prstGeom>
          <a:solidFill>
            <a:srgbClr val="E6F7FF"/>
          </a:solidFill>
          <a:ln w="7620">
            <a:solidFill>
              <a:srgbClr val="B3D5E4"/>
            </a:solidFill>
            <a:prstDash val="solid"/>
          </a:ln>
        </p:spPr>
      </p:sp>
      <p:pic>
        <p:nvPicPr>
          <p:cNvPr id="15" name="Image 5" descr="preencoded.png"/>
          <p:cNvPicPr>
            <a:picLocks noChangeAspect="1"/>
          </p:cNvPicPr>
          <p:nvPr/>
        </p:nvPicPr>
        <p:blipFill>
          <a:blip r:embed="rId9"/>
          <a:stretch>
            <a:fillRect/>
          </a:stretch>
        </p:blipFill>
        <p:spPr>
          <a:xfrm>
            <a:off x="4541401" y="2560915"/>
            <a:ext cx="376118" cy="376118"/>
          </a:xfrm>
          <a:prstGeom prst="rect">
            <a:avLst/>
          </a:prstGeom>
        </p:spPr>
      </p:pic>
      <p:pic>
        <p:nvPicPr>
          <p:cNvPr id="16" name="Image 6"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44866" y="2664381"/>
            <a:ext cx="169188" cy="169188"/>
          </a:xfrm>
          <a:prstGeom prst="rect">
            <a:avLst/>
          </a:prstGeom>
        </p:spPr>
      </p:pic>
      <p:sp>
        <p:nvSpPr>
          <p:cNvPr id="17" name="Text 8"/>
          <p:cNvSpPr/>
          <p:nvPr/>
        </p:nvSpPr>
        <p:spPr>
          <a:xfrm>
            <a:off x="3349943" y="3062407"/>
            <a:ext cx="1567577" cy="195977"/>
          </a:xfrm>
          <a:prstGeom prst="rect">
            <a:avLst/>
          </a:prstGeom>
          <a:noFill/>
          <a:ln/>
        </p:spPr>
        <p:txBody>
          <a:bodyPr wrap="none" lIns="0" tIns="0" rIns="0" bIns="0" rtlCol="0" anchor="t"/>
          <a:lstStyle/>
          <a:p>
            <a:pPr marL="0" indent="0" algn="r" rtl="1">
              <a:lnSpc>
                <a:spcPts val="1500"/>
              </a:lnSpc>
              <a:buNone/>
            </a:pPr>
            <a:r>
              <a:rPr lang="en-US" sz="2800" b="1" dirty="0">
                <a:solidFill>
                  <a:srgbClr val="000000"/>
                </a:solidFill>
                <a:latin typeface="Arial" panose="020B0604020202020204" pitchFamily="34" charset="0"/>
                <a:ea typeface="Alexandria Medium" pitchFamily="34" charset="-122"/>
                <a:cs typeface="Arial" panose="020B0604020202020204" pitchFamily="34" charset="0"/>
              </a:rPr>
              <a:t>أهمية البيئة</a:t>
            </a:r>
            <a:endParaRPr lang="en-US" sz="2800" b="1" dirty="0">
              <a:latin typeface="Arial" panose="020B0604020202020204" pitchFamily="34" charset="0"/>
              <a:cs typeface="Arial" panose="020B0604020202020204" pitchFamily="34" charset="0"/>
            </a:endParaRPr>
          </a:p>
        </p:txBody>
      </p:sp>
      <p:sp>
        <p:nvSpPr>
          <p:cNvPr id="18" name="Text 9"/>
          <p:cNvSpPr/>
          <p:nvPr/>
        </p:nvSpPr>
        <p:spPr>
          <a:xfrm>
            <a:off x="904637" y="3333512"/>
            <a:ext cx="4012883" cy="200501"/>
          </a:xfrm>
          <a:prstGeom prst="rect">
            <a:avLst/>
          </a:prstGeom>
          <a:noFill/>
          <a:ln/>
        </p:spPr>
        <p:txBody>
          <a:bodyPr wrap="none" lIns="0" tIns="0" rIns="0" bIns="0" rtlCol="0" anchor="t"/>
          <a:lstStyle/>
          <a:p>
            <a:pPr marL="0" indent="0" algn="r" rtl="1">
              <a:lnSpc>
                <a:spcPts val="1550"/>
              </a:lnSpc>
              <a:buNone/>
            </a:pPr>
            <a:r>
              <a:rPr lang="en-US" sz="1600" b="1" dirty="0">
                <a:solidFill>
                  <a:srgbClr val="000000"/>
                </a:solidFill>
                <a:latin typeface="Arial" panose="020B0604020202020204" pitchFamily="34" charset="0"/>
                <a:ea typeface="Manrope" pitchFamily="34" charset="-122"/>
                <a:cs typeface="Arial" panose="020B0604020202020204" pitchFamily="34" charset="0"/>
              </a:rPr>
              <a:t>البيئة التربوية والاجتماعية هي المحدد الرئيسي </a:t>
            </a:r>
            <a:r>
              <a:rPr lang="en-US" sz="1600" b="1" dirty="0" err="1">
                <a:solidFill>
                  <a:srgbClr val="000000"/>
                </a:solidFill>
                <a:latin typeface="Arial" panose="020B0604020202020204" pitchFamily="34" charset="0"/>
                <a:ea typeface="Manrope" pitchFamily="34" charset="-122"/>
                <a:cs typeface="Arial" panose="020B0604020202020204" pitchFamily="34" charset="0"/>
              </a:rPr>
              <a:t>لشخصية</a:t>
            </a:r>
            <a:r>
              <a:rPr lang="en-US" sz="1600" b="1" dirty="0">
                <a:solidFill>
                  <a:srgbClr val="000000"/>
                </a:solidFill>
                <a:latin typeface="Arial" panose="020B0604020202020204" pitchFamily="34" charset="0"/>
                <a:ea typeface="Manrope" pitchFamily="34" charset="-122"/>
                <a:cs typeface="Arial" panose="020B0604020202020204" pitchFamily="34" charset="0"/>
              </a:rPr>
              <a:t> </a:t>
            </a:r>
            <a:r>
              <a:rPr lang="en-US" sz="1600" b="1" dirty="0" err="1">
                <a:solidFill>
                  <a:srgbClr val="000000"/>
                </a:solidFill>
                <a:latin typeface="Arial" panose="020B0604020202020204" pitchFamily="34" charset="0"/>
                <a:ea typeface="Manrope" pitchFamily="34" charset="-122"/>
                <a:cs typeface="Arial" panose="020B0604020202020204" pitchFamily="34" charset="0"/>
              </a:rPr>
              <a:t>الطفل</a:t>
            </a:r>
            <a:endParaRPr lang="ar-DZ" sz="1600" b="1" dirty="0">
              <a:solidFill>
                <a:srgbClr val="000000"/>
              </a:solidFill>
              <a:latin typeface="Arial" panose="020B0604020202020204" pitchFamily="34" charset="0"/>
              <a:ea typeface="Manrope" pitchFamily="34" charset="-122"/>
              <a:cs typeface="Arial" panose="020B0604020202020204" pitchFamily="34" charset="0"/>
            </a:endParaRPr>
          </a:p>
          <a:p>
            <a:pPr marL="0" indent="0" algn="r" rtl="1">
              <a:lnSpc>
                <a:spcPts val="1550"/>
              </a:lnSpc>
              <a:buNone/>
            </a:pPr>
            <a:r>
              <a:rPr lang="en-US" sz="1600" b="1" dirty="0">
                <a:solidFill>
                  <a:srgbClr val="000000"/>
                </a:solidFill>
                <a:latin typeface="Arial" panose="020B0604020202020204" pitchFamily="34" charset="0"/>
                <a:ea typeface="Manrope" pitchFamily="34" charset="-122"/>
                <a:cs typeface="Arial" panose="020B0604020202020204" pitchFamily="34" charset="0"/>
              </a:rPr>
              <a:t> وسلوكه</a:t>
            </a:r>
            <a:endParaRPr lang="en-US" sz="1600" b="1" dirty="0">
              <a:latin typeface="Arial" panose="020B0604020202020204" pitchFamily="34" charset="0"/>
              <a:cs typeface="Arial" panose="020B0604020202020204" pitchFamily="34" charset="0"/>
            </a:endParaRPr>
          </a:p>
        </p:txBody>
      </p:sp>
      <p:sp>
        <p:nvSpPr>
          <p:cNvPr id="19" name="Text 10"/>
          <p:cNvSpPr/>
          <p:nvPr/>
        </p:nvSpPr>
        <p:spPr>
          <a:xfrm>
            <a:off x="771643" y="3920727"/>
            <a:ext cx="8549997" cy="617459"/>
          </a:xfrm>
          <a:prstGeom prst="rect">
            <a:avLst/>
          </a:prstGeom>
          <a:noFill/>
          <a:ln/>
        </p:spPr>
        <p:txBody>
          <a:bodyPr wrap="square" lIns="0" tIns="0" rIns="0" bIns="0" rtlCol="0" anchor="t"/>
          <a:lstStyle/>
          <a:p>
            <a:pPr marL="0" indent="0" algn="r" rtl="1">
              <a:lnSpc>
                <a:spcPts val="15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أثر جون واتسون بعمق بأعمال إيفان بافلوف في الاشتراط الكلاسيكي، وطبق هذه المبادئ على دراسة التطور العاطفي والسلوكي عند الأطفال. كان واتسون من أوائل الذين اعتمدوا منهجاً تجريبياً صارماً في دراسة علم النفس، رافضاً الاعتماد على الاستبطان أو التفسيرات الذاتية للسلوك.</a:t>
            </a:r>
            <a:endParaRPr lang="en-US" sz="1600" b="1" dirty="0">
              <a:latin typeface="Arial" panose="020B0604020202020204" pitchFamily="34" charset="0"/>
              <a:cs typeface="Arial" panose="020B0604020202020204" pitchFamily="34" charset="0"/>
            </a:endParaRPr>
          </a:p>
        </p:txBody>
      </p:sp>
      <p:sp>
        <p:nvSpPr>
          <p:cNvPr id="20" name="Text 11"/>
          <p:cNvSpPr/>
          <p:nvPr/>
        </p:nvSpPr>
        <p:spPr>
          <a:xfrm>
            <a:off x="771644" y="4713566"/>
            <a:ext cx="8682990" cy="835185"/>
          </a:xfrm>
          <a:prstGeom prst="rect">
            <a:avLst/>
          </a:prstGeom>
          <a:noFill/>
          <a:ln/>
        </p:spPr>
        <p:txBody>
          <a:bodyPr wrap="square" lIns="0" tIns="0" rIns="0" bIns="0" rtlCol="0" anchor="t"/>
          <a:lstStyle/>
          <a:p>
            <a:pPr marL="0" indent="0" algn="r" rtl="1">
              <a:lnSpc>
                <a:spcPts val="15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اشتهر واتسون بتجربته المثيرة للجدل مع "الطفل الصغير ألبرت"، حيث أثبت إمكانية إكساب الطفل مخاوف مشروطة من خلال الربط بين مثيرات محايدة (فأر أبيض) ومثيرات مخيفة (صوت مزعج). هذه التجربة، رغم مشاكلها الأخلاقية بمعايير اليوم، أوضحت كيف يمكن للبيئة أن تشكل الاستجابات العاطفية للطفل.</a:t>
            </a:r>
            <a:endParaRPr lang="en-US" sz="1600" b="1" dirty="0">
              <a:latin typeface="Arial" panose="020B0604020202020204" pitchFamily="34" charset="0"/>
              <a:cs typeface="Arial" panose="020B0604020202020204" pitchFamily="34" charset="0"/>
            </a:endParaRPr>
          </a:p>
        </p:txBody>
      </p:sp>
      <p:pic>
        <p:nvPicPr>
          <p:cNvPr id="21" name="Image 7" descr="preencoded.png"/>
          <p:cNvPicPr>
            <a:picLocks noChangeAspect="1"/>
          </p:cNvPicPr>
          <p:nvPr/>
        </p:nvPicPr>
        <p:blipFill>
          <a:blip r:embed="rId12"/>
          <a:stretch>
            <a:fillRect/>
          </a:stretch>
        </p:blipFill>
        <p:spPr>
          <a:xfrm>
            <a:off x="12096869" y="3948946"/>
            <a:ext cx="1769388" cy="1769388"/>
          </a:xfrm>
          <a:prstGeom prst="rect">
            <a:avLst/>
          </a:prstGeom>
        </p:spPr>
      </p:pic>
      <p:sp>
        <p:nvSpPr>
          <p:cNvPr id="22" name="Shape 12"/>
          <p:cNvSpPr/>
          <p:nvPr/>
        </p:nvSpPr>
        <p:spPr>
          <a:xfrm>
            <a:off x="7754064" y="5859304"/>
            <a:ext cx="6112193" cy="733068"/>
          </a:xfrm>
          <a:prstGeom prst="roundRect">
            <a:avLst>
              <a:gd name="adj" fmla="val 25661"/>
            </a:avLst>
          </a:prstGeom>
          <a:solidFill>
            <a:srgbClr val="B3E7FE"/>
          </a:solidFill>
          <a:ln/>
        </p:spPr>
      </p:sp>
      <p:pic>
        <p:nvPicPr>
          <p:cNvPr id="23" name="Image 8" descr="preencoded.png"/>
          <p:cNvPicPr>
            <a:picLocks noChangeAspect="1"/>
          </p:cNvPicPr>
          <p:nvPr/>
        </p:nvPicPr>
        <p:blipFill>
          <a:blip r:embed="rId13"/>
          <a:stretch>
            <a:fillRect/>
          </a:stretch>
        </p:blipFill>
        <p:spPr>
          <a:xfrm>
            <a:off x="8940403" y="6050994"/>
            <a:ext cx="156686" cy="125373"/>
          </a:xfrm>
          <a:prstGeom prst="rect">
            <a:avLst/>
          </a:prstGeom>
        </p:spPr>
      </p:pic>
      <p:sp>
        <p:nvSpPr>
          <p:cNvPr id="24" name="Text 13"/>
          <p:cNvSpPr/>
          <p:nvPr/>
        </p:nvSpPr>
        <p:spPr>
          <a:xfrm>
            <a:off x="8090704" y="6015990"/>
            <a:ext cx="5650180" cy="401003"/>
          </a:xfrm>
          <a:prstGeom prst="rect">
            <a:avLst/>
          </a:prstGeom>
          <a:noFill/>
          <a:ln/>
        </p:spPr>
        <p:txBody>
          <a:bodyPr wrap="square" lIns="0" tIns="0" rIns="0" bIns="0" rtlCol="0" anchor="t"/>
          <a:lstStyle/>
          <a:p>
            <a:pPr marL="0" indent="0" algn="r" rtl="1">
              <a:lnSpc>
                <a:spcPts val="1550"/>
              </a:lnSpc>
              <a:buNone/>
            </a:pPr>
            <a:r>
              <a:rPr lang="en-US" sz="1600" b="1" dirty="0">
                <a:solidFill>
                  <a:srgbClr val="87ADFD"/>
                </a:solidFill>
                <a:latin typeface="Arial" panose="020B0604020202020204" pitchFamily="34" charset="0"/>
                <a:ea typeface="Manrope" pitchFamily="34" charset="-122"/>
                <a:cs typeface="Arial" panose="020B0604020202020204" pitchFamily="34" charset="0"/>
              </a:rPr>
              <a:t>تأثير دائم:</a:t>
            </a:r>
            <a:r>
              <a:rPr lang="en-US" sz="1600" b="1" dirty="0">
                <a:solidFill>
                  <a:srgbClr val="000000"/>
                </a:solidFill>
                <a:latin typeface="Arial" panose="020B0604020202020204" pitchFamily="34" charset="0"/>
                <a:ea typeface="Manrope" pitchFamily="34" charset="-122"/>
                <a:cs typeface="Arial" panose="020B0604020202020204" pitchFamily="34" charset="0"/>
              </a:rPr>
              <a:t> رغم النقد اللاحق لبعض آرائه المتطرفة، أسس واتسون لمبادئ علمية مهمة في دراسة التعلم والسلوك التي لا تزال مؤثرة اليوم</a:t>
            </a:r>
            <a:endParaRPr lang="en-US" sz="1600" b="1" dirty="0">
              <a:latin typeface="Arial" panose="020B0604020202020204" pitchFamily="34" charset="0"/>
              <a:cs typeface="Arial" panose="020B0604020202020204" pitchFamily="34" charset="0"/>
            </a:endParaRPr>
          </a:p>
        </p:txBody>
      </p:sp>
      <p:sp>
        <p:nvSpPr>
          <p:cNvPr id="25" name="Text 14"/>
          <p:cNvSpPr/>
          <p:nvPr/>
        </p:nvSpPr>
        <p:spPr>
          <a:xfrm>
            <a:off x="967145" y="6757830"/>
            <a:ext cx="12899112" cy="200501"/>
          </a:xfrm>
          <a:prstGeom prst="rect">
            <a:avLst/>
          </a:prstGeom>
          <a:noFill/>
          <a:ln/>
        </p:spPr>
        <p:txBody>
          <a:bodyPr wrap="none" lIns="0" tIns="0" rIns="0" bIns="0" rtlCol="0" anchor="t"/>
          <a:lstStyle/>
          <a:p>
            <a:pPr marL="0" indent="0" algn="r" rtl="1">
              <a:lnSpc>
                <a:spcPts val="15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"أعطني اثني عشر طفلاً سليماً وعالماً محدداً لأربيهم فيه، وسأضمن أن أختار أحدهم عشوائياً وأدربه ليصبح أي نوع من المتخصصين أريده - طبيب، محامي، فنان، تاجر، </a:t>
            </a:r>
            <a:endParaRPr lang="ar-DZ" sz="16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lnSpc>
                <a:spcPts val="1550"/>
              </a:lnSpc>
              <a:buNone/>
            </a:pPr>
            <a:r>
              <a:rPr lang="en-US" sz="1600" b="1" dirty="0" err="1">
                <a:solidFill>
                  <a:srgbClr val="5B6E8C"/>
                </a:solidFill>
                <a:latin typeface="Arial" panose="020B0604020202020204" pitchFamily="34" charset="0"/>
                <a:ea typeface="Manrope" pitchFamily="34" charset="-122"/>
                <a:cs typeface="Arial" panose="020B0604020202020204" pitchFamily="34" charset="0"/>
              </a:rPr>
              <a:t>أو</a:t>
            </a:r>
            <a:r>
              <a:rPr lang="en-US" sz="1600" b="1" dirty="0">
                <a:solidFill>
                  <a:srgbClr val="5B6E8C"/>
                </a:solidFill>
                <a:latin typeface="Arial" panose="020B0604020202020204" pitchFamily="34" charset="0"/>
                <a:ea typeface="Manrope" pitchFamily="34" charset="-122"/>
                <a:cs typeface="Arial" panose="020B0604020202020204" pitchFamily="34" charset="0"/>
              </a:rPr>
              <a:t> حتى متسول ولص، بغض النظر عن مواهبه وميوله وقدراته وأصوله العرقية."</a:t>
            </a:r>
            <a:endParaRPr lang="en-US" sz="1600" b="1" dirty="0">
              <a:latin typeface="Arial" panose="020B0604020202020204" pitchFamily="34" charset="0"/>
              <a:cs typeface="Arial" panose="020B0604020202020204" pitchFamily="34" charset="0"/>
            </a:endParaRPr>
          </a:p>
        </p:txBody>
      </p:sp>
      <p:sp>
        <p:nvSpPr>
          <p:cNvPr id="26" name="Shape 15"/>
          <p:cNvSpPr/>
          <p:nvPr/>
        </p:nvSpPr>
        <p:spPr>
          <a:xfrm>
            <a:off x="13843516" y="6874312"/>
            <a:ext cx="15240" cy="482441"/>
          </a:xfrm>
          <a:prstGeom prst="rect">
            <a:avLst/>
          </a:prstGeom>
          <a:solidFill>
            <a:srgbClr val="AAE4FE"/>
          </a:solidFill>
          <a:ln/>
        </p:spPr>
      </p:sp>
      <p:sp>
        <p:nvSpPr>
          <p:cNvPr id="27" name="Text 16"/>
          <p:cNvSpPr/>
          <p:nvPr/>
        </p:nvSpPr>
        <p:spPr>
          <a:xfrm>
            <a:off x="771644" y="7497723"/>
            <a:ext cx="13087112" cy="200501"/>
          </a:xfrm>
          <a:prstGeom prst="rect">
            <a:avLst/>
          </a:prstGeom>
          <a:noFill/>
          <a:ln/>
        </p:spPr>
        <p:txBody>
          <a:bodyPr wrap="none" lIns="0" tIns="0" rIns="0" bIns="0" rtlCol="0" anchor="t"/>
          <a:lstStyle/>
          <a:p>
            <a:pPr marL="0" indent="0" algn="r" rtl="1">
              <a:lnSpc>
                <a:spcPts val="155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هذه العبارة الشهيرة لواتسون تلخص فلسفته في التأكيد على دور البيئة والتعلم. رغم أن هذا الموقف يُعتبر متطرفاً اليوم، إلا أنه ساعد في توجيه الانتباه إلى أهمية العوامل البيئية والتربوية في تشكيل شخصية الطفل وقدراته.</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4753"/>
            <a:ext cx="1334620" cy="1844686"/>
          </a:xfrm>
          <a:prstGeom prst="rect">
            <a:avLst/>
          </a:prstGeom>
        </p:spPr>
      </p:pic>
      <p:sp>
        <p:nvSpPr>
          <p:cNvPr id="3" name="Text 0"/>
          <p:cNvSpPr/>
          <p:nvPr/>
        </p:nvSpPr>
        <p:spPr>
          <a:xfrm>
            <a:off x="8711565" y="950297"/>
            <a:ext cx="5186124" cy="291465"/>
          </a:xfrm>
          <a:prstGeom prst="rect">
            <a:avLst/>
          </a:prstGeom>
          <a:noFill/>
          <a:ln/>
        </p:spPr>
        <p:txBody>
          <a:bodyPr wrap="none" lIns="0" tIns="0" rIns="0" bIns="0" rtlCol="0" anchor="t"/>
          <a:lstStyle/>
          <a:p>
            <a:pPr marL="0" indent="0" algn="r" rtl="1">
              <a:lnSpc>
                <a:spcPts val="2250"/>
              </a:lnSpc>
              <a:buNone/>
            </a:pPr>
            <a:r>
              <a:rPr lang="en-US" sz="3600" b="1" dirty="0">
                <a:solidFill>
                  <a:srgbClr val="5B6E8C"/>
                </a:solidFill>
                <a:latin typeface="Arial" panose="020B0604020202020204" pitchFamily="34" charset="0"/>
                <a:ea typeface="Alexandria Medium" pitchFamily="34" charset="-122"/>
                <a:cs typeface="Arial" panose="020B0604020202020204" pitchFamily="34" charset="0"/>
              </a:rPr>
              <a:t>ليف فيغوتسكي: نظرية التعلم الاجتماعي-الثقافي</a:t>
            </a:r>
            <a:endParaRPr lang="en-US" sz="3600" b="1" dirty="0">
              <a:latin typeface="Arial" panose="020B0604020202020204" pitchFamily="34" charset="0"/>
              <a:cs typeface="Arial" panose="020B0604020202020204" pitchFamily="34" charset="0"/>
            </a:endParaRPr>
          </a:p>
        </p:txBody>
      </p:sp>
      <p:sp>
        <p:nvSpPr>
          <p:cNvPr id="4" name="Text 1"/>
          <p:cNvSpPr/>
          <p:nvPr/>
        </p:nvSpPr>
        <p:spPr>
          <a:xfrm>
            <a:off x="968253" y="1866900"/>
            <a:ext cx="13195459" cy="186452"/>
          </a:xfrm>
          <a:prstGeom prst="rect">
            <a:avLst/>
          </a:prstGeom>
          <a:noFill/>
          <a:ln/>
        </p:spPr>
        <p:txBody>
          <a:bodyPr wrap="non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يُعتبر ليف فيغوتسكي من أهم علماء النفس في القرن العشرين، حيث قدم نظرية ثورية تؤكد على الدور المحوري للثقافة والتفاعل الاجتماعي في التطور المعرفي. على عكس بياجيه الذي رأى التطور كعملية فردية، </a:t>
            </a:r>
            <a:r>
              <a:rPr lang="en-US" sz="1400" b="1" dirty="0" err="1">
                <a:solidFill>
                  <a:srgbClr val="5B6E8C"/>
                </a:solidFill>
                <a:latin typeface="Arial" panose="020B0604020202020204" pitchFamily="34" charset="0"/>
                <a:ea typeface="Manrope" pitchFamily="34" charset="-122"/>
                <a:cs typeface="Arial" panose="020B0604020202020204" pitchFamily="34" charset="0"/>
              </a:rPr>
              <a:t>أكد</a:t>
            </a:r>
            <a:r>
              <a:rPr lang="en-US" sz="1400" b="1" dirty="0">
                <a:solidFill>
                  <a:srgbClr val="5B6E8C"/>
                </a:solidFill>
                <a:latin typeface="Arial" panose="020B0604020202020204" pitchFamily="34" charset="0"/>
                <a:ea typeface="Manrope" pitchFamily="34" charset="-122"/>
                <a:cs typeface="Arial" panose="020B0604020202020204" pitchFamily="34" charset="0"/>
              </a:rPr>
              <a:t> </a:t>
            </a:r>
            <a:r>
              <a:rPr lang="en-US" sz="1400" b="1" dirty="0" err="1">
                <a:solidFill>
                  <a:srgbClr val="5B6E8C"/>
                </a:solidFill>
                <a:latin typeface="Arial" panose="020B0604020202020204" pitchFamily="34" charset="0"/>
                <a:ea typeface="Manrope" pitchFamily="34" charset="-122"/>
                <a:cs typeface="Arial" panose="020B0604020202020204" pitchFamily="34" charset="0"/>
              </a:rPr>
              <a:t>فيغوتسكي</a:t>
            </a:r>
            <a:endParaRPr lang="ar-DZ" sz="14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 أن </a:t>
            </a:r>
            <a:r>
              <a:rPr lang="en-US" sz="1400" b="1" dirty="0">
                <a:solidFill>
                  <a:srgbClr val="5B6E8C"/>
                </a:solidFill>
                <a:highlight>
                  <a:srgbClr val="AAE4FE"/>
                </a:highlight>
                <a:latin typeface="Arial" panose="020B0604020202020204" pitchFamily="34" charset="0"/>
                <a:ea typeface="Manrope" pitchFamily="34" charset="-122"/>
                <a:cs typeface="Arial" panose="020B0604020202020204" pitchFamily="34" charset="0"/>
              </a:rPr>
              <a:t>التعلم يحدث أولاً على المستوى الاجتماعي ثم ينتقل إلى المستوى الفردي</a:t>
            </a:r>
            <a:r>
              <a:rPr lang="en-US" sz="1400" b="1" dirty="0">
                <a:solidFill>
                  <a:srgbClr val="5B6E8C"/>
                </a:solidFill>
                <a:latin typeface="Arial" panose="020B0604020202020204" pitchFamily="34" charset="0"/>
                <a:ea typeface="Manrope" pitchFamily="34" charset="-122"/>
                <a:cs typeface="Arial" panose="020B0604020202020204" pitchFamily="34" charset="0"/>
              </a:rPr>
              <a:t>.</a:t>
            </a:r>
            <a:endParaRPr lang="en-US" sz="1400" b="1" dirty="0">
              <a:latin typeface="Arial" panose="020B0604020202020204" pitchFamily="34" charset="0"/>
              <a:cs typeface="Arial" panose="020B0604020202020204" pitchFamily="34" charset="0"/>
            </a:endParaRPr>
          </a:p>
        </p:txBody>
      </p:sp>
      <p:sp>
        <p:nvSpPr>
          <p:cNvPr id="5" name="Text 2"/>
          <p:cNvSpPr/>
          <p:nvPr/>
        </p:nvSpPr>
        <p:spPr>
          <a:xfrm>
            <a:off x="5010745" y="3076039"/>
            <a:ext cx="2162294" cy="218599"/>
          </a:xfrm>
          <a:prstGeom prst="rect">
            <a:avLst/>
          </a:prstGeom>
          <a:noFill/>
          <a:ln/>
        </p:spPr>
        <p:txBody>
          <a:bodyPr wrap="none" lIns="0" tIns="0" rIns="0" bIns="0" rtlCol="0" anchor="t"/>
          <a:lstStyle/>
          <a:p>
            <a:pPr marL="0" indent="0" algn="r" rtl="1">
              <a:lnSpc>
                <a:spcPts val="1700"/>
              </a:lnSpc>
              <a:buNone/>
            </a:pPr>
            <a:r>
              <a:rPr lang="en-US" sz="2400" b="1" dirty="0">
                <a:solidFill>
                  <a:srgbClr val="5B6E8C"/>
                </a:solidFill>
                <a:latin typeface="Arial" panose="020B0604020202020204" pitchFamily="34" charset="0"/>
                <a:ea typeface="Alexandria Medium" pitchFamily="34" charset="-122"/>
                <a:cs typeface="Arial" panose="020B0604020202020204" pitchFamily="34" charset="0"/>
              </a:rPr>
              <a:t>منطقة النمو القريبة (ZPD)</a:t>
            </a:r>
            <a:endParaRPr lang="en-US" sz="2400" b="1" dirty="0">
              <a:latin typeface="Arial" panose="020B0604020202020204" pitchFamily="34" charset="0"/>
              <a:cs typeface="Arial" panose="020B0604020202020204" pitchFamily="34" charset="0"/>
            </a:endParaRPr>
          </a:p>
        </p:txBody>
      </p:sp>
      <p:sp>
        <p:nvSpPr>
          <p:cNvPr id="6" name="Text 3"/>
          <p:cNvSpPr/>
          <p:nvPr/>
        </p:nvSpPr>
        <p:spPr>
          <a:xfrm>
            <a:off x="717471" y="3411200"/>
            <a:ext cx="6455569" cy="372904"/>
          </a:xfrm>
          <a:prstGeom prst="rect">
            <a:avLst/>
          </a:prstGeom>
          <a:noFill/>
          <a:ln/>
        </p:spPr>
        <p:txBody>
          <a:bodyPr wrap="squar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هذا المفهوم المركزي في نظرية فيغوتسكي يشير إلى المسافة بين ما يستطيع الطفل إنجازه بمفرده (مستوى النمو الفعلي) وما يمكنه تحقيقه بمساعدة شخص أكثر خبرة (مستوى النمو المحتمل). هذه المنطقة تمثل </a:t>
            </a:r>
            <a:r>
              <a:rPr lang="en-US" sz="1400" b="1" u="sng" dirty="0">
                <a:solidFill>
                  <a:srgbClr val="5B6E8C"/>
                </a:solidFill>
                <a:latin typeface="Arial" panose="020B0604020202020204" pitchFamily="34" charset="0"/>
                <a:ea typeface="Manrope" pitchFamily="34" charset="-122"/>
                <a:cs typeface="Arial" panose="020B0604020202020204" pitchFamily="34" charset="0"/>
              </a:rPr>
              <a:t>المجال الأمثل للتعلم والنمو</a:t>
            </a:r>
            <a:r>
              <a:rPr lang="en-US" sz="1400" b="1" dirty="0">
                <a:solidFill>
                  <a:srgbClr val="5B6E8C"/>
                </a:solidFill>
                <a:latin typeface="Arial" panose="020B0604020202020204" pitchFamily="34" charset="0"/>
                <a:ea typeface="Manrope" pitchFamily="34" charset="-122"/>
                <a:cs typeface="Arial" panose="020B0604020202020204" pitchFamily="34" charset="0"/>
              </a:rPr>
              <a:t>.</a:t>
            </a:r>
            <a:endParaRPr lang="en-US" sz="1400" b="1" dirty="0">
              <a:latin typeface="Arial" panose="020B0604020202020204" pitchFamily="34" charset="0"/>
              <a:cs typeface="Arial" panose="020B0604020202020204" pitchFamily="34" charset="0"/>
            </a:endParaRPr>
          </a:p>
        </p:txBody>
      </p:sp>
      <p:sp>
        <p:nvSpPr>
          <p:cNvPr id="7" name="Text 4"/>
          <p:cNvSpPr/>
          <p:nvPr/>
        </p:nvSpPr>
        <p:spPr>
          <a:xfrm>
            <a:off x="717471" y="3888998"/>
            <a:ext cx="6455569" cy="372904"/>
          </a:xfrm>
          <a:prstGeom prst="rect">
            <a:avLst/>
          </a:prstGeom>
          <a:noFill/>
          <a:ln/>
        </p:spPr>
        <p:txBody>
          <a:bodyPr wrap="squar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في هذه المنطقة، يحدث التعلم الأكثر فعالية عندما يتلقى الطفل دعماً مؤقتاً (السقالات التعليمية) من معلم أو نظير أكثر كفاءة. تدريجياً، مع تطور قدرات الطفل، يتم سحب هذا الدعم حتى يصبح قادراً على أداء المهمة بشكل مستقل.</a:t>
            </a:r>
            <a:endParaRPr lang="en-US" sz="1400" b="1" dirty="0">
              <a:latin typeface="Arial" panose="020B0604020202020204" pitchFamily="34" charset="0"/>
              <a:cs typeface="Arial" panose="020B0604020202020204" pitchFamily="34" charset="0"/>
            </a:endParaRPr>
          </a:p>
        </p:txBody>
      </p:sp>
      <p:pic>
        <p:nvPicPr>
          <p:cNvPr id="8" name="Image 1" descr="preencoded.png"/>
          <p:cNvPicPr>
            <a:picLocks noChangeAspect="1"/>
          </p:cNvPicPr>
          <p:nvPr/>
        </p:nvPicPr>
        <p:blipFill>
          <a:blip r:embed="rId4"/>
          <a:stretch>
            <a:fillRect/>
          </a:stretch>
        </p:blipFill>
        <p:spPr>
          <a:xfrm>
            <a:off x="11949269" y="2526000"/>
            <a:ext cx="2214443" cy="2214443"/>
          </a:xfrm>
          <a:prstGeom prst="rect">
            <a:avLst/>
          </a:prstGeom>
        </p:spPr>
      </p:pic>
      <p:pic>
        <p:nvPicPr>
          <p:cNvPr id="9" name="Image 2" descr="preencoded.png"/>
          <p:cNvPicPr>
            <a:picLocks noChangeAspect="1"/>
          </p:cNvPicPr>
          <p:nvPr/>
        </p:nvPicPr>
        <p:blipFill>
          <a:blip r:embed="rId5"/>
          <a:stretch>
            <a:fillRect/>
          </a:stretch>
        </p:blipFill>
        <p:spPr>
          <a:xfrm>
            <a:off x="9514523" y="5567184"/>
            <a:ext cx="4398407" cy="466368"/>
          </a:xfrm>
          <a:prstGeom prst="rect">
            <a:avLst/>
          </a:prstGeom>
        </p:spPr>
      </p:pic>
      <p:sp>
        <p:nvSpPr>
          <p:cNvPr id="10" name="Text 5"/>
          <p:cNvSpPr/>
          <p:nvPr/>
        </p:nvSpPr>
        <p:spPr>
          <a:xfrm>
            <a:off x="11804571" y="6150114"/>
            <a:ext cx="1991797" cy="182166"/>
          </a:xfrm>
          <a:prstGeom prst="rect">
            <a:avLst/>
          </a:prstGeom>
          <a:noFill/>
          <a:ln/>
        </p:spPr>
        <p:txBody>
          <a:bodyPr wrap="none" lIns="0" tIns="0" rIns="0" bIns="0" rtlCol="0" anchor="t"/>
          <a:lstStyle/>
          <a:p>
            <a:pPr marL="0" indent="0" algn="r" rtl="1">
              <a:lnSpc>
                <a:spcPts val="1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ما يستطيع فعله الطفل وحده</a:t>
            </a:r>
            <a:endParaRPr lang="en-US" sz="2000" b="1" dirty="0">
              <a:latin typeface="Arial" panose="020B0604020202020204" pitchFamily="34" charset="0"/>
              <a:cs typeface="Arial" panose="020B0604020202020204" pitchFamily="34" charset="0"/>
            </a:endParaRPr>
          </a:p>
        </p:txBody>
      </p:sp>
      <p:sp>
        <p:nvSpPr>
          <p:cNvPr id="11" name="Text 6"/>
          <p:cNvSpPr/>
          <p:nvPr/>
        </p:nvSpPr>
        <p:spPr>
          <a:xfrm>
            <a:off x="9631085" y="6402169"/>
            <a:ext cx="4165282" cy="186452"/>
          </a:xfrm>
          <a:prstGeom prst="rect">
            <a:avLst/>
          </a:prstGeom>
          <a:noFill/>
          <a:ln/>
        </p:spPr>
        <p:txBody>
          <a:bodyPr wrap="non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مستوى النمو الفعلي - القدرات المستقلة الحالية</a:t>
            </a:r>
            <a:endParaRPr lang="en-US" sz="1400" b="1"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5115997" y="5567184"/>
            <a:ext cx="4398526" cy="466368"/>
          </a:xfrm>
          <a:prstGeom prst="rect">
            <a:avLst/>
          </a:prstGeom>
        </p:spPr>
      </p:pic>
      <p:sp>
        <p:nvSpPr>
          <p:cNvPr id="13" name="Text 7"/>
          <p:cNvSpPr/>
          <p:nvPr/>
        </p:nvSpPr>
        <p:spPr>
          <a:xfrm>
            <a:off x="7940635" y="6150114"/>
            <a:ext cx="1457325" cy="182166"/>
          </a:xfrm>
          <a:prstGeom prst="rect">
            <a:avLst/>
          </a:prstGeom>
          <a:noFill/>
          <a:ln/>
        </p:spPr>
        <p:txBody>
          <a:bodyPr wrap="none" lIns="0" tIns="0" rIns="0" bIns="0" rtlCol="0" anchor="t"/>
          <a:lstStyle/>
          <a:p>
            <a:pPr marL="0" indent="0" algn="r" rtl="1">
              <a:lnSpc>
                <a:spcPts val="1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منطقة النمو القريبة</a:t>
            </a:r>
            <a:endParaRPr lang="en-US" sz="2000" b="1" dirty="0">
              <a:latin typeface="Arial" panose="020B0604020202020204" pitchFamily="34" charset="0"/>
              <a:cs typeface="Arial" panose="020B0604020202020204" pitchFamily="34" charset="0"/>
            </a:endParaRPr>
          </a:p>
        </p:txBody>
      </p:sp>
      <p:sp>
        <p:nvSpPr>
          <p:cNvPr id="14" name="Text 8"/>
          <p:cNvSpPr/>
          <p:nvPr/>
        </p:nvSpPr>
        <p:spPr>
          <a:xfrm>
            <a:off x="5232559" y="6402169"/>
            <a:ext cx="4165402" cy="186452"/>
          </a:xfrm>
          <a:prstGeom prst="rect">
            <a:avLst/>
          </a:prstGeom>
          <a:noFill/>
          <a:ln/>
        </p:spPr>
        <p:txBody>
          <a:bodyPr wrap="non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ما يمكن تحقيقه بمساعدة ودعم من الآخرين</a:t>
            </a:r>
            <a:endParaRPr lang="en-US" sz="1400" b="1" dirty="0">
              <a:latin typeface="Arial" panose="020B0604020202020204" pitchFamily="34" charset="0"/>
              <a:cs typeface="Arial" panose="020B0604020202020204" pitchFamily="34" charset="0"/>
            </a:endParaRPr>
          </a:p>
        </p:txBody>
      </p:sp>
      <p:pic>
        <p:nvPicPr>
          <p:cNvPr id="15" name="Image 4" descr="preencoded.png"/>
          <p:cNvPicPr>
            <a:picLocks noChangeAspect="1"/>
          </p:cNvPicPr>
          <p:nvPr/>
        </p:nvPicPr>
        <p:blipFill>
          <a:blip r:embed="rId7"/>
          <a:stretch>
            <a:fillRect/>
          </a:stretch>
        </p:blipFill>
        <p:spPr>
          <a:xfrm>
            <a:off x="717471" y="5567184"/>
            <a:ext cx="4398526" cy="466368"/>
          </a:xfrm>
          <a:prstGeom prst="rect">
            <a:avLst/>
          </a:prstGeom>
        </p:spPr>
      </p:pic>
      <p:sp>
        <p:nvSpPr>
          <p:cNvPr id="16" name="Text 9"/>
          <p:cNvSpPr/>
          <p:nvPr/>
        </p:nvSpPr>
        <p:spPr>
          <a:xfrm>
            <a:off x="2757488" y="6150114"/>
            <a:ext cx="2241947" cy="182166"/>
          </a:xfrm>
          <a:prstGeom prst="rect">
            <a:avLst/>
          </a:prstGeom>
          <a:noFill/>
          <a:ln/>
        </p:spPr>
        <p:txBody>
          <a:bodyPr wrap="none" lIns="0" tIns="0" rIns="0" bIns="0" rtlCol="0" anchor="t"/>
          <a:lstStyle/>
          <a:p>
            <a:pPr marL="0" indent="0" algn="r" rtl="1">
              <a:lnSpc>
                <a:spcPts val="1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ما لا يستطيع فعله حتى بمساعدة</a:t>
            </a:r>
            <a:endParaRPr lang="en-US" sz="2000" b="1" dirty="0">
              <a:latin typeface="Arial" panose="020B0604020202020204" pitchFamily="34" charset="0"/>
              <a:cs typeface="Arial" panose="020B0604020202020204" pitchFamily="34" charset="0"/>
            </a:endParaRPr>
          </a:p>
        </p:txBody>
      </p:sp>
      <p:sp>
        <p:nvSpPr>
          <p:cNvPr id="17" name="Text 10"/>
          <p:cNvSpPr/>
          <p:nvPr/>
        </p:nvSpPr>
        <p:spPr>
          <a:xfrm>
            <a:off x="834033" y="6402169"/>
            <a:ext cx="4165402" cy="186452"/>
          </a:xfrm>
          <a:prstGeom prst="rect">
            <a:avLst/>
          </a:prstGeom>
          <a:noFill/>
          <a:ln/>
        </p:spPr>
        <p:txBody>
          <a:bodyPr wrap="non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مهارات تتطلب نضجاً أكبر أو تطوراً إضافياً</a:t>
            </a:r>
            <a:endParaRPr lang="en-US" sz="1400" b="1" dirty="0">
              <a:latin typeface="Arial" panose="020B0604020202020204" pitchFamily="34" charset="0"/>
              <a:cs typeface="Arial" panose="020B0604020202020204" pitchFamily="34" charset="0"/>
            </a:endParaRPr>
          </a:p>
        </p:txBody>
      </p:sp>
      <p:sp>
        <p:nvSpPr>
          <p:cNvPr id="18" name="Text 11"/>
          <p:cNvSpPr/>
          <p:nvPr/>
        </p:nvSpPr>
        <p:spPr>
          <a:xfrm>
            <a:off x="717471" y="6836271"/>
            <a:ext cx="13195459" cy="186452"/>
          </a:xfrm>
          <a:prstGeom prst="rect">
            <a:avLst/>
          </a:prstGeom>
          <a:noFill/>
          <a:ln/>
        </p:spPr>
        <p:txBody>
          <a:bodyPr wrap="non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أكد فيغوتسكي على أهمية </a:t>
            </a:r>
            <a:r>
              <a:rPr lang="en-US" sz="1400" b="1" dirty="0">
                <a:solidFill>
                  <a:srgbClr val="87ADFD"/>
                </a:solidFill>
                <a:latin typeface="Arial" panose="020B0604020202020204" pitchFamily="34" charset="0"/>
                <a:ea typeface="Manrope" pitchFamily="34" charset="-122"/>
                <a:cs typeface="Arial" panose="020B0604020202020204" pitchFamily="34" charset="0"/>
              </a:rPr>
              <a:t>اللغة كأداة ثقافية</a:t>
            </a:r>
            <a:r>
              <a:rPr lang="en-US" sz="1400" b="1" dirty="0">
                <a:solidFill>
                  <a:srgbClr val="5B6E8C"/>
                </a:solidFill>
                <a:latin typeface="Arial" panose="020B0604020202020204" pitchFamily="34" charset="0"/>
                <a:ea typeface="Manrope" pitchFamily="34" charset="-122"/>
                <a:cs typeface="Arial" panose="020B0604020202020204" pitchFamily="34" charset="0"/>
              </a:rPr>
              <a:t> تنقل المعرفة والخبرات عبر الأجيال. اللغة ليست مجرد وسيلة للتواصل، بل هي </a:t>
            </a:r>
            <a:r>
              <a:rPr lang="en-US" sz="1400" b="1" i="1" dirty="0">
                <a:solidFill>
                  <a:srgbClr val="5B6E8C"/>
                </a:solidFill>
                <a:latin typeface="Arial" panose="020B0604020202020204" pitchFamily="34" charset="0"/>
                <a:ea typeface="Manrope" pitchFamily="34" charset="-122"/>
                <a:cs typeface="Arial" panose="020B0604020202020204" pitchFamily="34" charset="0"/>
              </a:rPr>
              <a:t>أداة التفكير نفسها</a:t>
            </a:r>
            <a:r>
              <a:rPr lang="en-US" sz="1400" b="1" dirty="0">
                <a:solidFill>
                  <a:srgbClr val="5B6E8C"/>
                </a:solidFill>
                <a:latin typeface="Arial" panose="020B0604020202020204" pitchFamily="34" charset="0"/>
                <a:ea typeface="Manrope" pitchFamily="34" charset="-122"/>
                <a:cs typeface="Arial" panose="020B0604020202020204" pitchFamily="34" charset="0"/>
              </a:rPr>
              <a:t>. من خلال اللغة، يكتسب الأطفال طرق تفكير مجتمعهم وثقافتهم، </a:t>
            </a:r>
            <a:r>
              <a:rPr lang="en-US" sz="1400" b="1" dirty="0" err="1">
                <a:solidFill>
                  <a:srgbClr val="5B6E8C"/>
                </a:solidFill>
                <a:latin typeface="Arial" panose="020B0604020202020204" pitchFamily="34" charset="0"/>
                <a:ea typeface="Manrope" pitchFamily="34" charset="-122"/>
                <a:cs typeface="Arial" panose="020B0604020202020204" pitchFamily="34" charset="0"/>
              </a:rPr>
              <a:t>ويطورون</a:t>
            </a:r>
            <a:r>
              <a:rPr lang="en-US" sz="1400" b="1" dirty="0">
                <a:solidFill>
                  <a:srgbClr val="5B6E8C"/>
                </a:solidFill>
                <a:latin typeface="Arial" panose="020B0604020202020204" pitchFamily="34" charset="0"/>
                <a:ea typeface="Manrope" pitchFamily="34" charset="-122"/>
                <a:cs typeface="Arial" panose="020B0604020202020204" pitchFamily="34" charset="0"/>
              </a:rPr>
              <a:t> </a:t>
            </a:r>
            <a:endParaRPr lang="ar-DZ" sz="14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lnSpc>
                <a:spcPts val="1450"/>
              </a:lnSpc>
              <a:buNone/>
            </a:pPr>
            <a:r>
              <a:rPr lang="en-US" sz="1400" b="1" dirty="0" err="1">
                <a:solidFill>
                  <a:srgbClr val="5B6E8C"/>
                </a:solidFill>
                <a:latin typeface="Arial" panose="020B0604020202020204" pitchFamily="34" charset="0"/>
                <a:ea typeface="Manrope" pitchFamily="34" charset="-122"/>
                <a:cs typeface="Arial" panose="020B0604020202020204" pitchFamily="34" charset="0"/>
              </a:rPr>
              <a:t>قدراتهم</a:t>
            </a:r>
            <a:r>
              <a:rPr lang="en-US" sz="1400" b="1" dirty="0">
                <a:solidFill>
                  <a:srgbClr val="5B6E8C"/>
                </a:solidFill>
                <a:latin typeface="Arial" panose="020B0604020202020204" pitchFamily="34" charset="0"/>
                <a:ea typeface="Manrope" pitchFamily="34" charset="-122"/>
                <a:cs typeface="Arial" panose="020B0604020202020204" pitchFamily="34" charset="0"/>
              </a:rPr>
              <a:t> المعرفية العليا كالانتباه المتعمد والذاكرة المنظمة والتفكير المجرد.</a:t>
            </a:r>
            <a:endParaRPr lang="en-US" sz="1400" b="1" dirty="0">
              <a:latin typeface="Arial" panose="020B0604020202020204" pitchFamily="34" charset="0"/>
              <a:cs typeface="Arial" panose="020B0604020202020204" pitchFamily="34" charset="0"/>
            </a:endParaRPr>
          </a:p>
        </p:txBody>
      </p:sp>
      <p:sp>
        <p:nvSpPr>
          <p:cNvPr id="19" name="Text 12"/>
          <p:cNvSpPr/>
          <p:nvPr/>
        </p:nvSpPr>
        <p:spPr>
          <a:xfrm>
            <a:off x="717471" y="7284899"/>
            <a:ext cx="13020675" cy="186452"/>
          </a:xfrm>
          <a:prstGeom prst="rect">
            <a:avLst/>
          </a:prstGeom>
          <a:noFill/>
          <a:ln/>
        </p:spPr>
        <p:txBody>
          <a:bodyPr wrap="none" lIns="0" tIns="0" rIns="0" bIns="0" rtlCol="0" anchor="t"/>
          <a:lstStyle/>
          <a:p>
            <a:pPr marL="0" indent="0" algn="r" rtl="1">
              <a:lnSpc>
                <a:spcPts val="145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"ما يفعله الطفل اليوم مع الآخرين، سيفعله غداً بمفرده. كل وظيفة في التطور الثقافي للطفل تظهر مرتين: أولاً على المستوى الاجتماعي، ثم على المستوى النفسي الفردي."</a:t>
            </a:r>
            <a:endParaRPr lang="en-US" sz="1400" b="1" dirty="0">
              <a:latin typeface="Arial" panose="020B0604020202020204" pitchFamily="34" charset="0"/>
              <a:cs typeface="Arial" panose="020B0604020202020204" pitchFamily="34" charset="0"/>
            </a:endParaRPr>
          </a:p>
        </p:txBody>
      </p:sp>
      <p:sp>
        <p:nvSpPr>
          <p:cNvPr id="20" name="Shape 13"/>
          <p:cNvSpPr/>
          <p:nvPr/>
        </p:nvSpPr>
        <p:spPr>
          <a:xfrm>
            <a:off x="13897689" y="7153811"/>
            <a:ext cx="15240" cy="448628"/>
          </a:xfrm>
          <a:prstGeom prst="rect">
            <a:avLst/>
          </a:prstGeom>
          <a:solidFill>
            <a:srgbClr val="AAE4FE"/>
          </a:solidFill>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59951" y="386120"/>
            <a:ext cx="813197" cy="1221938"/>
          </a:xfrm>
          <a:prstGeom prst="rect">
            <a:avLst/>
          </a:prstGeom>
        </p:spPr>
      </p:pic>
      <p:sp>
        <p:nvSpPr>
          <p:cNvPr id="3" name="Text 0"/>
          <p:cNvSpPr/>
          <p:nvPr/>
        </p:nvSpPr>
        <p:spPr>
          <a:xfrm>
            <a:off x="6372142" y="473178"/>
            <a:ext cx="4280297" cy="227528"/>
          </a:xfrm>
          <a:prstGeom prst="rect">
            <a:avLst/>
          </a:prstGeom>
          <a:noFill/>
          <a:ln/>
        </p:spPr>
        <p:txBody>
          <a:bodyPr wrap="none" lIns="0" tIns="0" rIns="0" bIns="0" rtlCol="0" anchor="t"/>
          <a:lstStyle/>
          <a:p>
            <a:pPr marL="0" indent="0" algn="r" rtl="1">
              <a:lnSpc>
                <a:spcPts val="1750"/>
              </a:lnSpc>
              <a:buNone/>
            </a:pPr>
            <a:r>
              <a:rPr lang="en-US" sz="3600" b="1" dirty="0">
                <a:solidFill>
                  <a:srgbClr val="5B6E8C"/>
                </a:solidFill>
                <a:latin typeface="Arial" panose="020B0604020202020204" pitchFamily="34" charset="0"/>
                <a:ea typeface="Alexandria Medium" pitchFamily="34" charset="-122"/>
                <a:cs typeface="Arial" panose="020B0604020202020204" pitchFamily="34" charset="0"/>
              </a:rPr>
              <a:t>إريك إريكسون: التطور النفسي-الاجتماعي مدى الحياة</a:t>
            </a:r>
            <a:endParaRPr lang="en-US" sz="3600" b="1" dirty="0">
              <a:latin typeface="Arial" panose="020B0604020202020204" pitchFamily="34" charset="0"/>
              <a:cs typeface="Arial" panose="020B0604020202020204" pitchFamily="34" charset="0"/>
            </a:endParaRPr>
          </a:p>
        </p:txBody>
      </p:sp>
      <p:sp>
        <p:nvSpPr>
          <p:cNvPr id="4" name="Text 1"/>
          <p:cNvSpPr/>
          <p:nvPr/>
        </p:nvSpPr>
        <p:spPr>
          <a:xfrm>
            <a:off x="-1591118" y="1154254"/>
            <a:ext cx="13510498" cy="145494"/>
          </a:xfrm>
          <a:prstGeom prst="rect">
            <a:avLst/>
          </a:prstGeom>
          <a:noFill/>
          <a:ln/>
        </p:spPr>
        <p:txBody>
          <a:bodyPr wrap="none" lIns="0" tIns="0" rIns="0" bIns="0" rtlCol="0" anchor="t"/>
          <a:lstStyle/>
          <a:p>
            <a:pPr marL="0" indent="0" algn="r" rtl="1">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وسع إريك إريكسون نظرية فرويد لتشمل التطور النفسي عبر كامل مراحل الحياة، من المهد إلى اللحد. بينما ركز فرويد على السنوات </a:t>
            </a:r>
            <a:r>
              <a:rPr lang="en-US" sz="1600" b="1" dirty="0" err="1">
                <a:solidFill>
                  <a:srgbClr val="5B6E8C"/>
                </a:solidFill>
                <a:latin typeface="Arial" panose="020B0604020202020204" pitchFamily="34" charset="0"/>
                <a:ea typeface="Manrope" pitchFamily="34" charset="-122"/>
                <a:cs typeface="Arial" panose="020B0604020202020204" pitchFamily="34" charset="0"/>
              </a:rPr>
              <a:t>الأولى</a:t>
            </a:r>
            <a:r>
              <a:rPr lang="en-US" sz="1600" b="1" dirty="0">
                <a:solidFill>
                  <a:srgbClr val="5B6E8C"/>
                </a:solidFill>
                <a:latin typeface="Arial" panose="020B0604020202020204" pitchFamily="34" charset="0"/>
                <a:ea typeface="Manrope" pitchFamily="34" charset="-122"/>
                <a:cs typeface="Arial" panose="020B0604020202020204" pitchFamily="34" charset="0"/>
              </a:rPr>
              <a:t>،</a:t>
            </a:r>
            <a:endParaRPr lang="ar-DZ" sz="16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 أدرك إريكسون أن التطور النفسي عملية مستمرة تتضمن تحديات وأزمات نمائية في كل مرحلة عمرية.</a:t>
            </a:r>
            <a:endParaRPr lang="en-US" sz="1600" b="1" dirty="0">
              <a:latin typeface="Arial" panose="020B0604020202020204" pitchFamily="34" charset="0"/>
              <a:cs typeface="Arial" panose="020B0604020202020204" pitchFamily="34" charset="0"/>
            </a:endParaRPr>
          </a:p>
        </p:txBody>
      </p:sp>
      <p:sp>
        <p:nvSpPr>
          <p:cNvPr id="5" name="Shape 2"/>
          <p:cNvSpPr/>
          <p:nvPr/>
        </p:nvSpPr>
        <p:spPr>
          <a:xfrm>
            <a:off x="10017443" y="1943361"/>
            <a:ext cx="1351002" cy="601467"/>
          </a:xfrm>
          <a:prstGeom prst="roundRect">
            <a:avLst>
              <a:gd name="adj" fmla="val 26048"/>
            </a:avLst>
          </a:prstGeom>
          <a:solidFill>
            <a:srgbClr val="E6F7FF"/>
          </a:solidFill>
          <a:ln w="7620">
            <a:solidFill>
              <a:srgbClr val="B3D5E4"/>
            </a:solidFill>
            <a:prstDash val="solid"/>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29067" y="2232423"/>
            <a:ext cx="127873" cy="127873"/>
          </a:xfrm>
          <a:prstGeom prst="rect">
            <a:avLst/>
          </a:prstGeom>
        </p:spPr>
      </p:pic>
      <p:sp>
        <p:nvSpPr>
          <p:cNvPr id="7" name="Text 3"/>
          <p:cNvSpPr/>
          <p:nvPr/>
        </p:nvSpPr>
        <p:spPr>
          <a:xfrm>
            <a:off x="8766691" y="2032039"/>
            <a:ext cx="1159788" cy="142042"/>
          </a:xfrm>
          <a:prstGeom prst="rect">
            <a:avLst/>
          </a:prstGeom>
          <a:noFill/>
          <a:ln/>
        </p:spPr>
        <p:txBody>
          <a:bodyPr wrap="none" lIns="0" tIns="0" rIns="0" bIns="0" rtlCol="0" anchor="t"/>
          <a:lstStyle/>
          <a:p>
            <a:pPr marL="0" indent="0" algn="r" rtl="1">
              <a:lnSpc>
                <a:spcPts val="1100"/>
              </a:lnSpc>
              <a:buNone/>
            </a:pPr>
            <a:r>
              <a:rPr lang="en-US" sz="1600" b="1" dirty="0">
                <a:solidFill>
                  <a:srgbClr val="5B6E8C"/>
                </a:solidFill>
                <a:latin typeface="Arial" panose="020B0604020202020204" pitchFamily="34" charset="0"/>
                <a:ea typeface="Alexandria Medium" pitchFamily="34" charset="-122"/>
                <a:cs typeface="Arial" panose="020B0604020202020204" pitchFamily="34" charset="0"/>
              </a:rPr>
              <a:t>الثقة مقابل عدم الثقة</a:t>
            </a:r>
            <a:endParaRPr lang="en-US" sz="1600" b="1" dirty="0">
              <a:latin typeface="Arial" panose="020B0604020202020204" pitchFamily="34" charset="0"/>
              <a:cs typeface="Arial" panose="020B0604020202020204" pitchFamily="34" charset="0"/>
            </a:endParaRPr>
          </a:p>
        </p:txBody>
      </p:sp>
      <p:sp>
        <p:nvSpPr>
          <p:cNvPr id="8" name="Text 4"/>
          <p:cNvSpPr/>
          <p:nvPr/>
        </p:nvSpPr>
        <p:spPr>
          <a:xfrm>
            <a:off x="8088987" y="2330420"/>
            <a:ext cx="1837492" cy="145494"/>
          </a:xfrm>
          <a:prstGeom prst="rect">
            <a:avLst/>
          </a:prstGeom>
          <a:noFill/>
          <a:ln/>
        </p:spPr>
        <p:txBody>
          <a:bodyPr wrap="none" lIns="0" tIns="0" rIns="0" bIns="0" rtlCol="0" anchor="t"/>
          <a:lstStyle/>
          <a:p>
            <a:pPr marL="0" indent="0" algn="r" rtl="1">
              <a:lnSpc>
                <a:spcPts val="110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(0-18 شهر) تطوير الثقة الأساسية في العالم والآخرين</a:t>
            </a:r>
            <a:endParaRPr lang="en-US" sz="1400" b="1" dirty="0">
              <a:latin typeface="Arial" panose="020B0604020202020204" pitchFamily="34" charset="0"/>
              <a:cs typeface="Arial" panose="020B0604020202020204" pitchFamily="34" charset="0"/>
            </a:endParaRPr>
          </a:p>
        </p:txBody>
      </p:sp>
      <p:sp>
        <p:nvSpPr>
          <p:cNvPr id="9" name="Shape 5"/>
          <p:cNvSpPr/>
          <p:nvPr/>
        </p:nvSpPr>
        <p:spPr>
          <a:xfrm>
            <a:off x="605433" y="2639000"/>
            <a:ext cx="9366528" cy="3810"/>
          </a:xfrm>
          <a:prstGeom prst="roundRect">
            <a:avLst>
              <a:gd name="adj" fmla="val 3582456"/>
            </a:avLst>
          </a:prstGeom>
          <a:solidFill>
            <a:srgbClr val="B3D5E4"/>
          </a:solidFill>
          <a:ln/>
        </p:spPr>
      </p:sp>
      <p:sp>
        <p:nvSpPr>
          <p:cNvPr id="10" name="Shape 6"/>
          <p:cNvSpPr/>
          <p:nvPr/>
        </p:nvSpPr>
        <p:spPr>
          <a:xfrm>
            <a:off x="9341882" y="2622306"/>
            <a:ext cx="2702004" cy="523994"/>
          </a:xfrm>
          <a:prstGeom prst="roundRect">
            <a:avLst>
              <a:gd name="adj" fmla="val 26048"/>
            </a:avLst>
          </a:prstGeom>
          <a:solidFill>
            <a:srgbClr val="E6F7FF"/>
          </a:solidFill>
          <a:ln w="7620">
            <a:solidFill>
              <a:srgbClr val="B3D5E4"/>
            </a:solidFill>
            <a:prstDash val="solid"/>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28948" y="2879863"/>
            <a:ext cx="127873" cy="127873"/>
          </a:xfrm>
          <a:prstGeom prst="rect">
            <a:avLst/>
          </a:prstGeom>
        </p:spPr>
      </p:pic>
      <p:sp>
        <p:nvSpPr>
          <p:cNvPr id="12" name="Text 7"/>
          <p:cNvSpPr/>
          <p:nvPr/>
        </p:nvSpPr>
        <p:spPr>
          <a:xfrm>
            <a:off x="7958785" y="2783186"/>
            <a:ext cx="1269087" cy="142042"/>
          </a:xfrm>
          <a:prstGeom prst="rect">
            <a:avLst/>
          </a:prstGeom>
          <a:noFill/>
          <a:ln/>
        </p:spPr>
        <p:txBody>
          <a:bodyPr wrap="none" lIns="0" tIns="0" rIns="0" bIns="0" rtlCol="0" anchor="t"/>
          <a:lstStyle/>
          <a:p>
            <a:pPr marL="0" indent="0" algn="r" rtl="1">
              <a:lnSpc>
                <a:spcPts val="1100"/>
              </a:lnSpc>
              <a:buNone/>
            </a:pPr>
            <a:r>
              <a:rPr lang="en-US" sz="1600" b="1" dirty="0">
                <a:solidFill>
                  <a:srgbClr val="5B6E8C"/>
                </a:solidFill>
                <a:latin typeface="Arial" panose="020B0604020202020204" pitchFamily="34" charset="0"/>
                <a:ea typeface="Alexandria Medium" pitchFamily="34" charset="-122"/>
                <a:cs typeface="Arial" panose="020B0604020202020204" pitchFamily="34" charset="0"/>
              </a:rPr>
              <a:t>الاستقلالية مقابل الخجل</a:t>
            </a:r>
            <a:endParaRPr lang="en-US" sz="1600" b="1" dirty="0">
              <a:latin typeface="Arial" panose="020B0604020202020204" pitchFamily="34" charset="0"/>
              <a:cs typeface="Arial" panose="020B0604020202020204" pitchFamily="34" charset="0"/>
            </a:endParaRPr>
          </a:p>
        </p:txBody>
      </p:sp>
      <p:sp>
        <p:nvSpPr>
          <p:cNvPr id="13" name="Text 8"/>
          <p:cNvSpPr/>
          <p:nvPr/>
        </p:nvSpPr>
        <p:spPr>
          <a:xfrm>
            <a:off x="7067602" y="3026274"/>
            <a:ext cx="2160270" cy="145494"/>
          </a:xfrm>
          <a:prstGeom prst="rect">
            <a:avLst/>
          </a:prstGeom>
          <a:noFill/>
          <a:ln/>
        </p:spPr>
        <p:txBody>
          <a:bodyPr wrap="none" lIns="0" tIns="0" rIns="0" bIns="0" rtlCol="0" anchor="t"/>
          <a:lstStyle/>
          <a:p>
            <a:pPr marL="0" indent="0" algn="r" rtl="1">
              <a:lnSpc>
                <a:spcPts val="110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(18 شهر - 3 سنوات) تعلم الاعتماد على النفس واتخاذ القرارات</a:t>
            </a:r>
            <a:endParaRPr lang="en-US" sz="1400" b="1" dirty="0">
              <a:latin typeface="Arial" panose="020B0604020202020204" pitchFamily="34" charset="0"/>
              <a:cs typeface="Arial" panose="020B0604020202020204" pitchFamily="34" charset="0"/>
            </a:endParaRPr>
          </a:p>
        </p:txBody>
      </p:sp>
      <p:sp>
        <p:nvSpPr>
          <p:cNvPr id="14" name="Shape 9"/>
          <p:cNvSpPr/>
          <p:nvPr/>
        </p:nvSpPr>
        <p:spPr>
          <a:xfrm>
            <a:off x="566996" y="3243422"/>
            <a:ext cx="8690967" cy="3810"/>
          </a:xfrm>
          <a:prstGeom prst="roundRect">
            <a:avLst>
              <a:gd name="adj" fmla="val 3582456"/>
            </a:avLst>
          </a:prstGeom>
          <a:solidFill>
            <a:srgbClr val="B3D5E4"/>
          </a:solidFill>
          <a:ln/>
        </p:spPr>
      </p:sp>
      <p:sp>
        <p:nvSpPr>
          <p:cNvPr id="15" name="Shape 10"/>
          <p:cNvSpPr/>
          <p:nvPr/>
        </p:nvSpPr>
        <p:spPr>
          <a:xfrm>
            <a:off x="8666321" y="3239903"/>
            <a:ext cx="4053126" cy="508720"/>
          </a:xfrm>
          <a:prstGeom prst="roundRect">
            <a:avLst>
              <a:gd name="adj" fmla="val 26048"/>
            </a:avLst>
          </a:prstGeom>
          <a:solidFill>
            <a:srgbClr val="E6F7FF"/>
          </a:solidFill>
          <a:ln w="7620">
            <a:solidFill>
              <a:srgbClr val="B3D5E4"/>
            </a:solidFill>
            <a:prstDash val="solid"/>
          </a:ln>
        </p:spPr>
        <p:txBody>
          <a:bodyPr/>
          <a:lstStyle/>
          <a:p>
            <a:endParaRPr lang="fr-FR" sz="2800" b="1" dirty="0">
              <a:latin typeface="Arial" panose="020B0604020202020204" pitchFamily="34" charset="0"/>
              <a:cs typeface="Arial" panose="020B0604020202020204" pitchFamily="34" charset="0"/>
            </a:endParaRPr>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17518" y="3332805"/>
            <a:ext cx="201962" cy="201962"/>
          </a:xfrm>
          <a:prstGeom prst="rect">
            <a:avLst/>
          </a:prstGeom>
        </p:spPr>
      </p:pic>
      <p:sp>
        <p:nvSpPr>
          <p:cNvPr id="17" name="Text 11"/>
          <p:cNvSpPr/>
          <p:nvPr/>
        </p:nvSpPr>
        <p:spPr>
          <a:xfrm>
            <a:off x="7067788" y="3355223"/>
            <a:ext cx="1507569" cy="142042"/>
          </a:xfrm>
          <a:prstGeom prst="rect">
            <a:avLst/>
          </a:prstGeom>
          <a:noFill/>
          <a:ln/>
        </p:spPr>
        <p:txBody>
          <a:bodyPr wrap="none" lIns="0" tIns="0" rIns="0" bIns="0" rtlCol="0" anchor="t"/>
          <a:lstStyle/>
          <a:p>
            <a:pPr marL="0" indent="0" algn="r" rtl="1">
              <a:lnSpc>
                <a:spcPts val="1100"/>
              </a:lnSpc>
              <a:buNone/>
            </a:pPr>
            <a:r>
              <a:rPr lang="en-US" sz="1600" b="1" dirty="0">
                <a:solidFill>
                  <a:srgbClr val="5B6E8C"/>
                </a:solidFill>
                <a:latin typeface="Arial" panose="020B0604020202020204" pitchFamily="34" charset="0"/>
                <a:ea typeface="Alexandria Medium" pitchFamily="34" charset="-122"/>
                <a:cs typeface="Arial" panose="020B0604020202020204" pitchFamily="34" charset="0"/>
              </a:rPr>
              <a:t>المبادرة مقابل الشعور بالذنب</a:t>
            </a:r>
            <a:endParaRPr lang="en-US" sz="1600" b="1" dirty="0">
              <a:latin typeface="Arial" panose="020B0604020202020204" pitchFamily="34" charset="0"/>
              <a:cs typeface="Arial" panose="020B0604020202020204" pitchFamily="34" charset="0"/>
            </a:endParaRPr>
          </a:p>
        </p:txBody>
      </p:sp>
      <p:sp>
        <p:nvSpPr>
          <p:cNvPr id="18" name="Text 12"/>
          <p:cNvSpPr/>
          <p:nvPr/>
        </p:nvSpPr>
        <p:spPr>
          <a:xfrm>
            <a:off x="6847276" y="3632479"/>
            <a:ext cx="1746052" cy="145494"/>
          </a:xfrm>
          <a:prstGeom prst="rect">
            <a:avLst/>
          </a:prstGeom>
          <a:noFill/>
          <a:ln/>
        </p:spPr>
        <p:txBody>
          <a:bodyPr wrap="none" lIns="0" tIns="0" rIns="0" bIns="0" rtlCol="0" anchor="t"/>
          <a:lstStyle/>
          <a:p>
            <a:pPr marL="0" indent="0" algn="r" rtl="1">
              <a:lnSpc>
                <a:spcPts val="110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(3-5 سنوات) تطوير القدرة على التخطيط والمبادرة</a:t>
            </a:r>
            <a:endParaRPr lang="en-US" sz="1400" b="1" dirty="0">
              <a:latin typeface="Arial" panose="020B0604020202020204" pitchFamily="34" charset="0"/>
              <a:cs typeface="Arial" panose="020B0604020202020204" pitchFamily="34" charset="0"/>
            </a:endParaRPr>
          </a:p>
        </p:txBody>
      </p:sp>
      <p:sp>
        <p:nvSpPr>
          <p:cNvPr id="19" name="Shape 13"/>
          <p:cNvSpPr/>
          <p:nvPr/>
        </p:nvSpPr>
        <p:spPr>
          <a:xfrm>
            <a:off x="605433" y="3846108"/>
            <a:ext cx="8015407" cy="3810"/>
          </a:xfrm>
          <a:prstGeom prst="roundRect">
            <a:avLst>
              <a:gd name="adj" fmla="val 3582456"/>
            </a:avLst>
          </a:prstGeom>
          <a:solidFill>
            <a:srgbClr val="B3D5E4"/>
          </a:solidFill>
          <a:ln/>
        </p:spPr>
      </p:sp>
      <p:sp>
        <p:nvSpPr>
          <p:cNvPr id="20" name="Shape 14"/>
          <p:cNvSpPr/>
          <p:nvPr/>
        </p:nvSpPr>
        <p:spPr>
          <a:xfrm>
            <a:off x="7990880" y="3832032"/>
            <a:ext cx="5404128" cy="613934"/>
          </a:xfrm>
          <a:prstGeom prst="roundRect">
            <a:avLst>
              <a:gd name="adj" fmla="val 26048"/>
            </a:avLst>
          </a:prstGeom>
          <a:solidFill>
            <a:srgbClr val="E6F7FF"/>
          </a:solidFill>
          <a:ln w="7620">
            <a:solidFill>
              <a:srgbClr val="B3D5E4"/>
            </a:solidFill>
            <a:prstDash val="solid"/>
          </a:ln>
        </p:spPr>
      </p:sp>
      <p:pic>
        <p:nvPicPr>
          <p:cNvPr id="21" name="Image 4" descr="preencoded.png"/>
          <p:cNvPicPr>
            <a:picLocks noChangeAspect="1"/>
          </p:cNvPicPr>
          <p:nvPr/>
        </p:nvPicPr>
        <p:blipFill>
          <a:blip r:embed="rId10"/>
          <a:stretch>
            <a:fillRect/>
          </a:stretch>
        </p:blipFill>
        <p:spPr>
          <a:xfrm>
            <a:off x="10652439" y="4054152"/>
            <a:ext cx="127873" cy="127873"/>
          </a:xfrm>
          <a:prstGeom prst="rect">
            <a:avLst/>
          </a:prstGeom>
        </p:spPr>
      </p:pic>
      <p:sp>
        <p:nvSpPr>
          <p:cNvPr id="22" name="Text 15"/>
          <p:cNvSpPr/>
          <p:nvPr/>
        </p:nvSpPr>
        <p:spPr>
          <a:xfrm>
            <a:off x="6736941" y="3935135"/>
            <a:ext cx="1137404" cy="142042"/>
          </a:xfrm>
          <a:prstGeom prst="rect">
            <a:avLst/>
          </a:prstGeom>
          <a:noFill/>
          <a:ln/>
        </p:spPr>
        <p:txBody>
          <a:bodyPr wrap="none" lIns="0" tIns="0" rIns="0" bIns="0" rtlCol="0" anchor="t"/>
          <a:lstStyle/>
          <a:p>
            <a:pPr marL="0" indent="0" algn="r" rtl="1">
              <a:lnSpc>
                <a:spcPts val="1100"/>
              </a:lnSpc>
              <a:buNone/>
            </a:pPr>
            <a:r>
              <a:rPr lang="en-US" sz="1600" b="1" dirty="0">
                <a:solidFill>
                  <a:srgbClr val="5B6E8C"/>
                </a:solidFill>
                <a:latin typeface="Arial" panose="020B0604020202020204" pitchFamily="34" charset="0"/>
                <a:ea typeface="Alexandria Medium" pitchFamily="34" charset="-122"/>
                <a:cs typeface="Arial" panose="020B0604020202020204" pitchFamily="34" charset="0"/>
              </a:rPr>
              <a:t>الكفاءة مقابل النقص</a:t>
            </a:r>
            <a:endParaRPr lang="en-US" sz="1600" b="1" dirty="0">
              <a:latin typeface="Arial" panose="020B0604020202020204" pitchFamily="34" charset="0"/>
              <a:cs typeface="Arial" panose="020B0604020202020204" pitchFamily="34" charset="0"/>
            </a:endParaRPr>
          </a:p>
        </p:txBody>
      </p:sp>
      <p:sp>
        <p:nvSpPr>
          <p:cNvPr id="23" name="Text 16"/>
          <p:cNvSpPr/>
          <p:nvPr/>
        </p:nvSpPr>
        <p:spPr>
          <a:xfrm>
            <a:off x="6164699" y="4201121"/>
            <a:ext cx="1735217" cy="145494"/>
          </a:xfrm>
          <a:prstGeom prst="rect">
            <a:avLst/>
          </a:prstGeom>
          <a:noFill/>
          <a:ln/>
        </p:spPr>
        <p:txBody>
          <a:bodyPr wrap="none" lIns="0" tIns="0" rIns="0" bIns="0" rtlCol="0" anchor="t"/>
          <a:lstStyle/>
          <a:p>
            <a:pPr marL="0" indent="0" algn="r" rtl="1">
              <a:lnSpc>
                <a:spcPts val="110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(5-12 سنة) إتقان المهارات الأكاديمية والاجتماعية</a:t>
            </a:r>
            <a:endParaRPr lang="en-US" sz="1400" b="1" dirty="0">
              <a:latin typeface="Arial" panose="020B0604020202020204" pitchFamily="34" charset="0"/>
              <a:cs typeface="Arial" panose="020B0604020202020204" pitchFamily="34" charset="0"/>
            </a:endParaRPr>
          </a:p>
        </p:txBody>
      </p:sp>
      <p:sp>
        <p:nvSpPr>
          <p:cNvPr id="24" name="Shape 17"/>
          <p:cNvSpPr/>
          <p:nvPr/>
        </p:nvSpPr>
        <p:spPr>
          <a:xfrm>
            <a:off x="605433" y="4339882"/>
            <a:ext cx="7339965" cy="3810"/>
          </a:xfrm>
          <a:prstGeom prst="roundRect">
            <a:avLst>
              <a:gd name="adj" fmla="val 3582456"/>
            </a:avLst>
          </a:prstGeom>
          <a:solidFill>
            <a:srgbClr val="B3D5E4"/>
          </a:solidFill>
          <a:ln/>
        </p:spPr>
      </p:sp>
      <p:sp>
        <p:nvSpPr>
          <p:cNvPr id="25" name="Shape 18"/>
          <p:cNvSpPr/>
          <p:nvPr/>
        </p:nvSpPr>
        <p:spPr>
          <a:xfrm>
            <a:off x="7315200" y="4548241"/>
            <a:ext cx="6755249" cy="674555"/>
          </a:xfrm>
          <a:prstGeom prst="roundRect">
            <a:avLst>
              <a:gd name="adj" fmla="val 26048"/>
            </a:avLst>
          </a:prstGeom>
          <a:solidFill>
            <a:srgbClr val="E6F7FF"/>
          </a:solidFill>
          <a:ln w="7620">
            <a:solidFill>
              <a:srgbClr val="B3D5E4"/>
            </a:solidFill>
            <a:prstDash val="solid"/>
          </a:ln>
        </p:spPr>
      </p:sp>
      <p:pic>
        <p:nvPicPr>
          <p:cNvPr id="26" name="Image 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28948" y="4832152"/>
            <a:ext cx="127873" cy="127873"/>
          </a:xfrm>
          <a:prstGeom prst="rect">
            <a:avLst/>
          </a:prstGeom>
        </p:spPr>
      </p:pic>
      <p:sp>
        <p:nvSpPr>
          <p:cNvPr id="27" name="Text 19"/>
          <p:cNvSpPr/>
          <p:nvPr/>
        </p:nvSpPr>
        <p:spPr>
          <a:xfrm>
            <a:off x="6086832" y="4520389"/>
            <a:ext cx="1137404" cy="142042"/>
          </a:xfrm>
          <a:prstGeom prst="rect">
            <a:avLst/>
          </a:prstGeom>
          <a:noFill/>
          <a:ln/>
        </p:spPr>
        <p:txBody>
          <a:bodyPr wrap="none" lIns="0" tIns="0" rIns="0" bIns="0" rtlCol="0" anchor="t"/>
          <a:lstStyle/>
          <a:p>
            <a:pPr marL="0" indent="0" algn="r" rtl="1">
              <a:lnSpc>
                <a:spcPts val="1100"/>
              </a:lnSpc>
              <a:buNone/>
            </a:pPr>
            <a:r>
              <a:rPr lang="en-US" sz="1600" b="1" dirty="0">
                <a:solidFill>
                  <a:srgbClr val="5B6E8C"/>
                </a:solidFill>
                <a:latin typeface="Arial" panose="020B0604020202020204" pitchFamily="34" charset="0"/>
                <a:ea typeface="Alexandria Medium" pitchFamily="34" charset="-122"/>
                <a:cs typeface="Arial" panose="020B0604020202020204" pitchFamily="34" charset="0"/>
              </a:rPr>
              <a:t>الهوية مقابل الالتباس</a:t>
            </a:r>
            <a:endParaRPr lang="en-US" sz="1600" b="1" dirty="0">
              <a:latin typeface="Arial" panose="020B0604020202020204" pitchFamily="34" charset="0"/>
              <a:cs typeface="Arial" panose="020B0604020202020204" pitchFamily="34" charset="0"/>
            </a:endParaRPr>
          </a:p>
        </p:txBody>
      </p:sp>
      <p:sp>
        <p:nvSpPr>
          <p:cNvPr id="28" name="Text 20"/>
          <p:cNvSpPr/>
          <p:nvPr/>
        </p:nvSpPr>
        <p:spPr>
          <a:xfrm>
            <a:off x="5661303" y="4784082"/>
            <a:ext cx="1562933" cy="145494"/>
          </a:xfrm>
          <a:prstGeom prst="rect">
            <a:avLst/>
          </a:prstGeom>
          <a:noFill/>
          <a:ln/>
        </p:spPr>
        <p:txBody>
          <a:bodyPr wrap="none" lIns="0" tIns="0" rIns="0" bIns="0" rtlCol="0" anchor="t"/>
          <a:lstStyle/>
          <a:p>
            <a:pPr marL="0" indent="0" algn="r" rtl="1">
              <a:lnSpc>
                <a:spcPts val="110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(12-18 سنة) تشكيل هوية شخصية متماسكة</a:t>
            </a:r>
            <a:endParaRPr lang="en-US" sz="1400" b="1" dirty="0">
              <a:latin typeface="Arial" panose="020B0604020202020204" pitchFamily="34" charset="0"/>
              <a:cs typeface="Arial" panose="020B0604020202020204" pitchFamily="34" charset="0"/>
            </a:endParaRPr>
          </a:p>
        </p:txBody>
      </p:sp>
      <p:sp>
        <p:nvSpPr>
          <p:cNvPr id="29" name="Text 21"/>
          <p:cNvSpPr/>
          <p:nvPr/>
        </p:nvSpPr>
        <p:spPr>
          <a:xfrm>
            <a:off x="2627797" y="5222640"/>
            <a:ext cx="8879981" cy="457821"/>
          </a:xfrm>
          <a:prstGeom prst="rect">
            <a:avLst/>
          </a:prstGeom>
          <a:noFill/>
          <a:ln/>
        </p:spPr>
        <p:txBody>
          <a:bodyPr wrap="square" lIns="0" tIns="0" rIns="0" bIns="0" rtlCol="0" anchor="t"/>
          <a:lstStyle/>
          <a:p>
            <a:pPr marL="0" indent="0" algn="r" rtl="1">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كل مرحلة في نموذج إريكسون تتضمن </a:t>
            </a:r>
            <a:r>
              <a:rPr lang="en-US" sz="1400" b="1" dirty="0">
                <a:solidFill>
                  <a:srgbClr val="87ADFD"/>
                </a:solidFill>
                <a:latin typeface="Arial" panose="020B0604020202020204" pitchFamily="34" charset="0"/>
                <a:ea typeface="Manrope" pitchFamily="34" charset="-122"/>
                <a:cs typeface="Arial" panose="020B0604020202020204" pitchFamily="34" charset="0"/>
              </a:rPr>
              <a:t>أزمة نمائية</a:t>
            </a:r>
            <a:r>
              <a:rPr lang="en-US" sz="1400" b="1" dirty="0">
                <a:solidFill>
                  <a:srgbClr val="5B6E8C"/>
                </a:solidFill>
                <a:latin typeface="Arial" panose="020B0604020202020204" pitchFamily="34" charset="0"/>
                <a:ea typeface="Manrope" pitchFamily="34" charset="-122"/>
                <a:cs typeface="Arial" panose="020B0604020202020204" pitchFamily="34" charset="0"/>
              </a:rPr>
              <a:t> يجب حلها بنجاح لضمان التطور السليم. هذه الأزمات ليست كوارث، بل هي نقاط تحول حرجة تتطلب من الفرد تطوير مهارات وقدرات نفسية جديدة.</a:t>
            </a:r>
            <a:endParaRPr lang="en-US" sz="1400" b="1" dirty="0">
              <a:latin typeface="Arial" panose="020B0604020202020204" pitchFamily="34" charset="0"/>
              <a:cs typeface="Arial" panose="020B0604020202020204" pitchFamily="34" charset="0"/>
            </a:endParaRPr>
          </a:p>
        </p:txBody>
      </p:sp>
      <p:sp>
        <p:nvSpPr>
          <p:cNvPr id="30" name="Text 22"/>
          <p:cNvSpPr/>
          <p:nvPr/>
        </p:nvSpPr>
        <p:spPr>
          <a:xfrm>
            <a:off x="2675174" y="5935105"/>
            <a:ext cx="8784856" cy="468228"/>
          </a:xfrm>
          <a:prstGeom prst="rect">
            <a:avLst/>
          </a:prstGeom>
          <a:noFill/>
          <a:ln/>
        </p:spPr>
        <p:txBody>
          <a:bodyPr wrap="none" lIns="0" tIns="0" rIns="0" bIns="0" rtlCol="0" anchor="t"/>
          <a:lstStyle/>
          <a:p>
            <a:pPr marL="0" indent="0" algn="r" rtl="1">
              <a:lnSpc>
                <a:spcPts val="1100"/>
              </a:lnSpc>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النجاح في حل أزمة معينة يؤدي إلى تطوير </a:t>
            </a:r>
            <a:r>
              <a:rPr lang="en-US" sz="1400" b="1" u="sng" dirty="0">
                <a:solidFill>
                  <a:srgbClr val="5B6E8C"/>
                </a:solidFill>
                <a:latin typeface="Arial" panose="020B0604020202020204" pitchFamily="34" charset="0"/>
                <a:ea typeface="Manrope" pitchFamily="34" charset="-122"/>
                <a:cs typeface="Arial" panose="020B0604020202020204" pitchFamily="34" charset="0"/>
              </a:rPr>
              <a:t>قوة أساسية</a:t>
            </a:r>
            <a:r>
              <a:rPr lang="en-US" sz="1400" b="1" dirty="0">
                <a:solidFill>
                  <a:srgbClr val="5B6E8C"/>
                </a:solidFill>
                <a:latin typeface="Arial" panose="020B0604020202020204" pitchFamily="34" charset="0"/>
                <a:ea typeface="Manrope" pitchFamily="34" charset="-122"/>
                <a:cs typeface="Arial" panose="020B0604020202020204" pitchFamily="34" charset="0"/>
              </a:rPr>
              <a:t> (كالثقة أو الاستقلالية) تصبح جزءاً من الشخصية، بينما الفشل قد يؤدي إلى مشاكل نفسية وصعوبات في المراحل اللاحقة.</a:t>
            </a:r>
            <a:endParaRPr lang="en-US" sz="1400" b="1" dirty="0">
              <a:latin typeface="Arial" panose="020B0604020202020204" pitchFamily="34" charset="0"/>
              <a:cs typeface="Arial" panose="020B0604020202020204" pitchFamily="34" charset="0"/>
            </a:endParaRPr>
          </a:p>
        </p:txBody>
      </p:sp>
      <p:pic>
        <p:nvPicPr>
          <p:cNvPr id="31" name="Image 6" descr="preencoded.png"/>
          <p:cNvPicPr>
            <a:picLocks noChangeAspect="1"/>
          </p:cNvPicPr>
          <p:nvPr/>
        </p:nvPicPr>
        <p:blipFill>
          <a:blip r:embed="rId13"/>
          <a:stretch>
            <a:fillRect/>
          </a:stretch>
        </p:blipFill>
        <p:spPr>
          <a:xfrm>
            <a:off x="12157896" y="13643"/>
            <a:ext cx="2472504" cy="3093324"/>
          </a:xfrm>
          <a:prstGeom prst="rect">
            <a:avLst/>
          </a:prstGeom>
        </p:spPr>
      </p:pic>
      <p:sp>
        <p:nvSpPr>
          <p:cNvPr id="32" name="Shape 23"/>
          <p:cNvSpPr/>
          <p:nvPr/>
        </p:nvSpPr>
        <p:spPr>
          <a:xfrm>
            <a:off x="644097" y="6455358"/>
            <a:ext cx="13510498" cy="386477"/>
          </a:xfrm>
          <a:prstGeom prst="roundRect">
            <a:avLst>
              <a:gd name="adj" fmla="val 35317"/>
            </a:avLst>
          </a:prstGeom>
          <a:solidFill>
            <a:srgbClr val="B3E7FE"/>
          </a:solidFill>
          <a:ln/>
        </p:spPr>
      </p:sp>
      <p:pic>
        <p:nvPicPr>
          <p:cNvPr id="33" name="Image 7" descr="preencoded.png"/>
          <p:cNvPicPr>
            <a:picLocks noChangeAspect="1"/>
          </p:cNvPicPr>
          <p:nvPr/>
        </p:nvPicPr>
        <p:blipFill>
          <a:blip r:embed="rId14"/>
          <a:stretch>
            <a:fillRect/>
          </a:stretch>
        </p:blipFill>
        <p:spPr>
          <a:xfrm>
            <a:off x="650915" y="7349847"/>
            <a:ext cx="113705" cy="90964"/>
          </a:xfrm>
          <a:prstGeom prst="rect">
            <a:avLst/>
          </a:prstGeom>
        </p:spPr>
      </p:pic>
      <p:sp>
        <p:nvSpPr>
          <p:cNvPr id="34" name="Text 24"/>
          <p:cNvSpPr/>
          <p:nvPr/>
        </p:nvSpPr>
        <p:spPr>
          <a:xfrm>
            <a:off x="644097" y="6559409"/>
            <a:ext cx="13123902" cy="145494"/>
          </a:xfrm>
          <a:prstGeom prst="rect">
            <a:avLst/>
          </a:prstGeom>
          <a:noFill/>
          <a:ln/>
        </p:spPr>
        <p:txBody>
          <a:bodyPr wrap="none" lIns="0" tIns="0" rIns="0" bIns="0" rtlCol="0" anchor="t"/>
          <a:lstStyle/>
          <a:p>
            <a:pPr marL="0" indent="0" algn="r" rtl="1">
              <a:lnSpc>
                <a:spcPts val="1100"/>
              </a:lnSpc>
              <a:buNone/>
            </a:pPr>
            <a:r>
              <a:rPr lang="en-US" sz="1400" b="1" dirty="0">
                <a:solidFill>
                  <a:srgbClr val="96B8FD"/>
                </a:solidFill>
                <a:latin typeface="Arial" panose="020B0604020202020204" pitchFamily="34" charset="0"/>
                <a:ea typeface="Manrope" pitchFamily="34" charset="-122"/>
                <a:cs typeface="Arial" panose="020B0604020202020204" pitchFamily="34" charset="0"/>
              </a:rPr>
              <a:t>رؤية مهمة:</a:t>
            </a:r>
            <a:r>
              <a:rPr lang="en-US" sz="1400" b="1" dirty="0">
                <a:solidFill>
                  <a:srgbClr val="000000"/>
                </a:solidFill>
                <a:latin typeface="Arial" panose="020B0604020202020204" pitchFamily="34" charset="0"/>
                <a:ea typeface="Manrope" pitchFamily="34" charset="-122"/>
                <a:cs typeface="Arial" panose="020B0604020202020204" pitchFamily="34" charset="0"/>
              </a:rPr>
              <a:t> أكد إريكسون على أن التطور لا يتوقف في الطفولة أو المراهقة، بل يستمر مدى الحياة مع إمكانية النمو والتغيير في أي عمر</a:t>
            </a:r>
            <a:endParaRPr lang="en-US" sz="1400" b="1" dirty="0">
              <a:latin typeface="Arial" panose="020B0604020202020204" pitchFamily="34" charset="0"/>
              <a:cs typeface="Arial" panose="020B0604020202020204" pitchFamily="34" charset="0"/>
            </a:endParaRPr>
          </a:p>
        </p:txBody>
      </p:sp>
      <p:sp>
        <p:nvSpPr>
          <p:cNvPr id="35" name="Text 25"/>
          <p:cNvSpPr/>
          <p:nvPr/>
        </p:nvSpPr>
        <p:spPr>
          <a:xfrm>
            <a:off x="566996" y="7126364"/>
            <a:ext cx="13510498" cy="145494"/>
          </a:xfrm>
          <a:prstGeom prst="rect">
            <a:avLst/>
          </a:prstGeom>
          <a:noFill/>
          <a:ln/>
        </p:spPr>
        <p:txBody>
          <a:bodyPr wrap="none" lIns="0" tIns="0" rIns="0" bIns="0" rtlCol="0" anchor="t"/>
          <a:lstStyle/>
          <a:p>
            <a:pPr marL="0" indent="0" algn="r" rtl="1">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هذا المنظور أحدث نقلة في فهم علم النفس التطوري، حيث بدأ المتخصصون في الاهتمام بمراحل البلوغ والشيخوخة كفترات نمو نشطة وليس مجرد استقرار أو تدهور. كما أكد على أهمية </a:t>
            </a:r>
            <a:r>
              <a:rPr lang="en-US" sz="1600" b="1" dirty="0" err="1">
                <a:solidFill>
                  <a:srgbClr val="5B6E8C"/>
                </a:solidFill>
                <a:latin typeface="Arial" panose="020B0604020202020204" pitchFamily="34" charset="0"/>
                <a:ea typeface="Manrope" pitchFamily="34" charset="-122"/>
                <a:cs typeface="Arial" panose="020B0604020202020204" pitchFamily="34" charset="0"/>
              </a:rPr>
              <a:t>العوامل</a:t>
            </a:r>
            <a:r>
              <a:rPr lang="en-US" sz="1600" b="1" dirty="0">
                <a:solidFill>
                  <a:srgbClr val="5B6E8C"/>
                </a:solidFill>
                <a:latin typeface="Arial" panose="020B0604020202020204" pitchFamily="34" charset="0"/>
                <a:ea typeface="Manrope" pitchFamily="34" charset="-122"/>
                <a:cs typeface="Arial" panose="020B0604020202020204" pitchFamily="34" charset="0"/>
              </a:rPr>
              <a:t> </a:t>
            </a:r>
            <a:r>
              <a:rPr lang="en-US" sz="1600" b="1" dirty="0" err="1">
                <a:solidFill>
                  <a:srgbClr val="5B6E8C"/>
                </a:solidFill>
                <a:latin typeface="Arial" panose="020B0604020202020204" pitchFamily="34" charset="0"/>
                <a:ea typeface="Manrope" pitchFamily="34" charset="-122"/>
                <a:cs typeface="Arial" panose="020B0604020202020204" pitchFamily="34" charset="0"/>
              </a:rPr>
              <a:t>الاجتماعية</a:t>
            </a:r>
            <a:endParaRPr lang="ar-DZ" sz="16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 والثقافية في تشكيل التطور </a:t>
            </a:r>
            <a:r>
              <a:rPr lang="en-US" sz="1600" b="1" dirty="0" err="1">
                <a:solidFill>
                  <a:srgbClr val="5B6E8C"/>
                </a:solidFill>
                <a:latin typeface="Arial" panose="020B0604020202020204" pitchFamily="34" charset="0"/>
                <a:ea typeface="Manrope" pitchFamily="34" charset="-122"/>
                <a:cs typeface="Arial" panose="020B0604020202020204" pitchFamily="34" charset="0"/>
              </a:rPr>
              <a:t>النفسي</a:t>
            </a:r>
            <a:r>
              <a:rPr lang="en-US" sz="1600" b="1" dirty="0">
                <a:solidFill>
                  <a:srgbClr val="5B6E8C"/>
                </a:solidFill>
                <a:latin typeface="Arial" panose="020B0604020202020204" pitchFamily="34" charset="0"/>
                <a:ea typeface="Manrope" pitchFamily="34" charset="-122"/>
                <a:cs typeface="Arial" panose="020B0604020202020204" pitchFamily="34" charset="0"/>
              </a:rPr>
              <a:t>، مما جعل نظريته أكثر شمولية وتطبيقاً في سياقات متنوعة.</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09905" y="158157"/>
            <a:ext cx="11789450" cy="175617"/>
          </a:xfrm>
          <a:prstGeom prst="rect">
            <a:avLst/>
          </a:prstGeom>
          <a:noFill/>
          <a:ln/>
        </p:spPr>
        <p:txBody>
          <a:bodyPr wrap="none" lIns="0" tIns="0" rIns="0" bIns="0" rtlCol="0" anchor="t"/>
          <a:lstStyle/>
          <a:p>
            <a:pPr marL="0" indent="0" algn="l">
              <a:lnSpc>
                <a:spcPts val="1350"/>
              </a:lnSpc>
              <a:buNone/>
            </a:pPr>
            <a:endParaRPr lang="en-US" sz="105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12234441" y="48508"/>
            <a:ext cx="2162839" cy="2262776"/>
          </a:xfrm>
          <a:prstGeom prst="rect">
            <a:avLst/>
          </a:prstGeom>
        </p:spPr>
      </p:pic>
      <p:sp>
        <p:nvSpPr>
          <p:cNvPr id="4" name="Text 1"/>
          <p:cNvSpPr/>
          <p:nvPr/>
        </p:nvSpPr>
        <p:spPr>
          <a:xfrm>
            <a:off x="6239236" y="630834"/>
            <a:ext cx="4272677" cy="274201"/>
          </a:xfrm>
          <a:prstGeom prst="rect">
            <a:avLst/>
          </a:prstGeom>
          <a:noFill/>
          <a:ln/>
        </p:spPr>
        <p:txBody>
          <a:bodyPr wrap="none" lIns="0" tIns="0" rIns="0" bIns="0" rtlCol="0" anchor="t"/>
          <a:lstStyle/>
          <a:p>
            <a:pPr marL="0" indent="0" algn="r" rtl="1">
              <a:lnSpc>
                <a:spcPts val="2150"/>
              </a:lnSpc>
              <a:buNone/>
            </a:pPr>
            <a:r>
              <a:rPr lang="en-US" sz="3200" dirty="0">
                <a:solidFill>
                  <a:srgbClr val="5B6E8C"/>
                </a:solidFill>
                <a:latin typeface="Arial" panose="020B0604020202020204" pitchFamily="34" charset="0"/>
                <a:ea typeface="Alexandria Medium" pitchFamily="34" charset="-122"/>
                <a:cs typeface="Arial" panose="020B0604020202020204" pitchFamily="34" charset="0"/>
              </a:rPr>
              <a:t>مايكل تشيشتي: التكامل متعدد التخصصات</a:t>
            </a:r>
            <a:endParaRPr lang="en-US" sz="3200" dirty="0">
              <a:latin typeface="Arial" panose="020B0604020202020204" pitchFamily="34" charset="0"/>
              <a:cs typeface="Arial" panose="020B0604020202020204" pitchFamily="34" charset="0"/>
            </a:endParaRPr>
          </a:p>
        </p:txBody>
      </p:sp>
      <p:sp>
        <p:nvSpPr>
          <p:cNvPr id="5" name="Text 2"/>
          <p:cNvSpPr/>
          <p:nvPr/>
        </p:nvSpPr>
        <p:spPr>
          <a:xfrm>
            <a:off x="269047" y="996204"/>
            <a:ext cx="11664452" cy="754771"/>
          </a:xfrm>
          <a:prstGeom prst="rect">
            <a:avLst/>
          </a:prstGeom>
          <a:noFill/>
          <a:ln/>
        </p:spPr>
        <p:txBody>
          <a:bodyPr wrap="none" lIns="0" tIns="0" rIns="0" bIns="0" rtlCol="0" anchor="t"/>
          <a:lstStyle/>
          <a:p>
            <a:pPr marL="0" indent="0" algn="r" rtl="1">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قدم مايكل تشيشتي مساهمة رائدة في علم نفس الطفل من خلال دعوته إلى التعاون والتكامل بين مختلف فروع علم النفس. أدرك تشيشتي أن فهم التطور الطبيعي والمرضي يتطلب </a:t>
            </a:r>
            <a:r>
              <a:rPr lang="en-US" sz="1400" b="1" dirty="0" err="1">
                <a:solidFill>
                  <a:srgbClr val="5B6E8C"/>
                </a:solidFill>
                <a:latin typeface="Arial" panose="020B0604020202020204" pitchFamily="34" charset="0"/>
                <a:ea typeface="Manrope" pitchFamily="34" charset="-122"/>
                <a:cs typeface="Arial" panose="020B0604020202020204" pitchFamily="34" charset="0"/>
              </a:rPr>
              <a:t>نهجاً</a:t>
            </a:r>
            <a:r>
              <a:rPr lang="en-US" sz="1400" b="1" dirty="0">
                <a:solidFill>
                  <a:srgbClr val="5B6E8C"/>
                </a:solidFill>
                <a:latin typeface="Arial" panose="020B0604020202020204" pitchFamily="34" charset="0"/>
                <a:ea typeface="Manrope" pitchFamily="34" charset="-122"/>
                <a:cs typeface="Arial" panose="020B0604020202020204" pitchFamily="34" charset="0"/>
              </a:rPr>
              <a:t> </a:t>
            </a:r>
            <a:r>
              <a:rPr lang="en-US" sz="1400" b="1" dirty="0" err="1">
                <a:solidFill>
                  <a:srgbClr val="5B6E8C"/>
                </a:solidFill>
                <a:latin typeface="Arial" panose="020B0604020202020204" pitchFamily="34" charset="0"/>
                <a:ea typeface="Manrope" pitchFamily="34" charset="-122"/>
                <a:cs typeface="Arial" panose="020B0604020202020204" pitchFamily="34" charset="0"/>
              </a:rPr>
              <a:t>شاملاً</a:t>
            </a:r>
            <a:endParaRPr lang="ar-DZ" sz="1400" b="1" dirty="0">
              <a:solidFill>
                <a:srgbClr val="5B6E8C"/>
              </a:solidFill>
              <a:latin typeface="Arial" panose="020B0604020202020204" pitchFamily="34" charset="0"/>
              <a:ea typeface="Manrope" pitchFamily="34" charset="-122"/>
              <a:cs typeface="Arial" panose="020B0604020202020204" pitchFamily="34" charset="0"/>
            </a:endParaRPr>
          </a:p>
          <a:p>
            <a:pPr marL="0" indent="0" algn="r" rtl="1">
              <a:buNone/>
            </a:pPr>
            <a:r>
              <a:rPr lang="en-US" sz="1400" b="1" dirty="0">
                <a:solidFill>
                  <a:srgbClr val="5B6E8C"/>
                </a:solidFill>
                <a:latin typeface="Arial" panose="020B0604020202020204" pitchFamily="34" charset="0"/>
                <a:ea typeface="Manrope" pitchFamily="34" charset="-122"/>
                <a:cs typeface="Arial" panose="020B0604020202020204" pitchFamily="34" charset="0"/>
              </a:rPr>
              <a:t> يجمع بين </a:t>
            </a:r>
            <a:r>
              <a:rPr lang="en-US" sz="1400" b="1" dirty="0">
                <a:solidFill>
                  <a:srgbClr val="5B6E8C"/>
                </a:solidFill>
                <a:highlight>
                  <a:srgbClr val="AAE4FE"/>
                </a:highlight>
                <a:latin typeface="Arial" panose="020B0604020202020204" pitchFamily="34" charset="0"/>
                <a:ea typeface="Manrope" pitchFamily="34" charset="-122"/>
                <a:cs typeface="Arial" panose="020B0604020202020204" pitchFamily="34" charset="0"/>
              </a:rPr>
              <a:t>علم </a:t>
            </a:r>
            <a:r>
              <a:rPr lang="en-US" sz="1400" b="1" dirty="0" err="1">
                <a:solidFill>
                  <a:srgbClr val="5B6E8C"/>
                </a:solidFill>
                <a:highlight>
                  <a:srgbClr val="AAE4FE"/>
                </a:highlight>
                <a:latin typeface="Arial" panose="020B0604020202020204" pitchFamily="34" charset="0"/>
                <a:ea typeface="Manrope" pitchFamily="34" charset="-122"/>
                <a:cs typeface="Arial" panose="020B0604020202020204" pitchFamily="34" charset="0"/>
              </a:rPr>
              <a:t>النفس</a:t>
            </a:r>
            <a:r>
              <a:rPr lang="en-US" sz="1400" b="1" dirty="0">
                <a:solidFill>
                  <a:srgbClr val="5B6E8C"/>
                </a:solidFill>
                <a:highlight>
                  <a:srgbClr val="AAE4FE"/>
                </a:highlight>
                <a:latin typeface="Arial" panose="020B0604020202020204" pitchFamily="34" charset="0"/>
                <a:ea typeface="Manrope" pitchFamily="34" charset="-122"/>
                <a:cs typeface="Arial" panose="020B0604020202020204" pitchFamily="34" charset="0"/>
              </a:rPr>
              <a:t> </a:t>
            </a:r>
            <a:r>
              <a:rPr lang="en-US" sz="1400" b="1" dirty="0" err="1">
                <a:solidFill>
                  <a:srgbClr val="5B6E8C"/>
                </a:solidFill>
                <a:highlight>
                  <a:srgbClr val="AAE4FE"/>
                </a:highlight>
                <a:latin typeface="Arial" panose="020B0604020202020204" pitchFamily="34" charset="0"/>
                <a:ea typeface="Manrope" pitchFamily="34" charset="-122"/>
                <a:cs typeface="Arial" panose="020B0604020202020204" pitchFamily="34" charset="0"/>
              </a:rPr>
              <a:t>التطوري</a:t>
            </a:r>
            <a:r>
              <a:rPr lang="en-US" sz="1400" b="1" dirty="0">
                <a:solidFill>
                  <a:srgbClr val="5B6E8C"/>
                </a:solidFill>
                <a:latin typeface="Arial" panose="020B0604020202020204" pitchFamily="34" charset="0"/>
                <a:ea typeface="Manrope" pitchFamily="34" charset="-122"/>
                <a:cs typeface="Arial" panose="020B0604020202020204" pitchFamily="34" charset="0"/>
              </a:rPr>
              <a:t> و</a:t>
            </a:r>
            <a:r>
              <a:rPr lang="en-US" sz="1400" b="1" dirty="0">
                <a:solidFill>
                  <a:srgbClr val="5B6E8C"/>
                </a:solidFill>
                <a:highlight>
                  <a:srgbClr val="87ADFD"/>
                </a:highlight>
                <a:latin typeface="Arial" panose="020B0604020202020204" pitchFamily="34" charset="0"/>
                <a:ea typeface="Manrope" pitchFamily="34" charset="-122"/>
                <a:cs typeface="Arial" panose="020B0604020202020204" pitchFamily="34" charset="0"/>
              </a:rPr>
              <a:t>علم النفس الفارقي</a:t>
            </a:r>
            <a:r>
              <a:rPr lang="en-US" sz="1400" b="1" dirty="0">
                <a:solidFill>
                  <a:srgbClr val="5B6E8C"/>
                </a:solidFill>
                <a:latin typeface="Arial" panose="020B0604020202020204" pitchFamily="34" charset="0"/>
                <a:ea typeface="Manrope" pitchFamily="34" charset="-122"/>
                <a:cs typeface="Arial" panose="020B0604020202020204" pitchFamily="34" charset="0"/>
              </a:rPr>
              <a:t> و</a:t>
            </a:r>
            <a:r>
              <a:rPr lang="en-US" sz="1400" b="1" dirty="0">
                <a:solidFill>
                  <a:srgbClr val="5B6E8C"/>
                </a:solidFill>
                <a:highlight>
                  <a:srgbClr val="96B8FD"/>
                </a:highlight>
                <a:latin typeface="Arial" panose="020B0604020202020204" pitchFamily="34" charset="0"/>
                <a:ea typeface="Manrope" pitchFamily="34" charset="-122"/>
                <a:cs typeface="Arial" panose="020B0604020202020204" pitchFamily="34" charset="0"/>
              </a:rPr>
              <a:t>علم النفس المرضي</a:t>
            </a:r>
            <a:r>
              <a:rPr lang="en-US" sz="1400" b="1" dirty="0">
                <a:solidFill>
                  <a:srgbClr val="5B6E8C"/>
                </a:solidFill>
                <a:latin typeface="Arial" panose="020B0604020202020204" pitchFamily="34" charset="0"/>
                <a:ea typeface="Manrope" pitchFamily="34" charset="-122"/>
                <a:cs typeface="Arial" panose="020B0604020202020204" pitchFamily="34" charset="0"/>
              </a:rPr>
              <a:t>.</a:t>
            </a:r>
            <a:endParaRPr lang="en-US" sz="1400" b="1" dirty="0">
              <a:latin typeface="Arial" panose="020B0604020202020204" pitchFamily="34" charset="0"/>
              <a:cs typeface="Arial" panose="020B0604020202020204" pitchFamily="34" charset="0"/>
            </a:endParaRPr>
          </a:p>
        </p:txBody>
      </p:sp>
      <p:sp>
        <p:nvSpPr>
          <p:cNvPr id="6" name="Text 3"/>
          <p:cNvSpPr/>
          <p:nvPr/>
        </p:nvSpPr>
        <p:spPr>
          <a:xfrm>
            <a:off x="9479760" y="3107693"/>
            <a:ext cx="1371719" cy="171450"/>
          </a:xfrm>
          <a:prstGeom prst="rect">
            <a:avLst/>
          </a:prstGeom>
          <a:noFill/>
          <a:ln/>
        </p:spPr>
        <p:txBody>
          <a:bodyPr wrap="none" lIns="0" tIns="0" rIns="0" bIns="0" rtlCol="0" anchor="t"/>
          <a:lstStyle/>
          <a:p>
            <a:pPr marL="0" indent="0" algn="l" rtl="1">
              <a:lnSpc>
                <a:spcPts val="135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علم النفس التطوري</a:t>
            </a:r>
            <a:endParaRPr lang="en-US" b="1" dirty="0">
              <a:latin typeface="Arial" panose="020B0604020202020204" pitchFamily="34" charset="0"/>
              <a:cs typeface="Arial" panose="020B0604020202020204" pitchFamily="34" charset="0"/>
            </a:endParaRPr>
          </a:p>
        </p:txBody>
      </p:sp>
      <p:sp>
        <p:nvSpPr>
          <p:cNvPr id="7" name="Text 4"/>
          <p:cNvSpPr/>
          <p:nvPr/>
        </p:nvSpPr>
        <p:spPr>
          <a:xfrm>
            <a:off x="9479760" y="3344984"/>
            <a:ext cx="4909899" cy="175617"/>
          </a:xfrm>
          <a:prstGeom prst="rect">
            <a:avLst/>
          </a:prstGeom>
          <a:noFill/>
          <a:ln/>
        </p:spPr>
        <p:txBody>
          <a:bodyPr wrap="none" lIns="0" tIns="0" rIns="0" bIns="0" rtlCol="0" anchor="t"/>
          <a:lstStyle/>
          <a:p>
            <a:pPr marL="0" indent="0" algn="l" rtl="1">
              <a:lnSpc>
                <a:spcPts val="1350"/>
              </a:lnSpc>
              <a:buNone/>
            </a:pPr>
            <a:r>
              <a:rPr lang="en-US" b="1" dirty="0">
                <a:solidFill>
                  <a:srgbClr val="5B6E8C"/>
                </a:solidFill>
                <a:latin typeface="Arial" panose="020B0604020202020204" pitchFamily="34" charset="0"/>
                <a:ea typeface="Manrope" pitchFamily="34" charset="-122"/>
                <a:cs typeface="Arial" panose="020B0604020202020204" pitchFamily="34" charset="0"/>
              </a:rPr>
              <a:t>دراسة مراحل النمو الطبيعي وتسلسلها الزمني</a:t>
            </a:r>
            <a:endParaRPr lang="en-US" b="1" dirty="0">
              <a:latin typeface="Arial" panose="020B0604020202020204" pitchFamily="34" charset="0"/>
              <a:cs typeface="Arial" panose="020B0604020202020204" pitchFamily="34" charset="0"/>
            </a:endParaRPr>
          </a:p>
        </p:txBody>
      </p:sp>
      <p:pic>
        <p:nvPicPr>
          <p:cNvPr id="8" name="Image 1" descr="preencoded.png"/>
          <p:cNvPicPr>
            <a:picLocks noChangeAspect="1"/>
          </p:cNvPicPr>
          <p:nvPr/>
        </p:nvPicPr>
        <p:blipFill>
          <a:blip r:embed="rId4"/>
          <a:stretch>
            <a:fillRect/>
          </a:stretch>
        </p:blipFill>
        <p:spPr>
          <a:xfrm>
            <a:off x="6239236" y="1803601"/>
            <a:ext cx="3021092" cy="3021092"/>
          </a:xfrm>
          <a:prstGeom prst="rect">
            <a:avLst/>
          </a:prstGeom>
        </p:spPr>
      </p:pic>
      <p:pic>
        <p:nvPicPr>
          <p:cNvPr id="9"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4904" y="3231994"/>
            <a:ext cx="164187" cy="164187"/>
          </a:xfrm>
          <a:prstGeom prst="rect">
            <a:avLst/>
          </a:prstGeom>
        </p:spPr>
      </p:pic>
      <p:sp>
        <p:nvSpPr>
          <p:cNvPr id="10" name="Text 5"/>
          <p:cNvSpPr/>
          <p:nvPr/>
        </p:nvSpPr>
        <p:spPr>
          <a:xfrm>
            <a:off x="4702973" y="2311284"/>
            <a:ext cx="1371719" cy="171450"/>
          </a:xfrm>
          <a:prstGeom prst="rect">
            <a:avLst/>
          </a:prstGeom>
          <a:noFill/>
          <a:ln/>
        </p:spPr>
        <p:txBody>
          <a:bodyPr wrap="none" lIns="0" tIns="0" rIns="0" bIns="0" rtlCol="0" anchor="t"/>
          <a:lstStyle/>
          <a:p>
            <a:pPr marL="0" indent="0" algn="r" rtl="1">
              <a:lnSpc>
                <a:spcPts val="135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علم النفس الفارقي</a:t>
            </a:r>
            <a:endParaRPr lang="en-US" b="1" dirty="0">
              <a:latin typeface="Arial" panose="020B0604020202020204" pitchFamily="34" charset="0"/>
              <a:cs typeface="Arial" panose="020B0604020202020204" pitchFamily="34" charset="0"/>
            </a:endParaRPr>
          </a:p>
        </p:txBody>
      </p:sp>
      <p:sp>
        <p:nvSpPr>
          <p:cNvPr id="11" name="Text 6"/>
          <p:cNvSpPr/>
          <p:nvPr/>
        </p:nvSpPr>
        <p:spPr>
          <a:xfrm>
            <a:off x="1109905" y="2548575"/>
            <a:ext cx="4964787" cy="175617"/>
          </a:xfrm>
          <a:prstGeom prst="rect">
            <a:avLst/>
          </a:prstGeom>
          <a:noFill/>
          <a:ln/>
        </p:spPr>
        <p:txBody>
          <a:bodyPr wrap="none" lIns="0" tIns="0" rIns="0" bIns="0" rtlCol="0" anchor="t"/>
          <a:lstStyle/>
          <a:p>
            <a:pPr marL="0" indent="0" algn="r" rtl="1">
              <a:lnSpc>
                <a:spcPts val="1350"/>
              </a:lnSpc>
              <a:buNone/>
            </a:pPr>
            <a:r>
              <a:rPr lang="en-US" b="1" dirty="0">
                <a:solidFill>
                  <a:srgbClr val="5B6E8C"/>
                </a:solidFill>
                <a:latin typeface="Arial" panose="020B0604020202020204" pitchFamily="34" charset="0"/>
                <a:ea typeface="Manrope" pitchFamily="34" charset="-122"/>
                <a:cs typeface="Arial" panose="020B0604020202020204" pitchFamily="34" charset="0"/>
              </a:rPr>
              <a:t>فهم الاختلافات الفردية في القدرات والخصائص</a:t>
            </a:r>
            <a:endParaRPr lang="en-US" b="1"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7"/>
          <a:stretch>
            <a:fillRect/>
          </a:stretch>
        </p:blipFill>
        <p:spPr>
          <a:xfrm>
            <a:off x="6239236" y="1803601"/>
            <a:ext cx="3021092" cy="3021092"/>
          </a:xfrm>
          <a:prstGeom prst="rect">
            <a:avLst/>
          </a:prstGeom>
        </p:spPr>
      </p:pic>
      <p:pic>
        <p:nvPicPr>
          <p:cNvPr id="13"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38872" y="2316165"/>
            <a:ext cx="164187" cy="164187"/>
          </a:xfrm>
          <a:prstGeom prst="rect">
            <a:avLst/>
          </a:prstGeom>
        </p:spPr>
      </p:pic>
      <p:sp>
        <p:nvSpPr>
          <p:cNvPr id="14" name="Text 7"/>
          <p:cNvSpPr/>
          <p:nvPr/>
        </p:nvSpPr>
        <p:spPr>
          <a:xfrm>
            <a:off x="4702973" y="3904102"/>
            <a:ext cx="1371719" cy="171450"/>
          </a:xfrm>
          <a:prstGeom prst="rect">
            <a:avLst/>
          </a:prstGeom>
          <a:noFill/>
          <a:ln/>
        </p:spPr>
        <p:txBody>
          <a:bodyPr wrap="none" lIns="0" tIns="0" rIns="0" bIns="0" rtlCol="0" anchor="t"/>
          <a:lstStyle/>
          <a:p>
            <a:pPr marL="0" indent="0" algn="r" rtl="1">
              <a:lnSpc>
                <a:spcPts val="1350"/>
              </a:lnSpc>
              <a:buNone/>
            </a:pPr>
            <a:r>
              <a:rPr lang="en-US" b="1" dirty="0">
                <a:solidFill>
                  <a:srgbClr val="5B6E8C"/>
                </a:solidFill>
                <a:latin typeface="Arial" panose="020B0604020202020204" pitchFamily="34" charset="0"/>
                <a:ea typeface="Alexandria Medium" pitchFamily="34" charset="-122"/>
                <a:cs typeface="Arial" panose="020B0604020202020204" pitchFamily="34" charset="0"/>
              </a:rPr>
              <a:t>علم النفس المرضي</a:t>
            </a:r>
            <a:endParaRPr lang="en-US" b="1" dirty="0">
              <a:latin typeface="Arial" panose="020B0604020202020204" pitchFamily="34" charset="0"/>
              <a:cs typeface="Arial" panose="020B0604020202020204" pitchFamily="34" charset="0"/>
            </a:endParaRPr>
          </a:p>
        </p:txBody>
      </p:sp>
      <p:sp>
        <p:nvSpPr>
          <p:cNvPr id="15" name="Text 8"/>
          <p:cNvSpPr/>
          <p:nvPr/>
        </p:nvSpPr>
        <p:spPr>
          <a:xfrm>
            <a:off x="1109905" y="4141393"/>
            <a:ext cx="4964787" cy="175617"/>
          </a:xfrm>
          <a:prstGeom prst="rect">
            <a:avLst/>
          </a:prstGeom>
          <a:noFill/>
          <a:ln/>
        </p:spPr>
        <p:txBody>
          <a:bodyPr wrap="none" lIns="0" tIns="0" rIns="0" bIns="0" rtlCol="0" anchor="t"/>
          <a:lstStyle/>
          <a:p>
            <a:pPr marL="0" indent="0" algn="r" rtl="1">
              <a:lnSpc>
                <a:spcPts val="1350"/>
              </a:lnSpc>
              <a:buNone/>
            </a:pPr>
            <a:r>
              <a:rPr lang="en-US" b="1" dirty="0">
                <a:solidFill>
                  <a:srgbClr val="5B6E8C"/>
                </a:solidFill>
                <a:latin typeface="Arial" panose="020B0604020202020204" pitchFamily="34" charset="0"/>
                <a:ea typeface="Manrope" pitchFamily="34" charset="-122"/>
                <a:cs typeface="Arial" panose="020B0604020202020204" pitchFamily="34" charset="0"/>
              </a:rPr>
              <a:t>تحليل الانحرافات والاضطرابات النفسية</a:t>
            </a:r>
            <a:endParaRPr lang="en-US" b="1" dirty="0">
              <a:latin typeface="Arial" panose="020B0604020202020204" pitchFamily="34" charset="0"/>
              <a:cs typeface="Arial" panose="020B0604020202020204" pitchFamily="34" charset="0"/>
            </a:endParaRPr>
          </a:p>
        </p:txBody>
      </p:sp>
      <p:pic>
        <p:nvPicPr>
          <p:cNvPr id="16" name="Image 5" descr="preencoded.png"/>
          <p:cNvPicPr>
            <a:picLocks noChangeAspect="1"/>
          </p:cNvPicPr>
          <p:nvPr/>
        </p:nvPicPr>
        <p:blipFill>
          <a:blip r:embed="rId10"/>
          <a:stretch>
            <a:fillRect/>
          </a:stretch>
        </p:blipFill>
        <p:spPr>
          <a:xfrm>
            <a:off x="6239236" y="1803601"/>
            <a:ext cx="3021092" cy="3021092"/>
          </a:xfrm>
          <a:prstGeom prst="rect">
            <a:avLst/>
          </a:prstGeom>
        </p:spPr>
      </p:pic>
      <p:pic>
        <p:nvPicPr>
          <p:cNvPr id="17" name="Image 6"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38872" y="4147704"/>
            <a:ext cx="164187" cy="164187"/>
          </a:xfrm>
          <a:prstGeom prst="rect">
            <a:avLst/>
          </a:prstGeom>
        </p:spPr>
      </p:pic>
      <p:sp>
        <p:nvSpPr>
          <p:cNvPr id="18" name="Text 9"/>
          <p:cNvSpPr/>
          <p:nvPr/>
        </p:nvSpPr>
        <p:spPr>
          <a:xfrm>
            <a:off x="6841785" y="5775468"/>
            <a:ext cx="2406968" cy="205740"/>
          </a:xfrm>
          <a:prstGeom prst="rect">
            <a:avLst/>
          </a:prstGeom>
          <a:noFill/>
          <a:ln/>
        </p:spPr>
        <p:txBody>
          <a:bodyPr wrap="none" lIns="0" tIns="0" rIns="0" bIns="0" rtlCol="0" anchor="t"/>
          <a:lstStyle/>
          <a:p>
            <a:pPr marL="0" indent="0" algn="r" rtl="1">
              <a:lnSpc>
                <a:spcPts val="1600"/>
              </a:lnSpc>
              <a:buNone/>
            </a:pPr>
            <a:r>
              <a:rPr lang="en-US" dirty="0">
                <a:solidFill>
                  <a:srgbClr val="5B6E8C"/>
                </a:solidFill>
                <a:latin typeface="Arial" panose="020B0604020202020204" pitchFamily="34" charset="0"/>
                <a:ea typeface="Alexandria Medium" pitchFamily="34" charset="-122"/>
                <a:cs typeface="Arial" panose="020B0604020202020204" pitchFamily="34" charset="0"/>
              </a:rPr>
              <a:t>رؤية تشيشتي للاضطراب كعملية</a:t>
            </a:r>
            <a:endParaRPr lang="en-US" dirty="0">
              <a:latin typeface="Arial" panose="020B0604020202020204" pitchFamily="34" charset="0"/>
              <a:cs typeface="Arial" panose="020B0604020202020204" pitchFamily="34" charset="0"/>
            </a:endParaRPr>
          </a:p>
        </p:txBody>
      </p:sp>
      <p:sp>
        <p:nvSpPr>
          <p:cNvPr id="19" name="Text 10"/>
          <p:cNvSpPr/>
          <p:nvPr/>
        </p:nvSpPr>
        <p:spPr>
          <a:xfrm>
            <a:off x="1243731" y="6192603"/>
            <a:ext cx="8016597" cy="144065"/>
          </a:xfrm>
          <a:prstGeom prst="rect">
            <a:avLst/>
          </a:prstGeom>
          <a:noFill/>
          <a:ln/>
        </p:spPr>
        <p:txBody>
          <a:bodyPr wrap="square" lIns="0" tIns="0" rIns="0" bIns="0" rtlCol="0" anchor="t"/>
          <a:lstStyle/>
          <a:p>
            <a:pPr marL="0" indent="0" algn="r" rtl="1">
              <a:buNone/>
            </a:pPr>
            <a:r>
              <a:rPr lang="en-US" dirty="0">
                <a:solidFill>
                  <a:srgbClr val="5B6E8C"/>
                </a:solidFill>
                <a:latin typeface="Arial" panose="020B0604020202020204" pitchFamily="34" charset="0"/>
                <a:ea typeface="Manrope" pitchFamily="34" charset="-122"/>
                <a:cs typeface="Arial" panose="020B0604020202020204" pitchFamily="34" charset="0"/>
              </a:rPr>
              <a:t>طور تشيشتي مفهوماً ثورياً للاضطرابات النفسية، معتبراً أن </a:t>
            </a:r>
            <a:r>
              <a:rPr lang="en-US" u="sng" dirty="0">
                <a:solidFill>
                  <a:srgbClr val="5B6E8C"/>
                </a:solidFill>
                <a:latin typeface="Arial" panose="020B0604020202020204" pitchFamily="34" charset="0"/>
                <a:ea typeface="Manrope" pitchFamily="34" charset="-122"/>
                <a:cs typeface="Arial" panose="020B0604020202020204" pitchFamily="34" charset="0"/>
              </a:rPr>
              <a:t>"كل اضطراب هو في الأساس عملية وليس حالة ثابتة"</a:t>
            </a:r>
            <a:r>
              <a:rPr lang="en-US" dirty="0">
                <a:solidFill>
                  <a:srgbClr val="5B6E8C"/>
                </a:solidFill>
                <a:latin typeface="Arial" panose="020B0604020202020204" pitchFamily="34" charset="0"/>
                <a:ea typeface="Manrope" pitchFamily="34" charset="-122"/>
                <a:cs typeface="Arial" panose="020B0604020202020204" pitchFamily="34" charset="0"/>
              </a:rPr>
              <a:t>. هذا المنظور يعني أن الاضطرابات النمائية ليست مجرد انحرافات عن النمو الطبيعي، بل هي مسارات تطورية بديلة تتطور وتتغير عبر الزمن.</a:t>
            </a:r>
            <a:endParaRPr lang="en-US" dirty="0">
              <a:latin typeface="Arial" panose="020B0604020202020204" pitchFamily="34" charset="0"/>
              <a:cs typeface="Arial" panose="020B0604020202020204" pitchFamily="34" charset="0"/>
            </a:endParaRPr>
          </a:p>
        </p:txBody>
      </p:sp>
      <p:sp>
        <p:nvSpPr>
          <p:cNvPr id="20" name="Text 11"/>
          <p:cNvSpPr/>
          <p:nvPr/>
        </p:nvSpPr>
        <p:spPr>
          <a:xfrm>
            <a:off x="1243731" y="7285748"/>
            <a:ext cx="8016597" cy="511373"/>
          </a:xfrm>
          <a:prstGeom prst="rect">
            <a:avLst/>
          </a:prstGeom>
          <a:noFill/>
          <a:ln/>
        </p:spPr>
        <p:txBody>
          <a:bodyPr wrap="square" lIns="0" tIns="0" rIns="0" bIns="0" rtlCol="0" anchor="t"/>
          <a:lstStyle/>
          <a:p>
            <a:pPr marL="0" indent="0" algn="r" rtl="1">
              <a:buNone/>
            </a:pPr>
            <a:r>
              <a:rPr lang="en-US" dirty="0">
                <a:solidFill>
                  <a:srgbClr val="5B6E8C"/>
                </a:solidFill>
                <a:latin typeface="Arial" panose="020B0604020202020204" pitchFamily="34" charset="0"/>
                <a:ea typeface="Manrope" pitchFamily="34" charset="-122"/>
                <a:cs typeface="Arial" panose="020B0604020202020204" pitchFamily="34" charset="0"/>
              </a:rPr>
              <a:t>هذا الفهم الديناميكي للاضطراب له آثار عملية مهمة: فبدلاً من النظر للطفل المضطرب كحالة يائسة، يمكن فهم اضطرابه كعملية قابلة للتدخل والتعديل من خلال الدعم والتدخل المناسبين في الوقت المناسب.</a:t>
            </a:r>
            <a:endParaRPr lang="en-US" dirty="0">
              <a:latin typeface="Arial" panose="020B0604020202020204" pitchFamily="34" charset="0"/>
              <a:cs typeface="Arial" panose="020B0604020202020204" pitchFamily="34" charset="0"/>
            </a:endParaRPr>
          </a:p>
        </p:txBody>
      </p:sp>
      <p:pic>
        <p:nvPicPr>
          <p:cNvPr id="21" name="Image 7" descr="preencoded.png"/>
          <p:cNvPicPr>
            <a:picLocks noChangeAspect="1"/>
          </p:cNvPicPr>
          <p:nvPr/>
        </p:nvPicPr>
        <p:blipFill>
          <a:blip r:embed="rId13"/>
          <a:stretch>
            <a:fillRect/>
          </a:stretch>
        </p:blipFill>
        <p:spPr>
          <a:xfrm>
            <a:off x="12461800" y="5071391"/>
            <a:ext cx="1935480" cy="1935480"/>
          </a:xfrm>
          <a:prstGeom prst="rect">
            <a:avLst/>
          </a:prstGeom>
        </p:spPr>
      </p:pic>
      <p:sp>
        <p:nvSpPr>
          <p:cNvPr id="22" name="Text 12"/>
          <p:cNvSpPr/>
          <p:nvPr/>
        </p:nvSpPr>
        <p:spPr>
          <a:xfrm>
            <a:off x="1109905" y="7376917"/>
            <a:ext cx="13115211" cy="175617"/>
          </a:xfrm>
          <a:prstGeom prst="rect">
            <a:avLst/>
          </a:prstGeom>
          <a:noFill/>
          <a:ln/>
        </p:spPr>
        <p:txBody>
          <a:bodyPr wrap="none" lIns="0" tIns="0" rIns="0" bIns="0" rtlCol="0" anchor="t"/>
          <a:lstStyle/>
          <a:p>
            <a:pPr marL="0" indent="0" algn="r" rtl="1">
              <a:lnSpc>
                <a:spcPts val="1350"/>
              </a:lnSpc>
              <a:buNone/>
            </a:pPr>
            <a:r>
              <a:rPr lang="en-US" sz="1050" dirty="0">
                <a:solidFill>
                  <a:srgbClr val="5B6E8C"/>
                </a:solidFill>
                <a:latin typeface="Arial" panose="020B0604020202020204" pitchFamily="34" charset="0"/>
                <a:ea typeface="Manrope" pitchFamily="34" charset="-122"/>
                <a:cs typeface="Arial" panose="020B0604020202020204" pitchFamily="34" charset="0"/>
              </a:rPr>
              <a:t>"فال.</a:t>
            </a:r>
            <a:endParaRPr lang="en-US" sz="1050" dirty="0">
              <a:latin typeface="Arial" panose="020B0604020202020204" pitchFamily="34" charset="0"/>
              <a:cs typeface="Arial" panose="020B0604020202020204" pitchFamily="34" charset="0"/>
            </a:endParaRPr>
          </a:p>
        </p:txBody>
      </p:sp>
      <p:sp>
        <p:nvSpPr>
          <p:cNvPr id="23" name="Shape 13"/>
          <p:cNvSpPr/>
          <p:nvPr/>
        </p:nvSpPr>
        <p:spPr>
          <a:xfrm>
            <a:off x="14374420" y="7253568"/>
            <a:ext cx="15240" cy="422315"/>
          </a:xfrm>
          <a:prstGeom prst="rect">
            <a:avLst/>
          </a:prstGeom>
          <a:solidFill>
            <a:srgbClr val="AAE4FE"/>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55990"/>
            <a:ext cx="7556421" cy="1417558"/>
          </a:xfrm>
          <a:prstGeom prst="rect">
            <a:avLst/>
          </a:prstGeom>
          <a:noFill/>
          <a:ln/>
        </p:spPr>
        <p:txBody>
          <a:bodyPr wrap="square" lIns="0" tIns="0" rIns="0" bIns="0" rtlCol="0" anchor="t"/>
          <a:lstStyle/>
          <a:p>
            <a:pPr marL="0" indent="0" algn="r" rtl="1">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تاريخ وتطور علم النفس النمائي</a:t>
            </a:r>
            <a:endParaRPr lang="en-US" sz="4450" dirty="0"/>
          </a:p>
        </p:txBody>
      </p:sp>
      <p:sp>
        <p:nvSpPr>
          <p:cNvPr id="4" name="Shape 1"/>
          <p:cNvSpPr/>
          <p:nvPr/>
        </p:nvSpPr>
        <p:spPr>
          <a:xfrm>
            <a:off x="10171867" y="3013710"/>
            <a:ext cx="3664744" cy="2410897"/>
          </a:xfrm>
          <a:prstGeom prst="roundRect">
            <a:avLst>
              <a:gd name="adj" fmla="val 14113"/>
            </a:avLst>
          </a:prstGeom>
          <a:solidFill>
            <a:srgbClr val="E6F7FF"/>
          </a:solidFill>
          <a:ln w="7620">
            <a:solidFill>
              <a:srgbClr val="B3D5E4"/>
            </a:solidFill>
            <a:prstDash val="solid"/>
          </a:ln>
        </p:spPr>
      </p:sp>
      <p:sp>
        <p:nvSpPr>
          <p:cNvPr id="5" name="Text 2"/>
          <p:cNvSpPr/>
          <p:nvPr/>
        </p:nvSpPr>
        <p:spPr>
          <a:xfrm>
            <a:off x="10766941" y="3248144"/>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موضوع الدراسة</a:t>
            </a:r>
            <a:endParaRPr lang="en-US" sz="2200" dirty="0"/>
          </a:p>
        </p:txBody>
      </p:sp>
      <p:sp>
        <p:nvSpPr>
          <p:cNvPr id="6" name="Text 3"/>
          <p:cNvSpPr/>
          <p:nvPr/>
        </p:nvSpPr>
        <p:spPr>
          <a:xfrm>
            <a:off x="10406301" y="3738563"/>
            <a:ext cx="3195876" cy="1451610"/>
          </a:xfrm>
          <a:prstGeom prst="rect">
            <a:avLst/>
          </a:prstGeom>
          <a:noFill/>
          <a:ln/>
        </p:spPr>
        <p:txBody>
          <a:bodyPr wrap="square" lIns="0" tIns="0" rIns="0" bIns="0" rtlCol="0" anchor="t"/>
          <a:lstStyle/>
          <a:p>
            <a:pPr marL="0" indent="0" algn="r" rtl="1">
              <a:lnSpc>
                <a:spcPts val="2850"/>
              </a:lnSpc>
              <a:buNone/>
            </a:pPr>
            <a:r>
              <a:rPr lang="en-US" sz="1750" dirty="0">
                <a:solidFill>
                  <a:srgbClr val="000000"/>
                </a:solidFill>
                <a:latin typeface="Manrope" pitchFamily="34" charset="0"/>
                <a:ea typeface="Manrope" pitchFamily="34" charset="-122"/>
                <a:cs typeface="Manrope" pitchFamily="34" charset="-120"/>
              </a:rPr>
              <a:t>موضوع الدراسة هو علم التكون (Ontogenèse)، الذي يُعرّف بأنه التطور النفسي الفردي طوال الحياة (Lehalle, 2006)</a:t>
            </a:r>
            <a:endParaRPr lang="en-US" sz="1750" dirty="0"/>
          </a:p>
        </p:txBody>
      </p:sp>
      <p:sp>
        <p:nvSpPr>
          <p:cNvPr id="7" name="Shape 4"/>
          <p:cNvSpPr/>
          <p:nvPr/>
        </p:nvSpPr>
        <p:spPr>
          <a:xfrm>
            <a:off x="6280190" y="3013710"/>
            <a:ext cx="3664863" cy="2410897"/>
          </a:xfrm>
          <a:prstGeom prst="roundRect">
            <a:avLst>
              <a:gd name="adj" fmla="val 14113"/>
            </a:avLst>
          </a:prstGeom>
          <a:solidFill>
            <a:srgbClr val="E6F7FF"/>
          </a:solidFill>
          <a:ln w="7620">
            <a:solidFill>
              <a:srgbClr val="B3D5E4"/>
            </a:solidFill>
            <a:prstDash val="solid"/>
          </a:ln>
        </p:spPr>
      </p:sp>
      <p:sp>
        <p:nvSpPr>
          <p:cNvPr id="8" name="Text 5"/>
          <p:cNvSpPr/>
          <p:nvPr/>
        </p:nvSpPr>
        <p:spPr>
          <a:xfrm>
            <a:off x="6875383" y="3248144"/>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الفروع الأساسية</a:t>
            </a:r>
            <a:endParaRPr lang="en-US" sz="2200" dirty="0"/>
          </a:p>
        </p:txBody>
      </p:sp>
      <p:sp>
        <p:nvSpPr>
          <p:cNvPr id="9" name="Text 6"/>
          <p:cNvSpPr/>
          <p:nvPr/>
        </p:nvSpPr>
        <p:spPr>
          <a:xfrm>
            <a:off x="6514624" y="3738563"/>
            <a:ext cx="3195995" cy="725805"/>
          </a:xfrm>
          <a:prstGeom prst="rect">
            <a:avLst/>
          </a:prstGeom>
          <a:noFill/>
          <a:ln/>
        </p:spPr>
        <p:txBody>
          <a:bodyPr wrap="square" lIns="0" tIns="0" rIns="0" bIns="0" rtlCol="0" anchor="t"/>
          <a:lstStyle/>
          <a:p>
            <a:pPr marL="0" indent="0" algn="r" rtl="1">
              <a:lnSpc>
                <a:spcPts val="2850"/>
              </a:lnSpc>
              <a:buNone/>
            </a:pPr>
            <a:r>
              <a:rPr lang="en-US" sz="1750" dirty="0">
                <a:solidFill>
                  <a:srgbClr val="000000"/>
                </a:solidFill>
                <a:latin typeface="Manrope" pitchFamily="34" charset="0"/>
                <a:ea typeface="Manrope" pitchFamily="34" charset="-122"/>
                <a:cs typeface="Manrope" pitchFamily="34" charset="-120"/>
              </a:rPr>
              <a:t>يشمل علم نفس الطفل، علم النفس الوراثي، وعلم النفس النمائي</a:t>
            </a:r>
            <a:endParaRPr lang="en-US" sz="1750" dirty="0"/>
          </a:p>
        </p:txBody>
      </p:sp>
      <p:sp>
        <p:nvSpPr>
          <p:cNvPr id="10" name="Shape 7"/>
          <p:cNvSpPr/>
          <p:nvPr/>
        </p:nvSpPr>
        <p:spPr>
          <a:xfrm>
            <a:off x="6280190" y="5651421"/>
            <a:ext cx="7556421" cy="1322189"/>
          </a:xfrm>
          <a:prstGeom prst="roundRect">
            <a:avLst>
              <a:gd name="adj" fmla="val 25733"/>
            </a:avLst>
          </a:prstGeom>
          <a:solidFill>
            <a:srgbClr val="E6F7FF"/>
          </a:solidFill>
          <a:ln w="7620">
            <a:solidFill>
              <a:srgbClr val="B3D5E4"/>
            </a:solidFill>
            <a:prstDash val="solid"/>
          </a:ln>
        </p:spPr>
      </p:sp>
      <p:sp>
        <p:nvSpPr>
          <p:cNvPr id="11" name="Text 8"/>
          <p:cNvSpPr/>
          <p:nvPr/>
        </p:nvSpPr>
        <p:spPr>
          <a:xfrm>
            <a:off x="10766941" y="5885855"/>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نطاق الدراسة</a:t>
            </a:r>
            <a:endParaRPr lang="en-US" sz="2200" dirty="0"/>
          </a:p>
        </p:txBody>
      </p:sp>
      <p:sp>
        <p:nvSpPr>
          <p:cNvPr id="12" name="Text 9"/>
          <p:cNvSpPr/>
          <p:nvPr/>
        </p:nvSpPr>
        <p:spPr>
          <a:xfrm>
            <a:off x="6514624" y="6376273"/>
            <a:ext cx="7087553" cy="362903"/>
          </a:xfrm>
          <a:prstGeom prst="rect">
            <a:avLst/>
          </a:prstGeom>
          <a:noFill/>
          <a:ln/>
        </p:spPr>
        <p:txBody>
          <a:bodyPr wrap="none" lIns="0" tIns="0" rIns="0" bIns="0" rtlCol="0" anchor="t"/>
          <a:lstStyle/>
          <a:p>
            <a:pPr marL="0" indent="0" algn="r" rtl="1">
              <a:lnSpc>
                <a:spcPts val="2850"/>
              </a:lnSpc>
              <a:buNone/>
            </a:pPr>
            <a:r>
              <a:rPr lang="en-US" sz="1750" dirty="0">
                <a:solidFill>
                  <a:srgbClr val="000000"/>
                </a:solidFill>
                <a:latin typeface="Manrope" pitchFamily="34" charset="0"/>
                <a:ea typeface="Manrope" pitchFamily="34" charset="-122"/>
                <a:cs typeface="Manrope" pitchFamily="34" charset="-120"/>
              </a:rPr>
              <a:t>تدرس هذه الفروع الإنسان من لحظة التكوين حتى مرحلة الشيخوخة</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961198"/>
            <a:ext cx="12745164" cy="317540"/>
          </a:xfrm>
          <a:prstGeom prst="rect">
            <a:avLst/>
          </a:prstGeom>
          <a:noFill/>
          <a:ln/>
        </p:spPr>
        <p:txBody>
          <a:bodyPr wrap="none" lIns="0" tIns="0" rIns="0" bIns="0" rtlCol="0" anchor="t"/>
          <a:lstStyle/>
          <a:p>
            <a:pPr marL="0" indent="0" algn="r" rtl="1">
              <a:lnSpc>
                <a:spcPts val="2500"/>
              </a:lnSpc>
              <a:buNone/>
            </a:pPr>
            <a:r>
              <a:rPr lang="en-US" sz="2400" dirty="0">
                <a:solidFill>
                  <a:srgbClr val="5B6E8C"/>
                </a:solidFill>
                <a:latin typeface="Manrope" pitchFamily="34" charset="0"/>
                <a:ea typeface="Manrope" pitchFamily="34" charset="-122"/>
                <a:cs typeface="Manrope" pitchFamily="34" charset="-120"/>
              </a:rPr>
              <a:t>فهم الاضطراب يتطلب فهم التطور الطبيعي، وفهم التطور الطبيعي يتعمق من خلال دراسة الاضطراب. إنهما وجهان لعملة واحدة."</a:t>
            </a:r>
            <a:endParaRPr lang="en-US" sz="2400" dirty="0"/>
          </a:p>
        </p:txBody>
      </p:sp>
      <p:sp>
        <p:nvSpPr>
          <p:cNvPr id="3" name="Shape 1"/>
          <p:cNvSpPr/>
          <p:nvPr/>
        </p:nvSpPr>
        <p:spPr>
          <a:xfrm>
            <a:off x="13813750" y="1737955"/>
            <a:ext cx="22860" cy="764024"/>
          </a:xfrm>
          <a:prstGeom prst="rect">
            <a:avLst/>
          </a:prstGeom>
          <a:solidFill>
            <a:srgbClr val="AAE4FE"/>
          </a:solidFill>
          <a:ln/>
        </p:spPr>
      </p:sp>
      <p:sp>
        <p:nvSpPr>
          <p:cNvPr id="4" name="Text 2"/>
          <p:cNvSpPr/>
          <p:nvPr/>
        </p:nvSpPr>
        <p:spPr>
          <a:xfrm>
            <a:off x="13638252" y="2725222"/>
            <a:ext cx="198358" cy="248007"/>
          </a:xfrm>
          <a:prstGeom prst="rect">
            <a:avLst/>
          </a:prstGeom>
          <a:noFill/>
          <a:ln/>
        </p:spPr>
        <p:txBody>
          <a:bodyPr wrap="none" lIns="0" tIns="0" rIns="0" bIns="0" rtlCol="0" anchor="t"/>
          <a:lstStyle/>
          <a:p>
            <a:pPr marL="0" indent="0" algn="l" rtl="1">
              <a:lnSpc>
                <a:spcPts val="2500"/>
              </a:lnSpc>
              <a:buNone/>
            </a:pPr>
            <a:r>
              <a:rPr lang="en-US" sz="2400" dirty="0">
                <a:solidFill>
                  <a:srgbClr val="5B6E8C"/>
                </a:solidFill>
                <a:latin typeface="Alexandria Light" pitchFamily="34" charset="0"/>
                <a:ea typeface="Alexandria Light" pitchFamily="34" charset="-122"/>
                <a:cs typeface="Alexandria Light" pitchFamily="34" charset="-120"/>
              </a:rPr>
              <a:t>01</a:t>
            </a:r>
            <a:endParaRPr lang="en-US" sz="2400" dirty="0"/>
          </a:p>
        </p:txBody>
      </p:sp>
      <p:pic>
        <p:nvPicPr>
          <p:cNvPr id="5" name="Image 0" descr="preencoded.png"/>
          <p:cNvPicPr>
            <a:picLocks noChangeAspect="1"/>
          </p:cNvPicPr>
          <p:nvPr/>
        </p:nvPicPr>
        <p:blipFill>
          <a:blip r:embed="rId3"/>
          <a:stretch>
            <a:fillRect/>
          </a:stretch>
        </p:blipFill>
        <p:spPr>
          <a:xfrm>
            <a:off x="7414379" y="3039547"/>
            <a:ext cx="6422231" cy="22860"/>
          </a:xfrm>
          <a:prstGeom prst="rect">
            <a:avLst/>
          </a:prstGeom>
        </p:spPr>
      </p:pic>
      <p:sp>
        <p:nvSpPr>
          <p:cNvPr id="6" name="Text 3"/>
          <p:cNvSpPr/>
          <p:nvPr/>
        </p:nvSpPr>
        <p:spPr>
          <a:xfrm>
            <a:off x="11355705" y="3184446"/>
            <a:ext cx="2480905" cy="310158"/>
          </a:xfrm>
          <a:prstGeom prst="rect">
            <a:avLst/>
          </a:prstGeom>
          <a:noFill/>
          <a:ln/>
        </p:spPr>
        <p:txBody>
          <a:bodyPr wrap="none" lIns="0" tIns="0" rIns="0" bIns="0" rtlCol="0" anchor="t"/>
          <a:lstStyle/>
          <a:p>
            <a:pPr marL="0" indent="0" algn="r" rtl="1">
              <a:lnSpc>
                <a:spcPts val="2400"/>
              </a:lnSpc>
              <a:buNone/>
            </a:pPr>
            <a:r>
              <a:rPr lang="en-US" sz="3200" dirty="0">
                <a:solidFill>
                  <a:srgbClr val="5B6E8C"/>
                </a:solidFill>
                <a:latin typeface="Alexandria Medium" pitchFamily="34" charset="0"/>
                <a:ea typeface="Alexandria Medium" pitchFamily="34" charset="-122"/>
                <a:cs typeface="Alexandria Medium" pitchFamily="34" charset="-120"/>
              </a:rPr>
              <a:t>التحديد المبكر</a:t>
            </a:r>
            <a:endParaRPr lang="en-US" sz="3200" dirty="0"/>
          </a:p>
        </p:txBody>
      </p:sp>
      <p:sp>
        <p:nvSpPr>
          <p:cNvPr id="7" name="Text 4"/>
          <p:cNvSpPr/>
          <p:nvPr/>
        </p:nvSpPr>
        <p:spPr>
          <a:xfrm>
            <a:off x="7414379" y="3613666"/>
            <a:ext cx="6422231" cy="317540"/>
          </a:xfrm>
          <a:prstGeom prst="rect">
            <a:avLst/>
          </a:prstGeom>
          <a:noFill/>
          <a:ln/>
        </p:spPr>
        <p:txBody>
          <a:bodyPr wrap="none" lIns="0" tIns="0" rIns="0" bIns="0" rtlCol="0" anchor="t"/>
          <a:lstStyle/>
          <a:p>
            <a:pPr marL="0" indent="0" algn="r" rtl="1">
              <a:lnSpc>
                <a:spcPts val="2500"/>
              </a:lnSpc>
              <a:buNone/>
            </a:pPr>
            <a:r>
              <a:rPr lang="en-US" sz="2400" dirty="0">
                <a:solidFill>
                  <a:srgbClr val="5B6E8C"/>
                </a:solidFill>
                <a:latin typeface="Manrope" pitchFamily="34" charset="0"/>
                <a:ea typeface="Manrope" pitchFamily="34" charset="-122"/>
                <a:cs typeface="Manrope" pitchFamily="34" charset="-120"/>
              </a:rPr>
              <a:t>تحديد عوامل الخطر والحماية في البيئة النمائية</a:t>
            </a:r>
            <a:endParaRPr lang="en-US" sz="2400" dirty="0"/>
          </a:p>
        </p:txBody>
      </p:sp>
      <p:sp>
        <p:nvSpPr>
          <p:cNvPr id="8" name="Text 5"/>
          <p:cNvSpPr/>
          <p:nvPr/>
        </p:nvSpPr>
        <p:spPr>
          <a:xfrm>
            <a:off x="7017663" y="2725222"/>
            <a:ext cx="198358" cy="248007"/>
          </a:xfrm>
          <a:prstGeom prst="rect">
            <a:avLst/>
          </a:prstGeom>
          <a:noFill/>
          <a:ln/>
        </p:spPr>
        <p:txBody>
          <a:bodyPr wrap="none" lIns="0" tIns="0" rIns="0" bIns="0" rtlCol="0" anchor="t"/>
          <a:lstStyle/>
          <a:p>
            <a:pPr marL="0" indent="0" algn="l" rtl="1">
              <a:lnSpc>
                <a:spcPts val="2500"/>
              </a:lnSpc>
              <a:buNone/>
            </a:pPr>
            <a:r>
              <a:rPr lang="en-US" sz="2400" dirty="0">
                <a:solidFill>
                  <a:srgbClr val="5B6E8C"/>
                </a:solidFill>
                <a:latin typeface="Alexandria Light" pitchFamily="34" charset="0"/>
                <a:ea typeface="Alexandria Light" pitchFamily="34" charset="-122"/>
                <a:cs typeface="Alexandria Light" pitchFamily="34" charset="-120"/>
              </a:rPr>
              <a:t>02</a:t>
            </a:r>
            <a:endParaRPr lang="en-US" sz="2400" dirty="0"/>
          </a:p>
        </p:txBody>
      </p:sp>
      <p:pic>
        <p:nvPicPr>
          <p:cNvPr id="9" name="Image 1" descr="preencoded.png"/>
          <p:cNvPicPr>
            <a:picLocks noChangeAspect="1"/>
          </p:cNvPicPr>
          <p:nvPr/>
        </p:nvPicPr>
        <p:blipFill>
          <a:blip r:embed="rId3"/>
          <a:stretch>
            <a:fillRect/>
          </a:stretch>
        </p:blipFill>
        <p:spPr>
          <a:xfrm>
            <a:off x="793790" y="3039547"/>
            <a:ext cx="6422231" cy="22860"/>
          </a:xfrm>
          <a:prstGeom prst="rect">
            <a:avLst/>
          </a:prstGeom>
        </p:spPr>
      </p:pic>
      <p:sp>
        <p:nvSpPr>
          <p:cNvPr id="10" name="Text 6"/>
          <p:cNvSpPr/>
          <p:nvPr/>
        </p:nvSpPr>
        <p:spPr>
          <a:xfrm>
            <a:off x="4735116" y="3184446"/>
            <a:ext cx="2480905" cy="310158"/>
          </a:xfrm>
          <a:prstGeom prst="rect">
            <a:avLst/>
          </a:prstGeom>
          <a:noFill/>
          <a:ln/>
        </p:spPr>
        <p:txBody>
          <a:bodyPr wrap="none" lIns="0" tIns="0" rIns="0" bIns="0" rtlCol="0" anchor="t"/>
          <a:lstStyle/>
          <a:p>
            <a:pPr marL="0" indent="0" algn="r" rtl="1">
              <a:lnSpc>
                <a:spcPts val="2400"/>
              </a:lnSpc>
              <a:buNone/>
            </a:pPr>
            <a:r>
              <a:rPr lang="en-US" sz="3200" dirty="0">
                <a:solidFill>
                  <a:srgbClr val="5B6E8C"/>
                </a:solidFill>
                <a:latin typeface="Alexandria Medium" pitchFamily="34" charset="0"/>
                <a:ea typeface="Alexandria Medium" pitchFamily="34" charset="-122"/>
                <a:cs typeface="Alexandria Medium" pitchFamily="34" charset="-120"/>
              </a:rPr>
              <a:t>الفهم الديناميكي</a:t>
            </a:r>
            <a:endParaRPr lang="en-US" sz="3200" dirty="0"/>
          </a:p>
        </p:txBody>
      </p:sp>
      <p:sp>
        <p:nvSpPr>
          <p:cNvPr id="11" name="Text 7"/>
          <p:cNvSpPr/>
          <p:nvPr/>
        </p:nvSpPr>
        <p:spPr>
          <a:xfrm>
            <a:off x="793790" y="3613666"/>
            <a:ext cx="6422231" cy="317540"/>
          </a:xfrm>
          <a:prstGeom prst="rect">
            <a:avLst/>
          </a:prstGeom>
          <a:noFill/>
          <a:ln/>
        </p:spPr>
        <p:txBody>
          <a:bodyPr wrap="none" lIns="0" tIns="0" rIns="0" bIns="0" rtlCol="0" anchor="t"/>
          <a:lstStyle/>
          <a:p>
            <a:pPr marL="0" indent="0" algn="r" rtl="1">
              <a:lnSpc>
                <a:spcPts val="2500"/>
              </a:lnSpc>
              <a:buNone/>
            </a:pPr>
            <a:r>
              <a:rPr lang="en-US" sz="2400" dirty="0">
                <a:solidFill>
                  <a:srgbClr val="5B6E8C"/>
                </a:solidFill>
                <a:latin typeface="Manrope" pitchFamily="34" charset="0"/>
                <a:ea typeface="Manrope" pitchFamily="34" charset="-122"/>
                <a:cs typeface="Manrope" pitchFamily="34" charset="-120"/>
              </a:rPr>
              <a:t>تتبع تطور الاضطراب عبر الزمن وفهم آلياته</a:t>
            </a:r>
            <a:endParaRPr lang="en-US" sz="2400" dirty="0"/>
          </a:p>
        </p:txBody>
      </p:sp>
      <p:sp>
        <p:nvSpPr>
          <p:cNvPr id="12" name="Text 8"/>
          <p:cNvSpPr/>
          <p:nvPr/>
        </p:nvSpPr>
        <p:spPr>
          <a:xfrm>
            <a:off x="13638252" y="4278392"/>
            <a:ext cx="198358" cy="248007"/>
          </a:xfrm>
          <a:prstGeom prst="rect">
            <a:avLst/>
          </a:prstGeom>
          <a:noFill/>
          <a:ln/>
        </p:spPr>
        <p:txBody>
          <a:bodyPr wrap="none" lIns="0" tIns="0" rIns="0" bIns="0" rtlCol="0" anchor="t"/>
          <a:lstStyle/>
          <a:p>
            <a:pPr marL="0" indent="0" algn="l" rtl="1">
              <a:lnSpc>
                <a:spcPts val="2500"/>
              </a:lnSpc>
              <a:buNone/>
            </a:pPr>
            <a:r>
              <a:rPr lang="en-US" sz="2400" dirty="0">
                <a:solidFill>
                  <a:srgbClr val="5B6E8C"/>
                </a:solidFill>
                <a:latin typeface="Alexandria Light" pitchFamily="34" charset="0"/>
                <a:ea typeface="Alexandria Light" pitchFamily="34" charset="-122"/>
                <a:cs typeface="Alexandria Light" pitchFamily="34" charset="-120"/>
              </a:rPr>
              <a:t>03</a:t>
            </a:r>
            <a:endParaRPr lang="en-US" sz="2400" dirty="0"/>
          </a:p>
        </p:txBody>
      </p:sp>
      <p:pic>
        <p:nvPicPr>
          <p:cNvPr id="13" name="Image 2" descr="preencoded.png"/>
          <p:cNvPicPr>
            <a:picLocks noChangeAspect="1"/>
          </p:cNvPicPr>
          <p:nvPr/>
        </p:nvPicPr>
        <p:blipFill>
          <a:blip r:embed="rId3"/>
          <a:stretch>
            <a:fillRect/>
          </a:stretch>
        </p:blipFill>
        <p:spPr>
          <a:xfrm>
            <a:off x="7414379" y="4572953"/>
            <a:ext cx="6422231" cy="22860"/>
          </a:xfrm>
          <a:prstGeom prst="rect">
            <a:avLst/>
          </a:prstGeom>
        </p:spPr>
      </p:pic>
      <p:sp>
        <p:nvSpPr>
          <p:cNvPr id="14" name="Text 9"/>
          <p:cNvSpPr/>
          <p:nvPr/>
        </p:nvSpPr>
        <p:spPr>
          <a:xfrm>
            <a:off x="11355705" y="4737616"/>
            <a:ext cx="2480905" cy="310158"/>
          </a:xfrm>
          <a:prstGeom prst="rect">
            <a:avLst/>
          </a:prstGeom>
          <a:noFill/>
          <a:ln/>
        </p:spPr>
        <p:txBody>
          <a:bodyPr wrap="none" lIns="0" tIns="0" rIns="0" bIns="0" rtlCol="0" anchor="t"/>
          <a:lstStyle/>
          <a:p>
            <a:pPr marL="0" indent="0" algn="r" rtl="1">
              <a:lnSpc>
                <a:spcPts val="2400"/>
              </a:lnSpc>
              <a:buNone/>
            </a:pPr>
            <a:r>
              <a:rPr lang="en-US" sz="3200" dirty="0">
                <a:solidFill>
                  <a:srgbClr val="5B6E8C"/>
                </a:solidFill>
                <a:latin typeface="Alexandria Medium" pitchFamily="34" charset="0"/>
                <a:ea typeface="Alexandria Medium" pitchFamily="34" charset="-122"/>
                <a:cs typeface="Alexandria Medium" pitchFamily="34" charset="-120"/>
              </a:rPr>
              <a:t>التدخل الموجه</a:t>
            </a:r>
            <a:endParaRPr lang="en-US" sz="3200" dirty="0"/>
          </a:p>
        </p:txBody>
      </p:sp>
      <p:sp>
        <p:nvSpPr>
          <p:cNvPr id="15" name="Text 10"/>
          <p:cNvSpPr/>
          <p:nvPr/>
        </p:nvSpPr>
        <p:spPr>
          <a:xfrm>
            <a:off x="7414379" y="5166836"/>
            <a:ext cx="6422231" cy="317540"/>
          </a:xfrm>
          <a:prstGeom prst="rect">
            <a:avLst/>
          </a:prstGeom>
          <a:noFill/>
          <a:ln/>
        </p:spPr>
        <p:txBody>
          <a:bodyPr wrap="none" lIns="0" tIns="0" rIns="0" bIns="0" rtlCol="0" anchor="t"/>
          <a:lstStyle/>
          <a:p>
            <a:pPr marL="0" indent="0" algn="r" rtl="1">
              <a:lnSpc>
                <a:spcPts val="2500"/>
              </a:lnSpc>
              <a:buNone/>
            </a:pPr>
            <a:r>
              <a:rPr lang="en-US" sz="2400" dirty="0">
                <a:solidFill>
                  <a:srgbClr val="5B6E8C"/>
                </a:solidFill>
                <a:latin typeface="Manrope" pitchFamily="34" charset="0"/>
                <a:ea typeface="Manrope" pitchFamily="34" charset="-122"/>
                <a:cs typeface="Manrope" pitchFamily="34" charset="-120"/>
              </a:rPr>
              <a:t>تصميم تدخلات تستهدف العمليات النمائية المحددة</a:t>
            </a:r>
            <a:endParaRPr lang="en-US" sz="2400" dirty="0"/>
          </a:p>
        </p:txBody>
      </p:sp>
      <p:sp>
        <p:nvSpPr>
          <p:cNvPr id="16" name="Text 11"/>
          <p:cNvSpPr/>
          <p:nvPr/>
        </p:nvSpPr>
        <p:spPr>
          <a:xfrm>
            <a:off x="7017663" y="4278392"/>
            <a:ext cx="198358" cy="248007"/>
          </a:xfrm>
          <a:prstGeom prst="rect">
            <a:avLst/>
          </a:prstGeom>
          <a:noFill/>
          <a:ln/>
        </p:spPr>
        <p:txBody>
          <a:bodyPr wrap="none" lIns="0" tIns="0" rIns="0" bIns="0" rtlCol="0" anchor="t"/>
          <a:lstStyle/>
          <a:p>
            <a:pPr marL="0" indent="0" algn="l" rtl="1">
              <a:lnSpc>
                <a:spcPts val="2500"/>
              </a:lnSpc>
              <a:buNone/>
            </a:pPr>
            <a:r>
              <a:rPr lang="en-US" sz="2400" dirty="0">
                <a:solidFill>
                  <a:srgbClr val="5B6E8C"/>
                </a:solidFill>
                <a:latin typeface="Alexandria Light" pitchFamily="34" charset="0"/>
                <a:ea typeface="Alexandria Light" pitchFamily="34" charset="-122"/>
                <a:cs typeface="Alexandria Light" pitchFamily="34" charset="-120"/>
              </a:rPr>
              <a:t>04</a:t>
            </a:r>
            <a:endParaRPr lang="en-US" sz="2400" dirty="0"/>
          </a:p>
        </p:txBody>
      </p:sp>
      <p:pic>
        <p:nvPicPr>
          <p:cNvPr id="17" name="Image 3" descr="preencoded.png"/>
          <p:cNvPicPr>
            <a:picLocks noChangeAspect="1"/>
          </p:cNvPicPr>
          <p:nvPr/>
        </p:nvPicPr>
        <p:blipFill>
          <a:blip r:embed="rId3"/>
          <a:stretch>
            <a:fillRect/>
          </a:stretch>
        </p:blipFill>
        <p:spPr>
          <a:xfrm>
            <a:off x="793790" y="4572953"/>
            <a:ext cx="6422231" cy="22860"/>
          </a:xfrm>
          <a:prstGeom prst="rect">
            <a:avLst/>
          </a:prstGeom>
        </p:spPr>
      </p:pic>
      <p:sp>
        <p:nvSpPr>
          <p:cNvPr id="18" name="Text 12"/>
          <p:cNvSpPr/>
          <p:nvPr/>
        </p:nvSpPr>
        <p:spPr>
          <a:xfrm>
            <a:off x="4704398" y="4737616"/>
            <a:ext cx="2511623" cy="310158"/>
          </a:xfrm>
          <a:prstGeom prst="rect">
            <a:avLst/>
          </a:prstGeom>
          <a:noFill/>
          <a:ln/>
        </p:spPr>
        <p:txBody>
          <a:bodyPr wrap="none" lIns="0" tIns="0" rIns="0" bIns="0" rtlCol="0" anchor="t"/>
          <a:lstStyle/>
          <a:p>
            <a:pPr marL="0" indent="0" algn="r" rtl="1">
              <a:lnSpc>
                <a:spcPts val="2400"/>
              </a:lnSpc>
              <a:buNone/>
            </a:pPr>
            <a:r>
              <a:rPr lang="en-US" sz="3200" dirty="0">
                <a:solidFill>
                  <a:srgbClr val="5B6E8C"/>
                </a:solidFill>
                <a:latin typeface="Alexandria Medium" pitchFamily="34" charset="0"/>
                <a:ea typeface="Alexandria Medium" pitchFamily="34" charset="-122"/>
                <a:cs typeface="Alexandria Medium" pitchFamily="34" charset="-120"/>
              </a:rPr>
              <a:t>المتابعة طويلة المدى</a:t>
            </a:r>
            <a:endParaRPr lang="en-US" sz="3200" dirty="0"/>
          </a:p>
        </p:txBody>
      </p:sp>
      <p:sp>
        <p:nvSpPr>
          <p:cNvPr id="19" name="Text 13"/>
          <p:cNvSpPr/>
          <p:nvPr/>
        </p:nvSpPr>
        <p:spPr>
          <a:xfrm>
            <a:off x="793790" y="5166836"/>
            <a:ext cx="6422231" cy="317540"/>
          </a:xfrm>
          <a:prstGeom prst="rect">
            <a:avLst/>
          </a:prstGeom>
          <a:noFill/>
          <a:ln/>
        </p:spPr>
        <p:txBody>
          <a:bodyPr wrap="none" lIns="0" tIns="0" rIns="0" bIns="0" rtlCol="0" anchor="t"/>
          <a:lstStyle/>
          <a:p>
            <a:pPr marL="0" indent="0" algn="r" rtl="1">
              <a:lnSpc>
                <a:spcPts val="2500"/>
              </a:lnSpc>
              <a:buNone/>
            </a:pPr>
            <a:r>
              <a:rPr lang="en-US" sz="2400" dirty="0">
                <a:solidFill>
                  <a:srgbClr val="5B6E8C"/>
                </a:solidFill>
                <a:latin typeface="Manrope" pitchFamily="34" charset="0"/>
                <a:ea typeface="Manrope" pitchFamily="34" charset="-122"/>
                <a:cs typeface="Manrope" pitchFamily="34" charset="-120"/>
              </a:rPr>
              <a:t>تقييم فعالية التدخلات وتعديلها حسب الحاجة</a:t>
            </a:r>
            <a:endParaRPr lang="en-US" sz="2400" dirty="0"/>
          </a:p>
        </p:txBody>
      </p:sp>
      <p:sp>
        <p:nvSpPr>
          <p:cNvPr id="20" name="Text 14"/>
          <p:cNvSpPr/>
          <p:nvPr/>
        </p:nvSpPr>
        <p:spPr>
          <a:xfrm>
            <a:off x="793790" y="5856446"/>
            <a:ext cx="13042821" cy="635079"/>
          </a:xfrm>
          <a:prstGeom prst="rect">
            <a:avLst/>
          </a:prstGeom>
          <a:noFill/>
          <a:ln/>
        </p:spPr>
        <p:txBody>
          <a:bodyPr wrap="square" lIns="0" tIns="0" rIns="0" bIns="0" rtlCol="0" anchor="t"/>
          <a:lstStyle/>
          <a:p>
            <a:pPr marL="0" indent="0" algn="r" rtl="1">
              <a:lnSpc>
                <a:spcPts val="2500"/>
              </a:lnSpc>
              <a:buNone/>
            </a:pPr>
            <a:r>
              <a:rPr lang="en-US" sz="2400" dirty="0">
                <a:solidFill>
                  <a:srgbClr val="5B6E8C"/>
                </a:solidFill>
                <a:latin typeface="Manrope" pitchFamily="34" charset="0"/>
                <a:ea typeface="Manrope" pitchFamily="34" charset="-122"/>
                <a:cs typeface="Manrope" pitchFamily="34" charset="-120"/>
              </a:rPr>
              <a:t>ساهم هذا النهج في تطوير مجال </a:t>
            </a:r>
            <a:r>
              <a:rPr lang="en-US" sz="2400" dirty="0">
                <a:solidFill>
                  <a:srgbClr val="87ADFD"/>
                </a:solidFill>
                <a:latin typeface="Manrope" pitchFamily="34" charset="0"/>
                <a:ea typeface="Manrope" pitchFamily="34" charset="-122"/>
                <a:cs typeface="Manrope" pitchFamily="34" charset="-120"/>
              </a:rPr>
              <a:t>علم النفس المرضي التطوري</a:t>
            </a:r>
            <a:r>
              <a:rPr lang="en-US" sz="2400" dirty="0">
                <a:solidFill>
                  <a:srgbClr val="5B6E8C"/>
                </a:solidFill>
                <a:latin typeface="Manrope" pitchFamily="34" charset="0"/>
                <a:ea typeface="Manrope" pitchFamily="34" charset="-122"/>
                <a:cs typeface="Manrope" pitchFamily="34" charset="-120"/>
              </a:rPr>
              <a:t> الذي يدرس كيف تظهر وتتطور المشاكل النفسية عبر الزمن، مما أدى إلى تحسينات كبيرة في التشخيص المبكر والتدخل الوقائي للاضطرابات النفسية عند الأط</a:t>
            </a:r>
            <a:endParaRPr lang="en-US" sz="2400" dirty="0"/>
          </a:p>
        </p:txBody>
      </p:sp>
      <p:pic>
        <p:nvPicPr>
          <p:cNvPr id="22" name="Picture 21">
            <a:extLst>
              <a:ext uri="{FF2B5EF4-FFF2-40B4-BE49-F238E27FC236}">
                <a16:creationId xmlns:a16="http://schemas.microsoft.com/office/drawing/2014/main" id="{AA29ACAC-62E1-6D26-4B7F-73B665DF6F61}"/>
              </a:ext>
            </a:extLst>
          </p:cNvPr>
          <p:cNvPicPr>
            <a:picLocks noChangeAspect="1"/>
          </p:cNvPicPr>
          <p:nvPr/>
        </p:nvPicPr>
        <p:blipFill>
          <a:blip r:embed="rId4"/>
          <a:stretch>
            <a:fillRect/>
          </a:stretch>
        </p:blipFill>
        <p:spPr>
          <a:xfrm>
            <a:off x="4587447" y="405298"/>
            <a:ext cx="5895343" cy="85351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98982" y="155931"/>
            <a:ext cx="1398323" cy="1809936"/>
          </a:xfrm>
          <a:prstGeom prst="rect">
            <a:avLst/>
          </a:prstGeom>
        </p:spPr>
      </p:pic>
      <p:sp>
        <p:nvSpPr>
          <p:cNvPr id="3" name="Text 0"/>
          <p:cNvSpPr/>
          <p:nvPr/>
        </p:nvSpPr>
        <p:spPr>
          <a:xfrm>
            <a:off x="8989457" y="843662"/>
            <a:ext cx="5025271" cy="250150"/>
          </a:xfrm>
          <a:prstGeom prst="rect">
            <a:avLst/>
          </a:prstGeom>
          <a:noFill/>
          <a:ln/>
        </p:spPr>
        <p:txBody>
          <a:bodyPr wrap="none" lIns="0" tIns="0" rIns="0" bIns="0" rtlCol="0" anchor="t"/>
          <a:lstStyle/>
          <a:p>
            <a:pPr marL="0" indent="0" algn="r" rtl="1">
              <a:lnSpc>
                <a:spcPts val="1950"/>
              </a:lnSpc>
              <a:buNone/>
            </a:pPr>
            <a:r>
              <a:rPr lang="en-US" sz="3200" dirty="0">
                <a:solidFill>
                  <a:srgbClr val="5B6E8C"/>
                </a:solidFill>
                <a:latin typeface="Alexandria Medium" pitchFamily="34" charset="0"/>
                <a:ea typeface="Alexandria Medium" pitchFamily="34" charset="-122"/>
                <a:cs typeface="Alexandria Medium" pitchFamily="34" charset="-120"/>
              </a:rPr>
              <a:t>أنيت كارميلوف-سميث: الجسر نحو علم الأعصاب التطوري</a:t>
            </a:r>
            <a:endParaRPr lang="en-US" sz="3200" dirty="0"/>
          </a:p>
        </p:txBody>
      </p:sp>
      <p:sp>
        <p:nvSpPr>
          <p:cNvPr id="4" name="Text 1"/>
          <p:cNvSpPr/>
          <p:nvPr/>
        </p:nvSpPr>
        <p:spPr>
          <a:xfrm>
            <a:off x="898143" y="1668604"/>
            <a:ext cx="13399056" cy="160020"/>
          </a:xfrm>
          <a:prstGeom prst="rect">
            <a:avLst/>
          </a:prstGeom>
          <a:noFill/>
          <a:ln/>
        </p:spPr>
        <p:txBody>
          <a:bodyPr wrap="none" lIns="0" tIns="0" rIns="0" bIns="0" rtlCol="0" anchor="t"/>
          <a:lstStyle/>
          <a:p>
            <a:pPr marL="0" indent="0" algn="r" rtl="1">
              <a:buNone/>
            </a:pPr>
            <a:r>
              <a:rPr lang="en-US" sz="1600" b="1" dirty="0">
                <a:solidFill>
                  <a:srgbClr val="5B6E8C"/>
                </a:solidFill>
                <a:latin typeface="Manrope" pitchFamily="34" charset="0"/>
                <a:ea typeface="Manrope" pitchFamily="34" charset="-122"/>
                <a:cs typeface="Manrope" pitchFamily="34" charset="-120"/>
              </a:rPr>
              <a:t>مثلت أنيت كارميلوف-سميث نقلة حقيقية في علم نفس الطفل من خلال ربطها بين التطور المعرفي والأسس </a:t>
            </a:r>
            <a:r>
              <a:rPr lang="en-US" sz="1600" b="1" dirty="0" err="1">
                <a:solidFill>
                  <a:srgbClr val="5B6E8C"/>
                </a:solidFill>
                <a:latin typeface="Manrope" pitchFamily="34" charset="0"/>
                <a:ea typeface="Manrope" pitchFamily="34" charset="-122"/>
                <a:cs typeface="Manrope" pitchFamily="34" charset="-120"/>
              </a:rPr>
              <a:t>العصبية</a:t>
            </a:r>
            <a:r>
              <a:rPr lang="en-US" sz="1600" b="1" dirty="0">
                <a:solidFill>
                  <a:srgbClr val="5B6E8C"/>
                </a:solidFill>
                <a:latin typeface="Manrope" pitchFamily="34" charset="0"/>
                <a:ea typeface="Manrope" pitchFamily="34" charset="-122"/>
                <a:cs typeface="Manrope" pitchFamily="34" charset="-120"/>
              </a:rPr>
              <a:t> </a:t>
            </a:r>
            <a:r>
              <a:rPr lang="en-US" sz="1600" b="1" dirty="0" err="1">
                <a:solidFill>
                  <a:srgbClr val="5B6E8C"/>
                </a:solidFill>
                <a:latin typeface="Manrope" pitchFamily="34" charset="0"/>
                <a:ea typeface="Manrope" pitchFamily="34" charset="-122"/>
                <a:cs typeface="Manrope" pitchFamily="34" charset="-120"/>
              </a:rPr>
              <a:t>للسلوك</a:t>
            </a:r>
            <a:endParaRPr lang="ar-DZ" sz="1600" b="1" dirty="0">
              <a:solidFill>
                <a:srgbClr val="5B6E8C"/>
              </a:solidFill>
              <a:latin typeface="Manrope" pitchFamily="34" charset="0"/>
              <a:ea typeface="Manrope" pitchFamily="34" charset="-122"/>
              <a:cs typeface="Manrope" pitchFamily="34" charset="-120"/>
            </a:endParaRPr>
          </a:p>
          <a:p>
            <a:pPr marL="0" indent="0" algn="r" rtl="1">
              <a:buNone/>
            </a:pPr>
            <a:r>
              <a:rPr lang="en-US" sz="1600" b="1" dirty="0">
                <a:solidFill>
                  <a:srgbClr val="5B6E8C"/>
                </a:solidFill>
                <a:latin typeface="Manrope" pitchFamily="34" charset="0"/>
                <a:ea typeface="Manrope" pitchFamily="34" charset="-122"/>
                <a:cs typeface="Manrope" pitchFamily="34" charset="-120"/>
              </a:rPr>
              <a:t>. كانت من أوائل الباحثين الذين أدركوا أن فهم تطور الطفل يتطلب دمج معرفتنا حول </a:t>
            </a:r>
            <a:r>
              <a:rPr lang="en-US" sz="1600" b="1" dirty="0">
                <a:solidFill>
                  <a:srgbClr val="5B6E8C"/>
                </a:solidFill>
                <a:highlight>
                  <a:srgbClr val="AAE4FE"/>
                </a:highlight>
                <a:latin typeface="Manrope" pitchFamily="34" charset="0"/>
                <a:ea typeface="Manrope" pitchFamily="34" charset="-122"/>
                <a:cs typeface="Manrope" pitchFamily="34" charset="-120"/>
              </a:rPr>
              <a:t>وظائف الدماغ</a:t>
            </a:r>
            <a:r>
              <a:rPr lang="en-US" sz="1600" b="1" dirty="0">
                <a:solidFill>
                  <a:srgbClr val="5B6E8C"/>
                </a:solidFill>
                <a:latin typeface="Manrope" pitchFamily="34" charset="0"/>
                <a:ea typeface="Manrope" pitchFamily="34" charset="-122"/>
                <a:cs typeface="Manrope" pitchFamily="34" charset="-120"/>
              </a:rPr>
              <a:t> مع نظريات </a:t>
            </a:r>
            <a:r>
              <a:rPr lang="en-US" sz="1600" b="1" dirty="0">
                <a:solidFill>
                  <a:srgbClr val="5B6E8C"/>
                </a:solidFill>
                <a:highlight>
                  <a:srgbClr val="87ADFD"/>
                </a:highlight>
                <a:latin typeface="Manrope" pitchFamily="34" charset="0"/>
                <a:ea typeface="Manrope" pitchFamily="34" charset="-122"/>
                <a:cs typeface="Manrope" pitchFamily="34" charset="-120"/>
              </a:rPr>
              <a:t>التطور النفسي</a:t>
            </a:r>
            <a:r>
              <a:rPr lang="en-US" sz="1600" b="1" dirty="0">
                <a:solidFill>
                  <a:srgbClr val="5B6E8C"/>
                </a:solidFill>
                <a:latin typeface="Manrope" pitchFamily="34" charset="0"/>
                <a:ea typeface="Manrope" pitchFamily="34" charset="-122"/>
                <a:cs typeface="Manrope" pitchFamily="34" charset="-120"/>
              </a:rPr>
              <a:t> التقليدية.</a:t>
            </a:r>
            <a:endParaRPr lang="en-US" sz="1600" b="1" dirty="0"/>
          </a:p>
        </p:txBody>
      </p:sp>
      <p:sp>
        <p:nvSpPr>
          <p:cNvPr id="5" name="Shape 2"/>
          <p:cNvSpPr/>
          <p:nvPr/>
        </p:nvSpPr>
        <p:spPr>
          <a:xfrm>
            <a:off x="9615130" y="2508766"/>
            <a:ext cx="4399598" cy="991791"/>
          </a:xfrm>
          <a:prstGeom prst="roundRect">
            <a:avLst>
              <a:gd name="adj" fmla="val 15134"/>
            </a:avLst>
          </a:prstGeom>
          <a:solidFill>
            <a:srgbClr val="E6F7FF"/>
          </a:solidFill>
          <a:ln w="7620">
            <a:solidFill>
              <a:srgbClr val="B3D5E4"/>
            </a:solidFill>
            <a:prstDash val="solid"/>
          </a:ln>
        </p:spPr>
      </p:sp>
      <p:pic>
        <p:nvPicPr>
          <p:cNvPr id="6" name="Image 1" descr="preencoded.png"/>
          <p:cNvPicPr>
            <a:picLocks noChangeAspect="1"/>
          </p:cNvPicPr>
          <p:nvPr/>
        </p:nvPicPr>
        <p:blipFill>
          <a:blip r:embed="rId4"/>
          <a:stretch>
            <a:fillRect/>
          </a:stretch>
        </p:blipFill>
        <p:spPr>
          <a:xfrm>
            <a:off x="13606939" y="2616398"/>
            <a:ext cx="300157" cy="300157"/>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89568" y="2698909"/>
            <a:ext cx="135017" cy="135017"/>
          </a:xfrm>
          <a:prstGeom prst="rect">
            <a:avLst/>
          </a:prstGeom>
        </p:spPr>
      </p:pic>
      <p:sp>
        <p:nvSpPr>
          <p:cNvPr id="8" name="Text 3"/>
          <p:cNvSpPr/>
          <p:nvPr/>
        </p:nvSpPr>
        <p:spPr>
          <a:xfrm>
            <a:off x="12656344" y="3016568"/>
            <a:ext cx="1250752" cy="156329"/>
          </a:xfrm>
          <a:prstGeom prst="rect">
            <a:avLst/>
          </a:prstGeom>
          <a:noFill/>
          <a:ln/>
        </p:spPr>
        <p:txBody>
          <a:bodyPr wrap="none" lIns="0" tIns="0" rIns="0" bIns="0" rtlCol="0" anchor="t"/>
          <a:lstStyle/>
          <a:p>
            <a:pPr marL="0" indent="0" algn="r" rtl="1">
              <a:lnSpc>
                <a:spcPts val="1200"/>
              </a:lnSpc>
              <a:buNone/>
            </a:pPr>
            <a:r>
              <a:rPr lang="en-US" sz="1600" dirty="0">
                <a:solidFill>
                  <a:srgbClr val="000000"/>
                </a:solidFill>
                <a:latin typeface="Alexandria Medium" pitchFamily="34" charset="0"/>
                <a:ea typeface="Alexandria Medium" pitchFamily="34" charset="-122"/>
                <a:cs typeface="Alexandria Medium" pitchFamily="34" charset="-120"/>
              </a:rPr>
              <a:t>علم الأعصاب التطوري</a:t>
            </a:r>
            <a:endParaRPr lang="en-US" sz="1600" dirty="0"/>
          </a:p>
        </p:txBody>
      </p:sp>
      <p:sp>
        <p:nvSpPr>
          <p:cNvPr id="9" name="Text 4"/>
          <p:cNvSpPr/>
          <p:nvPr/>
        </p:nvSpPr>
        <p:spPr>
          <a:xfrm>
            <a:off x="9722763" y="3232904"/>
            <a:ext cx="4184333" cy="160020"/>
          </a:xfrm>
          <a:prstGeom prst="rect">
            <a:avLst/>
          </a:prstGeom>
          <a:noFill/>
          <a:ln/>
        </p:spPr>
        <p:txBody>
          <a:bodyPr wrap="none" lIns="0" tIns="0" rIns="0" bIns="0" rtlCol="0" anchor="t"/>
          <a:lstStyle/>
          <a:p>
            <a:pPr marL="0" indent="0" algn="r" rtl="1">
              <a:lnSpc>
                <a:spcPts val="1250"/>
              </a:lnSpc>
              <a:buNone/>
            </a:pPr>
            <a:r>
              <a:rPr lang="en-US" sz="1200" dirty="0">
                <a:solidFill>
                  <a:srgbClr val="000000"/>
                </a:solidFill>
                <a:latin typeface="Manrope" pitchFamily="34" charset="0"/>
                <a:ea typeface="Manrope" pitchFamily="34" charset="-122"/>
                <a:cs typeface="Manrope" pitchFamily="34" charset="-120"/>
              </a:rPr>
              <a:t>دراسة كيفية تطور بنية ووظيفة الدماغ من الولادة حتى النضج</a:t>
            </a:r>
            <a:endParaRPr lang="en-US" sz="1200" dirty="0"/>
          </a:p>
        </p:txBody>
      </p:sp>
      <p:sp>
        <p:nvSpPr>
          <p:cNvPr id="10" name="Shape 5"/>
          <p:cNvSpPr/>
          <p:nvPr/>
        </p:nvSpPr>
        <p:spPr>
          <a:xfrm>
            <a:off x="5115401" y="2508766"/>
            <a:ext cx="4399717" cy="991791"/>
          </a:xfrm>
          <a:prstGeom prst="roundRect">
            <a:avLst>
              <a:gd name="adj" fmla="val 15134"/>
            </a:avLst>
          </a:prstGeom>
          <a:solidFill>
            <a:srgbClr val="E6F7FF"/>
          </a:solidFill>
          <a:ln w="7620">
            <a:solidFill>
              <a:srgbClr val="B3D5E4"/>
            </a:solidFill>
            <a:prstDash val="solid"/>
          </a:ln>
        </p:spPr>
      </p:sp>
      <p:pic>
        <p:nvPicPr>
          <p:cNvPr id="11" name="Image 3" descr="preencoded.png"/>
          <p:cNvPicPr>
            <a:picLocks noChangeAspect="1"/>
          </p:cNvPicPr>
          <p:nvPr/>
        </p:nvPicPr>
        <p:blipFill>
          <a:blip r:embed="rId7"/>
          <a:stretch>
            <a:fillRect/>
          </a:stretch>
        </p:blipFill>
        <p:spPr>
          <a:xfrm>
            <a:off x="9107329" y="2616398"/>
            <a:ext cx="300157" cy="300157"/>
          </a:xfrm>
          <a:prstGeom prst="rect">
            <a:avLst/>
          </a:prstGeom>
        </p:spPr>
      </p:pic>
      <p:pic>
        <p:nvPicPr>
          <p:cNvPr id="12" name="Image 4" descr="preencoded.png"/>
          <p:cNvPicPr>
            <a:picLocks noChangeAspect="1"/>
          </p:cNvPicPr>
          <p:nvPr/>
        </p:nvPicPr>
        <p:blipFill>
          <a:blip r:embed="rId8"/>
          <a:stretch>
            <a:fillRect/>
          </a:stretch>
        </p:blipFill>
        <p:spPr>
          <a:xfrm>
            <a:off x="9189958" y="2698909"/>
            <a:ext cx="135017" cy="135017"/>
          </a:xfrm>
          <a:prstGeom prst="rect">
            <a:avLst/>
          </a:prstGeom>
        </p:spPr>
      </p:pic>
      <p:sp>
        <p:nvSpPr>
          <p:cNvPr id="13" name="Text 6"/>
          <p:cNvSpPr/>
          <p:nvPr/>
        </p:nvSpPr>
        <p:spPr>
          <a:xfrm>
            <a:off x="8156734" y="3016568"/>
            <a:ext cx="1250752" cy="156329"/>
          </a:xfrm>
          <a:prstGeom prst="rect">
            <a:avLst/>
          </a:prstGeom>
          <a:noFill/>
          <a:ln/>
        </p:spPr>
        <p:txBody>
          <a:bodyPr wrap="none" lIns="0" tIns="0" rIns="0" bIns="0" rtlCol="0" anchor="t"/>
          <a:lstStyle/>
          <a:p>
            <a:pPr marL="0" indent="0" algn="r" rtl="1">
              <a:lnSpc>
                <a:spcPts val="1200"/>
              </a:lnSpc>
              <a:buNone/>
            </a:pPr>
            <a:r>
              <a:rPr lang="en-US" sz="1600" dirty="0">
                <a:solidFill>
                  <a:srgbClr val="000000"/>
                </a:solidFill>
                <a:latin typeface="Alexandria Medium" pitchFamily="34" charset="0"/>
                <a:ea typeface="Alexandria Medium" pitchFamily="34" charset="-122"/>
                <a:cs typeface="Alexandria Medium" pitchFamily="34" charset="-120"/>
              </a:rPr>
              <a:t>علم النفس المعرفي</a:t>
            </a:r>
            <a:endParaRPr lang="en-US" sz="1600" dirty="0"/>
          </a:p>
        </p:txBody>
      </p:sp>
      <p:sp>
        <p:nvSpPr>
          <p:cNvPr id="14" name="Text 7"/>
          <p:cNvSpPr/>
          <p:nvPr/>
        </p:nvSpPr>
        <p:spPr>
          <a:xfrm>
            <a:off x="5223034" y="3232904"/>
            <a:ext cx="4184452" cy="160020"/>
          </a:xfrm>
          <a:prstGeom prst="rect">
            <a:avLst/>
          </a:prstGeom>
          <a:noFill/>
          <a:ln/>
        </p:spPr>
        <p:txBody>
          <a:bodyPr wrap="none" lIns="0" tIns="0" rIns="0" bIns="0" rtlCol="0" anchor="t"/>
          <a:lstStyle/>
          <a:p>
            <a:pPr marL="0" indent="0" algn="r" rtl="1">
              <a:lnSpc>
                <a:spcPts val="1250"/>
              </a:lnSpc>
              <a:buNone/>
            </a:pPr>
            <a:r>
              <a:rPr lang="en-US" sz="1200" dirty="0">
                <a:solidFill>
                  <a:srgbClr val="000000"/>
                </a:solidFill>
                <a:latin typeface="Manrope" pitchFamily="34" charset="0"/>
                <a:ea typeface="Manrope" pitchFamily="34" charset="-122"/>
                <a:cs typeface="Manrope" pitchFamily="34" charset="-120"/>
              </a:rPr>
              <a:t>فهم العمليات الذهنية كالإدراك والذاكرة والتفكير</a:t>
            </a:r>
            <a:endParaRPr lang="en-US" sz="1200" dirty="0"/>
          </a:p>
        </p:txBody>
      </p:sp>
      <p:sp>
        <p:nvSpPr>
          <p:cNvPr id="15" name="Shape 8"/>
          <p:cNvSpPr/>
          <p:nvPr/>
        </p:nvSpPr>
        <p:spPr>
          <a:xfrm>
            <a:off x="615672" y="2508766"/>
            <a:ext cx="4399717" cy="991791"/>
          </a:xfrm>
          <a:prstGeom prst="roundRect">
            <a:avLst>
              <a:gd name="adj" fmla="val 15134"/>
            </a:avLst>
          </a:prstGeom>
          <a:solidFill>
            <a:srgbClr val="E6F7FF"/>
          </a:solidFill>
          <a:ln w="7620">
            <a:solidFill>
              <a:srgbClr val="B3D5E4"/>
            </a:solidFill>
            <a:prstDash val="solid"/>
          </a:ln>
        </p:spPr>
      </p:sp>
      <p:pic>
        <p:nvPicPr>
          <p:cNvPr id="16" name="Image 5" descr="preencoded.png"/>
          <p:cNvPicPr>
            <a:picLocks noChangeAspect="1"/>
          </p:cNvPicPr>
          <p:nvPr/>
        </p:nvPicPr>
        <p:blipFill>
          <a:blip r:embed="rId9"/>
          <a:stretch>
            <a:fillRect/>
          </a:stretch>
        </p:blipFill>
        <p:spPr>
          <a:xfrm>
            <a:off x="4607600" y="2616398"/>
            <a:ext cx="300157" cy="300157"/>
          </a:xfrm>
          <a:prstGeom prst="rect">
            <a:avLst/>
          </a:prstGeom>
        </p:spPr>
      </p:pic>
      <p:pic>
        <p:nvPicPr>
          <p:cNvPr id="17" name="Image 6"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0229" y="2698909"/>
            <a:ext cx="135017" cy="135017"/>
          </a:xfrm>
          <a:prstGeom prst="rect">
            <a:avLst/>
          </a:prstGeom>
        </p:spPr>
      </p:pic>
      <p:sp>
        <p:nvSpPr>
          <p:cNvPr id="18" name="Text 9"/>
          <p:cNvSpPr/>
          <p:nvPr/>
        </p:nvSpPr>
        <p:spPr>
          <a:xfrm>
            <a:off x="3300770" y="3016568"/>
            <a:ext cx="1606987" cy="156329"/>
          </a:xfrm>
          <a:prstGeom prst="rect">
            <a:avLst/>
          </a:prstGeom>
          <a:noFill/>
          <a:ln/>
        </p:spPr>
        <p:txBody>
          <a:bodyPr wrap="none" lIns="0" tIns="0" rIns="0" bIns="0" rtlCol="0" anchor="t"/>
          <a:lstStyle/>
          <a:p>
            <a:pPr marL="0" indent="0" algn="r" rtl="1">
              <a:lnSpc>
                <a:spcPts val="1200"/>
              </a:lnSpc>
              <a:buNone/>
            </a:pPr>
            <a:r>
              <a:rPr lang="en-US" sz="1600" dirty="0">
                <a:solidFill>
                  <a:srgbClr val="000000"/>
                </a:solidFill>
                <a:latin typeface="Alexandria Medium" pitchFamily="34" charset="0"/>
                <a:ea typeface="Alexandria Medium" pitchFamily="34" charset="-122"/>
                <a:cs typeface="Alexandria Medium" pitchFamily="34" charset="-120"/>
              </a:rPr>
              <a:t>علم النفس المرضي العصبي</a:t>
            </a:r>
            <a:endParaRPr lang="en-US" sz="1600" dirty="0"/>
          </a:p>
        </p:txBody>
      </p:sp>
      <p:sp>
        <p:nvSpPr>
          <p:cNvPr id="19" name="Text 10"/>
          <p:cNvSpPr/>
          <p:nvPr/>
        </p:nvSpPr>
        <p:spPr>
          <a:xfrm>
            <a:off x="723305" y="3232904"/>
            <a:ext cx="4184452" cy="160020"/>
          </a:xfrm>
          <a:prstGeom prst="rect">
            <a:avLst/>
          </a:prstGeom>
          <a:noFill/>
          <a:ln/>
        </p:spPr>
        <p:txBody>
          <a:bodyPr wrap="none" lIns="0" tIns="0" rIns="0" bIns="0" rtlCol="0" anchor="t"/>
          <a:lstStyle/>
          <a:p>
            <a:pPr marL="0" indent="0" algn="r" rtl="1">
              <a:lnSpc>
                <a:spcPts val="1250"/>
              </a:lnSpc>
              <a:buNone/>
            </a:pPr>
            <a:r>
              <a:rPr lang="en-US" sz="1200" dirty="0">
                <a:solidFill>
                  <a:srgbClr val="000000"/>
                </a:solidFill>
                <a:latin typeface="Manrope" pitchFamily="34" charset="0"/>
                <a:ea typeface="Manrope" pitchFamily="34" charset="-122"/>
                <a:cs typeface="Manrope" pitchFamily="34" charset="-120"/>
              </a:rPr>
              <a:t>تحليل كيف تؤثر اضطرابات الدماغ على السلوك والمعرفة</a:t>
            </a:r>
            <a:endParaRPr lang="en-US" sz="1200" dirty="0"/>
          </a:p>
        </p:txBody>
      </p:sp>
      <p:sp>
        <p:nvSpPr>
          <p:cNvPr id="20" name="Text 11"/>
          <p:cNvSpPr/>
          <p:nvPr/>
        </p:nvSpPr>
        <p:spPr>
          <a:xfrm>
            <a:off x="1318855" y="4744150"/>
            <a:ext cx="6577489" cy="320040"/>
          </a:xfrm>
          <a:prstGeom prst="rect">
            <a:avLst/>
          </a:prstGeom>
          <a:noFill/>
          <a:ln/>
        </p:spPr>
        <p:txBody>
          <a:bodyPr wrap="square" lIns="0" tIns="0" rIns="0" bIns="0" rtlCol="0" anchor="t"/>
          <a:lstStyle/>
          <a:p>
            <a:pPr marL="0" indent="0" algn="r" rtl="1">
              <a:buNone/>
            </a:pPr>
            <a:r>
              <a:rPr lang="en-US" sz="2000" dirty="0">
                <a:solidFill>
                  <a:srgbClr val="5B6E8C"/>
                </a:solidFill>
                <a:latin typeface="Manrope" pitchFamily="34" charset="0"/>
                <a:ea typeface="Manrope" pitchFamily="34" charset="-122"/>
                <a:cs typeface="Manrope" pitchFamily="34" charset="-120"/>
              </a:rPr>
              <a:t>ركزت كارميلوف-سميث بشكل خاص على دراسة </a:t>
            </a:r>
            <a:r>
              <a:rPr lang="en-US" sz="2000" u="sng" dirty="0">
                <a:solidFill>
                  <a:srgbClr val="5B6E8C"/>
                </a:solidFill>
                <a:latin typeface="Manrope" pitchFamily="34" charset="0"/>
                <a:ea typeface="Manrope" pitchFamily="34" charset="-122"/>
                <a:cs typeface="Manrope" pitchFamily="34" charset="-120"/>
              </a:rPr>
              <a:t>الاضطرابات النمائية</a:t>
            </a:r>
            <a:r>
              <a:rPr lang="en-US" sz="2000" dirty="0">
                <a:solidFill>
                  <a:srgbClr val="5B6E8C"/>
                </a:solidFill>
                <a:latin typeface="Manrope" pitchFamily="34" charset="0"/>
                <a:ea typeface="Manrope" pitchFamily="34" charset="-122"/>
                <a:cs typeface="Manrope" pitchFamily="34" charset="-120"/>
              </a:rPr>
              <a:t> مثل متلازمة وليام، ومتلازمة داون، والتوحد. من خلال دراسة هذه الحالات، تمكنت من إظهار كيف أن الاختلافات في بنية أو وظيفة أجزاء معينة من الدماغ تؤدي إلى أنماط معرفية وسلوكية مميزة.</a:t>
            </a:r>
            <a:endParaRPr lang="en-US" sz="2000" dirty="0"/>
          </a:p>
        </p:txBody>
      </p:sp>
      <p:sp>
        <p:nvSpPr>
          <p:cNvPr id="21" name="Text 12"/>
          <p:cNvSpPr/>
          <p:nvPr/>
        </p:nvSpPr>
        <p:spPr>
          <a:xfrm>
            <a:off x="1401484" y="6339884"/>
            <a:ext cx="6577489" cy="320040"/>
          </a:xfrm>
          <a:prstGeom prst="rect">
            <a:avLst/>
          </a:prstGeom>
          <a:noFill/>
          <a:ln/>
        </p:spPr>
        <p:txBody>
          <a:bodyPr wrap="square" lIns="0" tIns="0" rIns="0" bIns="0" rtlCol="0" anchor="t"/>
          <a:lstStyle/>
          <a:p>
            <a:pPr marL="0" indent="0" algn="r" rtl="1">
              <a:buNone/>
            </a:pPr>
            <a:r>
              <a:rPr lang="en-US" sz="2000" dirty="0">
                <a:solidFill>
                  <a:srgbClr val="5B6E8C"/>
                </a:solidFill>
                <a:latin typeface="Manrope" pitchFamily="34" charset="0"/>
                <a:ea typeface="Manrope" pitchFamily="34" charset="-122"/>
                <a:cs typeface="Manrope" pitchFamily="34" charset="-120"/>
              </a:rPr>
              <a:t>أهمية هذا المنهج تكمن في أنه يوفر فهماً أعمق لآليات التطور الطبيعي. عندما نفهم كيف تؤثر الاضطرابات العصبية على التطور، نحصل على نافذة فريدة لفهم كيفية عمل الدماغ السليم وتطوره.</a:t>
            </a:r>
            <a:endParaRPr lang="en-US" sz="2000" dirty="0"/>
          </a:p>
        </p:txBody>
      </p:sp>
      <p:pic>
        <p:nvPicPr>
          <p:cNvPr id="22" name="Image 7" descr="preencoded.png"/>
          <p:cNvPicPr>
            <a:picLocks noChangeAspect="1"/>
          </p:cNvPicPr>
          <p:nvPr/>
        </p:nvPicPr>
        <p:blipFill>
          <a:blip r:embed="rId12"/>
          <a:stretch>
            <a:fillRect/>
          </a:stretch>
        </p:blipFill>
        <p:spPr>
          <a:xfrm>
            <a:off x="10648709" y="4224695"/>
            <a:ext cx="3790328" cy="3567708"/>
          </a:xfrm>
          <a:prstGeom prst="rect">
            <a:avLst/>
          </a:prstGeom>
        </p:spPr>
      </p:pic>
      <p:sp>
        <p:nvSpPr>
          <p:cNvPr id="23" name="Text 13"/>
          <p:cNvSpPr/>
          <p:nvPr/>
        </p:nvSpPr>
        <p:spPr>
          <a:xfrm>
            <a:off x="615672" y="8225909"/>
            <a:ext cx="13399056" cy="160020"/>
          </a:xfrm>
          <a:prstGeom prst="rect">
            <a:avLst/>
          </a:prstGeom>
          <a:noFill/>
          <a:ln/>
        </p:spPr>
        <p:txBody>
          <a:bodyPr wrap="none" lIns="0" tIns="0" rIns="0" bIns="0" rtlCol="0" anchor="t"/>
          <a:lstStyle/>
          <a:p>
            <a:pPr marL="0" indent="0" algn="r" rtl="1">
              <a:lnSpc>
                <a:spcPts val="1250"/>
              </a:lnSpc>
              <a:buNone/>
            </a:pPr>
            <a:r>
              <a:rPr lang="en-US" sz="1200" dirty="0">
                <a:solidFill>
                  <a:srgbClr val="5B6E8C"/>
                </a:solidFill>
                <a:latin typeface="Manrope" pitchFamily="34" charset="0"/>
                <a:ea typeface="Manrope" pitchFamily="34" charset="-122"/>
                <a:cs typeface="Manrope" pitchFamily="34" charset="-120"/>
              </a:rPr>
              <a:t>م</a:t>
            </a: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3954780" y="962739"/>
            <a:ext cx="6720721" cy="6304002"/>
          </a:xfrm>
          <a:prstGeom prst="rect">
            <a:avLst/>
          </a:prstGeom>
        </p:spPr>
      </p:pic>
      <p:sp>
        <p:nvSpPr>
          <p:cNvPr id="3" name="Text 0"/>
          <p:cNvSpPr/>
          <p:nvPr/>
        </p:nvSpPr>
        <p:spPr>
          <a:xfrm>
            <a:off x="6307038" y="2012846"/>
            <a:ext cx="2016205" cy="252026"/>
          </a:xfrm>
          <a:prstGeom prst="rect">
            <a:avLst/>
          </a:prstGeom>
          <a:noFill/>
          <a:ln/>
        </p:spPr>
        <p:txBody>
          <a:bodyPr wrap="non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الدماغ</a:t>
            </a:r>
            <a:endParaRPr lang="en-US" sz="2000" b="1" dirty="0"/>
          </a:p>
        </p:txBody>
      </p:sp>
      <p:sp>
        <p:nvSpPr>
          <p:cNvPr id="4" name="Text 1"/>
          <p:cNvSpPr/>
          <p:nvPr/>
        </p:nvSpPr>
        <p:spPr>
          <a:xfrm>
            <a:off x="4290833" y="5541206"/>
            <a:ext cx="2016205" cy="252026"/>
          </a:xfrm>
          <a:prstGeom prst="rect">
            <a:avLst/>
          </a:prstGeom>
          <a:noFill/>
          <a:ln/>
        </p:spPr>
        <p:txBody>
          <a:bodyPr wrap="non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الوراثة</a:t>
            </a:r>
            <a:endParaRPr lang="en-US" sz="2000" b="1" dirty="0"/>
          </a:p>
        </p:txBody>
      </p:sp>
      <p:sp>
        <p:nvSpPr>
          <p:cNvPr id="5" name="Text 2"/>
          <p:cNvSpPr/>
          <p:nvPr/>
        </p:nvSpPr>
        <p:spPr>
          <a:xfrm>
            <a:off x="8323243" y="5541206"/>
            <a:ext cx="2016206" cy="252026"/>
          </a:xfrm>
          <a:prstGeom prst="rect">
            <a:avLst/>
          </a:prstGeom>
          <a:noFill/>
          <a:ln/>
        </p:spPr>
        <p:txBody>
          <a:bodyPr wrap="non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البيئة</a:t>
            </a:r>
            <a:endParaRPr lang="en-US" sz="2000" b="1" dirty="0"/>
          </a:p>
        </p:txBody>
      </p:sp>
      <p:sp>
        <p:nvSpPr>
          <p:cNvPr id="6" name="Text 3"/>
          <p:cNvSpPr/>
          <p:nvPr/>
        </p:nvSpPr>
        <p:spPr>
          <a:xfrm>
            <a:off x="5423268" y="3356983"/>
            <a:ext cx="1347498" cy="756077"/>
          </a:xfrm>
          <a:prstGeom prst="rect">
            <a:avLst/>
          </a:prstGeom>
          <a:noFill/>
          <a:ln/>
        </p:spPr>
        <p:txBody>
          <a:bodyPr wrap="squar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تأثير الجينات على التطور العصبي</a:t>
            </a:r>
            <a:endParaRPr lang="en-US" sz="2000" b="1" dirty="0"/>
          </a:p>
        </p:txBody>
      </p:sp>
      <p:sp>
        <p:nvSpPr>
          <p:cNvPr id="7" name="Text 4"/>
          <p:cNvSpPr/>
          <p:nvPr/>
        </p:nvSpPr>
        <p:spPr>
          <a:xfrm>
            <a:off x="7859517" y="3356983"/>
            <a:ext cx="1347497" cy="756077"/>
          </a:xfrm>
          <a:prstGeom prst="rect">
            <a:avLst/>
          </a:prstGeom>
          <a:noFill/>
          <a:ln/>
        </p:spPr>
        <p:txBody>
          <a:bodyPr wrap="squar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تشكيل الدماغ بواسطة التجارب</a:t>
            </a:r>
            <a:endParaRPr lang="en-US" sz="2000" b="1" dirty="0"/>
          </a:p>
        </p:txBody>
      </p:sp>
      <p:sp>
        <p:nvSpPr>
          <p:cNvPr id="8" name="Text 5"/>
          <p:cNvSpPr/>
          <p:nvPr/>
        </p:nvSpPr>
        <p:spPr>
          <a:xfrm>
            <a:off x="6935422" y="5289180"/>
            <a:ext cx="759437" cy="756077"/>
          </a:xfrm>
          <a:prstGeom prst="rect">
            <a:avLst/>
          </a:prstGeom>
          <a:noFill/>
          <a:ln/>
        </p:spPr>
        <p:txBody>
          <a:bodyPr wrap="squar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تفاعل جيني‑بِيئي</a:t>
            </a:r>
            <a:endParaRPr lang="en-US" sz="2000" b="1" dirty="0"/>
          </a:p>
        </p:txBody>
      </p:sp>
      <p:sp>
        <p:nvSpPr>
          <p:cNvPr id="9" name="Text 6"/>
          <p:cNvSpPr/>
          <p:nvPr/>
        </p:nvSpPr>
        <p:spPr>
          <a:xfrm>
            <a:off x="6851413" y="3903039"/>
            <a:ext cx="927454" cy="1008103"/>
          </a:xfrm>
          <a:prstGeom prst="rect">
            <a:avLst/>
          </a:prstGeom>
          <a:noFill/>
          <a:ln/>
        </p:spPr>
        <p:txBody>
          <a:bodyPr wrap="square" lIns="0" tIns="0" rIns="0" bIns="0" rtlCol="0" anchor="t"/>
          <a:lstStyle/>
          <a:p>
            <a:pPr marL="0" indent="0" algn="ctr" rtl="1">
              <a:lnSpc>
                <a:spcPts val="2250"/>
              </a:lnSpc>
              <a:buNone/>
            </a:pPr>
            <a:r>
              <a:rPr lang="en-US" sz="2000" b="1" dirty="0">
                <a:solidFill>
                  <a:srgbClr val="000000"/>
                </a:solidFill>
                <a:latin typeface="Alexandria Medium" pitchFamily="34" charset="0"/>
                <a:ea typeface="Alexandria Medium" pitchFamily="34" charset="-122"/>
                <a:cs typeface="Alexandria Medium" pitchFamily="34" charset="-120"/>
              </a:rPr>
              <a:t>تطور سلوكي معرفي مشترك</a:t>
            </a:r>
            <a:endParaRPr lang="en-US" sz="2000" b="1" dirty="0"/>
          </a:p>
        </p:txBody>
      </p:sp>
      <p:sp>
        <p:nvSpPr>
          <p:cNvPr id="17" name="TextBox 16">
            <a:extLst>
              <a:ext uri="{FF2B5EF4-FFF2-40B4-BE49-F238E27FC236}">
                <a16:creationId xmlns:a16="http://schemas.microsoft.com/office/drawing/2014/main" id="{9E2BCA16-B005-8A3D-6C20-E02DAFCBE2F5}"/>
              </a:ext>
            </a:extLst>
          </p:cNvPr>
          <p:cNvSpPr txBox="1"/>
          <p:nvPr/>
        </p:nvSpPr>
        <p:spPr>
          <a:xfrm>
            <a:off x="4479403" y="292312"/>
            <a:ext cx="9016985" cy="646331"/>
          </a:xfrm>
          <a:prstGeom prst="rect">
            <a:avLst/>
          </a:prstGeom>
          <a:noFill/>
        </p:spPr>
        <p:txBody>
          <a:bodyPr wrap="square">
            <a:spAutoFit/>
          </a:bodyPr>
          <a:lstStyle/>
          <a:p>
            <a:pPr algn="r" rtl="1"/>
            <a:r>
              <a:rPr lang="ar-DZ" sz="3600" b="1" dirty="0">
                <a:solidFill>
                  <a:srgbClr val="0070C0"/>
                </a:solidFill>
              </a:rPr>
              <a:t>أنيت كارميلوف-سميث: الجسر نحو علم الأعصاب التطوري</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187785" y="569476"/>
            <a:ext cx="9648825" cy="620078"/>
          </a:xfrm>
          <a:prstGeom prst="rect">
            <a:avLst/>
          </a:prstGeom>
          <a:noFill/>
          <a:ln/>
        </p:spPr>
        <p:txBody>
          <a:bodyPr wrap="none" lIns="0" tIns="0" rIns="0" bIns="0" rtlCol="0" anchor="t"/>
          <a:lstStyle/>
          <a:p>
            <a:pPr marL="0" indent="0" algn="r" rtl="1">
              <a:lnSpc>
                <a:spcPts val="4850"/>
              </a:lnSpc>
              <a:buNone/>
            </a:pPr>
            <a:r>
              <a:rPr lang="en-US" sz="4000" b="1" dirty="0">
                <a:solidFill>
                  <a:srgbClr val="5B6E8C"/>
                </a:solidFill>
                <a:latin typeface="Arial" panose="020B0604020202020204" pitchFamily="34" charset="0"/>
                <a:ea typeface="Alexandria Medium" pitchFamily="34" charset="-122"/>
                <a:cs typeface="Arial" panose="020B0604020202020204" pitchFamily="34" charset="0"/>
              </a:rPr>
              <a:t>نسيج التطور: الجينات، البيئة، والدماغ في تآزر</a:t>
            </a:r>
            <a:endParaRPr lang="en-US" sz="4000" b="1" dirty="0">
              <a:latin typeface="Arial" panose="020B0604020202020204" pitchFamily="34" charset="0"/>
              <a:cs typeface="Arial" panose="020B0604020202020204" pitchFamily="34" charset="0"/>
            </a:endParaRPr>
          </a:p>
        </p:txBody>
      </p:sp>
      <p:sp>
        <p:nvSpPr>
          <p:cNvPr id="3" name="Text 1"/>
          <p:cNvSpPr/>
          <p:nvPr/>
        </p:nvSpPr>
        <p:spPr>
          <a:xfrm>
            <a:off x="793790" y="1586389"/>
            <a:ext cx="13042821" cy="317540"/>
          </a:xfrm>
          <a:prstGeom prst="rect">
            <a:avLst/>
          </a:prstGeom>
          <a:noFill/>
          <a:ln/>
        </p:spPr>
        <p:txBody>
          <a:bodyPr wrap="none" lIns="0" tIns="0" rIns="0" bIns="0" rtlCol="0" anchor="t"/>
          <a:lstStyle/>
          <a:p>
            <a:pPr marL="0" indent="0" algn="r" rtl="1">
              <a:lnSpc>
                <a:spcPts val="2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التطور البشري ليس مجرد خط مستقيم، بل هو رقصة معقدة بين ثلاثة لاعبين رئيسيين. لنكتشف كيف ينسجون معاً قصة نمونا الفريدة.</a:t>
            </a:r>
            <a:endParaRPr lang="en-US" sz="1600" b="1" dirty="0">
              <a:latin typeface="Arial" panose="020B0604020202020204" pitchFamily="34" charset="0"/>
              <a:cs typeface="Arial" panose="020B0604020202020204" pitchFamily="34" charset="0"/>
            </a:endParaRPr>
          </a:p>
        </p:txBody>
      </p:sp>
      <p:sp>
        <p:nvSpPr>
          <p:cNvPr id="4" name="Shape 2"/>
          <p:cNvSpPr/>
          <p:nvPr/>
        </p:nvSpPr>
        <p:spPr>
          <a:xfrm>
            <a:off x="7414379" y="2424827"/>
            <a:ext cx="6422231" cy="2099191"/>
          </a:xfrm>
          <a:prstGeom prst="roundRect">
            <a:avLst>
              <a:gd name="adj" fmla="val 5227"/>
            </a:avLst>
          </a:prstGeom>
          <a:solidFill>
            <a:srgbClr val="FFFFFF"/>
          </a:solidFill>
          <a:ln/>
        </p:spPr>
      </p:sp>
      <p:pic>
        <p:nvPicPr>
          <p:cNvPr id="5" name="Image 0" descr="preencoded.png"/>
          <p:cNvPicPr>
            <a:picLocks noChangeAspect="1"/>
          </p:cNvPicPr>
          <p:nvPr/>
        </p:nvPicPr>
        <p:blipFill>
          <a:blip r:embed="rId3"/>
          <a:stretch>
            <a:fillRect/>
          </a:stretch>
        </p:blipFill>
        <p:spPr>
          <a:xfrm>
            <a:off x="7414379" y="2401967"/>
            <a:ext cx="6422231" cy="91440"/>
          </a:xfrm>
          <a:prstGeom prst="rect">
            <a:avLst/>
          </a:prstGeom>
        </p:spPr>
      </p:pic>
      <p:pic>
        <p:nvPicPr>
          <p:cNvPr id="6" name="Image 1" descr="preencoded.png"/>
          <p:cNvPicPr>
            <a:picLocks noChangeAspect="1"/>
          </p:cNvPicPr>
          <p:nvPr/>
        </p:nvPicPr>
        <p:blipFill>
          <a:blip r:embed="rId4"/>
          <a:stretch>
            <a:fillRect/>
          </a:stretch>
        </p:blipFill>
        <p:spPr>
          <a:xfrm>
            <a:off x="10327838" y="2127171"/>
            <a:ext cx="595313" cy="595313"/>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6432" y="2305764"/>
            <a:ext cx="238125" cy="238125"/>
          </a:xfrm>
          <a:prstGeom prst="rect">
            <a:avLst/>
          </a:prstGeom>
        </p:spPr>
      </p:pic>
      <p:sp>
        <p:nvSpPr>
          <p:cNvPr id="8" name="Text 3"/>
          <p:cNvSpPr/>
          <p:nvPr/>
        </p:nvSpPr>
        <p:spPr>
          <a:xfrm>
            <a:off x="10198775" y="2920960"/>
            <a:ext cx="3416618" cy="310158"/>
          </a:xfrm>
          <a:prstGeom prst="rect">
            <a:avLst/>
          </a:prstGeom>
          <a:noFill/>
          <a:ln/>
        </p:spPr>
        <p:txBody>
          <a:bodyPr wrap="none" lIns="0" tIns="0" rIns="0" bIns="0" rtlCol="0" anchor="t"/>
          <a:lstStyle/>
          <a:p>
            <a:pPr marL="0" indent="0" algn="r" rtl="1">
              <a:lnSpc>
                <a:spcPts val="2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المخطط الجيني: البذرة الأصلية</a:t>
            </a:r>
            <a:endParaRPr lang="en-US" sz="2000" b="1" dirty="0">
              <a:latin typeface="Arial" panose="020B0604020202020204" pitchFamily="34" charset="0"/>
              <a:cs typeface="Arial" panose="020B0604020202020204" pitchFamily="34" charset="0"/>
            </a:endParaRPr>
          </a:p>
        </p:txBody>
      </p:sp>
      <p:sp>
        <p:nvSpPr>
          <p:cNvPr id="9" name="Text 4"/>
          <p:cNvSpPr/>
          <p:nvPr/>
        </p:nvSpPr>
        <p:spPr>
          <a:xfrm>
            <a:off x="7635597" y="3350181"/>
            <a:ext cx="5979795" cy="952619"/>
          </a:xfrm>
          <a:prstGeom prst="rect">
            <a:avLst/>
          </a:prstGeom>
          <a:noFill/>
          <a:ln/>
        </p:spPr>
        <p:txBody>
          <a:bodyPr wrap="square" lIns="0" tIns="0" rIns="0" bIns="0" rtlCol="0" anchor="t"/>
          <a:lstStyle/>
          <a:p>
            <a:pPr marL="0" indent="0" algn="r" rtl="1">
              <a:lnSpc>
                <a:spcPts val="2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الوراثة هي البذرة التي نحملها، تحمل إمكاناتنا الأساسية. الجينات ليست مجرد تعليمات ثابتة، بل هي خريطة طريق تؤثر بعمق على كيفية بناء أدمغتنا وتطورها العصبي.</a:t>
            </a:r>
            <a:endParaRPr lang="en-US" sz="1600" b="1" dirty="0">
              <a:latin typeface="Arial" panose="020B0604020202020204" pitchFamily="34" charset="0"/>
              <a:cs typeface="Arial" panose="020B0604020202020204" pitchFamily="34" charset="0"/>
            </a:endParaRPr>
          </a:p>
        </p:txBody>
      </p:sp>
      <p:sp>
        <p:nvSpPr>
          <p:cNvPr id="10" name="Shape 5"/>
          <p:cNvSpPr/>
          <p:nvPr/>
        </p:nvSpPr>
        <p:spPr>
          <a:xfrm>
            <a:off x="793790" y="2424827"/>
            <a:ext cx="6422231" cy="2099191"/>
          </a:xfrm>
          <a:prstGeom prst="roundRect">
            <a:avLst>
              <a:gd name="adj" fmla="val 5227"/>
            </a:avLst>
          </a:prstGeom>
          <a:solidFill>
            <a:srgbClr val="FFFFFF"/>
          </a:solidFill>
          <a:ln/>
        </p:spPr>
      </p:sp>
      <p:pic>
        <p:nvPicPr>
          <p:cNvPr id="11" name="Image 3" descr="preencoded.png"/>
          <p:cNvPicPr>
            <a:picLocks noChangeAspect="1"/>
          </p:cNvPicPr>
          <p:nvPr/>
        </p:nvPicPr>
        <p:blipFill>
          <a:blip r:embed="rId3"/>
          <a:stretch>
            <a:fillRect/>
          </a:stretch>
        </p:blipFill>
        <p:spPr>
          <a:xfrm>
            <a:off x="793790" y="2401967"/>
            <a:ext cx="6422231" cy="91440"/>
          </a:xfrm>
          <a:prstGeom prst="rect">
            <a:avLst/>
          </a:prstGeom>
        </p:spPr>
      </p:pic>
      <p:pic>
        <p:nvPicPr>
          <p:cNvPr id="12" name="Image 4" descr="preencoded.png"/>
          <p:cNvPicPr>
            <a:picLocks noChangeAspect="1"/>
          </p:cNvPicPr>
          <p:nvPr/>
        </p:nvPicPr>
        <p:blipFill>
          <a:blip r:embed="rId4"/>
          <a:stretch>
            <a:fillRect/>
          </a:stretch>
        </p:blipFill>
        <p:spPr>
          <a:xfrm>
            <a:off x="3707249" y="2127171"/>
            <a:ext cx="595313" cy="595313"/>
          </a:xfrm>
          <a:prstGeom prst="rect">
            <a:avLst/>
          </a:prstGeom>
        </p:spPr>
      </p:pic>
      <p:pic>
        <p:nvPicPr>
          <p:cNvPr id="13" name="Image 5"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5843" y="2305764"/>
            <a:ext cx="238125" cy="238125"/>
          </a:xfrm>
          <a:prstGeom prst="rect">
            <a:avLst/>
          </a:prstGeom>
        </p:spPr>
      </p:pic>
      <p:sp>
        <p:nvSpPr>
          <p:cNvPr id="14" name="Text 6"/>
          <p:cNvSpPr/>
          <p:nvPr/>
        </p:nvSpPr>
        <p:spPr>
          <a:xfrm>
            <a:off x="3798213" y="2920960"/>
            <a:ext cx="3196590" cy="310158"/>
          </a:xfrm>
          <a:prstGeom prst="rect">
            <a:avLst/>
          </a:prstGeom>
          <a:noFill/>
          <a:ln/>
        </p:spPr>
        <p:txBody>
          <a:bodyPr wrap="none" lIns="0" tIns="0" rIns="0" bIns="0" rtlCol="0" anchor="t"/>
          <a:lstStyle/>
          <a:p>
            <a:pPr marL="0" indent="0" algn="r" rtl="1">
              <a:lnSpc>
                <a:spcPts val="2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المناخ المحيط: التربة الخصبة</a:t>
            </a:r>
            <a:endParaRPr lang="en-US" sz="2000" b="1" dirty="0">
              <a:latin typeface="Arial" panose="020B0604020202020204" pitchFamily="34" charset="0"/>
              <a:cs typeface="Arial" panose="020B0604020202020204" pitchFamily="34" charset="0"/>
            </a:endParaRPr>
          </a:p>
        </p:txBody>
      </p:sp>
      <p:sp>
        <p:nvSpPr>
          <p:cNvPr id="15" name="Text 7"/>
          <p:cNvSpPr/>
          <p:nvPr/>
        </p:nvSpPr>
        <p:spPr>
          <a:xfrm>
            <a:off x="1015008" y="3350181"/>
            <a:ext cx="5979795" cy="635079"/>
          </a:xfrm>
          <a:prstGeom prst="rect">
            <a:avLst/>
          </a:prstGeom>
          <a:noFill/>
          <a:ln/>
        </p:spPr>
        <p:txBody>
          <a:bodyPr wrap="square" lIns="0" tIns="0" rIns="0" bIns="0" rtlCol="0" anchor="t"/>
          <a:lstStyle/>
          <a:p>
            <a:pPr marL="0" indent="0" algn="r" rtl="1">
              <a:lnSpc>
                <a:spcPts val="2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البيئة هي التربة التي تنمو فيها البذرة. تجاربنا، تفاعلاتنا، والمحفزات التي نتعرض لها تشكل باستمرار دماغنا وتطوره. هي القوة التي تنحت وتصقل قدراتنا.</a:t>
            </a:r>
            <a:endParaRPr lang="en-US" sz="1600" b="1" dirty="0">
              <a:latin typeface="Arial" panose="020B0604020202020204" pitchFamily="34" charset="0"/>
              <a:cs typeface="Arial" panose="020B0604020202020204" pitchFamily="34" charset="0"/>
            </a:endParaRPr>
          </a:p>
        </p:txBody>
      </p:sp>
      <p:sp>
        <p:nvSpPr>
          <p:cNvPr id="16" name="Shape 8"/>
          <p:cNvSpPr/>
          <p:nvPr/>
        </p:nvSpPr>
        <p:spPr>
          <a:xfrm>
            <a:off x="7414379" y="5020032"/>
            <a:ext cx="6422231" cy="2099191"/>
          </a:xfrm>
          <a:prstGeom prst="roundRect">
            <a:avLst>
              <a:gd name="adj" fmla="val 5227"/>
            </a:avLst>
          </a:prstGeom>
          <a:solidFill>
            <a:srgbClr val="FFFFFF"/>
          </a:solidFill>
          <a:ln/>
        </p:spPr>
      </p:sp>
      <p:pic>
        <p:nvPicPr>
          <p:cNvPr id="17" name="Image 6" descr="preencoded.png"/>
          <p:cNvPicPr>
            <a:picLocks noChangeAspect="1"/>
          </p:cNvPicPr>
          <p:nvPr/>
        </p:nvPicPr>
        <p:blipFill>
          <a:blip r:embed="rId3"/>
          <a:stretch>
            <a:fillRect/>
          </a:stretch>
        </p:blipFill>
        <p:spPr>
          <a:xfrm>
            <a:off x="7414379" y="4997172"/>
            <a:ext cx="6422231" cy="91440"/>
          </a:xfrm>
          <a:prstGeom prst="rect">
            <a:avLst/>
          </a:prstGeom>
        </p:spPr>
      </p:pic>
      <p:pic>
        <p:nvPicPr>
          <p:cNvPr id="18" name="Image 7" descr="preencoded.png"/>
          <p:cNvPicPr>
            <a:picLocks noChangeAspect="1"/>
          </p:cNvPicPr>
          <p:nvPr/>
        </p:nvPicPr>
        <p:blipFill>
          <a:blip r:embed="rId4"/>
          <a:stretch>
            <a:fillRect/>
          </a:stretch>
        </p:blipFill>
        <p:spPr>
          <a:xfrm>
            <a:off x="10327838" y="4722376"/>
            <a:ext cx="595313" cy="595313"/>
          </a:xfrm>
          <a:prstGeom prst="rect">
            <a:avLst/>
          </a:prstGeom>
        </p:spPr>
      </p:pic>
      <p:pic>
        <p:nvPicPr>
          <p:cNvPr id="19" name="Image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06432" y="4900970"/>
            <a:ext cx="238125" cy="238125"/>
          </a:xfrm>
          <a:prstGeom prst="rect">
            <a:avLst/>
          </a:prstGeom>
        </p:spPr>
      </p:pic>
      <p:sp>
        <p:nvSpPr>
          <p:cNvPr id="20" name="Text 9"/>
          <p:cNvSpPr/>
          <p:nvPr/>
        </p:nvSpPr>
        <p:spPr>
          <a:xfrm>
            <a:off x="10632758" y="5516166"/>
            <a:ext cx="2982635" cy="310158"/>
          </a:xfrm>
          <a:prstGeom prst="rect">
            <a:avLst/>
          </a:prstGeom>
          <a:noFill/>
          <a:ln/>
        </p:spPr>
        <p:txBody>
          <a:bodyPr wrap="none" lIns="0" tIns="0" rIns="0" bIns="0" rtlCol="0" anchor="t"/>
          <a:lstStyle/>
          <a:p>
            <a:pPr marL="0" indent="0" algn="r" rtl="1">
              <a:lnSpc>
                <a:spcPts val="2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المعالج الحي: مركز التفاعل</a:t>
            </a:r>
            <a:endParaRPr lang="en-US" sz="2000" b="1" dirty="0">
              <a:latin typeface="Arial" panose="020B0604020202020204" pitchFamily="34" charset="0"/>
              <a:cs typeface="Arial" panose="020B0604020202020204" pitchFamily="34" charset="0"/>
            </a:endParaRPr>
          </a:p>
        </p:txBody>
      </p:sp>
      <p:sp>
        <p:nvSpPr>
          <p:cNvPr id="21" name="Text 10"/>
          <p:cNvSpPr/>
          <p:nvPr/>
        </p:nvSpPr>
        <p:spPr>
          <a:xfrm>
            <a:off x="7635597" y="5945386"/>
            <a:ext cx="5979795" cy="635079"/>
          </a:xfrm>
          <a:prstGeom prst="rect">
            <a:avLst/>
          </a:prstGeom>
          <a:noFill/>
          <a:ln/>
        </p:spPr>
        <p:txBody>
          <a:bodyPr wrap="square" lIns="0" tIns="0" rIns="0" bIns="0" rtlCol="0" anchor="t"/>
          <a:lstStyle/>
          <a:p>
            <a:pPr marL="0" indent="0" algn="r" rtl="1">
              <a:lnSpc>
                <a:spcPts val="2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الدماغ هو مركز التحكم الديناميكي، الجسر الحي الذي يربط بين المخطط الجيني والتأثيرات البيئية. يتطور ويُعاد تشكيله باستمرار نتيجة لهذا التفاعل المستمر.</a:t>
            </a:r>
            <a:endParaRPr lang="en-US" sz="1600" b="1" dirty="0">
              <a:latin typeface="Arial" panose="020B0604020202020204" pitchFamily="34" charset="0"/>
              <a:cs typeface="Arial" panose="020B0604020202020204" pitchFamily="34" charset="0"/>
            </a:endParaRPr>
          </a:p>
        </p:txBody>
      </p:sp>
      <p:sp>
        <p:nvSpPr>
          <p:cNvPr id="22" name="Shape 11"/>
          <p:cNvSpPr/>
          <p:nvPr/>
        </p:nvSpPr>
        <p:spPr>
          <a:xfrm>
            <a:off x="793790" y="5020032"/>
            <a:ext cx="6422231" cy="2099191"/>
          </a:xfrm>
          <a:prstGeom prst="roundRect">
            <a:avLst>
              <a:gd name="adj" fmla="val 5227"/>
            </a:avLst>
          </a:prstGeom>
          <a:solidFill>
            <a:srgbClr val="FFFFFF"/>
          </a:solidFill>
          <a:ln/>
        </p:spPr>
      </p:sp>
      <p:pic>
        <p:nvPicPr>
          <p:cNvPr id="23" name="Image 9" descr="preencoded.png"/>
          <p:cNvPicPr>
            <a:picLocks noChangeAspect="1"/>
          </p:cNvPicPr>
          <p:nvPr/>
        </p:nvPicPr>
        <p:blipFill>
          <a:blip r:embed="rId3"/>
          <a:stretch>
            <a:fillRect/>
          </a:stretch>
        </p:blipFill>
        <p:spPr>
          <a:xfrm>
            <a:off x="793790" y="4997172"/>
            <a:ext cx="6422231" cy="91440"/>
          </a:xfrm>
          <a:prstGeom prst="rect">
            <a:avLst/>
          </a:prstGeom>
        </p:spPr>
      </p:pic>
      <p:pic>
        <p:nvPicPr>
          <p:cNvPr id="24" name="Image 10" descr="preencoded.png"/>
          <p:cNvPicPr>
            <a:picLocks noChangeAspect="1"/>
          </p:cNvPicPr>
          <p:nvPr/>
        </p:nvPicPr>
        <p:blipFill>
          <a:blip r:embed="rId4"/>
          <a:stretch>
            <a:fillRect/>
          </a:stretch>
        </p:blipFill>
        <p:spPr>
          <a:xfrm>
            <a:off x="3707249" y="4722376"/>
            <a:ext cx="595313" cy="595313"/>
          </a:xfrm>
          <a:prstGeom prst="rect">
            <a:avLst/>
          </a:prstGeom>
        </p:spPr>
      </p:pic>
      <p:pic>
        <p:nvPicPr>
          <p:cNvPr id="25" name="Image 11"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5843" y="4900970"/>
            <a:ext cx="238125" cy="238125"/>
          </a:xfrm>
          <a:prstGeom prst="rect">
            <a:avLst/>
          </a:prstGeom>
        </p:spPr>
      </p:pic>
      <p:sp>
        <p:nvSpPr>
          <p:cNvPr id="26" name="Text 12"/>
          <p:cNvSpPr/>
          <p:nvPr/>
        </p:nvSpPr>
        <p:spPr>
          <a:xfrm>
            <a:off x="3496389" y="5516166"/>
            <a:ext cx="3498413" cy="310158"/>
          </a:xfrm>
          <a:prstGeom prst="rect">
            <a:avLst/>
          </a:prstGeom>
          <a:noFill/>
          <a:ln/>
        </p:spPr>
        <p:txBody>
          <a:bodyPr wrap="none" lIns="0" tIns="0" rIns="0" bIns="0" rtlCol="0" anchor="t"/>
          <a:lstStyle/>
          <a:p>
            <a:pPr marL="0" indent="0" algn="r" rtl="1">
              <a:lnSpc>
                <a:spcPts val="2400"/>
              </a:lnSpc>
              <a:buNone/>
            </a:pPr>
            <a:r>
              <a:rPr lang="en-US" sz="2000" b="1" dirty="0">
                <a:solidFill>
                  <a:srgbClr val="5B6E8C"/>
                </a:solidFill>
                <a:latin typeface="Arial" panose="020B0604020202020204" pitchFamily="34" charset="0"/>
                <a:ea typeface="Alexandria Medium" pitchFamily="34" charset="-122"/>
                <a:cs typeface="Arial" panose="020B0604020202020204" pitchFamily="34" charset="0"/>
              </a:rPr>
              <a:t>الآلة المتكاملة: التطور المستمر</a:t>
            </a:r>
            <a:endParaRPr lang="en-US" sz="2000" b="1" dirty="0">
              <a:latin typeface="Arial" panose="020B0604020202020204" pitchFamily="34" charset="0"/>
              <a:cs typeface="Arial" panose="020B0604020202020204" pitchFamily="34" charset="0"/>
            </a:endParaRPr>
          </a:p>
        </p:txBody>
      </p:sp>
      <p:sp>
        <p:nvSpPr>
          <p:cNvPr id="27" name="Text 13"/>
          <p:cNvSpPr/>
          <p:nvPr/>
        </p:nvSpPr>
        <p:spPr>
          <a:xfrm>
            <a:off x="1015008" y="5945386"/>
            <a:ext cx="5979795" cy="952619"/>
          </a:xfrm>
          <a:prstGeom prst="rect">
            <a:avLst/>
          </a:prstGeom>
          <a:noFill/>
          <a:ln/>
        </p:spPr>
        <p:txBody>
          <a:bodyPr wrap="square" lIns="0" tIns="0" rIns="0" bIns="0" rtlCol="0" anchor="t"/>
          <a:lstStyle/>
          <a:p>
            <a:pPr marL="0" indent="0" algn="r" rtl="1">
              <a:lnSpc>
                <a:spcPts val="2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هذه العوامل الثلاثة ليست منفصلة، بل تعمل كتروس متصلة في آلة واحدة. تفاعلها المستمر يخلق حلقة لا نهائية من التأثير المتبادل، مما يقود إلى تطور سلوكي ومعرفي فريد لكل فرد.</a:t>
            </a:r>
            <a:endParaRPr lang="en-US" sz="1600" b="1" dirty="0">
              <a:latin typeface="Arial" panose="020B0604020202020204" pitchFamily="34" charset="0"/>
              <a:cs typeface="Arial" panose="020B0604020202020204" pitchFamily="34" charset="0"/>
            </a:endParaRPr>
          </a:p>
        </p:txBody>
      </p:sp>
      <p:sp>
        <p:nvSpPr>
          <p:cNvPr id="28" name="Text 14"/>
          <p:cNvSpPr/>
          <p:nvPr/>
        </p:nvSpPr>
        <p:spPr>
          <a:xfrm>
            <a:off x="793790" y="7342465"/>
            <a:ext cx="13042821" cy="317540"/>
          </a:xfrm>
          <a:prstGeom prst="rect">
            <a:avLst/>
          </a:prstGeom>
          <a:noFill/>
          <a:ln/>
        </p:spPr>
        <p:txBody>
          <a:bodyPr wrap="none" lIns="0" tIns="0" rIns="0" bIns="0" rtlCol="0" anchor="t"/>
          <a:lstStyle/>
          <a:p>
            <a:pPr marL="0" indent="0" algn="r" rtl="1">
              <a:lnSpc>
                <a:spcPts val="2500"/>
              </a:lnSpc>
              <a:buNone/>
            </a:pPr>
            <a:r>
              <a:rPr lang="en-US" sz="1600" b="1" dirty="0">
                <a:solidFill>
                  <a:srgbClr val="5B6E8C"/>
                </a:solidFill>
                <a:latin typeface="Arial" panose="020B0604020202020204" pitchFamily="34" charset="0"/>
                <a:ea typeface="Manrope" pitchFamily="34" charset="-122"/>
                <a:cs typeface="Arial" panose="020B0604020202020204" pitchFamily="34" charset="0"/>
              </a:rPr>
              <a:t>فهم هذه الشبكة المعقدة هو المفتاح لفتح أسرار التطور البشري على المستويين السلوكي والمعرفي.</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02704" y="619720"/>
            <a:ext cx="5539026" cy="563404"/>
          </a:xfrm>
          <a:prstGeom prst="rect">
            <a:avLst/>
          </a:prstGeom>
          <a:noFill/>
          <a:ln/>
        </p:spPr>
        <p:txBody>
          <a:bodyPr wrap="none" lIns="0" tIns="0" rIns="0" bIns="0" rtlCol="0" anchor="t"/>
          <a:lstStyle/>
          <a:p>
            <a:pPr marL="0" indent="0" algn="r" rtl="1">
              <a:lnSpc>
                <a:spcPts val="4400"/>
              </a:lnSpc>
              <a:buNone/>
            </a:pPr>
            <a:r>
              <a:rPr lang="en-US" sz="3500" dirty="0">
                <a:solidFill>
                  <a:srgbClr val="5B6E8C"/>
                </a:solidFill>
                <a:latin typeface="Alexandria Medium" pitchFamily="34" charset="0"/>
                <a:ea typeface="Alexandria Medium" pitchFamily="34" charset="-122"/>
                <a:cs typeface="Alexandria Medium" pitchFamily="34" charset="-120"/>
              </a:rPr>
              <a:t>الطفل في العصور القديمة</a:t>
            </a:r>
            <a:endParaRPr lang="en-US" sz="3500" dirty="0"/>
          </a:p>
        </p:txBody>
      </p:sp>
      <p:pic>
        <p:nvPicPr>
          <p:cNvPr id="3" name="Image 0" descr="preencoded.png"/>
          <p:cNvPicPr>
            <a:picLocks noChangeAspect="1"/>
          </p:cNvPicPr>
          <p:nvPr/>
        </p:nvPicPr>
        <p:blipFill>
          <a:blip r:embed="rId3"/>
          <a:stretch>
            <a:fillRect/>
          </a:stretch>
        </p:blipFill>
        <p:spPr>
          <a:xfrm>
            <a:off x="2050018" y="1709380"/>
            <a:ext cx="5045273" cy="5045273"/>
          </a:xfrm>
          <a:prstGeom prst="rect">
            <a:avLst/>
          </a:prstGeom>
        </p:spPr>
      </p:pic>
      <p:sp>
        <p:nvSpPr>
          <p:cNvPr id="4" name="Text 1"/>
          <p:cNvSpPr/>
          <p:nvPr/>
        </p:nvSpPr>
        <p:spPr>
          <a:xfrm>
            <a:off x="10311765" y="1633776"/>
            <a:ext cx="3537585" cy="337899"/>
          </a:xfrm>
          <a:prstGeom prst="rect">
            <a:avLst/>
          </a:prstGeom>
          <a:noFill/>
          <a:ln/>
        </p:spPr>
        <p:txBody>
          <a:bodyPr wrap="none" lIns="0" tIns="0" rIns="0" bIns="0" rtlCol="0" anchor="t"/>
          <a:lstStyle/>
          <a:p>
            <a:pPr marL="0" indent="0" algn="r" rtl="1">
              <a:lnSpc>
                <a:spcPts val="2650"/>
              </a:lnSpc>
              <a:buNone/>
            </a:pPr>
            <a:r>
              <a:rPr lang="en-US" sz="2100" dirty="0">
                <a:solidFill>
                  <a:srgbClr val="5B6E8C"/>
                </a:solidFill>
                <a:latin typeface="Alexandria Medium" pitchFamily="34" charset="0"/>
                <a:ea typeface="Alexandria Medium" pitchFamily="34" charset="-122"/>
                <a:cs typeface="Alexandria Medium" pitchFamily="34" charset="-120"/>
              </a:rPr>
              <a:t>المفهوم الكلاسيكي للطفولة</a:t>
            </a:r>
            <a:endParaRPr lang="en-US" sz="2100" dirty="0"/>
          </a:p>
        </p:txBody>
      </p:sp>
      <p:sp>
        <p:nvSpPr>
          <p:cNvPr id="5" name="Text 2"/>
          <p:cNvSpPr/>
          <p:nvPr/>
        </p:nvSpPr>
        <p:spPr>
          <a:xfrm>
            <a:off x="7542728" y="2151936"/>
            <a:ext cx="6306622" cy="288369"/>
          </a:xfrm>
          <a:prstGeom prst="rect">
            <a:avLst/>
          </a:prstGeom>
          <a:noFill/>
          <a:ln/>
        </p:spPr>
        <p:txBody>
          <a:bodyPr wrap="none" lIns="0" tIns="0" rIns="0" bIns="0" rtlCol="0" anchor="t"/>
          <a:lstStyle/>
          <a:p>
            <a:pPr marL="0" indent="0" algn="r" rtl="1">
              <a:lnSpc>
                <a:spcPts val="2250"/>
              </a:lnSpc>
              <a:buNone/>
            </a:pPr>
            <a:r>
              <a:rPr lang="en-US" sz="1400" dirty="0">
                <a:solidFill>
                  <a:srgbClr val="5B6E8C"/>
                </a:solidFill>
                <a:latin typeface="Manrope" pitchFamily="34" charset="0"/>
                <a:ea typeface="Manrope" pitchFamily="34" charset="-122"/>
                <a:cs typeface="Manrope" pitchFamily="34" charset="-120"/>
              </a:rPr>
              <a:t>في العصور القديمة، تركزت الاهتمامات حول تعليم الطفل وتكوينه وفقاً لقيم المجتمع</a:t>
            </a:r>
            <a:endParaRPr lang="en-US" sz="1400" dirty="0"/>
          </a:p>
        </p:txBody>
      </p:sp>
      <p:sp>
        <p:nvSpPr>
          <p:cNvPr id="6" name="Text 3"/>
          <p:cNvSpPr/>
          <p:nvPr/>
        </p:nvSpPr>
        <p:spPr>
          <a:xfrm>
            <a:off x="13669089" y="2643068"/>
            <a:ext cx="180261" cy="225266"/>
          </a:xfrm>
          <a:prstGeom prst="rect">
            <a:avLst/>
          </a:prstGeom>
          <a:noFill/>
          <a:ln/>
        </p:spPr>
        <p:txBody>
          <a:bodyPr wrap="none" lIns="0" tIns="0" rIns="0" bIns="0" rtlCol="0" anchor="t"/>
          <a:lstStyle/>
          <a:p>
            <a:pPr marL="0" indent="0" algn="l" rtl="1">
              <a:lnSpc>
                <a:spcPts val="2250"/>
              </a:lnSpc>
              <a:buNone/>
            </a:pPr>
            <a:r>
              <a:rPr lang="en-US" sz="1400" dirty="0">
                <a:solidFill>
                  <a:srgbClr val="5B6E8C"/>
                </a:solidFill>
                <a:latin typeface="Alexandria Light" pitchFamily="34" charset="0"/>
                <a:ea typeface="Alexandria Light" pitchFamily="34" charset="-122"/>
                <a:cs typeface="Alexandria Light" pitchFamily="34" charset="-120"/>
              </a:rPr>
              <a:t>01</a:t>
            </a:r>
            <a:endParaRPr lang="en-US" sz="1400" dirty="0"/>
          </a:p>
        </p:txBody>
      </p:sp>
      <p:pic>
        <p:nvPicPr>
          <p:cNvPr id="7" name="Image 1" descr="preencoded.png"/>
          <p:cNvPicPr>
            <a:picLocks noChangeAspect="1"/>
          </p:cNvPicPr>
          <p:nvPr/>
        </p:nvPicPr>
        <p:blipFill>
          <a:blip r:embed="rId4"/>
          <a:stretch>
            <a:fillRect/>
          </a:stretch>
        </p:blipFill>
        <p:spPr>
          <a:xfrm>
            <a:off x="7542728" y="2926437"/>
            <a:ext cx="6306622" cy="22860"/>
          </a:xfrm>
          <a:prstGeom prst="rect">
            <a:avLst/>
          </a:prstGeom>
        </p:spPr>
      </p:pic>
      <p:sp>
        <p:nvSpPr>
          <p:cNvPr id="8" name="Text 4"/>
          <p:cNvSpPr/>
          <p:nvPr/>
        </p:nvSpPr>
        <p:spPr>
          <a:xfrm>
            <a:off x="11071146" y="3062288"/>
            <a:ext cx="2778204" cy="281702"/>
          </a:xfrm>
          <a:prstGeom prst="rect">
            <a:avLst/>
          </a:prstGeom>
          <a:noFill/>
          <a:ln/>
        </p:spPr>
        <p:txBody>
          <a:bodyPr wrap="none" lIns="0" tIns="0" rIns="0" bIns="0" rtlCol="0" anchor="t"/>
          <a:lstStyle/>
          <a:p>
            <a:pPr marL="0" indent="0" algn="r" rtl="1">
              <a:lnSpc>
                <a:spcPts val="2200"/>
              </a:lnSpc>
              <a:buNone/>
            </a:pPr>
            <a:r>
              <a:rPr lang="en-US" sz="1750" dirty="0">
                <a:solidFill>
                  <a:srgbClr val="5B6E8C"/>
                </a:solidFill>
                <a:latin typeface="Alexandria Medium" pitchFamily="34" charset="0"/>
                <a:ea typeface="Alexandria Medium" pitchFamily="34" charset="-122"/>
                <a:cs typeface="Alexandria Medium" pitchFamily="34" charset="-120"/>
              </a:rPr>
              <a:t>المرحلة الأولى (0-7 سنوات)</a:t>
            </a:r>
            <a:endParaRPr lang="en-US" sz="1750" dirty="0"/>
          </a:p>
        </p:txBody>
      </p:sp>
      <p:sp>
        <p:nvSpPr>
          <p:cNvPr id="9" name="Text 5"/>
          <p:cNvSpPr/>
          <p:nvPr/>
        </p:nvSpPr>
        <p:spPr>
          <a:xfrm>
            <a:off x="7542728" y="3524250"/>
            <a:ext cx="6306622" cy="288369"/>
          </a:xfrm>
          <a:prstGeom prst="rect">
            <a:avLst/>
          </a:prstGeom>
          <a:noFill/>
          <a:ln/>
        </p:spPr>
        <p:txBody>
          <a:bodyPr wrap="none" lIns="0" tIns="0" rIns="0" bIns="0" rtlCol="0" anchor="t"/>
          <a:lstStyle/>
          <a:p>
            <a:pPr marL="0" indent="0" algn="r" rtl="1">
              <a:lnSpc>
                <a:spcPts val="2250"/>
              </a:lnSpc>
              <a:buNone/>
            </a:pPr>
            <a:r>
              <a:rPr lang="en-US" sz="1400" dirty="0">
                <a:solidFill>
                  <a:srgbClr val="5B6E8C"/>
                </a:solidFill>
                <a:latin typeface="Manrope" pitchFamily="34" charset="0"/>
                <a:ea typeface="Manrope" pitchFamily="34" charset="-122"/>
                <a:cs typeface="Manrope" pitchFamily="34" charset="-120"/>
              </a:rPr>
              <a:t>الرضيع - الذي لا يتكلم بعد</a:t>
            </a:r>
            <a:endParaRPr lang="en-US" sz="1400" dirty="0"/>
          </a:p>
        </p:txBody>
      </p:sp>
      <p:sp>
        <p:nvSpPr>
          <p:cNvPr id="10" name="Text 6"/>
          <p:cNvSpPr/>
          <p:nvPr/>
        </p:nvSpPr>
        <p:spPr>
          <a:xfrm>
            <a:off x="13669089" y="4128016"/>
            <a:ext cx="180261" cy="225266"/>
          </a:xfrm>
          <a:prstGeom prst="rect">
            <a:avLst/>
          </a:prstGeom>
          <a:noFill/>
          <a:ln/>
        </p:spPr>
        <p:txBody>
          <a:bodyPr wrap="none" lIns="0" tIns="0" rIns="0" bIns="0" rtlCol="0" anchor="t"/>
          <a:lstStyle/>
          <a:p>
            <a:pPr marL="0" indent="0" algn="l" rtl="1">
              <a:lnSpc>
                <a:spcPts val="2250"/>
              </a:lnSpc>
              <a:buNone/>
            </a:pPr>
            <a:r>
              <a:rPr lang="en-US" sz="1400" dirty="0">
                <a:solidFill>
                  <a:srgbClr val="5B6E8C"/>
                </a:solidFill>
                <a:latin typeface="Alexandria Light" pitchFamily="34" charset="0"/>
                <a:ea typeface="Alexandria Light" pitchFamily="34" charset="-122"/>
                <a:cs typeface="Alexandria Light" pitchFamily="34" charset="-120"/>
              </a:rPr>
              <a:t>02</a:t>
            </a:r>
            <a:endParaRPr lang="en-US" sz="1400" dirty="0"/>
          </a:p>
        </p:txBody>
      </p:sp>
      <p:pic>
        <p:nvPicPr>
          <p:cNvPr id="11" name="Image 2" descr="preencoded.png"/>
          <p:cNvPicPr>
            <a:picLocks noChangeAspect="1"/>
          </p:cNvPicPr>
          <p:nvPr/>
        </p:nvPicPr>
        <p:blipFill>
          <a:blip r:embed="rId4"/>
          <a:stretch>
            <a:fillRect/>
          </a:stretch>
        </p:blipFill>
        <p:spPr>
          <a:xfrm>
            <a:off x="7542728" y="4392573"/>
            <a:ext cx="6306622" cy="22860"/>
          </a:xfrm>
          <a:prstGeom prst="rect">
            <a:avLst/>
          </a:prstGeom>
        </p:spPr>
      </p:pic>
      <p:sp>
        <p:nvSpPr>
          <p:cNvPr id="12" name="Text 7"/>
          <p:cNvSpPr/>
          <p:nvPr/>
        </p:nvSpPr>
        <p:spPr>
          <a:xfrm>
            <a:off x="11277362" y="4547235"/>
            <a:ext cx="2571988" cy="281702"/>
          </a:xfrm>
          <a:prstGeom prst="rect">
            <a:avLst/>
          </a:prstGeom>
          <a:noFill/>
          <a:ln/>
        </p:spPr>
        <p:txBody>
          <a:bodyPr wrap="none" lIns="0" tIns="0" rIns="0" bIns="0" rtlCol="0" anchor="t"/>
          <a:lstStyle/>
          <a:p>
            <a:pPr marL="0" indent="0" algn="r" rtl="1">
              <a:lnSpc>
                <a:spcPts val="2200"/>
              </a:lnSpc>
              <a:buNone/>
            </a:pPr>
            <a:r>
              <a:rPr lang="en-US" sz="1750" dirty="0">
                <a:solidFill>
                  <a:srgbClr val="5B6E8C"/>
                </a:solidFill>
                <a:latin typeface="Alexandria Medium" pitchFamily="34" charset="0"/>
                <a:ea typeface="Alexandria Medium" pitchFamily="34" charset="-122"/>
                <a:cs typeface="Alexandria Medium" pitchFamily="34" charset="-120"/>
              </a:rPr>
              <a:t>المرحلة الثانية (7-16 سنة)</a:t>
            </a:r>
            <a:endParaRPr lang="en-US" sz="1750" dirty="0"/>
          </a:p>
        </p:txBody>
      </p:sp>
      <p:sp>
        <p:nvSpPr>
          <p:cNvPr id="13" name="Text 8"/>
          <p:cNvSpPr/>
          <p:nvPr/>
        </p:nvSpPr>
        <p:spPr>
          <a:xfrm>
            <a:off x="7542728" y="5009198"/>
            <a:ext cx="6306622" cy="288369"/>
          </a:xfrm>
          <a:prstGeom prst="rect">
            <a:avLst/>
          </a:prstGeom>
          <a:noFill/>
          <a:ln/>
        </p:spPr>
        <p:txBody>
          <a:bodyPr wrap="none" lIns="0" tIns="0" rIns="0" bIns="0" rtlCol="0" anchor="t"/>
          <a:lstStyle/>
          <a:p>
            <a:pPr marL="0" indent="0" algn="r" rtl="1">
              <a:lnSpc>
                <a:spcPts val="2250"/>
              </a:lnSpc>
              <a:buNone/>
            </a:pPr>
            <a:r>
              <a:rPr lang="en-US" sz="1400" dirty="0">
                <a:solidFill>
                  <a:srgbClr val="5B6E8C"/>
                </a:solidFill>
                <a:latin typeface="Manrope" pitchFamily="34" charset="0"/>
                <a:ea typeface="Manrope" pitchFamily="34" charset="-122"/>
                <a:cs typeface="Manrope" pitchFamily="34" charset="-120"/>
              </a:rPr>
              <a:t>يمتلك القدرة على الكلام وإصدار الأحكام الأخلاقية</a:t>
            </a:r>
            <a:endParaRPr lang="en-US" sz="1400" dirty="0"/>
          </a:p>
        </p:txBody>
      </p:sp>
      <p:sp>
        <p:nvSpPr>
          <p:cNvPr id="14" name="Text 9"/>
          <p:cNvSpPr/>
          <p:nvPr/>
        </p:nvSpPr>
        <p:spPr>
          <a:xfrm>
            <a:off x="13669089" y="5612963"/>
            <a:ext cx="180261" cy="225266"/>
          </a:xfrm>
          <a:prstGeom prst="rect">
            <a:avLst/>
          </a:prstGeom>
          <a:noFill/>
          <a:ln/>
        </p:spPr>
        <p:txBody>
          <a:bodyPr wrap="none" lIns="0" tIns="0" rIns="0" bIns="0" rtlCol="0" anchor="t"/>
          <a:lstStyle/>
          <a:p>
            <a:pPr marL="0" indent="0" algn="l" rtl="1">
              <a:lnSpc>
                <a:spcPts val="2250"/>
              </a:lnSpc>
              <a:buNone/>
            </a:pPr>
            <a:r>
              <a:rPr lang="en-US" sz="1400" dirty="0">
                <a:solidFill>
                  <a:srgbClr val="5B6E8C"/>
                </a:solidFill>
                <a:latin typeface="Alexandria Light" pitchFamily="34" charset="0"/>
                <a:ea typeface="Alexandria Light" pitchFamily="34" charset="-122"/>
                <a:cs typeface="Alexandria Light" pitchFamily="34" charset="-120"/>
              </a:rPr>
              <a:t>03</a:t>
            </a:r>
            <a:endParaRPr lang="en-US" sz="1400" dirty="0"/>
          </a:p>
        </p:txBody>
      </p:sp>
      <p:pic>
        <p:nvPicPr>
          <p:cNvPr id="15" name="Image 3" descr="preencoded.png"/>
          <p:cNvPicPr>
            <a:picLocks noChangeAspect="1"/>
          </p:cNvPicPr>
          <p:nvPr/>
        </p:nvPicPr>
        <p:blipFill>
          <a:blip r:embed="rId4"/>
          <a:stretch>
            <a:fillRect/>
          </a:stretch>
        </p:blipFill>
        <p:spPr>
          <a:xfrm>
            <a:off x="7542728" y="5859542"/>
            <a:ext cx="6306622" cy="22860"/>
          </a:xfrm>
          <a:prstGeom prst="rect">
            <a:avLst/>
          </a:prstGeom>
        </p:spPr>
      </p:pic>
      <p:sp>
        <p:nvSpPr>
          <p:cNvPr id="16" name="Text 10"/>
          <p:cNvSpPr/>
          <p:nvPr/>
        </p:nvSpPr>
        <p:spPr>
          <a:xfrm>
            <a:off x="10507623" y="6032183"/>
            <a:ext cx="3341727" cy="281702"/>
          </a:xfrm>
          <a:prstGeom prst="rect">
            <a:avLst/>
          </a:prstGeom>
          <a:noFill/>
          <a:ln/>
        </p:spPr>
        <p:txBody>
          <a:bodyPr wrap="none" lIns="0" tIns="0" rIns="0" bIns="0" rtlCol="0" anchor="t"/>
          <a:lstStyle/>
          <a:p>
            <a:pPr marL="0" indent="0" algn="r" rtl="1">
              <a:lnSpc>
                <a:spcPts val="2200"/>
              </a:lnSpc>
              <a:buNone/>
            </a:pPr>
            <a:r>
              <a:rPr lang="en-US" sz="1750" dirty="0">
                <a:solidFill>
                  <a:srgbClr val="5B6E8C"/>
                </a:solidFill>
                <a:latin typeface="Alexandria Medium" pitchFamily="34" charset="0"/>
                <a:ea typeface="Alexandria Medium" pitchFamily="34" charset="-122"/>
                <a:cs typeface="Alexandria Medium" pitchFamily="34" charset="-120"/>
              </a:rPr>
              <a:t>المرحلة الثالثة (17 سنة فما فوق)</a:t>
            </a:r>
            <a:endParaRPr lang="en-US" sz="1750" dirty="0"/>
          </a:p>
        </p:txBody>
      </p:sp>
      <p:sp>
        <p:nvSpPr>
          <p:cNvPr id="17" name="Text 11"/>
          <p:cNvSpPr/>
          <p:nvPr/>
        </p:nvSpPr>
        <p:spPr>
          <a:xfrm>
            <a:off x="7542728" y="6494145"/>
            <a:ext cx="6306622" cy="288369"/>
          </a:xfrm>
          <a:prstGeom prst="rect">
            <a:avLst/>
          </a:prstGeom>
          <a:noFill/>
          <a:ln/>
        </p:spPr>
        <p:txBody>
          <a:bodyPr wrap="none" lIns="0" tIns="0" rIns="0" bIns="0" rtlCol="0" anchor="t"/>
          <a:lstStyle/>
          <a:p>
            <a:pPr marL="0" indent="0" algn="r" rtl="1">
              <a:lnSpc>
                <a:spcPts val="2250"/>
              </a:lnSpc>
              <a:buNone/>
            </a:pPr>
            <a:r>
              <a:rPr lang="en-US" sz="1400" dirty="0">
                <a:solidFill>
                  <a:srgbClr val="5B6E8C"/>
                </a:solidFill>
                <a:latin typeface="Manrope" pitchFamily="34" charset="0"/>
                <a:ea typeface="Manrope" pitchFamily="34" charset="-122"/>
                <a:cs typeface="Manrope" pitchFamily="34" charset="-120"/>
              </a:rPr>
              <a:t>شخص قابل للتجنيد في حالات الحرب</a:t>
            </a:r>
            <a:endParaRPr lang="en-US" sz="1400" dirty="0"/>
          </a:p>
        </p:txBody>
      </p:sp>
      <p:sp>
        <p:nvSpPr>
          <p:cNvPr id="18" name="Text 12"/>
          <p:cNvSpPr/>
          <p:nvPr/>
        </p:nvSpPr>
        <p:spPr>
          <a:xfrm>
            <a:off x="788670" y="7323177"/>
            <a:ext cx="13053060" cy="288369"/>
          </a:xfrm>
          <a:prstGeom prst="rect">
            <a:avLst/>
          </a:prstGeom>
          <a:noFill/>
          <a:ln/>
        </p:spPr>
        <p:txBody>
          <a:bodyPr wrap="none" lIns="0" tIns="0" rIns="0" bIns="0" rtlCol="0" anchor="t"/>
          <a:lstStyle/>
          <a:p>
            <a:pPr marL="0" indent="0" algn="r" rtl="1">
              <a:lnSpc>
                <a:spcPts val="2250"/>
              </a:lnSpc>
              <a:buNone/>
            </a:pPr>
            <a:r>
              <a:rPr lang="en-US" sz="1400" dirty="0">
                <a:solidFill>
                  <a:srgbClr val="5B6E8C"/>
                </a:solidFill>
                <a:latin typeface="Manrope" pitchFamily="34" charset="0"/>
                <a:ea typeface="Manrope" pitchFamily="34" charset="-122"/>
                <a:cs typeface="Manrope" pitchFamily="34" charset="-120"/>
              </a:rPr>
              <a:t>كان الطفل يُعتبر بمثابة شخص بالغ مصغر، والتعليم يُستخدم لتطوير قدراته الفطرية</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589723" y="688777"/>
            <a:ext cx="6760488" cy="673418"/>
          </a:xfrm>
          <a:prstGeom prst="rect">
            <a:avLst/>
          </a:prstGeom>
          <a:noFill/>
          <a:ln/>
        </p:spPr>
        <p:txBody>
          <a:bodyPr wrap="none" lIns="0" tIns="0" rIns="0" bIns="0" rtlCol="0" anchor="t"/>
          <a:lstStyle/>
          <a:p>
            <a:pPr marL="0" indent="0" algn="r" rtl="1">
              <a:lnSpc>
                <a:spcPts val="5300"/>
              </a:lnSpc>
              <a:buNone/>
            </a:pPr>
            <a:r>
              <a:rPr lang="en-US" sz="4200" dirty="0">
                <a:solidFill>
                  <a:srgbClr val="5B6E8C"/>
                </a:solidFill>
                <a:latin typeface="Alexandria Medium" pitchFamily="34" charset="0"/>
                <a:ea typeface="Alexandria Medium" pitchFamily="34" charset="-122"/>
                <a:cs typeface="Alexandria Medium" pitchFamily="34" charset="-120"/>
              </a:rPr>
              <a:t>الطفل في العصور الوسطى</a:t>
            </a:r>
            <a:endParaRPr lang="en-US" sz="4200" dirty="0"/>
          </a:p>
        </p:txBody>
      </p:sp>
      <p:sp>
        <p:nvSpPr>
          <p:cNvPr id="4" name="Shape 1"/>
          <p:cNvSpPr/>
          <p:nvPr/>
        </p:nvSpPr>
        <p:spPr>
          <a:xfrm>
            <a:off x="793790" y="1685330"/>
            <a:ext cx="7556421" cy="1302306"/>
          </a:xfrm>
          <a:prstGeom prst="roundRect">
            <a:avLst>
              <a:gd name="adj" fmla="val 11234"/>
            </a:avLst>
          </a:prstGeom>
          <a:solidFill>
            <a:srgbClr val="FFFFFF"/>
          </a:solidFill>
          <a:ln w="30480">
            <a:solidFill>
              <a:srgbClr val="B3D5E4"/>
            </a:solidFill>
            <a:prstDash val="solid"/>
          </a:ln>
        </p:spPr>
      </p:sp>
      <p:pic>
        <p:nvPicPr>
          <p:cNvPr id="5" name="Image 1" descr="preencoded.png"/>
          <p:cNvPicPr>
            <a:picLocks noChangeAspect="1"/>
          </p:cNvPicPr>
          <p:nvPr/>
        </p:nvPicPr>
        <p:blipFill>
          <a:blip r:embed="rId4"/>
          <a:stretch>
            <a:fillRect/>
          </a:stretch>
        </p:blipFill>
        <p:spPr>
          <a:xfrm>
            <a:off x="8258770" y="1685330"/>
            <a:ext cx="121920" cy="1302306"/>
          </a:xfrm>
          <a:prstGeom prst="rect">
            <a:avLst/>
          </a:prstGeom>
        </p:spPr>
      </p:pic>
      <p:sp>
        <p:nvSpPr>
          <p:cNvPr id="6" name="Text 2"/>
          <p:cNvSpPr/>
          <p:nvPr/>
        </p:nvSpPr>
        <p:spPr>
          <a:xfrm>
            <a:off x="5319355" y="1931194"/>
            <a:ext cx="2693551" cy="336590"/>
          </a:xfrm>
          <a:prstGeom prst="rect">
            <a:avLst/>
          </a:prstGeom>
          <a:noFill/>
          <a:ln/>
        </p:spPr>
        <p:txBody>
          <a:bodyPr wrap="none" lIns="0" tIns="0" rIns="0" bIns="0" rtlCol="0" anchor="t"/>
          <a:lstStyle/>
          <a:p>
            <a:pPr marL="0" indent="0" algn="r" rtl="1">
              <a:lnSpc>
                <a:spcPts val="2650"/>
              </a:lnSpc>
              <a:buNone/>
            </a:pPr>
            <a:r>
              <a:rPr lang="en-US" sz="2100" dirty="0">
                <a:solidFill>
                  <a:srgbClr val="5B6E8C"/>
                </a:solidFill>
                <a:latin typeface="Alexandria Medium" pitchFamily="34" charset="0"/>
                <a:ea typeface="Alexandria Medium" pitchFamily="34" charset="-122"/>
                <a:cs typeface="Alexandria Medium" pitchFamily="34" charset="-120"/>
              </a:rPr>
              <a:t>التأثير المسيحي</a:t>
            </a:r>
            <a:endParaRPr lang="en-US" sz="2100" dirty="0"/>
          </a:p>
        </p:txBody>
      </p:sp>
      <p:sp>
        <p:nvSpPr>
          <p:cNvPr id="7" name="Text 3"/>
          <p:cNvSpPr/>
          <p:nvPr/>
        </p:nvSpPr>
        <p:spPr>
          <a:xfrm>
            <a:off x="1039654" y="2396966"/>
            <a:ext cx="6973253" cy="344805"/>
          </a:xfrm>
          <a:prstGeom prst="rect">
            <a:avLst/>
          </a:prstGeom>
          <a:noFill/>
          <a:ln/>
        </p:spPr>
        <p:txBody>
          <a:bodyPr wrap="none" lIns="0" tIns="0" rIns="0" bIns="0" rtlCol="0" anchor="t"/>
          <a:lstStyle/>
          <a:p>
            <a:pPr marL="0" indent="0" algn="r" rtl="1">
              <a:lnSpc>
                <a:spcPts val="2700"/>
              </a:lnSpc>
              <a:buNone/>
            </a:pPr>
            <a:r>
              <a:rPr lang="en-US" sz="1650" dirty="0">
                <a:solidFill>
                  <a:srgbClr val="5B6E8C"/>
                </a:solidFill>
                <a:latin typeface="Manrope" pitchFamily="34" charset="0"/>
                <a:ea typeface="Manrope" pitchFamily="34" charset="-122"/>
                <a:cs typeface="Manrope" pitchFamily="34" charset="-120"/>
              </a:rPr>
              <a:t>تأثر تمثيل الطفولة بشدة بالتعاليم المسيحية والمفاهيم الدينية</a:t>
            </a:r>
            <a:endParaRPr lang="en-US" sz="1650" dirty="0"/>
          </a:p>
        </p:txBody>
      </p:sp>
      <p:sp>
        <p:nvSpPr>
          <p:cNvPr id="8" name="Shape 4"/>
          <p:cNvSpPr/>
          <p:nvPr/>
        </p:nvSpPr>
        <p:spPr>
          <a:xfrm>
            <a:off x="793790" y="3203019"/>
            <a:ext cx="7556421" cy="1302306"/>
          </a:xfrm>
          <a:prstGeom prst="roundRect">
            <a:avLst>
              <a:gd name="adj" fmla="val 11234"/>
            </a:avLst>
          </a:prstGeom>
          <a:solidFill>
            <a:srgbClr val="FFFFFF"/>
          </a:solidFill>
          <a:ln w="30480">
            <a:solidFill>
              <a:srgbClr val="B3D5E4"/>
            </a:solidFill>
            <a:prstDash val="solid"/>
          </a:ln>
        </p:spPr>
      </p:sp>
      <p:pic>
        <p:nvPicPr>
          <p:cNvPr id="9" name="Image 2" descr="preencoded.png"/>
          <p:cNvPicPr>
            <a:picLocks noChangeAspect="1"/>
          </p:cNvPicPr>
          <p:nvPr/>
        </p:nvPicPr>
        <p:blipFill>
          <a:blip r:embed="rId4"/>
          <a:stretch>
            <a:fillRect/>
          </a:stretch>
        </p:blipFill>
        <p:spPr>
          <a:xfrm>
            <a:off x="8258770" y="3203019"/>
            <a:ext cx="121920" cy="1302306"/>
          </a:xfrm>
          <a:prstGeom prst="rect">
            <a:avLst/>
          </a:prstGeom>
        </p:spPr>
      </p:pic>
      <p:sp>
        <p:nvSpPr>
          <p:cNvPr id="10" name="Text 5"/>
          <p:cNvSpPr/>
          <p:nvPr/>
        </p:nvSpPr>
        <p:spPr>
          <a:xfrm>
            <a:off x="5010983" y="3448883"/>
            <a:ext cx="3001923" cy="336590"/>
          </a:xfrm>
          <a:prstGeom prst="rect">
            <a:avLst/>
          </a:prstGeom>
          <a:noFill/>
          <a:ln/>
        </p:spPr>
        <p:txBody>
          <a:bodyPr wrap="none" lIns="0" tIns="0" rIns="0" bIns="0" rtlCol="0" anchor="t"/>
          <a:lstStyle/>
          <a:p>
            <a:pPr marL="0" indent="0" algn="r" rtl="1">
              <a:lnSpc>
                <a:spcPts val="2650"/>
              </a:lnSpc>
              <a:buNone/>
            </a:pPr>
            <a:r>
              <a:rPr lang="en-US" sz="2100" dirty="0">
                <a:solidFill>
                  <a:srgbClr val="5B6E8C"/>
                </a:solidFill>
                <a:latin typeface="Alexandria Medium" pitchFamily="34" charset="0"/>
                <a:ea typeface="Alexandria Medium" pitchFamily="34" charset="-122"/>
                <a:cs typeface="Alexandria Medium" pitchFamily="34" charset="-120"/>
              </a:rPr>
              <a:t>مفهوم الخطيئة الفطرية</a:t>
            </a:r>
            <a:endParaRPr lang="en-US" sz="2100" dirty="0"/>
          </a:p>
        </p:txBody>
      </p:sp>
      <p:sp>
        <p:nvSpPr>
          <p:cNvPr id="11" name="Text 6"/>
          <p:cNvSpPr/>
          <p:nvPr/>
        </p:nvSpPr>
        <p:spPr>
          <a:xfrm>
            <a:off x="1039654" y="3914656"/>
            <a:ext cx="6973253" cy="344805"/>
          </a:xfrm>
          <a:prstGeom prst="rect">
            <a:avLst/>
          </a:prstGeom>
          <a:noFill/>
          <a:ln/>
        </p:spPr>
        <p:txBody>
          <a:bodyPr wrap="none" lIns="0" tIns="0" rIns="0" bIns="0" rtlCol="0" anchor="t"/>
          <a:lstStyle/>
          <a:p>
            <a:pPr marL="0" indent="0" algn="r" rtl="1">
              <a:lnSpc>
                <a:spcPts val="2700"/>
              </a:lnSpc>
              <a:buNone/>
            </a:pPr>
            <a:r>
              <a:rPr lang="en-US" sz="1650" dirty="0">
                <a:solidFill>
                  <a:srgbClr val="5B6E8C"/>
                </a:solidFill>
                <a:latin typeface="Manrope" pitchFamily="34" charset="0"/>
                <a:ea typeface="Manrope" pitchFamily="34" charset="-122"/>
                <a:cs typeface="Manrope" pitchFamily="34" charset="-120"/>
              </a:rPr>
              <a:t>اعتُقد أن الطفل يولد بغريزة نحو الخطيئة يجب تصحيحها من خلال التعليم والتأديب</a:t>
            </a:r>
            <a:endParaRPr lang="en-US" sz="1650" dirty="0"/>
          </a:p>
        </p:txBody>
      </p:sp>
      <p:sp>
        <p:nvSpPr>
          <p:cNvPr id="12" name="Shape 7"/>
          <p:cNvSpPr/>
          <p:nvPr/>
        </p:nvSpPr>
        <p:spPr>
          <a:xfrm>
            <a:off x="793790" y="4720709"/>
            <a:ext cx="7556421" cy="1302306"/>
          </a:xfrm>
          <a:prstGeom prst="roundRect">
            <a:avLst>
              <a:gd name="adj" fmla="val 11234"/>
            </a:avLst>
          </a:prstGeom>
          <a:solidFill>
            <a:srgbClr val="FFFFFF"/>
          </a:solidFill>
          <a:ln w="30480">
            <a:solidFill>
              <a:srgbClr val="B3D5E4"/>
            </a:solidFill>
            <a:prstDash val="solid"/>
          </a:ln>
        </p:spPr>
      </p:sp>
      <p:pic>
        <p:nvPicPr>
          <p:cNvPr id="13" name="Image 3" descr="preencoded.png"/>
          <p:cNvPicPr>
            <a:picLocks noChangeAspect="1"/>
          </p:cNvPicPr>
          <p:nvPr/>
        </p:nvPicPr>
        <p:blipFill>
          <a:blip r:embed="rId4"/>
          <a:stretch>
            <a:fillRect/>
          </a:stretch>
        </p:blipFill>
        <p:spPr>
          <a:xfrm>
            <a:off x="8258770" y="4720709"/>
            <a:ext cx="121920" cy="1302306"/>
          </a:xfrm>
          <a:prstGeom prst="rect">
            <a:avLst/>
          </a:prstGeom>
        </p:spPr>
      </p:pic>
      <p:sp>
        <p:nvSpPr>
          <p:cNvPr id="14" name="Text 8"/>
          <p:cNvSpPr/>
          <p:nvPr/>
        </p:nvSpPr>
        <p:spPr>
          <a:xfrm>
            <a:off x="5319355" y="4966573"/>
            <a:ext cx="2693551" cy="336590"/>
          </a:xfrm>
          <a:prstGeom prst="rect">
            <a:avLst/>
          </a:prstGeom>
          <a:noFill/>
          <a:ln/>
        </p:spPr>
        <p:txBody>
          <a:bodyPr wrap="none" lIns="0" tIns="0" rIns="0" bIns="0" rtlCol="0" anchor="t"/>
          <a:lstStyle/>
          <a:p>
            <a:pPr marL="0" indent="0" algn="r" rtl="1">
              <a:lnSpc>
                <a:spcPts val="2650"/>
              </a:lnSpc>
              <a:buNone/>
            </a:pPr>
            <a:r>
              <a:rPr lang="en-US" sz="2100" dirty="0">
                <a:solidFill>
                  <a:srgbClr val="5B6E8C"/>
                </a:solidFill>
                <a:latin typeface="Alexandria Medium" pitchFamily="34" charset="0"/>
                <a:ea typeface="Alexandria Medium" pitchFamily="34" charset="-122"/>
                <a:cs typeface="Alexandria Medium" pitchFamily="34" charset="-120"/>
              </a:rPr>
              <a:t>نظام التعليم</a:t>
            </a:r>
            <a:endParaRPr lang="en-US" sz="2100" dirty="0"/>
          </a:p>
        </p:txBody>
      </p:sp>
      <p:sp>
        <p:nvSpPr>
          <p:cNvPr id="15" name="Text 9"/>
          <p:cNvSpPr/>
          <p:nvPr/>
        </p:nvSpPr>
        <p:spPr>
          <a:xfrm>
            <a:off x="1039654" y="5432346"/>
            <a:ext cx="6973253" cy="344805"/>
          </a:xfrm>
          <a:prstGeom prst="rect">
            <a:avLst/>
          </a:prstGeom>
          <a:noFill/>
          <a:ln/>
        </p:spPr>
        <p:txBody>
          <a:bodyPr wrap="none" lIns="0" tIns="0" rIns="0" bIns="0" rtlCol="0" anchor="t"/>
          <a:lstStyle/>
          <a:p>
            <a:pPr marL="0" indent="0" algn="r" rtl="1">
              <a:lnSpc>
                <a:spcPts val="2700"/>
              </a:lnSpc>
              <a:buNone/>
            </a:pPr>
            <a:r>
              <a:rPr lang="en-US" sz="1650" dirty="0">
                <a:solidFill>
                  <a:srgbClr val="5B6E8C"/>
                </a:solidFill>
                <a:latin typeface="Manrope" pitchFamily="34" charset="0"/>
                <a:ea typeface="Manrope" pitchFamily="34" charset="-122"/>
                <a:cs typeface="Manrope" pitchFamily="34" charset="-120"/>
              </a:rPr>
              <a:t>لم تقم المدارس بالتمييز حسب العمر، ومعاملة جميع الأطفال بنفس الطريقة</a:t>
            </a:r>
            <a:endParaRPr lang="en-US" sz="1650" dirty="0"/>
          </a:p>
        </p:txBody>
      </p:sp>
      <p:sp>
        <p:nvSpPr>
          <p:cNvPr id="16" name="Shape 10"/>
          <p:cNvSpPr/>
          <p:nvPr/>
        </p:nvSpPr>
        <p:spPr>
          <a:xfrm>
            <a:off x="793790" y="6238399"/>
            <a:ext cx="7556421" cy="1302306"/>
          </a:xfrm>
          <a:prstGeom prst="roundRect">
            <a:avLst>
              <a:gd name="adj" fmla="val 11234"/>
            </a:avLst>
          </a:prstGeom>
          <a:solidFill>
            <a:srgbClr val="FFFFFF"/>
          </a:solidFill>
          <a:ln w="30480">
            <a:solidFill>
              <a:srgbClr val="B3D5E4"/>
            </a:solidFill>
            <a:prstDash val="solid"/>
          </a:ln>
        </p:spPr>
      </p:sp>
      <p:pic>
        <p:nvPicPr>
          <p:cNvPr id="17" name="Image 4" descr="preencoded.png"/>
          <p:cNvPicPr>
            <a:picLocks noChangeAspect="1"/>
          </p:cNvPicPr>
          <p:nvPr/>
        </p:nvPicPr>
        <p:blipFill>
          <a:blip r:embed="rId4"/>
          <a:stretch>
            <a:fillRect/>
          </a:stretch>
        </p:blipFill>
        <p:spPr>
          <a:xfrm>
            <a:off x="8258770" y="6238399"/>
            <a:ext cx="121920" cy="1302306"/>
          </a:xfrm>
          <a:prstGeom prst="rect">
            <a:avLst/>
          </a:prstGeom>
        </p:spPr>
      </p:pic>
      <p:sp>
        <p:nvSpPr>
          <p:cNvPr id="18" name="Text 11"/>
          <p:cNvSpPr/>
          <p:nvPr/>
        </p:nvSpPr>
        <p:spPr>
          <a:xfrm>
            <a:off x="5319355" y="6484263"/>
            <a:ext cx="2693551" cy="336590"/>
          </a:xfrm>
          <a:prstGeom prst="rect">
            <a:avLst/>
          </a:prstGeom>
          <a:noFill/>
          <a:ln/>
        </p:spPr>
        <p:txBody>
          <a:bodyPr wrap="none" lIns="0" tIns="0" rIns="0" bIns="0" rtlCol="0" anchor="t"/>
          <a:lstStyle/>
          <a:p>
            <a:pPr marL="0" indent="0" algn="r" rtl="1">
              <a:lnSpc>
                <a:spcPts val="2650"/>
              </a:lnSpc>
              <a:buNone/>
            </a:pPr>
            <a:r>
              <a:rPr lang="en-US" sz="2100" dirty="0">
                <a:solidFill>
                  <a:srgbClr val="5B6E8C"/>
                </a:solidFill>
                <a:latin typeface="Alexandria Medium" pitchFamily="34" charset="0"/>
                <a:ea typeface="Alexandria Medium" pitchFamily="34" charset="-122"/>
                <a:cs typeface="Alexandria Medium" pitchFamily="34" charset="-120"/>
              </a:rPr>
              <a:t>العمل المبكر</a:t>
            </a:r>
            <a:endParaRPr lang="en-US" sz="2100" dirty="0"/>
          </a:p>
        </p:txBody>
      </p:sp>
      <p:sp>
        <p:nvSpPr>
          <p:cNvPr id="19" name="Text 12"/>
          <p:cNvSpPr/>
          <p:nvPr/>
        </p:nvSpPr>
        <p:spPr>
          <a:xfrm>
            <a:off x="1039654" y="6950035"/>
            <a:ext cx="6973253" cy="344805"/>
          </a:xfrm>
          <a:prstGeom prst="rect">
            <a:avLst/>
          </a:prstGeom>
          <a:noFill/>
          <a:ln/>
        </p:spPr>
        <p:txBody>
          <a:bodyPr wrap="none" lIns="0" tIns="0" rIns="0" bIns="0" rtlCol="0" anchor="t"/>
          <a:lstStyle/>
          <a:p>
            <a:pPr marL="0" indent="0" algn="r" rtl="1">
              <a:lnSpc>
                <a:spcPts val="2700"/>
              </a:lnSpc>
              <a:buNone/>
            </a:pPr>
            <a:r>
              <a:rPr lang="en-US" sz="1650" dirty="0">
                <a:solidFill>
                  <a:srgbClr val="5B6E8C"/>
                </a:solidFill>
                <a:latin typeface="Manrope" pitchFamily="34" charset="0"/>
                <a:ea typeface="Manrope" pitchFamily="34" charset="-122"/>
                <a:cs typeface="Manrope" pitchFamily="34" charset="-120"/>
              </a:rPr>
              <a:t>يتم إشراك الطفل من سن السابعة في الأعمال والحرف كالكبار</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729657" y="1077158"/>
            <a:ext cx="6106954" cy="708779"/>
          </a:xfrm>
          <a:prstGeom prst="rect">
            <a:avLst/>
          </a:prstGeom>
          <a:noFill/>
          <a:ln/>
        </p:spPr>
        <p:txBody>
          <a:bodyPr wrap="none" lIns="0" tIns="0" rIns="0" bIns="0" rtlCol="0" anchor="t"/>
          <a:lstStyle/>
          <a:p>
            <a:pPr marL="0" indent="0" algn="r" rtl="1">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الطفل في عصر النهضة</a:t>
            </a:r>
            <a:endParaRPr lang="en-US" sz="4450" dirty="0"/>
          </a:p>
        </p:txBody>
      </p:sp>
      <p:pic>
        <p:nvPicPr>
          <p:cNvPr id="3" name="Image 0" descr="preencoded.png"/>
          <p:cNvPicPr>
            <a:picLocks noChangeAspect="1"/>
          </p:cNvPicPr>
          <p:nvPr/>
        </p:nvPicPr>
        <p:blipFill>
          <a:blip r:embed="rId3"/>
          <a:stretch>
            <a:fillRect/>
          </a:stretch>
        </p:blipFill>
        <p:spPr>
          <a:xfrm>
            <a:off x="1909286" y="2381250"/>
            <a:ext cx="2409944" cy="2910007"/>
          </a:xfrm>
          <a:prstGeom prst="rect">
            <a:avLst/>
          </a:prstGeom>
        </p:spPr>
      </p:pic>
      <p:sp>
        <p:nvSpPr>
          <p:cNvPr id="4" name="Text 1"/>
          <p:cNvSpPr/>
          <p:nvPr/>
        </p:nvSpPr>
        <p:spPr>
          <a:xfrm>
            <a:off x="8780740" y="2352913"/>
            <a:ext cx="5063371" cy="425291"/>
          </a:xfrm>
          <a:prstGeom prst="rect">
            <a:avLst/>
          </a:prstGeom>
          <a:noFill/>
          <a:ln/>
        </p:spPr>
        <p:txBody>
          <a:bodyPr wrap="none" lIns="0" tIns="0" rIns="0" bIns="0" rtlCol="0" anchor="t"/>
          <a:lstStyle/>
          <a:p>
            <a:pPr marL="0" indent="0" algn="r" rtl="1">
              <a:lnSpc>
                <a:spcPts val="3300"/>
              </a:lnSpc>
              <a:buNone/>
            </a:pPr>
            <a:r>
              <a:rPr lang="en-US" sz="2650" dirty="0">
                <a:solidFill>
                  <a:srgbClr val="5B6E8C"/>
                </a:solidFill>
                <a:latin typeface="Alexandria Medium" pitchFamily="34" charset="0"/>
                <a:ea typeface="Alexandria Medium" pitchFamily="34" charset="-122"/>
                <a:cs typeface="Alexandria Medium" pitchFamily="34" charset="-120"/>
              </a:rPr>
              <a:t>الثورة الإنسانية في فهم الطفولة</a:t>
            </a:r>
            <a:endParaRPr lang="en-US" sz="2650" dirty="0"/>
          </a:p>
        </p:txBody>
      </p:sp>
      <p:sp>
        <p:nvSpPr>
          <p:cNvPr id="5" name="Text 2"/>
          <p:cNvSpPr/>
          <p:nvPr/>
        </p:nvSpPr>
        <p:spPr>
          <a:xfrm>
            <a:off x="4880253" y="3005018"/>
            <a:ext cx="8963858" cy="725805"/>
          </a:xfrm>
          <a:prstGeom prst="rect">
            <a:avLst/>
          </a:prstGeom>
          <a:noFill/>
          <a:ln/>
        </p:spPr>
        <p:txBody>
          <a:bodyPr wrap="square" lIns="0" tIns="0" rIns="0" bIns="0" rtlCol="0" anchor="t"/>
          <a:lstStyle/>
          <a:p>
            <a:pPr marL="0" indent="0" algn="r" rtl="1">
              <a:lnSpc>
                <a:spcPts val="2850"/>
              </a:lnSpc>
              <a:buNone/>
            </a:pPr>
            <a:r>
              <a:rPr lang="en-US" sz="1750" dirty="0">
                <a:solidFill>
                  <a:srgbClr val="5B6E8C"/>
                </a:solidFill>
                <a:latin typeface="Manrope" pitchFamily="34" charset="0"/>
                <a:ea typeface="Manrope" pitchFamily="34" charset="-122"/>
                <a:cs typeface="Manrope" pitchFamily="34" charset="-120"/>
              </a:rPr>
              <a:t>لعبت الحركة الإنسانية دوراً محورياً في إعادة تعريف مفهوم الطفولة، حيث أصبح الطفل يُعتبر فرداً له حقوق وقدرات خاصة</a:t>
            </a:r>
            <a:endParaRPr lang="en-US" sz="1750" dirty="0"/>
          </a:p>
        </p:txBody>
      </p:sp>
      <p:sp>
        <p:nvSpPr>
          <p:cNvPr id="6" name="Text 3"/>
          <p:cNvSpPr/>
          <p:nvPr/>
        </p:nvSpPr>
        <p:spPr>
          <a:xfrm>
            <a:off x="4880253" y="3985974"/>
            <a:ext cx="8623697" cy="362903"/>
          </a:xfrm>
          <a:prstGeom prst="rect">
            <a:avLst/>
          </a:prstGeom>
          <a:noFill/>
          <a:ln/>
        </p:spPr>
        <p:txBody>
          <a:bodyPr wrap="none" lIns="0" tIns="0" rIns="0" bIns="0" rtlCol="0" anchor="t"/>
          <a:lstStyle/>
          <a:p>
            <a:pPr marL="0" indent="0" algn="r" rtl="1">
              <a:lnSpc>
                <a:spcPts val="2850"/>
              </a:lnSpc>
              <a:buNone/>
            </a:pPr>
            <a:r>
              <a:rPr lang="en-US" sz="1750" b="1" dirty="0">
                <a:solidFill>
                  <a:srgbClr val="5B6E8C"/>
                </a:solidFill>
                <a:latin typeface="Manrope" pitchFamily="34" charset="0"/>
                <a:ea typeface="Manrope" pitchFamily="34" charset="-122"/>
                <a:cs typeface="Manrope" pitchFamily="34" charset="-120"/>
              </a:rPr>
              <a:t>"الإنسان لا يولد إنساناً، بل يصبح إنساناً"</a:t>
            </a:r>
            <a:endParaRPr lang="en-US" sz="1750" dirty="0"/>
          </a:p>
        </p:txBody>
      </p:sp>
      <p:sp>
        <p:nvSpPr>
          <p:cNvPr id="7" name="Shape 4"/>
          <p:cNvSpPr/>
          <p:nvPr/>
        </p:nvSpPr>
        <p:spPr>
          <a:xfrm>
            <a:off x="13813631" y="3985974"/>
            <a:ext cx="30480" cy="362903"/>
          </a:xfrm>
          <a:prstGeom prst="rect">
            <a:avLst/>
          </a:prstGeom>
          <a:solidFill>
            <a:srgbClr val="AAE4FE"/>
          </a:solidFill>
          <a:ln/>
        </p:spPr>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69635" y="5801558"/>
            <a:ext cx="566976" cy="566976"/>
          </a:xfrm>
          <a:prstGeom prst="rect">
            <a:avLst/>
          </a:prstGeom>
        </p:spPr>
      </p:pic>
      <p:sp>
        <p:nvSpPr>
          <p:cNvPr id="9" name="Text 5"/>
          <p:cNvSpPr/>
          <p:nvPr/>
        </p:nvSpPr>
        <p:spPr>
          <a:xfrm>
            <a:off x="10150912" y="5936218"/>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إصلاحات تعليمية</a:t>
            </a:r>
            <a:endParaRPr lang="en-US" sz="2200" dirty="0"/>
          </a:p>
        </p:txBody>
      </p:sp>
      <p:sp>
        <p:nvSpPr>
          <p:cNvPr id="10" name="Text 6"/>
          <p:cNvSpPr/>
          <p:nvPr/>
        </p:nvSpPr>
        <p:spPr>
          <a:xfrm>
            <a:off x="7457003" y="6426637"/>
            <a:ext cx="5529143" cy="725805"/>
          </a:xfrm>
          <a:prstGeom prst="rect">
            <a:avLst/>
          </a:prstGeom>
          <a:noFill/>
          <a:ln/>
        </p:spPr>
        <p:txBody>
          <a:bodyPr wrap="square" lIns="0" tIns="0" rIns="0" bIns="0" rtlCol="0" anchor="t"/>
          <a:lstStyle/>
          <a:p>
            <a:pPr marL="0" indent="0" algn="r" rtl="1">
              <a:lnSpc>
                <a:spcPts val="2850"/>
              </a:lnSpc>
              <a:buNone/>
            </a:pPr>
            <a:r>
              <a:rPr lang="en-US" sz="1750" dirty="0">
                <a:solidFill>
                  <a:srgbClr val="5B6E8C"/>
                </a:solidFill>
                <a:latin typeface="Manrope" pitchFamily="34" charset="0"/>
                <a:ea typeface="Manrope" pitchFamily="34" charset="-122"/>
                <a:cs typeface="Manrope" pitchFamily="34" charset="-120"/>
              </a:rPr>
              <a:t>أشار إيراسم إلى مشاكل تعليمية مهمة مثل استخدام العقوبات البدنية والخلط بين مراحل الطفولة والبلوغ</a:t>
            </a:r>
            <a:endParaRPr lang="en-US" sz="1750" dirty="0"/>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06540" y="5801558"/>
            <a:ext cx="566976" cy="566976"/>
          </a:xfrm>
          <a:prstGeom prst="rect">
            <a:avLst/>
          </a:prstGeom>
        </p:spPr>
      </p:pic>
      <p:sp>
        <p:nvSpPr>
          <p:cNvPr id="12" name="Text 7"/>
          <p:cNvSpPr/>
          <p:nvPr/>
        </p:nvSpPr>
        <p:spPr>
          <a:xfrm>
            <a:off x="3487817" y="5936218"/>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دور اللعب</a:t>
            </a:r>
            <a:endParaRPr lang="en-US" sz="2200" dirty="0"/>
          </a:p>
        </p:txBody>
      </p:sp>
      <p:sp>
        <p:nvSpPr>
          <p:cNvPr id="13" name="Text 8"/>
          <p:cNvSpPr/>
          <p:nvPr/>
        </p:nvSpPr>
        <p:spPr>
          <a:xfrm>
            <a:off x="793790" y="6426637"/>
            <a:ext cx="5529263" cy="725805"/>
          </a:xfrm>
          <a:prstGeom prst="rect">
            <a:avLst/>
          </a:prstGeom>
          <a:noFill/>
          <a:ln/>
        </p:spPr>
        <p:txBody>
          <a:bodyPr wrap="square" lIns="0" tIns="0" rIns="0" bIns="0" rtlCol="0" anchor="t"/>
          <a:lstStyle/>
          <a:p>
            <a:pPr marL="0" indent="0" algn="r" rtl="1">
              <a:lnSpc>
                <a:spcPts val="2850"/>
              </a:lnSpc>
              <a:buNone/>
            </a:pPr>
            <a:r>
              <a:rPr lang="en-US" sz="1750" dirty="0">
                <a:solidFill>
                  <a:srgbClr val="5B6E8C"/>
                </a:solidFill>
                <a:latin typeface="Manrope" pitchFamily="34" charset="0"/>
                <a:ea typeface="Manrope" pitchFamily="34" charset="-122"/>
                <a:cs typeface="Manrope" pitchFamily="34" charset="-120"/>
              </a:rPr>
              <a:t>إلى جانب النضج البيولوجي والنفسي، أصبحت الطرق التربوية كاللعب تحتل مكانة مهمة في التنمية</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26456"/>
          </a:xfrm>
          <a:prstGeom prst="rect">
            <a:avLst/>
          </a:prstGeom>
        </p:spPr>
      </p:pic>
      <p:sp>
        <p:nvSpPr>
          <p:cNvPr id="3" name="Text 0"/>
          <p:cNvSpPr/>
          <p:nvPr/>
        </p:nvSpPr>
        <p:spPr>
          <a:xfrm>
            <a:off x="9583698" y="2892981"/>
            <a:ext cx="4252913" cy="531614"/>
          </a:xfrm>
          <a:prstGeom prst="rect">
            <a:avLst/>
          </a:prstGeom>
          <a:noFill/>
          <a:ln/>
        </p:spPr>
        <p:txBody>
          <a:bodyPr wrap="none" lIns="0" tIns="0" rIns="0" bIns="0" rtlCol="0" anchor="t"/>
          <a:lstStyle/>
          <a:p>
            <a:pPr marL="0" indent="0" algn="r" rtl="1">
              <a:lnSpc>
                <a:spcPts val="4150"/>
              </a:lnSpc>
              <a:buNone/>
            </a:pPr>
            <a:r>
              <a:rPr lang="en-US" sz="3300" dirty="0">
                <a:solidFill>
                  <a:srgbClr val="5B6E8C"/>
                </a:solidFill>
                <a:latin typeface="Alexandria Medium" pitchFamily="34" charset="0"/>
                <a:ea typeface="Alexandria Medium" pitchFamily="34" charset="-122"/>
                <a:cs typeface="Alexandria Medium" pitchFamily="34" charset="-120"/>
              </a:rPr>
              <a:t>رواد الفكر التربوي</a:t>
            </a:r>
            <a:endParaRPr lang="en-US" sz="3300" dirty="0"/>
          </a:p>
        </p:txBody>
      </p:sp>
      <p:sp>
        <p:nvSpPr>
          <p:cNvPr id="4" name="Shape 1"/>
          <p:cNvSpPr/>
          <p:nvPr/>
        </p:nvSpPr>
        <p:spPr>
          <a:xfrm>
            <a:off x="7303770" y="3679746"/>
            <a:ext cx="22860" cy="3319701"/>
          </a:xfrm>
          <a:prstGeom prst="roundRect">
            <a:avLst>
              <a:gd name="adj" fmla="val 1116280"/>
            </a:avLst>
          </a:prstGeom>
          <a:solidFill>
            <a:srgbClr val="B3D5E4"/>
          </a:solidFill>
          <a:ln/>
        </p:spPr>
      </p:sp>
      <p:sp>
        <p:nvSpPr>
          <p:cNvPr id="5" name="Shape 2"/>
          <p:cNvSpPr/>
          <p:nvPr/>
        </p:nvSpPr>
        <p:spPr>
          <a:xfrm>
            <a:off x="7483673" y="3859649"/>
            <a:ext cx="510302" cy="22860"/>
          </a:xfrm>
          <a:prstGeom prst="roundRect">
            <a:avLst>
              <a:gd name="adj" fmla="val 1116280"/>
            </a:avLst>
          </a:prstGeom>
          <a:solidFill>
            <a:srgbClr val="B3D5E4"/>
          </a:solidFill>
          <a:ln/>
        </p:spPr>
      </p:sp>
      <p:sp>
        <p:nvSpPr>
          <p:cNvPr id="6" name="Shape 3"/>
          <p:cNvSpPr/>
          <p:nvPr/>
        </p:nvSpPr>
        <p:spPr>
          <a:xfrm>
            <a:off x="7123867" y="3679746"/>
            <a:ext cx="382667" cy="382667"/>
          </a:xfrm>
          <a:prstGeom prst="roundRect">
            <a:avLst>
              <a:gd name="adj" fmla="val 66685"/>
            </a:avLst>
          </a:prstGeom>
          <a:solidFill>
            <a:srgbClr val="E6F7FF"/>
          </a:solidFill>
          <a:ln w="7620">
            <a:solidFill>
              <a:srgbClr val="B3D5E4"/>
            </a:solidFill>
            <a:prstDash val="solid"/>
          </a:ln>
        </p:spPr>
      </p:sp>
      <p:sp>
        <p:nvSpPr>
          <p:cNvPr id="7" name="Text 4"/>
          <p:cNvSpPr/>
          <p:nvPr/>
        </p:nvSpPr>
        <p:spPr>
          <a:xfrm>
            <a:off x="7187625" y="3711595"/>
            <a:ext cx="255151" cy="318968"/>
          </a:xfrm>
          <a:prstGeom prst="rect">
            <a:avLst/>
          </a:prstGeom>
          <a:noFill/>
          <a:ln/>
        </p:spPr>
        <p:txBody>
          <a:bodyPr wrap="none" lIns="0" tIns="0" rIns="0" bIns="0" rtlCol="0" anchor="t"/>
          <a:lstStyle/>
          <a:p>
            <a:pPr marL="0" indent="0" algn="ctr" rtl="1">
              <a:lnSpc>
                <a:spcPts val="2000"/>
              </a:lnSpc>
              <a:buNone/>
            </a:pPr>
            <a:r>
              <a:rPr lang="en-US" sz="2000" dirty="0">
                <a:solidFill>
                  <a:srgbClr val="000000"/>
                </a:solidFill>
                <a:latin typeface="Alexandria Medium" pitchFamily="34" charset="0"/>
                <a:ea typeface="Alexandria Medium" pitchFamily="34" charset="-122"/>
                <a:cs typeface="Alexandria Medium" pitchFamily="34" charset="-120"/>
              </a:rPr>
              <a:t>1</a:t>
            </a:r>
            <a:endParaRPr lang="en-US" sz="2000" dirty="0"/>
          </a:p>
        </p:txBody>
      </p:sp>
      <p:sp>
        <p:nvSpPr>
          <p:cNvPr id="8" name="Text 5"/>
          <p:cNvSpPr/>
          <p:nvPr/>
        </p:nvSpPr>
        <p:spPr>
          <a:xfrm>
            <a:off x="8165783" y="3738205"/>
            <a:ext cx="2524958" cy="265747"/>
          </a:xfrm>
          <a:prstGeom prst="rect">
            <a:avLst/>
          </a:prstGeom>
          <a:noFill/>
          <a:ln/>
        </p:spPr>
        <p:txBody>
          <a:bodyPr wrap="none" lIns="0" tIns="0" rIns="0" bIns="0" rtlCol="0" anchor="t"/>
          <a:lstStyle/>
          <a:p>
            <a:pPr marL="0" indent="0" algn="l" rtl="1">
              <a:lnSpc>
                <a:spcPts val="2050"/>
              </a:lnSpc>
              <a:buNone/>
            </a:pPr>
            <a:r>
              <a:rPr lang="en-US" sz="1650" dirty="0">
                <a:solidFill>
                  <a:srgbClr val="5B6E8C"/>
                </a:solidFill>
                <a:latin typeface="Alexandria Medium" pitchFamily="34" charset="0"/>
                <a:ea typeface="Alexandria Medium" pitchFamily="34" charset="-122"/>
                <a:cs typeface="Alexandria Medium" pitchFamily="34" charset="-120"/>
              </a:rPr>
              <a:t>خوان لويس فيفيس (1531)</a:t>
            </a:r>
            <a:endParaRPr lang="en-US" sz="1650" dirty="0"/>
          </a:p>
        </p:txBody>
      </p:sp>
      <p:sp>
        <p:nvSpPr>
          <p:cNvPr id="9" name="Text 6"/>
          <p:cNvSpPr/>
          <p:nvPr/>
        </p:nvSpPr>
        <p:spPr>
          <a:xfrm>
            <a:off x="8165783" y="4105989"/>
            <a:ext cx="5670828" cy="544354"/>
          </a:xfrm>
          <a:prstGeom prst="rect">
            <a:avLst/>
          </a:prstGeom>
          <a:noFill/>
          <a:ln/>
        </p:spPr>
        <p:txBody>
          <a:bodyPr wrap="square" lIns="0" tIns="0" rIns="0" bIns="0" rtlCol="0" anchor="t"/>
          <a:lstStyle/>
          <a:p>
            <a:pPr marL="0" indent="0" algn="l" rtl="1">
              <a:lnSpc>
                <a:spcPts val="2100"/>
              </a:lnSpc>
              <a:buNone/>
            </a:pPr>
            <a:r>
              <a:rPr lang="en-US" sz="1300" dirty="0">
                <a:solidFill>
                  <a:srgbClr val="5B6E8C"/>
                </a:solidFill>
                <a:latin typeface="Manrope" pitchFamily="34" charset="0"/>
                <a:ea typeface="Manrope" pitchFamily="34" charset="-122"/>
                <a:cs typeface="Manrope" pitchFamily="34" charset="-120"/>
              </a:rPr>
              <a:t>ركز على أهمية فهم تطور الأطفال والاعتراف بالفروق الفردية، مؤكداً أن لكل طفل احتياجات وقدرات فريدة</a:t>
            </a:r>
            <a:endParaRPr lang="en-US" sz="1300" dirty="0"/>
          </a:p>
        </p:txBody>
      </p:sp>
      <p:sp>
        <p:nvSpPr>
          <p:cNvPr id="10" name="Shape 7"/>
          <p:cNvSpPr/>
          <p:nvPr/>
        </p:nvSpPr>
        <p:spPr>
          <a:xfrm>
            <a:off x="6636425" y="4880253"/>
            <a:ext cx="510302" cy="22860"/>
          </a:xfrm>
          <a:prstGeom prst="roundRect">
            <a:avLst>
              <a:gd name="adj" fmla="val 1116280"/>
            </a:avLst>
          </a:prstGeom>
          <a:solidFill>
            <a:srgbClr val="B3D5E4"/>
          </a:solidFill>
          <a:ln/>
        </p:spPr>
      </p:sp>
      <p:sp>
        <p:nvSpPr>
          <p:cNvPr id="11" name="Shape 8"/>
          <p:cNvSpPr/>
          <p:nvPr/>
        </p:nvSpPr>
        <p:spPr>
          <a:xfrm>
            <a:off x="7123867" y="4700349"/>
            <a:ext cx="382667" cy="382667"/>
          </a:xfrm>
          <a:prstGeom prst="roundRect">
            <a:avLst>
              <a:gd name="adj" fmla="val 66685"/>
            </a:avLst>
          </a:prstGeom>
          <a:solidFill>
            <a:srgbClr val="E6F7FF"/>
          </a:solidFill>
          <a:ln w="7620">
            <a:solidFill>
              <a:srgbClr val="B3D5E4"/>
            </a:solidFill>
            <a:prstDash val="solid"/>
          </a:ln>
        </p:spPr>
      </p:sp>
      <p:sp>
        <p:nvSpPr>
          <p:cNvPr id="12" name="Text 9"/>
          <p:cNvSpPr/>
          <p:nvPr/>
        </p:nvSpPr>
        <p:spPr>
          <a:xfrm>
            <a:off x="7187625" y="4732199"/>
            <a:ext cx="255151" cy="318968"/>
          </a:xfrm>
          <a:prstGeom prst="rect">
            <a:avLst/>
          </a:prstGeom>
          <a:noFill/>
          <a:ln/>
        </p:spPr>
        <p:txBody>
          <a:bodyPr wrap="none" lIns="0" tIns="0" rIns="0" bIns="0" rtlCol="0" anchor="t"/>
          <a:lstStyle/>
          <a:p>
            <a:pPr marL="0" indent="0" algn="ctr" rtl="1">
              <a:lnSpc>
                <a:spcPts val="2000"/>
              </a:lnSpc>
              <a:buNone/>
            </a:pPr>
            <a:r>
              <a:rPr lang="en-US" sz="2000" dirty="0">
                <a:solidFill>
                  <a:srgbClr val="000000"/>
                </a:solidFill>
                <a:latin typeface="Alexandria Medium" pitchFamily="34" charset="0"/>
                <a:ea typeface="Alexandria Medium" pitchFamily="34" charset="-122"/>
                <a:cs typeface="Alexandria Medium" pitchFamily="34" charset="-120"/>
              </a:rPr>
              <a:t>2</a:t>
            </a:r>
            <a:endParaRPr lang="en-US" sz="2000" dirty="0"/>
          </a:p>
        </p:txBody>
      </p:sp>
      <p:sp>
        <p:nvSpPr>
          <p:cNvPr id="13" name="Text 10"/>
          <p:cNvSpPr/>
          <p:nvPr/>
        </p:nvSpPr>
        <p:spPr>
          <a:xfrm>
            <a:off x="3954661" y="4758809"/>
            <a:ext cx="2509957" cy="265747"/>
          </a:xfrm>
          <a:prstGeom prst="rect">
            <a:avLst/>
          </a:prstGeom>
          <a:noFill/>
          <a:ln/>
        </p:spPr>
        <p:txBody>
          <a:bodyPr wrap="none" lIns="0" tIns="0" rIns="0" bIns="0" rtlCol="0" anchor="t"/>
          <a:lstStyle/>
          <a:p>
            <a:pPr marL="0" indent="0" algn="r" rtl="1">
              <a:lnSpc>
                <a:spcPts val="2050"/>
              </a:lnSpc>
              <a:buNone/>
            </a:pPr>
            <a:r>
              <a:rPr lang="en-US" sz="1650" dirty="0">
                <a:solidFill>
                  <a:srgbClr val="5B6E8C"/>
                </a:solidFill>
                <a:latin typeface="Alexandria Medium" pitchFamily="34" charset="0"/>
                <a:ea typeface="Alexandria Medium" pitchFamily="34" charset="-122"/>
                <a:cs typeface="Alexandria Medium" pitchFamily="34" charset="-120"/>
              </a:rPr>
              <a:t>ميشيل دي مونتين (1592)</a:t>
            </a:r>
            <a:endParaRPr lang="en-US" sz="1650" dirty="0"/>
          </a:p>
        </p:txBody>
      </p:sp>
      <p:sp>
        <p:nvSpPr>
          <p:cNvPr id="14" name="Text 11"/>
          <p:cNvSpPr/>
          <p:nvPr/>
        </p:nvSpPr>
        <p:spPr>
          <a:xfrm>
            <a:off x="793790" y="5126593"/>
            <a:ext cx="5670828" cy="544354"/>
          </a:xfrm>
          <a:prstGeom prst="rect">
            <a:avLst/>
          </a:prstGeom>
          <a:noFill/>
          <a:ln/>
        </p:spPr>
        <p:txBody>
          <a:bodyPr wrap="square" lIns="0" tIns="0" rIns="0" bIns="0" rtlCol="0" anchor="t"/>
          <a:lstStyle/>
          <a:p>
            <a:pPr marL="0" indent="0" algn="r" rtl="1">
              <a:lnSpc>
                <a:spcPts val="2100"/>
              </a:lnSpc>
              <a:buNone/>
            </a:pPr>
            <a:r>
              <a:rPr lang="en-US" sz="1300" dirty="0">
                <a:solidFill>
                  <a:srgbClr val="5B6E8C"/>
                </a:solidFill>
                <a:latin typeface="Manrope" pitchFamily="34" charset="0"/>
                <a:ea typeface="Manrope" pitchFamily="34" charset="-122"/>
                <a:cs typeface="Manrope" pitchFamily="34" charset="-120"/>
              </a:rPr>
              <a:t>عارض العقوبات البدنية وأكد على أهمية العلاقة العاطفية بين الطفل ووالديه، داعياً إلى التعليم الليبرالي القائم على الحب والفهم</a:t>
            </a:r>
            <a:endParaRPr lang="en-US" sz="1300" dirty="0"/>
          </a:p>
        </p:txBody>
      </p:sp>
      <p:sp>
        <p:nvSpPr>
          <p:cNvPr id="15" name="Shape 12"/>
          <p:cNvSpPr/>
          <p:nvPr/>
        </p:nvSpPr>
        <p:spPr>
          <a:xfrm>
            <a:off x="7483673" y="5760006"/>
            <a:ext cx="510302" cy="22860"/>
          </a:xfrm>
          <a:prstGeom prst="roundRect">
            <a:avLst>
              <a:gd name="adj" fmla="val 1116280"/>
            </a:avLst>
          </a:prstGeom>
          <a:solidFill>
            <a:srgbClr val="B3D5E4"/>
          </a:solidFill>
          <a:ln/>
        </p:spPr>
      </p:sp>
      <p:sp>
        <p:nvSpPr>
          <p:cNvPr id="16" name="Shape 13"/>
          <p:cNvSpPr/>
          <p:nvPr/>
        </p:nvSpPr>
        <p:spPr>
          <a:xfrm>
            <a:off x="7123867" y="5580102"/>
            <a:ext cx="382667" cy="382667"/>
          </a:xfrm>
          <a:prstGeom prst="roundRect">
            <a:avLst>
              <a:gd name="adj" fmla="val 66685"/>
            </a:avLst>
          </a:prstGeom>
          <a:solidFill>
            <a:srgbClr val="E6F7FF"/>
          </a:solidFill>
          <a:ln w="7620">
            <a:solidFill>
              <a:srgbClr val="B3D5E4"/>
            </a:solidFill>
            <a:prstDash val="solid"/>
          </a:ln>
        </p:spPr>
      </p:sp>
      <p:sp>
        <p:nvSpPr>
          <p:cNvPr id="17" name="Text 14"/>
          <p:cNvSpPr/>
          <p:nvPr/>
        </p:nvSpPr>
        <p:spPr>
          <a:xfrm>
            <a:off x="7187625" y="5611951"/>
            <a:ext cx="255151" cy="318968"/>
          </a:xfrm>
          <a:prstGeom prst="rect">
            <a:avLst/>
          </a:prstGeom>
          <a:noFill/>
          <a:ln/>
        </p:spPr>
        <p:txBody>
          <a:bodyPr wrap="none" lIns="0" tIns="0" rIns="0" bIns="0" rtlCol="0" anchor="t"/>
          <a:lstStyle/>
          <a:p>
            <a:pPr marL="0" indent="0" algn="ctr" rtl="1">
              <a:lnSpc>
                <a:spcPts val="2000"/>
              </a:lnSpc>
              <a:buNone/>
            </a:pPr>
            <a:r>
              <a:rPr lang="en-US" sz="2000" dirty="0">
                <a:solidFill>
                  <a:srgbClr val="000000"/>
                </a:solidFill>
                <a:latin typeface="Alexandria Medium" pitchFamily="34" charset="0"/>
                <a:ea typeface="Alexandria Medium" pitchFamily="34" charset="-122"/>
                <a:cs typeface="Alexandria Medium" pitchFamily="34" charset="-120"/>
              </a:rPr>
              <a:t>3</a:t>
            </a:r>
            <a:endParaRPr lang="en-US" sz="2000" dirty="0"/>
          </a:p>
        </p:txBody>
      </p:sp>
      <p:sp>
        <p:nvSpPr>
          <p:cNvPr id="18" name="Text 15"/>
          <p:cNvSpPr/>
          <p:nvPr/>
        </p:nvSpPr>
        <p:spPr>
          <a:xfrm>
            <a:off x="8165783" y="5638562"/>
            <a:ext cx="2126456" cy="265747"/>
          </a:xfrm>
          <a:prstGeom prst="rect">
            <a:avLst/>
          </a:prstGeom>
          <a:noFill/>
          <a:ln/>
        </p:spPr>
        <p:txBody>
          <a:bodyPr wrap="none" lIns="0" tIns="0" rIns="0" bIns="0" rtlCol="0" anchor="t"/>
          <a:lstStyle/>
          <a:p>
            <a:pPr marL="0" indent="0" algn="l" rtl="1">
              <a:lnSpc>
                <a:spcPts val="2050"/>
              </a:lnSpc>
              <a:buNone/>
            </a:pPr>
            <a:r>
              <a:rPr lang="en-US" sz="1650" dirty="0">
                <a:solidFill>
                  <a:srgbClr val="5B6E8C"/>
                </a:solidFill>
                <a:latin typeface="Alexandria Medium" pitchFamily="34" charset="0"/>
                <a:ea typeface="Alexandria Medium" pitchFamily="34" charset="-122"/>
                <a:cs typeface="Alexandria Medium" pitchFamily="34" charset="-120"/>
              </a:rPr>
              <a:t>جون لوك (1690)</a:t>
            </a:r>
            <a:endParaRPr lang="en-US" sz="1650" dirty="0"/>
          </a:p>
        </p:txBody>
      </p:sp>
      <p:sp>
        <p:nvSpPr>
          <p:cNvPr id="19" name="Text 16"/>
          <p:cNvSpPr/>
          <p:nvPr/>
        </p:nvSpPr>
        <p:spPr>
          <a:xfrm>
            <a:off x="8165783" y="6006346"/>
            <a:ext cx="5670828" cy="544354"/>
          </a:xfrm>
          <a:prstGeom prst="rect">
            <a:avLst/>
          </a:prstGeom>
          <a:noFill/>
          <a:ln/>
        </p:spPr>
        <p:txBody>
          <a:bodyPr wrap="square" lIns="0" tIns="0" rIns="0" bIns="0" rtlCol="0" anchor="t"/>
          <a:lstStyle/>
          <a:p>
            <a:pPr marL="0" indent="0" algn="l" rtl="1">
              <a:lnSpc>
                <a:spcPts val="2100"/>
              </a:lnSpc>
              <a:buNone/>
            </a:pPr>
            <a:r>
              <a:rPr lang="en-US" sz="1300" dirty="0">
                <a:solidFill>
                  <a:srgbClr val="5B6E8C"/>
                </a:solidFill>
                <a:latin typeface="Manrope" pitchFamily="34" charset="0"/>
                <a:ea typeface="Manrope" pitchFamily="34" charset="-122"/>
                <a:cs typeface="Manrope" pitchFamily="34" charset="-120"/>
              </a:rPr>
              <a:t>طرح مفهوم "الطاولة البيضاء" (tabula rasa)، مؤكداً أن التعليم والخبرة يلعبان دوراً حاسماً في تطوير شخصية الطفل</a:t>
            </a:r>
            <a:endParaRPr lang="en-US" sz="1300" dirty="0"/>
          </a:p>
        </p:txBody>
      </p:sp>
      <p:sp>
        <p:nvSpPr>
          <p:cNvPr id="20" name="Text 17"/>
          <p:cNvSpPr/>
          <p:nvPr/>
        </p:nvSpPr>
        <p:spPr>
          <a:xfrm>
            <a:off x="793790" y="7190780"/>
            <a:ext cx="13042821" cy="272177"/>
          </a:xfrm>
          <a:prstGeom prst="rect">
            <a:avLst/>
          </a:prstGeom>
          <a:noFill/>
          <a:ln/>
        </p:spPr>
        <p:txBody>
          <a:bodyPr wrap="none" lIns="0" tIns="0" rIns="0" bIns="0" rtlCol="0" anchor="t"/>
          <a:lstStyle/>
          <a:p>
            <a:pPr marL="0" indent="0" algn="r" rtl="1">
              <a:lnSpc>
                <a:spcPts val="2100"/>
              </a:lnSpc>
              <a:buNone/>
            </a:pPr>
            <a:r>
              <a:rPr lang="en-US" sz="1300" dirty="0">
                <a:solidFill>
                  <a:srgbClr val="5B6E8C"/>
                </a:solidFill>
                <a:latin typeface="Manrope" pitchFamily="34" charset="0"/>
                <a:ea typeface="Manrope" pitchFamily="34" charset="-122"/>
                <a:cs typeface="Manrope" pitchFamily="34" charset="-120"/>
              </a:rPr>
              <a:t>ساهم هؤلاء المفكرون في تأسيس مبادئ تعليمية تحترم فردية الطفل وتؤكد على أهمية العلاقات العاطفية الإيجابية</a:t>
            </a: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594038" y="754142"/>
            <a:ext cx="7242572" cy="708779"/>
          </a:xfrm>
          <a:prstGeom prst="rect">
            <a:avLst/>
          </a:prstGeom>
          <a:noFill/>
          <a:ln/>
        </p:spPr>
        <p:txBody>
          <a:bodyPr wrap="none" lIns="0" tIns="0" rIns="0" bIns="0" rtlCol="0" anchor="t"/>
          <a:lstStyle/>
          <a:p>
            <a:pPr marL="0" indent="0" algn="r" rtl="1">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الطفل في القرن الثامن عشر</a:t>
            </a:r>
            <a:endParaRPr lang="en-US" sz="4450" dirty="0"/>
          </a:p>
        </p:txBody>
      </p:sp>
      <p:sp>
        <p:nvSpPr>
          <p:cNvPr id="3" name="Text 1"/>
          <p:cNvSpPr/>
          <p:nvPr/>
        </p:nvSpPr>
        <p:spPr>
          <a:xfrm>
            <a:off x="3861554" y="2029897"/>
            <a:ext cx="4536519" cy="566976"/>
          </a:xfrm>
          <a:prstGeom prst="rect">
            <a:avLst/>
          </a:prstGeom>
          <a:noFill/>
          <a:ln/>
        </p:spPr>
        <p:txBody>
          <a:bodyPr wrap="none" lIns="0" tIns="0" rIns="0" bIns="0" rtlCol="0" anchor="t"/>
          <a:lstStyle/>
          <a:p>
            <a:pPr marL="0" indent="0" algn="r" rtl="1">
              <a:lnSpc>
                <a:spcPts val="4450"/>
              </a:lnSpc>
              <a:buNone/>
            </a:pPr>
            <a:r>
              <a:rPr lang="en-US" sz="3550" dirty="0">
                <a:solidFill>
                  <a:srgbClr val="5B6E8C"/>
                </a:solidFill>
                <a:latin typeface="Alexandria Medium" pitchFamily="34" charset="0"/>
                <a:ea typeface="Alexandria Medium" pitchFamily="34" charset="-122"/>
                <a:cs typeface="Alexandria Medium" pitchFamily="34" charset="-120"/>
              </a:rPr>
              <a:t>ثورة روسو التربوية</a:t>
            </a:r>
            <a:endParaRPr lang="en-US" sz="3550" dirty="0"/>
          </a:p>
        </p:txBody>
      </p:sp>
      <p:sp>
        <p:nvSpPr>
          <p:cNvPr id="4" name="Text 2"/>
          <p:cNvSpPr/>
          <p:nvPr/>
        </p:nvSpPr>
        <p:spPr>
          <a:xfrm>
            <a:off x="793790" y="2823686"/>
            <a:ext cx="7604284" cy="725805"/>
          </a:xfrm>
          <a:prstGeom prst="rect">
            <a:avLst/>
          </a:prstGeom>
          <a:noFill/>
          <a:ln/>
        </p:spPr>
        <p:txBody>
          <a:bodyPr wrap="square" lIns="0" tIns="0" rIns="0" bIns="0" rtlCol="0" anchor="t"/>
          <a:lstStyle/>
          <a:p>
            <a:pPr marL="0" indent="0" algn="r" rtl="1">
              <a:lnSpc>
                <a:spcPts val="2850"/>
              </a:lnSpc>
              <a:buNone/>
            </a:pPr>
            <a:r>
              <a:rPr lang="en-US" sz="1750" dirty="0">
                <a:solidFill>
                  <a:srgbClr val="5B6E8C"/>
                </a:solidFill>
                <a:latin typeface="Manrope" pitchFamily="34" charset="0"/>
                <a:ea typeface="Manrope" pitchFamily="34" charset="-122"/>
                <a:cs typeface="Manrope" pitchFamily="34" charset="-120"/>
              </a:rPr>
              <a:t>مع نشر كتاب "إميل أو التربية" عام 1762، أحدث جان جاك روسو ثورة حقيقية في فهمنا للطفولة والتعليم</a:t>
            </a:r>
            <a:endParaRPr lang="en-US" sz="1750" dirty="0"/>
          </a:p>
        </p:txBody>
      </p:sp>
      <p:sp>
        <p:nvSpPr>
          <p:cNvPr id="5" name="Shape 3"/>
          <p:cNvSpPr/>
          <p:nvPr/>
        </p:nvSpPr>
        <p:spPr>
          <a:xfrm>
            <a:off x="4709398" y="3804642"/>
            <a:ext cx="3688675" cy="1775817"/>
          </a:xfrm>
          <a:prstGeom prst="roundRect">
            <a:avLst>
              <a:gd name="adj" fmla="val 19160"/>
            </a:avLst>
          </a:prstGeom>
          <a:solidFill>
            <a:srgbClr val="E6F7FF"/>
          </a:solidFill>
          <a:ln w="7620">
            <a:solidFill>
              <a:srgbClr val="B3D5E4"/>
            </a:solidFill>
            <a:prstDash val="solid"/>
          </a:ln>
        </p:spPr>
      </p:sp>
      <p:sp>
        <p:nvSpPr>
          <p:cNvPr id="6" name="Text 4"/>
          <p:cNvSpPr/>
          <p:nvPr/>
        </p:nvSpPr>
        <p:spPr>
          <a:xfrm>
            <a:off x="5328404" y="4039076"/>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الطبيعة الفطرية</a:t>
            </a:r>
            <a:endParaRPr lang="en-US" sz="2200" dirty="0"/>
          </a:p>
        </p:txBody>
      </p:sp>
      <p:sp>
        <p:nvSpPr>
          <p:cNvPr id="7" name="Text 5"/>
          <p:cNvSpPr/>
          <p:nvPr/>
        </p:nvSpPr>
        <p:spPr>
          <a:xfrm>
            <a:off x="4943832" y="4620220"/>
            <a:ext cx="3219807" cy="725805"/>
          </a:xfrm>
          <a:prstGeom prst="rect">
            <a:avLst/>
          </a:prstGeom>
          <a:noFill/>
          <a:ln/>
        </p:spPr>
        <p:txBody>
          <a:bodyPr wrap="square" lIns="0" tIns="0" rIns="0" bIns="0" rtlCol="0" anchor="t"/>
          <a:lstStyle/>
          <a:p>
            <a:pPr marL="0" indent="0" algn="r" rtl="1">
              <a:lnSpc>
                <a:spcPts val="2850"/>
              </a:lnSpc>
              <a:buNone/>
            </a:pPr>
            <a:r>
              <a:rPr lang="en-US" sz="1750" dirty="0">
                <a:solidFill>
                  <a:srgbClr val="000000"/>
                </a:solidFill>
                <a:latin typeface="Manrope" pitchFamily="34" charset="0"/>
                <a:ea typeface="Manrope" pitchFamily="34" charset="-122"/>
                <a:cs typeface="Manrope" pitchFamily="34" charset="-120"/>
              </a:rPr>
              <a:t>أهمية احترام الاتجاهات الطبيعية للأطفال وزرع اهتماماتهم الفطرية</a:t>
            </a:r>
            <a:endParaRPr lang="en-US" sz="1750" dirty="0"/>
          </a:p>
        </p:txBody>
      </p:sp>
      <p:sp>
        <p:nvSpPr>
          <p:cNvPr id="8" name="Shape 6"/>
          <p:cNvSpPr/>
          <p:nvPr/>
        </p:nvSpPr>
        <p:spPr>
          <a:xfrm>
            <a:off x="793790" y="3804642"/>
            <a:ext cx="3688794" cy="1775817"/>
          </a:xfrm>
          <a:prstGeom prst="roundRect">
            <a:avLst>
              <a:gd name="adj" fmla="val 19160"/>
            </a:avLst>
          </a:prstGeom>
          <a:solidFill>
            <a:srgbClr val="E6F7FF"/>
          </a:solidFill>
          <a:ln w="7620">
            <a:solidFill>
              <a:srgbClr val="B3D5E4"/>
            </a:solidFill>
            <a:prstDash val="solid"/>
          </a:ln>
        </p:spPr>
      </p:sp>
      <p:sp>
        <p:nvSpPr>
          <p:cNvPr id="9" name="Text 7"/>
          <p:cNvSpPr/>
          <p:nvPr/>
        </p:nvSpPr>
        <p:spPr>
          <a:xfrm>
            <a:off x="1412915" y="4039076"/>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فساد المجتمع</a:t>
            </a:r>
            <a:endParaRPr lang="en-US" sz="2200" dirty="0"/>
          </a:p>
        </p:txBody>
      </p:sp>
      <p:sp>
        <p:nvSpPr>
          <p:cNvPr id="10" name="Text 8"/>
          <p:cNvSpPr/>
          <p:nvPr/>
        </p:nvSpPr>
        <p:spPr>
          <a:xfrm>
            <a:off x="1028224" y="4620220"/>
            <a:ext cx="3219926" cy="725805"/>
          </a:xfrm>
          <a:prstGeom prst="rect">
            <a:avLst/>
          </a:prstGeom>
          <a:noFill/>
          <a:ln/>
        </p:spPr>
        <p:txBody>
          <a:bodyPr wrap="square" lIns="0" tIns="0" rIns="0" bIns="0" rtlCol="0" anchor="t"/>
          <a:lstStyle/>
          <a:p>
            <a:pPr marL="0" indent="0" algn="r" rtl="1">
              <a:lnSpc>
                <a:spcPts val="2850"/>
              </a:lnSpc>
              <a:buNone/>
            </a:pPr>
            <a:r>
              <a:rPr lang="en-US" sz="1750" dirty="0">
                <a:solidFill>
                  <a:srgbClr val="000000"/>
                </a:solidFill>
                <a:latin typeface="Manrope" pitchFamily="34" charset="0"/>
                <a:ea typeface="Manrope" pitchFamily="34" charset="-122"/>
                <a:cs typeface="Manrope" pitchFamily="34" charset="-120"/>
              </a:rPr>
              <a:t>المجتمع يفسد الفرد ويبعده عن طبيعته الأساسية</a:t>
            </a:r>
            <a:endParaRPr lang="en-US" sz="1750" dirty="0"/>
          </a:p>
        </p:txBody>
      </p:sp>
      <p:sp>
        <p:nvSpPr>
          <p:cNvPr id="11" name="Shape 9"/>
          <p:cNvSpPr/>
          <p:nvPr/>
        </p:nvSpPr>
        <p:spPr>
          <a:xfrm>
            <a:off x="793790" y="5807273"/>
            <a:ext cx="7604284" cy="1412915"/>
          </a:xfrm>
          <a:prstGeom prst="roundRect">
            <a:avLst>
              <a:gd name="adj" fmla="val 24081"/>
            </a:avLst>
          </a:prstGeom>
          <a:solidFill>
            <a:srgbClr val="E6F7FF"/>
          </a:solidFill>
          <a:ln w="7620">
            <a:solidFill>
              <a:srgbClr val="B3D5E4"/>
            </a:solidFill>
            <a:prstDash val="solid"/>
          </a:ln>
        </p:spPr>
      </p:sp>
      <p:sp>
        <p:nvSpPr>
          <p:cNvPr id="12" name="Text 10"/>
          <p:cNvSpPr/>
          <p:nvPr/>
        </p:nvSpPr>
        <p:spPr>
          <a:xfrm>
            <a:off x="5328404" y="6041707"/>
            <a:ext cx="2835235" cy="354330"/>
          </a:xfrm>
          <a:prstGeom prst="rect">
            <a:avLst/>
          </a:prstGeom>
          <a:noFill/>
          <a:ln/>
        </p:spPr>
        <p:txBody>
          <a:bodyPr wrap="none" lIns="0" tIns="0" rIns="0" bIns="0" rtlCol="0" anchor="t"/>
          <a:lstStyle/>
          <a:p>
            <a:pPr marL="0" indent="0" algn="r" rtl="1">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التطور المرحلي</a:t>
            </a:r>
            <a:endParaRPr lang="en-US" sz="2200" dirty="0"/>
          </a:p>
        </p:txBody>
      </p:sp>
      <p:sp>
        <p:nvSpPr>
          <p:cNvPr id="13" name="Text 11"/>
          <p:cNvSpPr/>
          <p:nvPr/>
        </p:nvSpPr>
        <p:spPr>
          <a:xfrm>
            <a:off x="1028224" y="6622852"/>
            <a:ext cx="7135416" cy="362903"/>
          </a:xfrm>
          <a:prstGeom prst="rect">
            <a:avLst/>
          </a:prstGeom>
          <a:noFill/>
          <a:ln/>
        </p:spPr>
        <p:txBody>
          <a:bodyPr wrap="none" lIns="0" tIns="0" rIns="0" bIns="0" rtlCol="0" anchor="t"/>
          <a:lstStyle/>
          <a:p>
            <a:pPr marL="0" indent="0" algn="r" rtl="1">
              <a:lnSpc>
                <a:spcPts val="2850"/>
              </a:lnSpc>
              <a:buNone/>
            </a:pPr>
            <a:r>
              <a:rPr lang="en-US" sz="1750" dirty="0">
                <a:solidFill>
                  <a:srgbClr val="000000"/>
                </a:solidFill>
                <a:latin typeface="Manrope" pitchFamily="34" charset="0"/>
                <a:ea typeface="Manrope" pitchFamily="34" charset="-122"/>
                <a:cs typeface="Manrope" pitchFamily="34" charset="-120"/>
              </a:rPr>
              <a:t>تطور الطفل مختلف عن البالغ ويمر بمراحل متميزة</a:t>
            </a:r>
            <a:endParaRPr lang="en-US" sz="1750" dirty="0"/>
          </a:p>
        </p:txBody>
      </p:sp>
      <p:pic>
        <p:nvPicPr>
          <p:cNvPr id="14" name="Image 0" descr="preencoded.png"/>
          <p:cNvPicPr>
            <a:picLocks noChangeAspect="1"/>
          </p:cNvPicPr>
          <p:nvPr/>
        </p:nvPicPr>
        <p:blipFill>
          <a:blip r:embed="rId3"/>
          <a:stretch>
            <a:fillRect/>
          </a:stretch>
        </p:blipFill>
        <p:spPr>
          <a:xfrm>
            <a:off x="11519178" y="2058233"/>
            <a:ext cx="2324933" cy="33443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58088" y="626626"/>
            <a:ext cx="6278523" cy="531614"/>
          </a:xfrm>
          <a:prstGeom prst="rect">
            <a:avLst/>
          </a:prstGeom>
          <a:noFill/>
          <a:ln/>
        </p:spPr>
        <p:txBody>
          <a:bodyPr wrap="none" lIns="0" tIns="0" rIns="0" bIns="0" rtlCol="0" anchor="t"/>
          <a:lstStyle/>
          <a:p>
            <a:pPr marL="0" indent="0" algn="r" rtl="1">
              <a:lnSpc>
                <a:spcPts val="4150"/>
              </a:lnSpc>
              <a:buNone/>
            </a:pPr>
            <a:r>
              <a:rPr lang="en-US" sz="3300" dirty="0">
                <a:solidFill>
                  <a:srgbClr val="5B6E8C"/>
                </a:solidFill>
                <a:latin typeface="Alexandria Medium" pitchFamily="34" charset="0"/>
                <a:ea typeface="Alexandria Medium" pitchFamily="34" charset="-122"/>
                <a:cs typeface="Alexandria Medium" pitchFamily="34" charset="-120"/>
              </a:rPr>
              <a:t>ولادة علم النفس النمائي الحديث</a:t>
            </a:r>
            <a:endParaRPr lang="en-US" sz="3300" dirty="0"/>
          </a:p>
        </p:txBody>
      </p:sp>
      <p:sp>
        <p:nvSpPr>
          <p:cNvPr id="3" name="Text 1"/>
          <p:cNvSpPr/>
          <p:nvPr/>
        </p:nvSpPr>
        <p:spPr>
          <a:xfrm>
            <a:off x="9365813" y="1226225"/>
            <a:ext cx="4470797" cy="425291"/>
          </a:xfrm>
          <a:prstGeom prst="rect">
            <a:avLst/>
          </a:prstGeom>
          <a:noFill/>
          <a:ln/>
        </p:spPr>
        <p:txBody>
          <a:bodyPr wrap="none" lIns="0" tIns="0" rIns="0" bIns="0" rtlCol="0" anchor="t"/>
          <a:lstStyle/>
          <a:p>
            <a:pPr marL="0" indent="0" algn="r" rtl="1">
              <a:lnSpc>
                <a:spcPts val="3300"/>
              </a:lnSpc>
              <a:buNone/>
            </a:pPr>
            <a:r>
              <a:rPr lang="en-US" sz="2650" dirty="0">
                <a:solidFill>
                  <a:srgbClr val="5B6E8C"/>
                </a:solidFill>
                <a:latin typeface="Alexandria Medium" pitchFamily="34" charset="0"/>
                <a:ea typeface="Alexandria Medium" pitchFamily="34" charset="-122"/>
                <a:cs typeface="Alexandria Medium" pitchFamily="34" charset="-120"/>
              </a:rPr>
              <a:t>القرنان التاسع عشر والعشرون</a:t>
            </a:r>
            <a:endParaRPr lang="en-US" sz="2650" dirty="0"/>
          </a:p>
        </p:txBody>
      </p:sp>
      <p:pic>
        <p:nvPicPr>
          <p:cNvPr id="4" name="Image 0" descr="preencoded.png"/>
          <p:cNvPicPr>
            <a:picLocks noChangeAspect="1"/>
          </p:cNvPicPr>
          <p:nvPr/>
        </p:nvPicPr>
        <p:blipFill>
          <a:blip r:embed="rId3"/>
          <a:stretch>
            <a:fillRect/>
          </a:stretch>
        </p:blipFill>
        <p:spPr>
          <a:xfrm>
            <a:off x="9764435" y="1906667"/>
            <a:ext cx="4072176" cy="1617702"/>
          </a:xfrm>
          <a:prstGeom prst="rect">
            <a:avLst/>
          </a:prstGeom>
        </p:spPr>
      </p:pic>
      <p:sp>
        <p:nvSpPr>
          <p:cNvPr id="5" name="Text 2"/>
          <p:cNvSpPr/>
          <p:nvPr/>
        </p:nvSpPr>
        <p:spPr>
          <a:xfrm>
            <a:off x="793790" y="3715703"/>
            <a:ext cx="13042821" cy="272177"/>
          </a:xfrm>
          <a:prstGeom prst="rect">
            <a:avLst/>
          </a:prstGeom>
          <a:noFill/>
          <a:ln/>
        </p:spPr>
        <p:txBody>
          <a:bodyPr wrap="none" lIns="0" tIns="0" rIns="0" bIns="0" rtlCol="0" anchor="t"/>
          <a:lstStyle/>
          <a:p>
            <a:pPr marL="0" indent="0" algn="r" rtl="1">
              <a:lnSpc>
                <a:spcPts val="2100"/>
              </a:lnSpc>
              <a:buNone/>
            </a:pPr>
            <a:r>
              <a:rPr lang="en-US" sz="1300" dirty="0">
                <a:solidFill>
                  <a:srgbClr val="5B6E8C"/>
                </a:solidFill>
                <a:latin typeface="Manrope" pitchFamily="34" charset="0"/>
                <a:ea typeface="Manrope" pitchFamily="34" charset="-122"/>
                <a:cs typeface="Manrope" pitchFamily="34" charset="-120"/>
              </a:rPr>
              <a:t>شهدت هذه الفترة ظهور علم النفس النمائي كمجال دراسة علمي متخصص، مع التركيز على دراسة طبيعة التغييرات التطورية</a:t>
            </a:r>
            <a:endParaRPr lang="en-US" sz="1300" dirty="0"/>
          </a:p>
        </p:txBody>
      </p:sp>
      <p:sp>
        <p:nvSpPr>
          <p:cNvPr id="6" name="Text 3"/>
          <p:cNvSpPr/>
          <p:nvPr/>
        </p:nvSpPr>
        <p:spPr>
          <a:xfrm>
            <a:off x="9367123" y="5571053"/>
            <a:ext cx="2126456" cy="265747"/>
          </a:xfrm>
          <a:prstGeom prst="rect">
            <a:avLst/>
          </a:prstGeom>
          <a:noFill/>
          <a:ln/>
        </p:spPr>
        <p:txBody>
          <a:bodyPr wrap="none" lIns="0" tIns="0" rIns="0" bIns="0" rtlCol="0" anchor="t"/>
          <a:lstStyle/>
          <a:p>
            <a:pPr marL="0" indent="0" algn="l" rtl="1">
              <a:lnSpc>
                <a:spcPts val="2050"/>
              </a:lnSpc>
              <a:buNone/>
            </a:pPr>
            <a:r>
              <a:rPr lang="en-US" sz="1650" dirty="0">
                <a:solidFill>
                  <a:srgbClr val="5B6E8C"/>
                </a:solidFill>
                <a:latin typeface="Alexandria Medium" pitchFamily="34" charset="0"/>
                <a:ea typeface="Alexandria Medium" pitchFamily="34" charset="-122"/>
                <a:cs typeface="Alexandria Medium" pitchFamily="34" charset="-120"/>
              </a:rPr>
              <a:t>علم تطور الأنواع</a:t>
            </a:r>
            <a:endParaRPr lang="en-US" sz="1650" dirty="0"/>
          </a:p>
        </p:txBody>
      </p:sp>
      <p:sp>
        <p:nvSpPr>
          <p:cNvPr id="7" name="Text 4"/>
          <p:cNvSpPr/>
          <p:nvPr/>
        </p:nvSpPr>
        <p:spPr>
          <a:xfrm>
            <a:off x="9367123" y="5938838"/>
            <a:ext cx="4469487" cy="272177"/>
          </a:xfrm>
          <a:prstGeom prst="rect">
            <a:avLst/>
          </a:prstGeom>
          <a:noFill/>
          <a:ln/>
        </p:spPr>
        <p:txBody>
          <a:bodyPr wrap="none" lIns="0" tIns="0" rIns="0" bIns="0" rtlCol="0" anchor="t"/>
          <a:lstStyle/>
          <a:p>
            <a:pPr marL="0" indent="0" algn="l" rtl="1">
              <a:lnSpc>
                <a:spcPts val="2100"/>
              </a:lnSpc>
              <a:buNone/>
            </a:pPr>
            <a:r>
              <a:rPr lang="en-US" sz="1300" dirty="0">
                <a:solidFill>
                  <a:srgbClr val="5B6E8C"/>
                </a:solidFill>
                <a:latin typeface="Manrope" pitchFamily="34" charset="0"/>
                <a:ea typeface="Manrope" pitchFamily="34" charset="-122"/>
                <a:cs typeface="Manrope" pitchFamily="34" charset="-120"/>
              </a:rPr>
              <a:t>دراسة تطور الأنواع البيولوجية عبر الزمن</a:t>
            </a:r>
            <a:endParaRPr lang="en-US" sz="1300" dirty="0"/>
          </a:p>
        </p:txBody>
      </p:sp>
      <p:pic>
        <p:nvPicPr>
          <p:cNvPr id="8" name="Image 1" descr="preencoded.png"/>
          <p:cNvPicPr>
            <a:picLocks noChangeAspect="1"/>
          </p:cNvPicPr>
          <p:nvPr/>
        </p:nvPicPr>
        <p:blipFill>
          <a:blip r:embed="rId4"/>
          <a:stretch>
            <a:fillRect/>
          </a:stretch>
        </p:blipFill>
        <p:spPr>
          <a:xfrm>
            <a:off x="5603319" y="4179213"/>
            <a:ext cx="3423642" cy="3423642"/>
          </a:xfrm>
          <a:prstGeom prst="rect">
            <a:avLst/>
          </a:prstGeom>
        </p:spPr>
      </p:pic>
      <p:pic>
        <p:nvPicPr>
          <p:cNvPr id="9"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6048" y="5763697"/>
            <a:ext cx="254437" cy="254437"/>
          </a:xfrm>
          <a:prstGeom prst="rect">
            <a:avLst/>
          </a:prstGeom>
        </p:spPr>
      </p:pic>
      <p:sp>
        <p:nvSpPr>
          <p:cNvPr id="10" name="Text 5"/>
          <p:cNvSpPr/>
          <p:nvPr/>
        </p:nvSpPr>
        <p:spPr>
          <a:xfrm>
            <a:off x="3221712" y="4651296"/>
            <a:ext cx="2126456" cy="265747"/>
          </a:xfrm>
          <a:prstGeom prst="rect">
            <a:avLst/>
          </a:prstGeom>
          <a:noFill/>
          <a:ln/>
        </p:spPr>
        <p:txBody>
          <a:bodyPr wrap="none" lIns="0" tIns="0" rIns="0" bIns="0" rtlCol="0" anchor="t"/>
          <a:lstStyle/>
          <a:p>
            <a:pPr marL="0" indent="0" algn="r" rtl="1">
              <a:lnSpc>
                <a:spcPts val="2050"/>
              </a:lnSpc>
              <a:buNone/>
            </a:pPr>
            <a:r>
              <a:rPr lang="en-US" sz="1650" dirty="0">
                <a:solidFill>
                  <a:srgbClr val="5B6E8C"/>
                </a:solidFill>
                <a:latin typeface="Alexandria Medium" pitchFamily="34" charset="0"/>
                <a:ea typeface="Alexandria Medium" pitchFamily="34" charset="-122"/>
                <a:cs typeface="Alexandria Medium" pitchFamily="34" charset="-120"/>
              </a:rPr>
              <a:t>علم تطور المجتمعات</a:t>
            </a:r>
            <a:endParaRPr lang="en-US" sz="1650" dirty="0"/>
          </a:p>
        </p:txBody>
      </p:sp>
      <p:sp>
        <p:nvSpPr>
          <p:cNvPr id="11" name="Text 6"/>
          <p:cNvSpPr/>
          <p:nvPr/>
        </p:nvSpPr>
        <p:spPr>
          <a:xfrm>
            <a:off x="793790" y="5019080"/>
            <a:ext cx="4554379" cy="272177"/>
          </a:xfrm>
          <a:prstGeom prst="rect">
            <a:avLst/>
          </a:prstGeom>
          <a:noFill/>
          <a:ln/>
        </p:spPr>
        <p:txBody>
          <a:bodyPr wrap="none" lIns="0" tIns="0" rIns="0" bIns="0" rtlCol="0" anchor="t"/>
          <a:lstStyle/>
          <a:p>
            <a:pPr marL="0" indent="0" algn="r" rtl="1">
              <a:lnSpc>
                <a:spcPts val="2100"/>
              </a:lnSpc>
              <a:buNone/>
            </a:pPr>
            <a:r>
              <a:rPr lang="en-US" sz="1300" dirty="0">
                <a:solidFill>
                  <a:srgbClr val="5B6E8C"/>
                </a:solidFill>
                <a:latin typeface="Manrope" pitchFamily="34" charset="0"/>
                <a:ea typeface="Manrope" pitchFamily="34" charset="-122"/>
                <a:cs typeface="Manrope" pitchFamily="34" charset="-120"/>
              </a:rPr>
              <a:t>فهم كيفية تطور الثقافات والمجتمعات الإنسانية</a:t>
            </a:r>
            <a:endParaRPr lang="en-US" sz="1300" dirty="0"/>
          </a:p>
        </p:txBody>
      </p:sp>
      <p:pic>
        <p:nvPicPr>
          <p:cNvPr id="12" name="Image 3" descr="preencoded.png"/>
          <p:cNvPicPr>
            <a:picLocks noChangeAspect="1"/>
          </p:cNvPicPr>
          <p:nvPr/>
        </p:nvPicPr>
        <p:blipFill>
          <a:blip r:embed="rId7"/>
          <a:stretch>
            <a:fillRect/>
          </a:stretch>
        </p:blipFill>
        <p:spPr>
          <a:xfrm>
            <a:off x="5603319" y="4179213"/>
            <a:ext cx="3423642" cy="3423642"/>
          </a:xfrm>
          <a:prstGeom prst="rect">
            <a:avLst/>
          </a:prstGeom>
        </p:spPr>
      </p:pic>
      <p:pic>
        <p:nvPicPr>
          <p:cNvPr id="13" name="Image 4"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88681" y="4725948"/>
            <a:ext cx="254437" cy="254437"/>
          </a:xfrm>
          <a:prstGeom prst="rect">
            <a:avLst/>
          </a:prstGeom>
        </p:spPr>
      </p:pic>
      <p:sp>
        <p:nvSpPr>
          <p:cNvPr id="14" name="Text 7"/>
          <p:cNvSpPr/>
          <p:nvPr/>
        </p:nvSpPr>
        <p:spPr>
          <a:xfrm>
            <a:off x="3221712" y="6490692"/>
            <a:ext cx="2126456" cy="265747"/>
          </a:xfrm>
          <a:prstGeom prst="rect">
            <a:avLst/>
          </a:prstGeom>
          <a:noFill/>
          <a:ln/>
        </p:spPr>
        <p:txBody>
          <a:bodyPr wrap="none" lIns="0" tIns="0" rIns="0" bIns="0" rtlCol="0" anchor="t"/>
          <a:lstStyle/>
          <a:p>
            <a:pPr marL="0" indent="0" algn="r" rtl="1">
              <a:lnSpc>
                <a:spcPts val="2050"/>
              </a:lnSpc>
              <a:buNone/>
            </a:pPr>
            <a:r>
              <a:rPr lang="en-US" sz="1650" dirty="0">
                <a:solidFill>
                  <a:srgbClr val="5B6E8C"/>
                </a:solidFill>
                <a:latin typeface="Alexandria Medium" pitchFamily="34" charset="0"/>
                <a:ea typeface="Alexandria Medium" pitchFamily="34" charset="-122"/>
                <a:cs typeface="Alexandria Medium" pitchFamily="34" charset="-120"/>
              </a:rPr>
              <a:t>علم تطور الفرد</a:t>
            </a:r>
            <a:endParaRPr lang="en-US" sz="1650" dirty="0"/>
          </a:p>
        </p:txBody>
      </p:sp>
      <p:sp>
        <p:nvSpPr>
          <p:cNvPr id="15" name="Text 8"/>
          <p:cNvSpPr/>
          <p:nvPr/>
        </p:nvSpPr>
        <p:spPr>
          <a:xfrm>
            <a:off x="793790" y="6858476"/>
            <a:ext cx="4554379" cy="272177"/>
          </a:xfrm>
          <a:prstGeom prst="rect">
            <a:avLst/>
          </a:prstGeom>
          <a:noFill/>
          <a:ln/>
        </p:spPr>
        <p:txBody>
          <a:bodyPr wrap="none" lIns="0" tIns="0" rIns="0" bIns="0" rtlCol="0" anchor="t"/>
          <a:lstStyle/>
          <a:p>
            <a:pPr marL="0" indent="0" algn="r" rtl="1">
              <a:lnSpc>
                <a:spcPts val="2100"/>
              </a:lnSpc>
              <a:buNone/>
            </a:pPr>
            <a:r>
              <a:rPr lang="en-US" sz="1300" dirty="0">
                <a:solidFill>
                  <a:srgbClr val="5B6E8C"/>
                </a:solidFill>
                <a:latin typeface="Manrope" pitchFamily="34" charset="0"/>
                <a:ea typeface="Manrope" pitchFamily="34" charset="-122"/>
                <a:cs typeface="Manrope" pitchFamily="34" charset="-120"/>
              </a:rPr>
              <a:t>دراسة التطور النفسي والمعرفي للفرد الواحد</a:t>
            </a:r>
            <a:endParaRPr lang="en-US" sz="1300" dirty="0"/>
          </a:p>
        </p:txBody>
      </p:sp>
      <p:pic>
        <p:nvPicPr>
          <p:cNvPr id="16" name="Image 5" descr="preencoded.png"/>
          <p:cNvPicPr>
            <a:picLocks noChangeAspect="1"/>
          </p:cNvPicPr>
          <p:nvPr/>
        </p:nvPicPr>
        <p:blipFill>
          <a:blip r:embed="rId10"/>
          <a:stretch>
            <a:fillRect/>
          </a:stretch>
        </p:blipFill>
        <p:spPr>
          <a:xfrm>
            <a:off x="5603319" y="4179213"/>
            <a:ext cx="3423642" cy="3423642"/>
          </a:xfrm>
          <a:prstGeom prst="rect">
            <a:avLst/>
          </a:prstGeom>
        </p:spPr>
      </p:pic>
      <p:pic>
        <p:nvPicPr>
          <p:cNvPr id="17" name="Image 6" descr="preencoded.png"/>
          <p:cNvPicPr>
            <a:picLocks noChangeAspect="1"/>
          </p:cNvPicPr>
          <p:nvPr/>
        </p:nvPicPr>
        <p:blipFill>
          <a:blip r:embed="rId11"/>
          <a:stretch>
            <a:fillRect/>
          </a:stretch>
        </p:blipFill>
        <p:spPr>
          <a:xfrm>
            <a:off x="6588681" y="6801445"/>
            <a:ext cx="254437" cy="2544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786670" y="612934"/>
            <a:ext cx="9063633" cy="696516"/>
          </a:xfrm>
          <a:prstGeom prst="rect">
            <a:avLst/>
          </a:prstGeom>
          <a:noFill/>
          <a:ln/>
        </p:spPr>
        <p:txBody>
          <a:bodyPr wrap="none" lIns="0" tIns="0" rIns="0" bIns="0" rtlCol="0" anchor="t"/>
          <a:lstStyle/>
          <a:p>
            <a:pPr marL="0" indent="0" algn="r" rtl="1">
              <a:lnSpc>
                <a:spcPts val="5450"/>
              </a:lnSpc>
              <a:buNone/>
            </a:pPr>
            <a:r>
              <a:rPr lang="en-US" sz="4350" dirty="0">
                <a:solidFill>
                  <a:srgbClr val="5B6E8C"/>
                </a:solidFill>
                <a:latin typeface="Alexandria Medium" pitchFamily="34" charset="0"/>
                <a:ea typeface="Alexandria Medium" pitchFamily="34" charset="-122"/>
                <a:cs typeface="Alexandria Medium" pitchFamily="34" charset="-120"/>
              </a:rPr>
              <a:t>الرواد الأوائل في علم النفس النمائي</a:t>
            </a:r>
            <a:endParaRPr lang="en-US" sz="4350" dirty="0"/>
          </a:p>
        </p:txBody>
      </p:sp>
      <p:pic>
        <p:nvPicPr>
          <p:cNvPr id="3" name="Image 0" descr="preencoded.png"/>
          <p:cNvPicPr>
            <a:picLocks noChangeAspect="1"/>
          </p:cNvPicPr>
          <p:nvPr/>
        </p:nvPicPr>
        <p:blipFill>
          <a:blip r:embed="rId3"/>
          <a:stretch>
            <a:fillRect/>
          </a:stretch>
        </p:blipFill>
        <p:spPr>
          <a:xfrm>
            <a:off x="9679305" y="1755219"/>
            <a:ext cx="4170998" cy="4170998"/>
          </a:xfrm>
          <a:prstGeom prst="rect">
            <a:avLst/>
          </a:prstGeom>
        </p:spPr>
      </p:pic>
      <p:sp>
        <p:nvSpPr>
          <p:cNvPr id="4" name="Text 1"/>
          <p:cNvSpPr/>
          <p:nvPr/>
        </p:nvSpPr>
        <p:spPr>
          <a:xfrm>
            <a:off x="11064002" y="6149102"/>
            <a:ext cx="2786301" cy="348258"/>
          </a:xfrm>
          <a:prstGeom prst="rect">
            <a:avLst/>
          </a:prstGeom>
          <a:noFill/>
          <a:ln/>
        </p:spPr>
        <p:txBody>
          <a:bodyPr wrap="none" lIns="0" tIns="0" rIns="0" bIns="0" rtlCol="0" anchor="t"/>
          <a:lstStyle/>
          <a:p>
            <a:pPr marL="0" indent="0" algn="r" rtl="1">
              <a:lnSpc>
                <a:spcPts val="2700"/>
              </a:lnSpc>
              <a:buNone/>
            </a:pPr>
            <a:r>
              <a:rPr lang="en-US" sz="2150" dirty="0">
                <a:solidFill>
                  <a:srgbClr val="5B6E8C"/>
                </a:solidFill>
                <a:latin typeface="Alexandria Medium" pitchFamily="34" charset="0"/>
                <a:ea typeface="Alexandria Medium" pitchFamily="34" charset="-122"/>
                <a:cs typeface="Alexandria Medium" pitchFamily="34" charset="-120"/>
              </a:rPr>
              <a:t>هيبوليت تين (1876)</a:t>
            </a:r>
            <a:endParaRPr lang="en-US" sz="2150" dirty="0"/>
          </a:p>
        </p:txBody>
      </p:sp>
      <p:sp>
        <p:nvSpPr>
          <p:cNvPr id="5" name="Text 2"/>
          <p:cNvSpPr/>
          <p:nvPr/>
        </p:nvSpPr>
        <p:spPr>
          <a:xfrm>
            <a:off x="9679305" y="6631067"/>
            <a:ext cx="4170998" cy="1069777"/>
          </a:xfrm>
          <a:prstGeom prst="rect">
            <a:avLst/>
          </a:prstGeom>
          <a:noFill/>
          <a:ln/>
        </p:spPr>
        <p:txBody>
          <a:bodyPr wrap="square" lIns="0" tIns="0" rIns="0" bIns="0" rtlCol="0" anchor="t"/>
          <a:lstStyle/>
          <a:p>
            <a:pPr marL="0" indent="0" algn="r" rtl="1">
              <a:lnSpc>
                <a:spcPts val="2800"/>
              </a:lnSpc>
              <a:buNone/>
            </a:pPr>
            <a:r>
              <a:rPr lang="en-US" sz="1750" dirty="0">
                <a:solidFill>
                  <a:srgbClr val="5B6E8C"/>
                </a:solidFill>
                <a:latin typeface="Manrope" pitchFamily="34" charset="0"/>
                <a:ea typeface="Manrope" pitchFamily="34" charset="-122"/>
                <a:cs typeface="Manrope" pitchFamily="34" charset="-120"/>
              </a:rPr>
              <a:t>درس الروابط بين تطور اللغة والنمو الإنساني، مبرزاً أهمية الثقافة والبيئة في اكتساب المهارات اللغوية</a:t>
            </a:r>
            <a:endParaRPr lang="en-US" sz="1750" dirty="0"/>
          </a:p>
        </p:txBody>
      </p:sp>
      <p:pic>
        <p:nvPicPr>
          <p:cNvPr id="6" name="Image 1" descr="preencoded.png"/>
          <p:cNvPicPr>
            <a:picLocks noChangeAspect="1"/>
          </p:cNvPicPr>
          <p:nvPr/>
        </p:nvPicPr>
        <p:blipFill>
          <a:blip r:embed="rId4"/>
          <a:stretch>
            <a:fillRect/>
          </a:stretch>
        </p:blipFill>
        <p:spPr>
          <a:xfrm>
            <a:off x="5229701" y="1755219"/>
            <a:ext cx="4170998" cy="4170998"/>
          </a:xfrm>
          <a:prstGeom prst="rect">
            <a:avLst/>
          </a:prstGeom>
        </p:spPr>
      </p:pic>
      <p:sp>
        <p:nvSpPr>
          <p:cNvPr id="7" name="Text 3"/>
          <p:cNvSpPr/>
          <p:nvPr/>
        </p:nvSpPr>
        <p:spPr>
          <a:xfrm>
            <a:off x="6614398" y="6149102"/>
            <a:ext cx="2786301" cy="348258"/>
          </a:xfrm>
          <a:prstGeom prst="rect">
            <a:avLst/>
          </a:prstGeom>
          <a:noFill/>
          <a:ln/>
        </p:spPr>
        <p:txBody>
          <a:bodyPr wrap="none" lIns="0" tIns="0" rIns="0" bIns="0" rtlCol="0" anchor="t"/>
          <a:lstStyle/>
          <a:p>
            <a:pPr marL="0" indent="0" algn="r" rtl="1">
              <a:lnSpc>
                <a:spcPts val="2700"/>
              </a:lnSpc>
              <a:buNone/>
            </a:pPr>
            <a:r>
              <a:rPr lang="en-US" sz="2150" dirty="0">
                <a:solidFill>
                  <a:srgbClr val="5B6E8C"/>
                </a:solidFill>
                <a:latin typeface="Alexandria Medium" pitchFamily="34" charset="0"/>
                <a:ea typeface="Alexandria Medium" pitchFamily="34" charset="-122"/>
                <a:cs typeface="Alexandria Medium" pitchFamily="34" charset="-120"/>
              </a:rPr>
              <a:t>تشارلز داروين (1877)</a:t>
            </a:r>
            <a:endParaRPr lang="en-US" sz="2150" dirty="0"/>
          </a:p>
        </p:txBody>
      </p:sp>
      <p:sp>
        <p:nvSpPr>
          <p:cNvPr id="8" name="Text 4"/>
          <p:cNvSpPr/>
          <p:nvPr/>
        </p:nvSpPr>
        <p:spPr>
          <a:xfrm>
            <a:off x="5229701" y="6631067"/>
            <a:ext cx="4170998" cy="1069777"/>
          </a:xfrm>
          <a:prstGeom prst="rect">
            <a:avLst/>
          </a:prstGeom>
          <a:noFill/>
          <a:ln/>
        </p:spPr>
        <p:txBody>
          <a:bodyPr wrap="square" lIns="0" tIns="0" rIns="0" bIns="0" rtlCol="0" anchor="t"/>
          <a:lstStyle/>
          <a:p>
            <a:pPr marL="0" indent="0" algn="r" rtl="1">
              <a:lnSpc>
                <a:spcPts val="2800"/>
              </a:lnSpc>
              <a:buNone/>
            </a:pPr>
            <a:r>
              <a:rPr lang="en-US" sz="1750" dirty="0">
                <a:solidFill>
                  <a:srgbClr val="5B6E8C"/>
                </a:solidFill>
                <a:latin typeface="Manrope" pitchFamily="34" charset="0"/>
                <a:ea typeface="Manrope" pitchFamily="34" charset="-122"/>
                <a:cs typeface="Manrope" pitchFamily="34" charset="-120"/>
              </a:rPr>
              <a:t>استكشف العواطف الإنسانية وتطورها، مقترحاً أن للعواطف أسساً بيولوجية تلعب دوراً حاسماً في البقاء والتواصل</a:t>
            </a:r>
            <a:endParaRPr lang="en-US" sz="1750" dirty="0"/>
          </a:p>
        </p:txBody>
      </p:sp>
      <p:pic>
        <p:nvPicPr>
          <p:cNvPr id="9" name="Image 2" descr="preencoded.png"/>
          <p:cNvPicPr>
            <a:picLocks noChangeAspect="1"/>
          </p:cNvPicPr>
          <p:nvPr/>
        </p:nvPicPr>
        <p:blipFill>
          <a:blip r:embed="rId5"/>
          <a:stretch>
            <a:fillRect/>
          </a:stretch>
        </p:blipFill>
        <p:spPr>
          <a:xfrm>
            <a:off x="780098" y="1755219"/>
            <a:ext cx="4170998" cy="4170998"/>
          </a:xfrm>
          <a:prstGeom prst="rect">
            <a:avLst/>
          </a:prstGeom>
        </p:spPr>
      </p:pic>
      <p:sp>
        <p:nvSpPr>
          <p:cNvPr id="10" name="Text 5"/>
          <p:cNvSpPr/>
          <p:nvPr/>
        </p:nvSpPr>
        <p:spPr>
          <a:xfrm>
            <a:off x="2164794" y="6149102"/>
            <a:ext cx="2786301" cy="348258"/>
          </a:xfrm>
          <a:prstGeom prst="rect">
            <a:avLst/>
          </a:prstGeom>
          <a:noFill/>
          <a:ln/>
        </p:spPr>
        <p:txBody>
          <a:bodyPr wrap="none" lIns="0" tIns="0" rIns="0" bIns="0" rtlCol="0" anchor="t"/>
          <a:lstStyle/>
          <a:p>
            <a:pPr marL="0" indent="0" algn="r" rtl="1">
              <a:lnSpc>
                <a:spcPts val="2700"/>
              </a:lnSpc>
              <a:buNone/>
            </a:pPr>
            <a:r>
              <a:rPr lang="en-US" sz="2150" dirty="0">
                <a:solidFill>
                  <a:srgbClr val="5B6E8C"/>
                </a:solidFill>
                <a:latin typeface="Alexandria Medium" pitchFamily="34" charset="0"/>
                <a:ea typeface="Alexandria Medium" pitchFamily="34" charset="-122"/>
                <a:cs typeface="Alexandria Medium" pitchFamily="34" charset="-120"/>
              </a:rPr>
              <a:t>جيمس بالدوين (1861)</a:t>
            </a:r>
            <a:endParaRPr lang="en-US" sz="2150" dirty="0"/>
          </a:p>
        </p:txBody>
      </p:sp>
      <p:sp>
        <p:nvSpPr>
          <p:cNvPr id="11" name="Text 6"/>
          <p:cNvSpPr/>
          <p:nvPr/>
        </p:nvSpPr>
        <p:spPr>
          <a:xfrm>
            <a:off x="780098" y="6631067"/>
            <a:ext cx="4170998" cy="1069777"/>
          </a:xfrm>
          <a:prstGeom prst="rect">
            <a:avLst/>
          </a:prstGeom>
          <a:noFill/>
          <a:ln/>
        </p:spPr>
        <p:txBody>
          <a:bodyPr wrap="square" lIns="0" tIns="0" rIns="0" bIns="0" rtlCol="0" anchor="t"/>
          <a:lstStyle/>
          <a:p>
            <a:pPr marL="0" indent="0" algn="r" rtl="1">
              <a:lnSpc>
                <a:spcPts val="2800"/>
              </a:lnSpc>
              <a:buNone/>
            </a:pPr>
            <a:r>
              <a:rPr lang="en-US" sz="1750" dirty="0">
                <a:solidFill>
                  <a:srgbClr val="5B6E8C"/>
                </a:solidFill>
                <a:latin typeface="Manrope" pitchFamily="34" charset="0"/>
                <a:ea typeface="Manrope" pitchFamily="34" charset="-122"/>
                <a:cs typeface="Manrope" pitchFamily="34" charset="-120"/>
              </a:rPr>
              <a:t>ساهم في فهم التطور العقلي للأطفال، مؤكداً على الدور المحوري للتفاعل الاجتماعي في عمليات التعلم والنمو</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2930</Words>
  <Application>Microsoft Office PowerPoint</Application>
  <PresentationFormat>Custom</PresentationFormat>
  <Paragraphs>272</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Alexandria Medium</vt:lpstr>
      <vt:lpstr>Arial</vt:lpstr>
      <vt:lpstr>Alexandria Light</vt:lpstr>
      <vt:lpstr>Manrope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tima borsali</cp:lastModifiedBy>
  <cp:revision>3</cp:revision>
  <dcterms:created xsi:type="dcterms:W3CDTF">2025-11-10T19:05:27Z</dcterms:created>
  <dcterms:modified xsi:type="dcterms:W3CDTF">2025-11-10T20:08:38Z</dcterms:modified>
</cp:coreProperties>
</file>