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82" r:id="rId2"/>
    <p:sldId id="284" r:id="rId3"/>
    <p:sldId id="258" r:id="rId4"/>
    <p:sldId id="259" r:id="rId5"/>
    <p:sldId id="273" r:id="rId6"/>
    <p:sldId id="260" r:id="rId7"/>
    <p:sldId id="261" r:id="rId8"/>
    <p:sldId id="256" r:id="rId9"/>
    <p:sldId id="262" r:id="rId10"/>
    <p:sldId id="263" r:id="rId11"/>
    <p:sldId id="264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57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0" autoAdjust="0"/>
    <p:restoredTop sz="94660"/>
  </p:normalViewPr>
  <p:slideViewPr>
    <p:cSldViewPr>
      <p:cViewPr>
        <p:scale>
          <a:sx n="76" d="100"/>
          <a:sy n="76" d="100"/>
        </p:scale>
        <p:origin x="-118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F9332-B9CD-4FF1-96F3-C68E52794987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9340A-3E4B-442C-AAEE-24092359BC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66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909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9340A-3E4B-442C-AAEE-24092359BC4A}" type="slidenum">
              <a:rPr lang="fr-FR" smtClean="0"/>
              <a:t>17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48F55AF-C6D1-4CEE-BDCF-DA97F04D5FDF}" type="datetimeFigureOut">
              <a:rPr lang="fr-FR" smtClean="0"/>
              <a:t>29/03/2020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233871B-8047-49F2-8F21-1DECF424C00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fr.wikipedia.org/wiki/Al-Khwarismi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7952928" cy="127099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Niveau :M1– deuxième semestre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Université </a:t>
            </a:r>
            <a:r>
              <a:rPr lang="fr-FR" sz="3200" dirty="0" err="1" smtClean="0">
                <a:solidFill>
                  <a:schemeClr val="tx1"/>
                </a:solidFill>
              </a:rPr>
              <a:t>Aboubekr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Belkaid</a:t>
            </a:r>
            <a:endParaRPr lang="fr-FR" sz="3200" dirty="0">
              <a:solidFill>
                <a:schemeClr val="tx1"/>
              </a:solidFill>
            </a:endParaRPr>
          </a:p>
          <a:p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/>
              <a:t>Cours  </a:t>
            </a:r>
            <a:r>
              <a:rPr lang="fr-FR" b="1"/>
              <a:t>: </a:t>
            </a:r>
            <a:r>
              <a:rPr lang="fr-FR" b="1" smtClean="0"/>
              <a:t>Informatique/ Computer science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5720" y="6143644"/>
            <a:ext cx="8643998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Présenté par : Mlle   RAMDANE MAMCHA Bouchra                                                                            Date : /02/2020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43570" y="3357562"/>
            <a:ext cx="3071834" cy="2943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Calculateur Universel Programmable</a:t>
            </a:r>
          </a:p>
          <a:p>
            <a:endParaRPr lang="fr-FR" dirty="0" smtClean="0">
              <a:solidFill>
                <a:srgbClr val="FF0000"/>
              </a:solidFill>
            </a:endParaRP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 RAM :2000 octets.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- 10 000 </a:t>
            </a:r>
            <a:r>
              <a:rPr lang="fr-FR" dirty="0" err="1" smtClean="0">
                <a:solidFill>
                  <a:schemeClr val="tx1"/>
                </a:solidFill>
              </a:rPr>
              <a:t>intstruction</a:t>
            </a:r>
            <a:r>
              <a:rPr lang="fr-FR" dirty="0" smtClean="0">
                <a:solidFill>
                  <a:schemeClr val="tx1"/>
                </a:solidFill>
              </a:rPr>
              <a:t>/S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- Poids : 30 tonnes 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SURFACE : 167 m²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14685"/>
            <a:ext cx="5000660" cy="338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200400"/>
            <a:ext cx="8143932" cy="29432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Deuxième génération : les transistors – 1955 à 1965</a:t>
            </a:r>
            <a:endParaRPr lang="fr-FR" dirty="0" smtClean="0">
              <a:solidFill>
                <a:schemeClr val="tx1"/>
              </a:solidFill>
            </a:endParaRP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674490"/>
            <a:ext cx="3571900" cy="30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43570" y="3357562"/>
            <a:ext cx="3071834" cy="2943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 RAM :</a:t>
            </a:r>
            <a:r>
              <a:rPr lang="fr-FR" dirty="0" smtClean="0"/>
              <a:t> 32 kilo-octets</a:t>
            </a:r>
            <a:r>
              <a:rPr lang="fr-FR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- 300000 </a:t>
            </a:r>
            <a:r>
              <a:rPr lang="fr-FR" dirty="0" err="1" smtClean="0">
                <a:solidFill>
                  <a:schemeClr val="tx1"/>
                </a:solidFill>
              </a:rPr>
              <a:t>intstruction</a:t>
            </a:r>
            <a:r>
              <a:rPr lang="fr-FR" dirty="0" smtClean="0">
                <a:solidFill>
                  <a:schemeClr val="tx1"/>
                </a:solidFill>
              </a:rPr>
              <a:t>/S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- Poids :  tonne</a:t>
            </a:r>
          </a:p>
          <a:p>
            <a:pPr algn="l"/>
            <a:r>
              <a:rPr lang="fr-FR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SURFACE : 10 m²</a:t>
            </a:r>
            <a:endParaRPr lang="fr-FR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86124"/>
            <a:ext cx="5072098" cy="307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200400"/>
            <a:ext cx="8143932" cy="29432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Troisième génération : les circuits intégrés – 1965 à 1975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3714752"/>
            <a:ext cx="5172075" cy="294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43570" y="3357562"/>
            <a:ext cx="3071834" cy="29432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Programma 101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 RAM : 2 méga-octets.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-5 millions   </a:t>
            </a:r>
            <a:r>
              <a:rPr lang="fr-FR" dirty="0" err="1" smtClean="0">
                <a:solidFill>
                  <a:schemeClr val="tx1"/>
                </a:solidFill>
              </a:rPr>
              <a:t>intst</a:t>
            </a:r>
            <a:r>
              <a:rPr lang="fr-FR" dirty="0" smtClean="0">
                <a:solidFill>
                  <a:schemeClr val="tx1"/>
                </a:solidFill>
              </a:rPr>
              <a:t>/S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- Poids : 35,5 kg</a:t>
            </a:r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143248"/>
            <a:ext cx="489101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200400"/>
            <a:ext cx="8143932" cy="29432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1"/>
                </a:solidFill>
              </a:rPr>
              <a:t>Quatrième génération : les circuits intégrés à très grande échelle - 1975 à nos jours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4071942"/>
            <a:ext cx="342902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571868" y="6130373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processeur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1357290" y="3929066"/>
            <a:ext cx="6400800" cy="1600200"/>
          </a:xfrm>
        </p:spPr>
        <p:txBody>
          <a:bodyPr/>
          <a:lstStyle/>
          <a:p>
            <a:r>
              <a:rPr lang="fr-FR" dirty="0" smtClean="0"/>
              <a:t>Voir la vidéo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Selon les critères suivant </a:t>
            </a:r>
            <a:r>
              <a:rPr lang="fr-FR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 -la </a:t>
            </a:r>
            <a:r>
              <a:rPr lang="fr-FR" b="1" dirty="0">
                <a:solidFill>
                  <a:schemeClr val="tx1"/>
                </a:solidFill>
              </a:rPr>
              <a:t>vitesse de la </a:t>
            </a:r>
            <a:r>
              <a:rPr lang="fr-FR" b="1" dirty="0" smtClean="0">
                <a:solidFill>
                  <a:schemeClr val="tx1"/>
                </a:solidFill>
              </a:rPr>
              <a:t>machine</a:t>
            </a: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-la taille</a:t>
            </a: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 -le </a:t>
            </a:r>
            <a:r>
              <a:rPr lang="fr-FR" b="1" dirty="0">
                <a:solidFill>
                  <a:schemeClr val="tx1"/>
                </a:solidFill>
              </a:rPr>
              <a:t>coût et les capacités réseau, on distingue généralement 4</a:t>
            </a:r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types d’ordinateurs </a:t>
            </a:r>
          </a:p>
        </p:txBody>
      </p:sp>
    </p:spTree>
    <p:extLst>
      <p:ext uri="{BB962C8B-B14F-4D97-AF65-F5344CB8AC3E}">
        <p14:creationId xmlns:p14="http://schemas.microsoft.com/office/powerpoint/2010/main" val="7831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3. 1. Les gros systèmes 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Les supercalculateurs 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Un super-ordinateur 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chemeClr val="tx1"/>
                </a:solidFill>
              </a:rPr>
              <a:t>ou supercalculateur, est un ordinateur conçu pour atteindre les plus hautes performances possibles avec les techniques connues lors de sa conception, en particulier en ce qui concerne la vitesse de calcul.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8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323528" y="3212976"/>
            <a:ext cx="7632848" cy="288032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3. 1. Les gros systèmes </a:t>
            </a:r>
            <a:endParaRPr lang="fr-FR" dirty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fr-FR" b="1" dirty="0" smtClean="0">
                <a:solidFill>
                  <a:schemeClr val="tx1"/>
                </a:solidFill>
              </a:rPr>
              <a:t>Les </a:t>
            </a:r>
            <a:r>
              <a:rPr lang="fr-FR" b="1" dirty="0">
                <a:solidFill>
                  <a:schemeClr val="tx1"/>
                </a:solidFill>
              </a:rPr>
              <a:t>supercalculateurs </a:t>
            </a:r>
            <a:endParaRPr lang="fr-FR" b="1" dirty="0" smtClean="0">
              <a:solidFill>
                <a:schemeClr val="tx1"/>
              </a:solidFill>
            </a:endParaRPr>
          </a:p>
          <a:p>
            <a:pPr marL="457200" indent="-457200" algn="l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22010"/>
            <a:ext cx="3805845" cy="233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82" y="4122011"/>
            <a:ext cx="4170040" cy="224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55575" y="6431165"/>
            <a:ext cx="459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IBM Blue Gene/P de l'Argonne National </a:t>
            </a:r>
            <a:r>
              <a:rPr lang="fr-FR" dirty="0" err="1"/>
              <a:t>Laboratory</a:t>
            </a:r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76056" y="6420728"/>
            <a:ext cx="2957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centre de </a:t>
            </a:r>
            <a:r>
              <a:rPr lang="fr-FR" dirty="0" smtClean="0"/>
              <a:t>recherche </a:t>
            </a:r>
            <a:r>
              <a:rPr lang="fr-FR" dirty="0"/>
              <a:t>de la NASA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51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5646" y="404664"/>
            <a:ext cx="44423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Plan de travail</a:t>
            </a:r>
            <a:endParaRPr lang="fr-FR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Organigramme : Affichage 3"/>
          <p:cNvSpPr/>
          <p:nvPr/>
        </p:nvSpPr>
        <p:spPr>
          <a:xfrm>
            <a:off x="242122" y="1618694"/>
            <a:ext cx="1038999" cy="61264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cs typeface="Aharoni" pitchFamily="2" charset="-79"/>
              </a:rPr>
              <a:t>1</a:t>
            </a:r>
            <a:endParaRPr lang="fr-FR" sz="2800" b="1" dirty="0">
              <a:cs typeface="Aharoni" pitchFamily="2" charset="-79"/>
            </a:endParaRPr>
          </a:p>
        </p:txBody>
      </p:sp>
      <p:sp>
        <p:nvSpPr>
          <p:cNvPr id="5" name="Pentagone 4"/>
          <p:cNvSpPr/>
          <p:nvPr/>
        </p:nvSpPr>
        <p:spPr>
          <a:xfrm>
            <a:off x="1343916" y="1628800"/>
            <a:ext cx="7692580" cy="6126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/>
          </a:p>
          <a:p>
            <a:r>
              <a:rPr lang="en-US" sz="2800" dirty="0" smtClean="0"/>
              <a:t>           les notions de base de </a:t>
            </a:r>
            <a:r>
              <a:rPr lang="en-US" sz="2800" dirty="0" err="1" smtClean="0"/>
              <a:t>l’informatique</a:t>
            </a:r>
            <a:endParaRPr lang="en-US" sz="2800" dirty="0" smtClean="0"/>
          </a:p>
          <a:p>
            <a:pPr algn="ctr"/>
            <a:endParaRPr lang="fr-FR" sz="2800" b="1" dirty="0"/>
          </a:p>
        </p:txBody>
      </p:sp>
      <p:sp>
        <p:nvSpPr>
          <p:cNvPr id="6" name="Organigramme : Affichage 5"/>
          <p:cNvSpPr/>
          <p:nvPr/>
        </p:nvSpPr>
        <p:spPr>
          <a:xfrm>
            <a:off x="242122" y="2698814"/>
            <a:ext cx="1038999" cy="61264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cs typeface="Aharoni" pitchFamily="2" charset="-79"/>
              </a:rPr>
              <a:t>2</a:t>
            </a:r>
            <a:endParaRPr lang="fr-FR" sz="2800" b="1" dirty="0">
              <a:cs typeface="Aharoni" pitchFamily="2" charset="-79"/>
            </a:endParaRPr>
          </a:p>
        </p:txBody>
      </p:sp>
      <p:sp>
        <p:nvSpPr>
          <p:cNvPr id="7" name="Pentagone 6"/>
          <p:cNvSpPr/>
          <p:nvPr/>
        </p:nvSpPr>
        <p:spPr>
          <a:xfrm>
            <a:off x="1343916" y="2708920"/>
            <a:ext cx="7692580" cy="6126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Les Hardware et les Software</a:t>
            </a:r>
            <a:endParaRPr lang="fr-FR" sz="2800" b="1" dirty="0">
              <a:cs typeface="Aharoni" pitchFamily="2" charset="-79"/>
            </a:endParaRPr>
          </a:p>
        </p:txBody>
      </p:sp>
      <p:sp>
        <p:nvSpPr>
          <p:cNvPr id="8" name="Organigramme : Affichage 7"/>
          <p:cNvSpPr/>
          <p:nvPr/>
        </p:nvSpPr>
        <p:spPr>
          <a:xfrm>
            <a:off x="179512" y="3672387"/>
            <a:ext cx="1086348" cy="616804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cs typeface="Aharoni" pitchFamily="2" charset="-79"/>
              </a:rPr>
              <a:t>3</a:t>
            </a:r>
            <a:endParaRPr lang="fr-FR" sz="2800" b="1" dirty="0">
              <a:cs typeface="Aharoni" pitchFamily="2" charset="-79"/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1331640" y="3676543"/>
            <a:ext cx="7602604" cy="6126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 Les </a:t>
            </a:r>
            <a:r>
              <a:rPr lang="en-US" sz="2800" dirty="0" err="1" smtClean="0"/>
              <a:t>Réseaux</a:t>
            </a:r>
            <a:r>
              <a:rPr lang="en-US" sz="2800" dirty="0" smtClean="0"/>
              <a:t> et topologies</a:t>
            </a:r>
            <a:endParaRPr lang="fr-FR" sz="2800" b="1" dirty="0">
              <a:cs typeface="Aharoni" pitchFamily="2" charset="-79"/>
            </a:endParaRPr>
          </a:p>
        </p:txBody>
      </p:sp>
      <p:sp>
        <p:nvSpPr>
          <p:cNvPr id="10" name="Organigramme : Affichage 9"/>
          <p:cNvSpPr/>
          <p:nvPr/>
        </p:nvSpPr>
        <p:spPr>
          <a:xfrm>
            <a:off x="242124" y="4616552"/>
            <a:ext cx="1038998" cy="684656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cs typeface="Aharoni" pitchFamily="2" charset="-79"/>
              </a:rPr>
              <a:t>4</a:t>
            </a:r>
            <a:endParaRPr lang="fr-FR" sz="2800" b="1" dirty="0">
              <a:cs typeface="Aharoni" pitchFamily="2" charset="-79"/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371096" y="4653136"/>
            <a:ext cx="7602605" cy="6126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 Microsoft Office (WORD , EXCEL, POWERPOINT) </a:t>
            </a:r>
          </a:p>
        </p:txBody>
      </p:sp>
      <p:sp>
        <p:nvSpPr>
          <p:cNvPr id="12" name="Organigramme : Affichage 11"/>
          <p:cNvSpPr/>
          <p:nvPr/>
        </p:nvSpPr>
        <p:spPr>
          <a:xfrm>
            <a:off x="242121" y="5425582"/>
            <a:ext cx="1038999" cy="612648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5</a:t>
            </a:r>
            <a:endParaRPr lang="fr-FR" sz="2800" b="1" dirty="0"/>
          </a:p>
        </p:txBody>
      </p:sp>
      <p:sp>
        <p:nvSpPr>
          <p:cNvPr id="13" name="Pentagone 12"/>
          <p:cNvSpPr/>
          <p:nvPr/>
        </p:nvSpPr>
        <p:spPr>
          <a:xfrm>
            <a:off x="1371097" y="5445224"/>
            <a:ext cx="7602604" cy="60254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La recherche sur l’internet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92431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3. 1. Les gros systèmes </a:t>
            </a:r>
            <a:endParaRPr lang="fr-FR" dirty="0"/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-Les </a:t>
            </a:r>
            <a:r>
              <a:rPr lang="fr-FR" b="1" dirty="0">
                <a:solidFill>
                  <a:schemeClr val="tx1"/>
                </a:solidFill>
              </a:rPr>
              <a:t>mainframes 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En français ordinateurs centraux </a:t>
            </a:r>
            <a:r>
              <a:rPr lang="fr-FR" dirty="0" smtClean="0">
                <a:solidFill>
                  <a:schemeClr val="tx1"/>
                </a:solidFill>
              </a:rPr>
              <a:t>, </a:t>
            </a:r>
            <a:r>
              <a:rPr lang="fr-FR" dirty="0">
                <a:solidFill>
                  <a:schemeClr val="tx1"/>
                </a:solidFill>
              </a:rPr>
              <a:t>c’est des ordinateurs possédant une grande puissance de calcul, des capacités d'entrée-sortie gigantesques et un haut niveau de fiabilité. Les mainframes sont utilisés dans de grandes entreprises pour effectuer des opérations lourdes de calcul ou de traitement de données volumineuses (exemple ; serveurs web, serveurs INTRANET).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solidFill>
                  <a:schemeClr val="tx1"/>
                </a:solidFill>
              </a:rPr>
              <a:t>3. 1. Les gros systèmes </a:t>
            </a:r>
            <a:endParaRPr lang="fr-FR" dirty="0"/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>-Les </a:t>
            </a:r>
            <a:r>
              <a:rPr lang="fr-FR" b="1" dirty="0">
                <a:solidFill>
                  <a:schemeClr val="tx1"/>
                </a:solidFill>
              </a:rPr>
              <a:t>mainframes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3888432" cy="265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004048" y="6414313"/>
            <a:ext cx="186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Ordinateur central. </a:t>
            </a:r>
          </a:p>
        </p:txBody>
      </p:sp>
    </p:spTree>
    <p:extLst>
      <p:ext uri="{BB962C8B-B14F-4D97-AF65-F5344CB8AC3E}">
        <p14:creationId xmlns:p14="http://schemas.microsoft.com/office/powerpoint/2010/main" val="38493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b="1" dirty="0" smtClean="0"/>
              <a:t> </a:t>
            </a:r>
            <a:r>
              <a:rPr lang="fr-FR" b="1" dirty="0">
                <a:solidFill>
                  <a:schemeClr val="tx1"/>
                </a:solidFill>
              </a:rPr>
              <a:t>3. 2. Les ordinateurs de systèmes embarqués 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Un système embarqué est un système complexe qui intègre du logiciel et du matériel conçus ensemble afin de fournir des fonctionnalités données. Il contient généralement un ou plusieurs microprocesseurs destinés à exécuter un ensemble de programmes définis lors de la conception et stockés dans des mémoires. Il ne possédant pas des entrées/sorties standards comme un clavier ou un écran d'ordinateur. </a:t>
            </a:r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b="1" dirty="0" smtClean="0"/>
              <a:t> </a:t>
            </a:r>
            <a:r>
              <a:rPr lang="fr-FR" b="1" dirty="0">
                <a:solidFill>
                  <a:schemeClr val="tx1"/>
                </a:solidFill>
              </a:rPr>
              <a:t>3. 3. Les ordinateurs personnels 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Parmi lesquels on distingue : </a:t>
            </a:r>
          </a:p>
          <a:p>
            <a:pPr algn="l"/>
            <a:r>
              <a:rPr lang="fr-FR" dirty="0">
                <a:solidFill>
                  <a:schemeClr val="tx1"/>
                </a:solidFill>
              </a:rPr>
              <a:t>-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Les </a:t>
            </a:r>
            <a:r>
              <a:rPr lang="fr-FR" b="1" dirty="0">
                <a:solidFill>
                  <a:schemeClr val="tx1"/>
                </a:solidFill>
              </a:rPr>
              <a:t>ordinateurs de bureau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>
                <a:solidFill>
                  <a:schemeClr val="tx1"/>
                </a:solidFill>
              </a:rPr>
              <a:t>en anglais </a:t>
            </a:r>
            <a:r>
              <a:rPr lang="fr-FR" i="1" dirty="0">
                <a:solidFill>
                  <a:schemeClr val="tx1"/>
                </a:solidFill>
              </a:rPr>
              <a:t>desktop computers</a:t>
            </a:r>
            <a:r>
              <a:rPr lang="fr-FR" dirty="0">
                <a:solidFill>
                  <a:schemeClr val="tx1"/>
                </a:solidFill>
              </a:rPr>
              <a:t>) </a:t>
            </a:r>
            <a:endParaRPr lang="fr-FR" dirty="0"/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-Les </a:t>
            </a:r>
            <a:r>
              <a:rPr lang="fr-FR" b="1" dirty="0">
                <a:solidFill>
                  <a:schemeClr val="tx1"/>
                </a:solidFill>
              </a:rPr>
              <a:t>ordinateurs portables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>
                <a:solidFill>
                  <a:schemeClr val="tx1"/>
                </a:solidFill>
              </a:rPr>
              <a:t>en anglais </a:t>
            </a:r>
            <a:r>
              <a:rPr lang="fr-FR" i="1" dirty="0" err="1">
                <a:solidFill>
                  <a:schemeClr val="tx1"/>
                </a:solidFill>
              </a:rPr>
              <a:t>laptop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ou </a:t>
            </a:r>
            <a:r>
              <a:rPr lang="fr-FR" i="1" dirty="0">
                <a:solidFill>
                  <a:schemeClr val="tx1"/>
                </a:solidFill>
              </a:rPr>
              <a:t>notebooks</a:t>
            </a:r>
            <a:r>
              <a:rPr lang="fr-FR" dirty="0">
                <a:solidFill>
                  <a:schemeClr val="tx1"/>
                </a:solidFill>
              </a:rPr>
              <a:t>) </a:t>
            </a:r>
            <a:endParaRPr lang="fr-FR" dirty="0"/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-les </a:t>
            </a:r>
            <a:r>
              <a:rPr lang="fr-FR" b="1" dirty="0" err="1">
                <a:solidFill>
                  <a:schemeClr val="tx1"/>
                </a:solidFill>
              </a:rPr>
              <a:t>netbooks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endParaRPr lang="fr-FR" dirty="0"/>
          </a:p>
          <a:p>
            <a:pPr algn="l"/>
            <a:r>
              <a:rPr lang="fr-FR" dirty="0" smtClean="0">
                <a:solidFill>
                  <a:schemeClr val="tx1"/>
                </a:solidFill>
              </a:rPr>
              <a:t>-Les </a:t>
            </a:r>
            <a:r>
              <a:rPr lang="fr-FR" b="1" dirty="0">
                <a:solidFill>
                  <a:schemeClr val="tx1"/>
                </a:solidFill>
              </a:rPr>
              <a:t>tablettes PC </a:t>
            </a: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>
                <a:solidFill>
                  <a:schemeClr val="tx1"/>
                </a:solidFill>
              </a:rPr>
              <a:t>en anglais </a:t>
            </a:r>
            <a:r>
              <a:rPr lang="fr-FR" i="1" dirty="0" err="1">
                <a:solidFill>
                  <a:schemeClr val="tx1"/>
                </a:solidFill>
              </a:rPr>
              <a:t>tablet</a:t>
            </a:r>
            <a:r>
              <a:rPr lang="fr-FR" i="1" dirty="0">
                <a:solidFill>
                  <a:schemeClr val="tx1"/>
                </a:solidFill>
              </a:rPr>
              <a:t> PC</a:t>
            </a:r>
            <a:r>
              <a:rPr lang="fr-FR" dirty="0">
                <a:solidFill>
                  <a:schemeClr val="tx1"/>
                </a:solidFill>
              </a:rPr>
              <a:t>, également appelées ardoises électroniques</a:t>
            </a:r>
            <a:r>
              <a:rPr lang="fr-FR" dirty="0" smtClean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endParaRPr lang="fr-FR" dirty="0">
              <a:solidFill>
                <a:schemeClr val="tx1"/>
              </a:solidFill>
            </a:endParaRPr>
          </a:p>
          <a:p>
            <a:pPr algn="l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/>
              <a:t>3-Types </a:t>
            </a:r>
            <a:r>
              <a:rPr lang="fr-FR" b="1" dirty="0"/>
              <a:t>d'ordinateurs 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674" name="AutoShape 2" descr="Olivetti Programma 101 - Museo scienza e tecnologia Milano.jpg"/>
          <p:cNvSpPr>
            <a:spLocks noChangeAspect="1" noChangeArrowheads="1"/>
          </p:cNvSpPr>
          <p:nvPr/>
        </p:nvSpPr>
        <p:spPr bwMode="auto">
          <a:xfrm>
            <a:off x="155575" y="-784225"/>
            <a:ext cx="2476500" cy="1647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539552" y="3429000"/>
            <a:ext cx="7632848" cy="288032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3. 4. Les assistants personnels </a:t>
            </a:r>
            <a:endParaRPr lang="fr-FR" dirty="0">
              <a:solidFill>
                <a:schemeClr val="tx1"/>
              </a:solidFill>
            </a:endParaRPr>
          </a:p>
          <a:p>
            <a:pPr algn="l"/>
            <a:r>
              <a:rPr lang="fr-FR" dirty="0">
                <a:solidFill>
                  <a:schemeClr val="tx1"/>
                </a:solidFill>
              </a:rPr>
              <a:t>Appelés PDA, (</a:t>
            </a:r>
            <a:r>
              <a:rPr lang="fr-FR" i="1" dirty="0" err="1">
                <a:solidFill>
                  <a:schemeClr val="tx1"/>
                </a:solidFill>
              </a:rPr>
              <a:t>Personal</a:t>
            </a:r>
            <a:r>
              <a:rPr lang="fr-FR" i="1" dirty="0">
                <a:solidFill>
                  <a:schemeClr val="tx1"/>
                </a:solidFill>
              </a:rPr>
              <a:t> digital Assistant</a:t>
            </a:r>
            <a:r>
              <a:rPr lang="fr-FR" dirty="0">
                <a:solidFill>
                  <a:schemeClr val="tx1"/>
                </a:solidFill>
              </a:rPr>
              <a:t>, ou encore </a:t>
            </a:r>
            <a:r>
              <a:rPr lang="fr-FR" i="1" dirty="0" err="1">
                <a:solidFill>
                  <a:schemeClr val="tx1"/>
                </a:solidFill>
              </a:rPr>
              <a:t>handheld</a:t>
            </a:r>
            <a:r>
              <a:rPr lang="fr-FR" i="1" dirty="0">
                <a:solidFill>
                  <a:schemeClr val="tx1"/>
                </a:solidFill>
              </a:rPr>
              <a:t>)</a:t>
            </a:r>
            <a:r>
              <a:rPr lang="fr-FR" dirty="0">
                <a:solidFill>
                  <a:schemeClr val="tx1"/>
                </a:solidFill>
              </a:rPr>
              <a:t>, sont des ordinateurs de poche proposant des fonctionnalités liées à l'organisation personnelle. Ils peuvent être dotés des fonctions d'un téléphone portable. On parle alors souvent dans ce cas de </a:t>
            </a:r>
            <a:r>
              <a:rPr lang="fr-FR" dirty="0" err="1">
                <a:solidFill>
                  <a:schemeClr val="tx1"/>
                </a:solidFill>
              </a:rPr>
              <a:t>smartphone</a:t>
            </a:r>
            <a:r>
              <a:rPr lang="fr-FR" dirty="0">
                <a:solidFill>
                  <a:schemeClr val="tx1"/>
                </a:solidFill>
              </a:rPr>
              <a:t>. </a:t>
            </a:r>
          </a:p>
          <a:p>
            <a:pPr algn="l"/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0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11560" y="634125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Cours 1 : Rappel des notions de base de l’informatique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-18256" y="1556792"/>
            <a:ext cx="9396535" cy="2003161"/>
          </a:xfrm>
        </p:spPr>
        <p:txBody>
          <a:bodyPr>
            <a:noAutofit/>
          </a:bodyPr>
          <a:lstStyle/>
          <a:p>
            <a:pPr lvl="0" algn="l"/>
            <a:r>
              <a:rPr lang="fr-FR" sz="8000" dirty="0" smtClean="0">
                <a:solidFill>
                  <a:srgbClr val="002060"/>
                </a:solidFill>
              </a:rPr>
              <a:t>Merci de votre Attention </a:t>
            </a:r>
            <a:endParaRPr lang="fr-FR" sz="8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4286256"/>
            <a:ext cx="7952928" cy="1270992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Niveau :M1– deuxième semestre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Université </a:t>
            </a:r>
            <a:r>
              <a:rPr lang="fr-FR" sz="3200" dirty="0" err="1" smtClean="0">
                <a:solidFill>
                  <a:schemeClr val="tx1"/>
                </a:solidFill>
              </a:rPr>
              <a:t>Aboubekr</a:t>
            </a:r>
            <a:r>
              <a:rPr lang="fr-FR" sz="3200" dirty="0" smtClean="0">
                <a:solidFill>
                  <a:schemeClr val="tx1"/>
                </a:solidFill>
              </a:rPr>
              <a:t> </a:t>
            </a:r>
            <a:r>
              <a:rPr lang="fr-FR" sz="3200" dirty="0" err="1" smtClean="0">
                <a:solidFill>
                  <a:schemeClr val="tx1"/>
                </a:solidFill>
              </a:rPr>
              <a:t>Belkaid</a:t>
            </a:r>
            <a:endParaRPr lang="fr-FR" sz="3200" dirty="0">
              <a:solidFill>
                <a:schemeClr val="tx1"/>
              </a:solidFill>
            </a:endParaRPr>
          </a:p>
          <a:p>
            <a:endParaRPr lang="fr-FR" sz="32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/>
              <a:t>Cours 1 : Rappel des notions de base de l’informatique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85720" y="6143644"/>
            <a:ext cx="8643998" cy="646331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Présenté par : Mlle   RAMDANE MAMCHA Bouchra                                                                            Date : /02/2020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920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/>
              <a:t>1-Définitions 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1577" y="1942958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1-1-Définitions de l’informatique </a:t>
            </a:r>
            <a:r>
              <a:rPr lang="fr-FR" sz="3200" b="1" dirty="0"/>
              <a:t>/</a:t>
            </a:r>
            <a:endParaRPr lang="fr-FR" sz="3200" b="1" dirty="0" smtClean="0">
              <a:solidFill>
                <a:schemeClr val="tx1"/>
              </a:solidFill>
            </a:endParaRPr>
          </a:p>
          <a:p>
            <a:pPr algn="ctr"/>
            <a:r>
              <a:rPr lang="fr-FR" sz="3200" b="1" dirty="0" smtClean="0"/>
              <a:t>Computer science :</a:t>
            </a:r>
            <a:endParaRPr lang="fr-FR" sz="3200" dirty="0" smtClean="0">
              <a:solidFill>
                <a:schemeClr val="tx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634125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Cours 1 : Rappel des notions de base de l’informatique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356347" y="3298047"/>
            <a:ext cx="8451062" cy="2651233"/>
          </a:xfrm>
        </p:spPr>
        <p:txBody>
          <a:bodyPr>
            <a:noAutofit/>
          </a:bodyPr>
          <a:lstStyle/>
          <a:p>
            <a:pPr algn="just"/>
            <a:r>
              <a:rPr lang="fr-FR" sz="2800" dirty="0" smtClean="0">
                <a:solidFill>
                  <a:schemeClr val="tx1"/>
                </a:solidFill>
              </a:rPr>
              <a:t>Le mot « </a:t>
            </a:r>
            <a:r>
              <a:rPr lang="fr-FR" sz="2800" b="1" dirty="0" smtClean="0">
                <a:solidFill>
                  <a:srgbClr val="0070C0"/>
                </a:solidFill>
              </a:rPr>
              <a:t>Informatique</a:t>
            </a:r>
            <a:r>
              <a:rPr lang="fr-FR" sz="2800" dirty="0" smtClean="0">
                <a:solidFill>
                  <a:schemeClr val="tx1"/>
                </a:solidFill>
              </a:rPr>
              <a:t> » a été créé (vers 1960) à partir des deux mots « </a:t>
            </a:r>
            <a:r>
              <a:rPr lang="fr-FR" sz="2800" dirty="0" smtClean="0">
                <a:solidFill>
                  <a:srgbClr val="0070C0"/>
                </a:solidFill>
              </a:rPr>
              <a:t>infor</a:t>
            </a:r>
            <a:r>
              <a:rPr lang="fr-FR" sz="2800" dirty="0" smtClean="0">
                <a:solidFill>
                  <a:schemeClr val="tx1"/>
                </a:solidFill>
              </a:rPr>
              <a:t>mation » et  « auto</a:t>
            </a:r>
            <a:r>
              <a:rPr lang="fr-FR" sz="2800" dirty="0" smtClean="0">
                <a:solidFill>
                  <a:srgbClr val="0070C0"/>
                </a:solidFill>
              </a:rPr>
              <a:t>matique</a:t>
            </a:r>
            <a:r>
              <a:rPr lang="fr-FR" sz="2800" dirty="0" smtClean="0">
                <a:solidFill>
                  <a:schemeClr val="tx1"/>
                </a:solidFill>
              </a:rPr>
              <a:t> », la science qui s'occupe du traitement automatique de l'information par l’utilisation de machines communément appelée "ordinateur".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920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b="1" dirty="0" smtClean="0"/>
              <a:t>1-Définitions :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181577" y="194295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chemeClr val="tx1"/>
                </a:solidFill>
              </a:rPr>
              <a:t>1-2- les phases du traitement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1560" y="634125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Cours 1 : Rappel des notions de base de l’informatique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7544" y="5561511"/>
            <a:ext cx="2725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Entrer les informations</a:t>
            </a:r>
            <a:endParaRPr lang="fr-FR" sz="2000" b="1" dirty="0"/>
          </a:p>
        </p:txBody>
      </p:sp>
      <p:grpSp>
        <p:nvGrpSpPr>
          <p:cNvPr id="45" name="Groupe 44"/>
          <p:cNvGrpSpPr/>
          <p:nvPr/>
        </p:nvGrpSpPr>
        <p:grpSpPr>
          <a:xfrm>
            <a:off x="1975898" y="3748391"/>
            <a:ext cx="3248218" cy="1837907"/>
            <a:chOff x="1975898" y="3748391"/>
            <a:chExt cx="3248218" cy="1837907"/>
          </a:xfrm>
        </p:grpSpPr>
        <p:sp>
          <p:nvSpPr>
            <p:cNvPr id="39" name="Flèche en arc 38"/>
            <p:cNvSpPr/>
            <p:nvPr/>
          </p:nvSpPr>
          <p:spPr>
            <a:xfrm rot="16501814">
              <a:off x="1747415" y="4208820"/>
              <a:ext cx="1605961" cy="114899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2698455" y="3748391"/>
              <a:ext cx="2525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Phase du traitement </a:t>
              </a:r>
              <a:endParaRPr lang="fr-FR" sz="2000" b="1" dirty="0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4649619" y="3946922"/>
            <a:ext cx="2454777" cy="2086766"/>
            <a:chOff x="4649619" y="3946922"/>
            <a:chExt cx="2454777" cy="2086766"/>
          </a:xfrm>
        </p:grpSpPr>
        <p:sp>
          <p:nvSpPr>
            <p:cNvPr id="40" name="Flèche en arc 39"/>
            <p:cNvSpPr/>
            <p:nvPr/>
          </p:nvSpPr>
          <p:spPr>
            <a:xfrm rot="4854473">
              <a:off x="4421136" y="4175405"/>
              <a:ext cx="1605961" cy="114899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4732175" y="5633578"/>
              <a:ext cx="2372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Donner les résultats </a:t>
              </a:r>
              <a:endParaRPr lang="fr-FR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341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920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 smtClean="0"/>
              <a:t>2-Domaines d’utilisation: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634125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Cours 1 : Rappel des notions de base de l’informatique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285720" y="2000240"/>
            <a:ext cx="8496944" cy="648071"/>
          </a:xfrm>
        </p:spPr>
        <p:txBody>
          <a:bodyPr>
            <a:noAutofit/>
          </a:bodyPr>
          <a:lstStyle/>
          <a:p>
            <a:pPr lvl="0"/>
            <a:r>
              <a:rPr lang="fr-FR" sz="3200" b="1" dirty="0" smtClean="0">
                <a:solidFill>
                  <a:schemeClr val="tx1"/>
                </a:solidFill>
              </a:rPr>
              <a:t>L’informatique ca sert a quoi ??!!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3933056"/>
            <a:ext cx="81369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L’informatique est une science pluridisciplinaire (touche à tous les secteurs de la vie moderne).</a:t>
            </a:r>
          </a:p>
          <a:p>
            <a:r>
              <a:rPr lang="fr-FR" sz="2800" dirty="0" smtClean="0"/>
              <a:t>Chaque spécialité (médecine, industrie, éducation, administration…) utilise l’informatique selon ses besoins.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79208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 smtClean="0"/>
              <a:t>2-Domaines d’utilisation: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6341258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bg1">
                    <a:lumMod val="65000"/>
                  </a:schemeClr>
                </a:solidFill>
              </a:rPr>
              <a:t>Cours 1 : Rappel des notions de base de l’informatique</a:t>
            </a:r>
            <a:endParaRPr lang="fr-FR" sz="2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356347" y="3298047"/>
            <a:ext cx="8451062" cy="3155289"/>
          </a:xfrm>
        </p:spPr>
        <p:txBody>
          <a:bodyPr>
            <a:noAutofit/>
          </a:bodyPr>
          <a:lstStyle/>
          <a:p>
            <a:pPr lvl="0" algn="just"/>
            <a:r>
              <a:rPr lang="fr-FR" sz="2800" b="1" dirty="0" smtClean="0">
                <a:solidFill>
                  <a:srgbClr val="002060"/>
                </a:solidFill>
              </a:rPr>
              <a:t>Informatique industrielle : </a:t>
            </a:r>
            <a:r>
              <a:rPr lang="fr-FR" sz="2800" dirty="0" smtClean="0">
                <a:solidFill>
                  <a:srgbClr val="002060"/>
                </a:solidFill>
              </a:rPr>
              <a:t>utilisation dans des chaînes de fabrication industrielles (pilotage de robots dans l’industrie automobile).</a:t>
            </a:r>
          </a:p>
          <a:p>
            <a:pPr algn="just"/>
            <a:r>
              <a:rPr lang="fr-FR" sz="2800" b="1" dirty="0" smtClean="0">
                <a:solidFill>
                  <a:srgbClr val="002060"/>
                </a:solidFill>
              </a:rPr>
              <a:t>Télécommunications : </a:t>
            </a:r>
            <a:r>
              <a:rPr lang="fr-FR" sz="2800" dirty="0" smtClean="0">
                <a:solidFill>
                  <a:srgbClr val="002060"/>
                </a:solidFill>
              </a:rPr>
              <a:t>transmission d'informations (réseaux et internet).</a:t>
            </a:r>
          </a:p>
          <a:p>
            <a:pPr lvl="0" algn="just"/>
            <a:r>
              <a:rPr lang="fr-FR" sz="2800" b="1" dirty="0" smtClean="0">
                <a:solidFill>
                  <a:srgbClr val="002060"/>
                </a:solidFill>
              </a:rPr>
              <a:t>Militaire : l’espionnage et </a:t>
            </a:r>
            <a:r>
              <a:rPr lang="fr-FR" sz="2800" b="1" dirty="0">
                <a:solidFill>
                  <a:srgbClr val="002060"/>
                </a:solidFill>
              </a:rPr>
              <a:t>l</a:t>
            </a:r>
            <a:r>
              <a:rPr lang="fr-FR" sz="2800" b="1" dirty="0" smtClean="0">
                <a:solidFill>
                  <a:srgbClr val="002060"/>
                </a:solidFill>
              </a:rPr>
              <a:t>a sécurité </a:t>
            </a:r>
          </a:p>
          <a:p>
            <a:pPr lvl="0" algn="just"/>
            <a:endParaRPr lang="fr-FR" sz="2800" b="1" dirty="0" smtClean="0">
              <a:solidFill>
                <a:srgbClr val="002060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85720" y="2000240"/>
            <a:ext cx="8496944" cy="64807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L’informatique ca sert a quoi ??!!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200400"/>
            <a:ext cx="8143932" cy="2943244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Le développement de l’informatique est lié à la recherche fondamentale en mathématiques et plus précisément à la logique et aux algorithmes mathématiques, (</a:t>
            </a:r>
            <a:r>
              <a:rPr lang="fr-FR" dirty="0" smtClean="0"/>
              <a:t> </a:t>
            </a:r>
            <a:r>
              <a:rPr lang="fr-FR" dirty="0" smtClean="0">
                <a:hlinkClick r:id="rId2"/>
              </a:rPr>
              <a:t>Abu </a:t>
            </a:r>
            <a:r>
              <a:rPr lang="fr-FR" dirty="0" err="1" smtClean="0">
                <a:hlinkClick r:id="rId2"/>
              </a:rPr>
              <a:t>Jaffar</a:t>
            </a:r>
            <a:r>
              <a:rPr lang="fr-FR" dirty="0" smtClean="0">
                <a:hlinkClick r:id="rId2"/>
              </a:rPr>
              <a:t> Al Khawarizmi.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1-Le développement de l’informatique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71472" y="3200400"/>
            <a:ext cx="8143932" cy="2943244"/>
          </a:xfrm>
        </p:spPr>
        <p:txBody>
          <a:bodyPr>
            <a:normAutofit/>
          </a:bodyPr>
          <a:lstStyle/>
          <a:p>
            <a:r>
              <a:rPr lang="fr-FR" b="1" dirty="0" smtClean="0"/>
              <a:t>Première génération : les tubes à vides – 1940 à 1955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2-</a:t>
            </a:r>
            <a:r>
              <a:rPr lang="fr-FR" b="1" dirty="0" smtClean="0"/>
              <a:t>Les générations d’ordinateurs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85800" y="332656"/>
            <a:ext cx="7772400" cy="7920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bIns="9144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000" b="1" dirty="0" smtClean="0">
                <a:solidFill>
                  <a:srgbClr val="FFFFFF"/>
                </a:solidFill>
              </a:rPr>
              <a:t>3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-Histoire de l’</a:t>
            </a:r>
            <a:r>
              <a:rPr kumimoji="0" lang="fr-FR" sz="40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informatique </a:t>
            </a:r>
            <a:r>
              <a:rPr kumimoji="0" lang="fr-F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2133598" cy="272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https://upload.wikimedia.org/wikipedia/commons/4/4e/Eniac.jpg"/>
          <p:cNvSpPr>
            <a:spLocks noChangeAspect="1" noChangeArrowheads="1"/>
          </p:cNvSpPr>
          <p:nvPr/>
        </p:nvSpPr>
        <p:spPr bwMode="auto">
          <a:xfrm>
            <a:off x="155575" y="-2887663"/>
            <a:ext cx="7877175" cy="6019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86190"/>
            <a:ext cx="4429156" cy="278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1833</TotalTime>
  <Words>852</Words>
  <Application>Microsoft Office PowerPoint</Application>
  <PresentationFormat>Affichage à l'écran (4:3)</PresentationFormat>
  <Paragraphs>142</Paragraphs>
  <Slides>25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Capitaux</vt:lpstr>
      <vt:lpstr>Cours  : Informatique/ Computer science </vt:lpstr>
      <vt:lpstr>Présentation PowerPoint</vt:lpstr>
      <vt:lpstr>Cours 1 : Rappel des notions de base de l’informatique</vt:lpstr>
      <vt:lpstr>1-Définitions :</vt:lpstr>
      <vt:lpstr>1-Définitions :</vt:lpstr>
      <vt:lpstr>2-Domaines d’utilisation:</vt:lpstr>
      <vt:lpstr>2-Domaines d’utilisation:</vt:lpstr>
      <vt:lpstr>1-Le développement de l’informatique</vt:lpstr>
      <vt:lpstr>2-Les générations d’ordinateurs</vt:lpstr>
      <vt:lpstr>2-Les générations d’ordinateurs</vt:lpstr>
      <vt:lpstr>2-Les générations d’ordinateurs</vt:lpstr>
      <vt:lpstr>2-Les générations d’ordinateurs</vt:lpstr>
      <vt:lpstr>2-Les générations d’ordinateurs</vt:lpstr>
      <vt:lpstr>2-Les générations d’ordinateurs</vt:lpstr>
      <vt:lpstr>2-Les générations d’ordinateurs</vt:lpstr>
      <vt:lpstr>2-Les générations d’ordinateurs</vt:lpstr>
      <vt:lpstr>3-Types d'ordinateurs </vt:lpstr>
      <vt:lpstr>3-Types d'ordinateurs </vt:lpstr>
      <vt:lpstr>3-Types d'ordinateurs </vt:lpstr>
      <vt:lpstr>3-Types d'ordinateurs </vt:lpstr>
      <vt:lpstr>3-Types d'ordinateurs </vt:lpstr>
      <vt:lpstr>3-Types d'ordinateurs </vt:lpstr>
      <vt:lpstr>3-Types d'ordinateurs </vt:lpstr>
      <vt:lpstr>3-Types d'ordinateurs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1 : Rappel des notions de base de l’informatique</dc:title>
  <dc:creator>Administrateur</dc:creator>
  <cp:lastModifiedBy>pc plus</cp:lastModifiedBy>
  <cp:revision>38</cp:revision>
  <dcterms:created xsi:type="dcterms:W3CDTF">2020-01-23T11:19:45Z</dcterms:created>
  <dcterms:modified xsi:type="dcterms:W3CDTF">2020-03-29T19:53:13Z</dcterms:modified>
</cp:coreProperties>
</file>