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419" r:id="rId12"/>
    <p:sldId id="420" r:id="rId13"/>
    <p:sldId id="421" r:id="rId14"/>
    <p:sldId id="422" r:id="rId15"/>
    <p:sldId id="423" r:id="rId16"/>
    <p:sldId id="424" r:id="rId17"/>
    <p:sldId id="266" r:id="rId18"/>
    <p:sldId id="417"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68" roundtripDataSignature="AMtx7miWpkPtfsJ0JYtVrESR9ErSSqPr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171"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170"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68" Type="http://customschemas.google.com/relationships/presentationmetadata" Target="metadata"/><Relationship Id="rId17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2031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3" Type="http://schemas.openxmlformats.org/officeDocument/2006/relationships/hyperlink" Target="https://fr.wikipedia.org/wiki/Brigade_de_v%C3%A9rification_des_comptabilit%C3%A9s_informatis%C3%A9es" TargetMode="External"/><Relationship Id="rId18" Type="http://schemas.openxmlformats.org/officeDocument/2006/relationships/hyperlink" Target="https://fr.wikipedia.org/wiki/Demomaker" TargetMode="External"/><Relationship Id="rId26" Type="http://schemas.openxmlformats.org/officeDocument/2006/relationships/hyperlink" Target="https://fr.wikipedia.org/wiki/Exploitation_informatique" TargetMode="External"/><Relationship Id="rId39" Type="http://schemas.openxmlformats.org/officeDocument/2006/relationships/hyperlink" Target="https://fr.wikipedia.org/wiki/Ma%C3%AEtre_d'ouvrage" TargetMode="External"/><Relationship Id="rId21" Type="http://schemas.openxmlformats.org/officeDocument/2006/relationships/hyperlink" Target="https://fr.wikipedia.org/wiki/D%C3%A9veloppeur_graphique" TargetMode="External"/><Relationship Id="rId34" Type="http://schemas.openxmlformats.org/officeDocument/2006/relationships/hyperlink" Target="https://fr.wikipedia.org/wiki/Ing%C3%A9nieur_commercial_en_informatique" TargetMode="External"/><Relationship Id="rId42" Type="http://schemas.openxmlformats.org/officeDocument/2006/relationships/hyperlink" Target="https://fr.wikipedia.org/wiki/M%C3%A9diamaticien" TargetMode="External"/><Relationship Id="rId47" Type="http://schemas.openxmlformats.org/officeDocument/2006/relationships/hyperlink" Target="https://fr.wikipedia.org/wiki/R%C3%A9dacteur_de_documentation" TargetMode="External"/><Relationship Id="rId50" Type="http://schemas.openxmlformats.org/officeDocument/2006/relationships/hyperlink" Target="https://fr.wikipedia.org/wiki/Responsable_de_la_s%C3%A9curit%C3%A9_des_syst%C3%A8mes_d'information" TargetMode="External"/><Relationship Id="rId55" Type="http://schemas.openxmlformats.org/officeDocument/2006/relationships/hyperlink" Target="https://fr.wikipedia.org/wiki/Technicien_sup%C3%A9rieur_en_r%C3%A9seaux_informatiques_et_t%C3%A9l%C3%A9communications" TargetMode="External"/><Relationship Id="rId7" Type="http://schemas.openxmlformats.org/officeDocument/2006/relationships/hyperlink" Target="https://fr.wikipedia.org/wiki/Analyste_(informatique)" TargetMode="External"/><Relationship Id="rId12" Type="http://schemas.openxmlformats.org/officeDocument/2006/relationships/hyperlink" Target="https://fr.wikipedia.org/wiki/Assembleur_d'ordinateur" TargetMode="External"/><Relationship Id="rId17" Type="http://schemas.openxmlformats.org/officeDocument/2006/relationships/hyperlink" Target="https://fr.wikipedia.org/wiki/Concepteur_d%C3%A9veloppeur_informatique" TargetMode="External"/><Relationship Id="rId25" Type="http://schemas.openxmlformats.org/officeDocument/2006/relationships/hyperlink" Target="https://fr.wikipedia.org/wiki/Domaineur" TargetMode="External"/><Relationship Id="rId33" Type="http://schemas.openxmlformats.org/officeDocument/2006/relationships/hyperlink" Target="https://fr.wikipedia.org/wiki/Informaticien_de_gestion" TargetMode="External"/><Relationship Id="rId38" Type="http://schemas.openxmlformats.org/officeDocument/2006/relationships/hyperlink" Target="https://fr.wikipedia.org/wiki/Int%C3%A9grateur_web" TargetMode="External"/><Relationship Id="rId46" Type="http://schemas.openxmlformats.org/officeDocument/2006/relationships/hyperlink" Target="https://fr.wikipedia.org/wiki/Pilote_op%C3%A9rationnel_d'exploitation" TargetMode="External"/><Relationship Id="rId2" Type="http://schemas.openxmlformats.org/officeDocument/2006/relationships/slide" Target="../slides/slide11.xml"/><Relationship Id="rId16" Type="http://schemas.openxmlformats.org/officeDocument/2006/relationships/hyperlink" Target="https://fr.wikipedia.org/wiki/Concepteur" TargetMode="External"/><Relationship Id="rId20" Type="http://schemas.openxmlformats.org/officeDocument/2006/relationships/hyperlink" Target="https://fr.wikipedia.org/wiki/D%C3%A9veloppeur_full_stack" TargetMode="External"/><Relationship Id="rId29" Type="http://schemas.openxmlformats.org/officeDocument/2006/relationships/hyperlink" Target="https://fr.wikipedia.org/wiki/Friendly_user_test" TargetMode="External"/><Relationship Id="rId41" Type="http://schemas.openxmlformats.org/officeDocument/2006/relationships/hyperlink" Target="https://fr.wikipedia.org/wiki/Ma%C3%AEtrise_d'ouvrage" TargetMode="External"/><Relationship Id="rId54" Type="http://schemas.openxmlformats.org/officeDocument/2006/relationships/hyperlink" Target="https://fr.wikipedia.org/wiki/Technicien_sup%C3%A9rieur_de_support_en_informatique" TargetMode="External"/><Relationship Id="rId1" Type="http://schemas.openxmlformats.org/officeDocument/2006/relationships/notesMaster" Target="../notesMasters/notesMaster1.xml"/><Relationship Id="rId6" Type="http://schemas.openxmlformats.org/officeDocument/2006/relationships/hyperlink" Target="https://fr.wikipedia.org/wiki/Administrateur_s%C3%A9curit%C3%A9" TargetMode="External"/><Relationship Id="rId11" Type="http://schemas.openxmlformats.org/officeDocument/2006/relationships/hyperlink" Target="https://fr.wikipedia.org/wiki/Architecte_logiciel" TargetMode="External"/><Relationship Id="rId24" Type="http://schemas.openxmlformats.org/officeDocument/2006/relationships/hyperlink" Target="https://fr.wikipedia.org/wiki/Directeur_des_syst%C3%A8mes_d'information" TargetMode="External"/><Relationship Id="rId32" Type="http://schemas.openxmlformats.org/officeDocument/2006/relationships/hyperlink" Target="https://fr.wikipedia.org/wiki/Informaticien" TargetMode="External"/><Relationship Id="rId37" Type="http://schemas.openxmlformats.org/officeDocument/2006/relationships/hyperlink" Target="https://fr.wikipedia.org/wiki/Int%C3%A9grateur" TargetMode="External"/><Relationship Id="rId40" Type="http://schemas.openxmlformats.org/officeDocument/2006/relationships/hyperlink" Target="https://fr.wikipedia.org/wiki/Ma%C3%AEtrise_d'%C5%93uvre" TargetMode="External"/><Relationship Id="rId45" Type="http://schemas.openxmlformats.org/officeDocument/2006/relationships/hyperlink" Target="https://fr.wikipedia.org/wiki/Mod%C3%A9rateur_(internet)" TargetMode="External"/><Relationship Id="rId53" Type="http://schemas.openxmlformats.org/officeDocument/2006/relationships/hyperlink" Target="https://fr.wikipedia.org/wiki/Technicien_en_informatique" TargetMode="External"/><Relationship Id="rId58" Type="http://schemas.openxmlformats.org/officeDocument/2006/relationships/hyperlink" Target="https://fr.wikipedia.org/wiki/Webmestre" TargetMode="External"/><Relationship Id="rId5" Type="http://schemas.openxmlformats.org/officeDocument/2006/relationships/hyperlink" Target="https://fr.wikipedia.org/wiki/Administrateur_r%C3%A9seau" TargetMode="External"/><Relationship Id="rId15" Type="http://schemas.openxmlformats.org/officeDocument/2006/relationships/hyperlink" Target="https://fr.wikipedia.org/wiki/Chief_Data_Officer" TargetMode="External"/><Relationship Id="rId23" Type="http://schemas.openxmlformats.org/officeDocument/2006/relationships/hyperlink" Target="https://fr.wikipedia.org/wiki/D%C3%A9veloppeur_web" TargetMode="External"/><Relationship Id="rId28" Type="http://schemas.openxmlformats.org/officeDocument/2006/relationships/hyperlink" Target="https://fr.wikipedia.org/wiki/Formateur_en_informatique" TargetMode="External"/><Relationship Id="rId36" Type="http://schemas.openxmlformats.org/officeDocument/2006/relationships/hyperlink" Target="https://fr.wikipedia.org/wiki/Ing%C3%A9nieur_syst%C3%A8me" TargetMode="External"/><Relationship Id="rId49" Type="http://schemas.openxmlformats.org/officeDocument/2006/relationships/hyperlink" Target="https://fr.wikipedia.org/wiki/Responsable_d'exploitation" TargetMode="External"/><Relationship Id="rId57" Type="http://schemas.openxmlformats.org/officeDocument/2006/relationships/hyperlink" Target="https://fr.wikipedia.org/wiki/Testeur" TargetMode="External"/><Relationship Id="rId10" Type="http://schemas.openxmlformats.org/officeDocument/2006/relationships/hyperlink" Target="https://fr.wikipedia.org/wiki/Architecte_informatique" TargetMode="External"/><Relationship Id="rId19" Type="http://schemas.openxmlformats.org/officeDocument/2006/relationships/hyperlink" Target="https://fr.wikipedia.org/wiki/D%C3%A9veloppeur" TargetMode="External"/><Relationship Id="rId31" Type="http://schemas.openxmlformats.org/officeDocument/2006/relationships/hyperlink" Target="https://fr.wikipedia.org/wiki/Infog%C3%A9rance" TargetMode="External"/><Relationship Id="rId44" Type="http://schemas.openxmlformats.org/officeDocument/2006/relationships/hyperlink" Target="https://fr.wikipedia.org/wiki/Modeleur" TargetMode="External"/><Relationship Id="rId52" Type="http://schemas.openxmlformats.org/officeDocument/2006/relationships/hyperlink" Target="https://fr.wikipedia.org/wiki/Technicien_d'assistance_en_informatique" TargetMode="External"/><Relationship Id="rId4" Type="http://schemas.openxmlformats.org/officeDocument/2006/relationships/hyperlink" Target="https://fr.wikipedia.org/wiki/Administrateur_de_base_de_donn%C3%A9es" TargetMode="External"/><Relationship Id="rId9" Type="http://schemas.openxmlformats.org/officeDocument/2006/relationships/hyperlink" Target="https://fr.wikipedia.org/wiki/Architecte_de_donn%C3%A9es" TargetMode="External"/><Relationship Id="rId14" Type="http://schemas.openxmlformats.org/officeDocument/2006/relationships/hyperlink" Target="https://fr.wikipedia.org/wiki/Bio-informaticien" TargetMode="External"/><Relationship Id="rId22" Type="http://schemas.openxmlformats.org/officeDocument/2006/relationships/hyperlink" Target="https://fr.wikipedia.org/wiki/D%C3%A9veloppeur_logiciel" TargetMode="External"/><Relationship Id="rId27" Type="http://schemas.openxmlformats.org/officeDocument/2006/relationships/hyperlink" Target="https://fr.wikipedia.org/wiki/Fonctions_dans_la_ma%C3%AEtrise_d'ouvrage" TargetMode="External"/><Relationship Id="rId30" Type="http://schemas.openxmlformats.org/officeDocument/2006/relationships/hyperlink" Target="https://fr.wikipedia.org/wiki/H%C3%A9bergement_de_nom_de_domaine" TargetMode="External"/><Relationship Id="rId35" Type="http://schemas.openxmlformats.org/officeDocument/2006/relationships/hyperlink" Target="https://fr.wikipedia.org/wiki/Ing%C3%A9nieur_logiciel" TargetMode="External"/><Relationship Id="rId43" Type="http://schemas.openxmlformats.org/officeDocument/2006/relationships/hyperlink" Target="https://fr.wikipedia.org/wiki/M%C3%A9tiers_du_web" TargetMode="External"/><Relationship Id="rId48" Type="http://schemas.openxmlformats.org/officeDocument/2006/relationships/hyperlink" Target="https://fr.wikipedia.org/wiki/R%C3%A9dacteur_web" TargetMode="External"/><Relationship Id="rId56" Type="http://schemas.openxmlformats.org/officeDocument/2006/relationships/hyperlink" Target="https://fr.wikipedia.org/wiki/Technicien_sup%C3%A9rieur_gestionnaire_de_ressources_informatiques" TargetMode="External"/><Relationship Id="rId8" Type="http://schemas.openxmlformats.org/officeDocument/2006/relationships/hyperlink" Target="https://fr.wikipedia.org/wiki/Analyste_d'affaires" TargetMode="External"/><Relationship Id="rId51" Type="http://schemas.openxmlformats.org/officeDocument/2006/relationships/hyperlink" Target="https://fr.wikipedia.org/wiki/Surveillance_(informatique)" TargetMode="External"/><Relationship Id="rId3" Type="http://schemas.openxmlformats.org/officeDocument/2006/relationships/hyperlink" Target="https://fr.wikipedia.org/wiki/Accompagnateur_du_changeme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fr-FR"/>
              <a:t>Université de Abou Baker Belkaid Tlemcen</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r>
              <a:rPr lang="fr-FR" sz="1200" b="1" i="0" kern="1200" dirty="0" smtClean="0">
                <a:solidFill>
                  <a:schemeClr val="tx1"/>
                </a:solidFill>
                <a:latin typeface="+mn-lt"/>
                <a:ea typeface="+mn-ea"/>
                <a:cs typeface="+mn-cs"/>
              </a:rPr>
              <a:t>A</a:t>
            </a:r>
          </a:p>
          <a:p>
            <a:r>
              <a:rPr lang="fr-FR" sz="1200" b="0" i="0" u="none" strike="noStrike" kern="1200" dirty="0" smtClean="0">
                <a:solidFill>
                  <a:schemeClr val="tx1"/>
                </a:solidFill>
                <a:latin typeface="+mn-lt"/>
                <a:ea typeface="+mn-ea"/>
                <a:cs typeface="+mn-cs"/>
                <a:hlinkClick r:id="rId3" tooltip="Accompagnateur du changement"/>
              </a:rPr>
              <a:t>Accompagnateur du changement</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 tooltip="Administrateur de base de données"/>
              </a:rPr>
              <a:t>Administrateur de base de données</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 tooltip="Administrateur réseau"/>
              </a:rPr>
              <a:t>Administrateur réseau</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6" tooltip="Administrateur sécurité"/>
              </a:rPr>
              <a:t>Administrateur sécurité</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7" tooltip="Analyste (informatique)"/>
              </a:rPr>
              <a:t>Analyste (informatique)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8" tooltip="Analyste d'affaires"/>
              </a:rPr>
              <a:t>Analyste d'affaires</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9" tooltip="Architecte de données"/>
              </a:rPr>
              <a:t>Architecte de données</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0" tooltip="Architecte informatique"/>
              </a:rPr>
              <a:t>Architecte informatique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1" tooltip="Architecte logiciel"/>
              </a:rPr>
              <a:t>Architecte logiciel</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2" tooltip="Assembleur d'ordinateur"/>
              </a:rPr>
              <a:t>Assembleur d'ordinateur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3" tooltip="Brigade de vérification des comptabilités informatisées"/>
              </a:rPr>
              <a:t>Brigade de vérification des comptabilités informatisées</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B</a:t>
            </a:r>
          </a:p>
          <a:p>
            <a:r>
              <a:rPr lang="fr-FR" sz="1200" b="0" i="0" u="none" strike="noStrike" kern="1200" dirty="0" smtClean="0">
                <a:solidFill>
                  <a:schemeClr val="tx1"/>
                </a:solidFill>
                <a:latin typeface="+mn-lt"/>
                <a:ea typeface="+mn-ea"/>
                <a:cs typeface="+mn-cs"/>
                <a:hlinkClick r:id="rId14" tooltip="Bio-informaticien"/>
              </a:rPr>
              <a:t>Bio-informaticien</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C</a:t>
            </a:r>
          </a:p>
          <a:p>
            <a:r>
              <a:rPr lang="fr-FR" sz="1200" b="0" i="0" u="none" strike="noStrike" kern="1200" dirty="0" err="1" smtClean="0">
                <a:solidFill>
                  <a:schemeClr val="tx1"/>
                </a:solidFill>
                <a:latin typeface="+mn-lt"/>
                <a:ea typeface="+mn-ea"/>
                <a:cs typeface="+mn-cs"/>
                <a:hlinkClick r:id="rId15" tooltip="Chief Data Officer"/>
              </a:rPr>
              <a:t>Chief</a:t>
            </a:r>
            <a:r>
              <a:rPr lang="fr-FR" sz="1200" b="0" i="0" u="none" strike="noStrike" kern="1200" dirty="0" smtClean="0">
                <a:solidFill>
                  <a:schemeClr val="tx1"/>
                </a:solidFill>
                <a:latin typeface="+mn-lt"/>
                <a:ea typeface="+mn-ea"/>
                <a:cs typeface="+mn-cs"/>
                <a:hlinkClick r:id="rId15" tooltip="Chief Data Officer"/>
              </a:rPr>
              <a:t> Data </a:t>
            </a:r>
            <a:r>
              <a:rPr lang="fr-FR" sz="1200" b="0" i="0" u="none" strike="noStrike" kern="1200" dirty="0" err="1" smtClean="0">
                <a:solidFill>
                  <a:schemeClr val="tx1"/>
                </a:solidFill>
                <a:latin typeface="+mn-lt"/>
                <a:ea typeface="+mn-ea"/>
                <a:cs typeface="+mn-cs"/>
                <a:hlinkClick r:id="rId15" tooltip="Chief Data Officer"/>
              </a:rPr>
              <a:t>Officer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6" tooltip="Concepteur"/>
              </a:rPr>
              <a:t>Concepteur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7" tooltip="Concepteur développeur informatique"/>
              </a:rPr>
              <a:t>Concepteur développeur informatique</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D</a:t>
            </a:r>
          </a:p>
          <a:p>
            <a:r>
              <a:rPr lang="fr-FR" sz="1200" b="0" i="0" u="none" strike="noStrike" kern="1200" dirty="0" err="1" smtClean="0">
                <a:solidFill>
                  <a:schemeClr val="tx1"/>
                </a:solidFill>
                <a:latin typeface="+mn-lt"/>
                <a:ea typeface="+mn-ea"/>
                <a:cs typeface="+mn-cs"/>
                <a:hlinkClick r:id="rId18" tooltip="Demomaker"/>
              </a:rPr>
              <a:t>Demomaker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19" tooltip="Développeur"/>
              </a:rPr>
              <a:t>Développeur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20" tooltip="Développeur full stack"/>
              </a:rPr>
              <a:t>Développeur full </a:t>
            </a:r>
            <a:r>
              <a:rPr lang="fr-FR" sz="1200" b="0" i="0" u="none" strike="noStrike" kern="1200" dirty="0" err="1" smtClean="0">
                <a:solidFill>
                  <a:schemeClr val="tx1"/>
                </a:solidFill>
                <a:latin typeface="+mn-lt"/>
                <a:ea typeface="+mn-ea"/>
                <a:cs typeface="+mn-cs"/>
                <a:hlinkClick r:id="rId20" tooltip="Développeur full stack"/>
              </a:rPr>
              <a:t>stack</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21" tooltip="Développeur graphique"/>
              </a:rPr>
              <a:t>Développeur graphique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22" tooltip="Développeur logiciel"/>
              </a:rPr>
              <a:t>Développeur logiciel</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23" tooltip="Développeur web"/>
              </a:rPr>
              <a:t>Développeur web</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24" tooltip="Directeur des systèmes d'information"/>
              </a:rPr>
              <a:t>Directeur des systèmes d'information</a:t>
            </a:r>
            <a:endParaRPr lang="fr-FR" sz="1200" b="0" i="0" kern="1200" dirty="0" smtClean="0">
              <a:solidFill>
                <a:schemeClr val="tx1"/>
              </a:solidFill>
              <a:latin typeface="+mn-lt"/>
              <a:ea typeface="+mn-ea"/>
              <a:cs typeface="+mn-cs"/>
            </a:endParaRPr>
          </a:p>
          <a:p>
            <a:r>
              <a:rPr lang="fr-FR" sz="1200" b="0" i="0" u="none" strike="noStrike" kern="1200" dirty="0" err="1" smtClean="0">
                <a:solidFill>
                  <a:schemeClr val="tx1"/>
                </a:solidFill>
                <a:latin typeface="+mn-lt"/>
                <a:ea typeface="+mn-ea"/>
                <a:cs typeface="+mn-cs"/>
                <a:hlinkClick r:id="rId25" tooltip="Domaineur"/>
              </a:rPr>
              <a:t>Domaineur</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E</a:t>
            </a:r>
          </a:p>
          <a:p>
            <a:r>
              <a:rPr lang="fr-FR" sz="1200" b="0" i="0" u="none" strike="noStrike" kern="1200" dirty="0" smtClean="0">
                <a:solidFill>
                  <a:schemeClr val="tx1"/>
                </a:solidFill>
                <a:latin typeface="+mn-lt"/>
                <a:ea typeface="+mn-ea"/>
                <a:cs typeface="+mn-cs"/>
                <a:hlinkClick r:id="rId26" tooltip="Exploitation informatique"/>
              </a:rPr>
              <a:t>Exploitation informatique</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F</a:t>
            </a:r>
          </a:p>
          <a:p>
            <a:r>
              <a:rPr lang="fr-FR" sz="1200" b="0" i="0" u="none" strike="noStrike" kern="1200" dirty="0" smtClean="0">
                <a:solidFill>
                  <a:schemeClr val="tx1"/>
                </a:solidFill>
                <a:latin typeface="+mn-lt"/>
                <a:ea typeface="+mn-ea"/>
                <a:cs typeface="+mn-cs"/>
                <a:hlinkClick r:id="rId27" tooltip="Fonctions dans la maîtrise d'ouvrage"/>
              </a:rPr>
              <a:t>Fonctions dans la maîtrise d'ouvrage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28" tooltip="Formateur en informatique"/>
              </a:rPr>
              <a:t>Formateur en informatique</a:t>
            </a:r>
            <a:endParaRPr lang="fr-FR" sz="1200" b="0" i="0" kern="1200" dirty="0" smtClean="0">
              <a:solidFill>
                <a:schemeClr val="tx1"/>
              </a:solidFill>
              <a:latin typeface="+mn-lt"/>
              <a:ea typeface="+mn-ea"/>
              <a:cs typeface="+mn-cs"/>
            </a:endParaRPr>
          </a:p>
          <a:p>
            <a:r>
              <a:rPr lang="fr-FR" sz="1200" b="0" i="0" u="none" strike="noStrike" kern="1200" dirty="0" err="1" smtClean="0">
                <a:solidFill>
                  <a:schemeClr val="tx1"/>
                </a:solidFill>
                <a:latin typeface="+mn-lt"/>
                <a:ea typeface="+mn-ea"/>
                <a:cs typeface="+mn-cs"/>
                <a:hlinkClick r:id="rId29" tooltip="Friendly user test"/>
              </a:rPr>
              <a:t>Friendly</a:t>
            </a:r>
            <a:r>
              <a:rPr lang="fr-FR" sz="1200" b="0" i="0" u="none" strike="noStrike" kern="1200" dirty="0" smtClean="0">
                <a:solidFill>
                  <a:schemeClr val="tx1"/>
                </a:solidFill>
                <a:latin typeface="+mn-lt"/>
                <a:ea typeface="+mn-ea"/>
                <a:cs typeface="+mn-cs"/>
                <a:hlinkClick r:id="rId29" tooltip="Friendly user test"/>
              </a:rPr>
              <a:t> user test</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H</a:t>
            </a:r>
          </a:p>
          <a:p>
            <a:r>
              <a:rPr lang="fr-FR" sz="1200" b="0" i="0" u="none" strike="noStrike" kern="1200" dirty="0" smtClean="0">
                <a:solidFill>
                  <a:schemeClr val="tx1"/>
                </a:solidFill>
                <a:latin typeface="+mn-lt"/>
                <a:ea typeface="+mn-ea"/>
                <a:cs typeface="+mn-cs"/>
                <a:hlinkClick r:id="rId30" tooltip="Hébergement de nom de domaine"/>
              </a:rPr>
              <a:t>Hébergement de nom de domaine</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I</a:t>
            </a:r>
          </a:p>
          <a:p>
            <a:r>
              <a:rPr lang="fr-FR" sz="1200" b="0" i="0" u="none" strike="noStrike" kern="1200" dirty="0" smtClean="0">
                <a:solidFill>
                  <a:schemeClr val="tx1"/>
                </a:solidFill>
                <a:latin typeface="+mn-lt"/>
                <a:ea typeface="+mn-ea"/>
                <a:cs typeface="+mn-cs"/>
                <a:hlinkClick r:id="rId31" tooltip="Infogérance"/>
              </a:rPr>
              <a:t>Infogérance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2" tooltip="Informaticien"/>
              </a:rPr>
              <a:t>Informaticien</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3" tooltip="Informaticien de gestion"/>
              </a:rPr>
              <a:t>Informaticien de gestion</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4" tooltip="Ingénieur commercial en informatique"/>
              </a:rPr>
              <a:t>Ingénieur commercial en informatique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5" tooltip="Ingénieur logiciel"/>
              </a:rPr>
              <a:t>Ingénieur logiciel</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6" tooltip="Ingénieur système"/>
              </a:rPr>
              <a:t>Ingénieur système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7" tooltip="Intégrateur"/>
              </a:rPr>
              <a:t>Intégrateur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38" tooltip="Intégrateur web"/>
              </a:rPr>
              <a:t>Intégrateur web</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M</a:t>
            </a:r>
          </a:p>
          <a:p>
            <a:r>
              <a:rPr lang="fr-FR" sz="1200" b="0" i="1" u="none" strike="noStrike" kern="1200" dirty="0" smtClean="0">
                <a:solidFill>
                  <a:schemeClr val="tx1"/>
                </a:solidFill>
                <a:latin typeface="+mn-lt"/>
                <a:ea typeface="+mn-ea"/>
                <a:cs typeface="+mn-cs"/>
                <a:hlinkClick r:id="rId39" tooltip="Maître d'ouvrage"/>
              </a:rPr>
              <a:t>Maître d'ouvrage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0" tooltip="Maîtrise d'œuvre"/>
              </a:rPr>
              <a:t>Maîtrise d'œuvre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1" tooltip="Maîtrise d'ouvrage"/>
              </a:rPr>
              <a:t>Maîtrise d'ouvrage</a:t>
            </a:r>
            <a:endParaRPr lang="fr-FR" sz="1200" b="0" i="0" kern="1200" dirty="0" smtClean="0">
              <a:solidFill>
                <a:schemeClr val="tx1"/>
              </a:solidFill>
              <a:latin typeface="+mn-lt"/>
              <a:ea typeface="+mn-ea"/>
              <a:cs typeface="+mn-cs"/>
            </a:endParaRPr>
          </a:p>
          <a:p>
            <a:r>
              <a:rPr lang="fr-FR" sz="1200" b="0" i="0" u="none" strike="noStrike" kern="1200" dirty="0" err="1" smtClean="0">
                <a:solidFill>
                  <a:schemeClr val="tx1"/>
                </a:solidFill>
                <a:latin typeface="+mn-lt"/>
                <a:ea typeface="+mn-ea"/>
                <a:cs typeface="+mn-cs"/>
                <a:hlinkClick r:id="rId42" tooltip="Médiamaticien"/>
              </a:rPr>
              <a:t>Médiamaticien</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3" tooltip="Métiers du web"/>
              </a:rPr>
              <a:t>Métiers du web</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4" tooltip="Modeleur"/>
              </a:rPr>
              <a:t>Modeleur</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5" tooltip="Modérateur (internet)"/>
              </a:rPr>
              <a:t>Modérateur (internet)</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P</a:t>
            </a:r>
          </a:p>
          <a:p>
            <a:r>
              <a:rPr lang="fr-FR" sz="1200" b="0" i="0" u="none" strike="noStrike" kern="1200" dirty="0" smtClean="0">
                <a:solidFill>
                  <a:schemeClr val="tx1"/>
                </a:solidFill>
                <a:latin typeface="+mn-lt"/>
                <a:ea typeface="+mn-ea"/>
                <a:cs typeface="+mn-cs"/>
                <a:hlinkClick r:id="rId46" tooltip="Pilote opérationnel d'exploitation"/>
              </a:rPr>
              <a:t>Pilote opérationnel d'exploitation</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R</a:t>
            </a:r>
          </a:p>
          <a:p>
            <a:r>
              <a:rPr lang="fr-FR" sz="1200" b="0" i="0" u="none" strike="noStrike" kern="1200" dirty="0" smtClean="0">
                <a:solidFill>
                  <a:schemeClr val="tx1"/>
                </a:solidFill>
                <a:latin typeface="+mn-lt"/>
                <a:ea typeface="+mn-ea"/>
                <a:cs typeface="+mn-cs"/>
                <a:hlinkClick r:id="rId47" tooltip="Rédacteur de documentation"/>
              </a:rPr>
              <a:t>Rédacteur de documentation</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8" tooltip="Rédacteur web"/>
              </a:rPr>
              <a:t>Rédacteur web</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49" tooltip="Responsable d'exploitation"/>
              </a:rPr>
              <a:t>Responsable d'exploitation</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0" tooltip="Responsable de la sécurité des systèmes d'information"/>
              </a:rPr>
              <a:t>Responsable de la sécurité des systèmes d'information</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S</a:t>
            </a:r>
          </a:p>
          <a:p>
            <a:r>
              <a:rPr lang="fr-FR" sz="1200" b="0" i="0" u="none" strike="noStrike" kern="1200" dirty="0" smtClean="0">
                <a:solidFill>
                  <a:schemeClr val="tx1"/>
                </a:solidFill>
                <a:latin typeface="+mn-lt"/>
                <a:ea typeface="+mn-ea"/>
                <a:cs typeface="+mn-cs"/>
                <a:hlinkClick r:id="rId51" tooltip="Surveillance (informatique)"/>
              </a:rPr>
              <a:t>Surveillance (informatique)</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T</a:t>
            </a:r>
          </a:p>
          <a:p>
            <a:r>
              <a:rPr lang="fr-FR" sz="1200" b="0" i="0" u="none" strike="noStrike" kern="1200" dirty="0" smtClean="0">
                <a:solidFill>
                  <a:schemeClr val="tx1"/>
                </a:solidFill>
                <a:latin typeface="+mn-lt"/>
                <a:ea typeface="+mn-ea"/>
                <a:cs typeface="+mn-cs"/>
                <a:hlinkClick r:id="rId52" tooltip="Technicien d'assistance en informatique"/>
              </a:rPr>
              <a:t>Technicien d'assistance en informatique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3" tooltip="Technicien en informatique"/>
              </a:rPr>
              <a:t>Technicien en informatique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4" tooltip="Technicien supérieur de support en informatique"/>
              </a:rPr>
              <a:t>Technicien supérieur de support en informatique</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5" tooltip="Technicien supérieur en réseaux informatiques et télécommunications"/>
              </a:rPr>
              <a:t>Technicien supérieur en réseaux informatiques et télécommunications</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6" tooltip="Technicien supérieur gestionnaire de ressources informatiques"/>
              </a:rPr>
              <a:t>Technicien supérieur gestionnaire de ressources informatiques</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hlinkClick r:id="rId57" tooltip="Testeur"/>
              </a:rPr>
              <a:t>Testeur</a:t>
            </a:r>
            <a:endParaRPr lang="fr-FR" sz="1200" b="0" i="0" kern="1200" dirty="0" smtClean="0">
              <a:solidFill>
                <a:schemeClr val="tx1"/>
              </a:solidFill>
              <a:latin typeface="+mn-lt"/>
              <a:ea typeface="+mn-ea"/>
              <a:cs typeface="+mn-cs"/>
            </a:endParaRPr>
          </a:p>
          <a:p>
            <a:r>
              <a:rPr lang="fr-FR" sz="1200" b="1" i="0" kern="1200" dirty="0" smtClean="0">
                <a:solidFill>
                  <a:schemeClr val="tx1"/>
                </a:solidFill>
                <a:latin typeface="+mn-lt"/>
                <a:ea typeface="+mn-ea"/>
                <a:cs typeface="+mn-cs"/>
              </a:rPr>
              <a:t>W</a:t>
            </a:r>
          </a:p>
          <a:p>
            <a:r>
              <a:rPr lang="fr-FR" sz="1200" b="0" i="0" u="none" strike="noStrike" kern="1200" dirty="0" smtClean="0">
                <a:solidFill>
                  <a:schemeClr val="tx1"/>
                </a:solidFill>
                <a:latin typeface="+mn-lt"/>
                <a:ea typeface="+mn-ea"/>
                <a:cs typeface="+mn-cs"/>
                <a:hlinkClick r:id="rId58" tooltip="Webmestre"/>
              </a:rPr>
              <a:t>Webmestre</a:t>
            </a:r>
            <a:endParaRPr lang="fr-FR" sz="1200" b="0" i="0" kern="1200" dirty="0" smtClean="0">
              <a:solidFill>
                <a:schemeClr val="tx1"/>
              </a:solidFill>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993C5957-6925-46CF-86C2-3B69A36599B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309340A-3E4B-442C-AAEE-24092359BC4A}"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IBM (</a:t>
            </a:r>
            <a:r>
              <a:rPr lang="fr-FR" i="1" dirty="0" smtClean="0"/>
              <a:t>International Business Machines</a:t>
            </a:r>
            <a:r>
              <a:rPr lang="fr-FR" dirty="0" smtClean="0"/>
              <a:t>, société fondée en 1940) </a:t>
            </a:r>
            <a:endParaRPr lang="fr-FR" dirty="0"/>
          </a:p>
        </p:txBody>
      </p:sp>
      <p:sp>
        <p:nvSpPr>
          <p:cNvPr id="4" name="Espace réservé du numéro de diapositive 3"/>
          <p:cNvSpPr>
            <a:spLocks noGrp="1"/>
          </p:cNvSpPr>
          <p:nvPr>
            <p:ph type="sldNum" sz="quarter" idx="10"/>
          </p:nvPr>
        </p:nvSpPr>
        <p:spPr/>
        <p:txBody>
          <a:bodyPr/>
          <a:lstStyle/>
          <a:p>
            <a:fld id="{9309340A-3E4B-442C-AAEE-24092359BC4A}"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IBM (</a:t>
            </a:r>
            <a:r>
              <a:rPr lang="fr-FR" i="1" dirty="0" smtClean="0"/>
              <a:t>International Business Machines</a:t>
            </a:r>
            <a:r>
              <a:rPr lang="fr-FR" dirty="0" smtClean="0"/>
              <a:t>, société fondée en 1940) </a:t>
            </a:r>
            <a:endParaRPr lang="fr-FR" dirty="0"/>
          </a:p>
        </p:txBody>
      </p:sp>
      <p:sp>
        <p:nvSpPr>
          <p:cNvPr id="4" name="Espace réservé du numéro de diapositive 3"/>
          <p:cNvSpPr>
            <a:spLocks noGrp="1"/>
          </p:cNvSpPr>
          <p:nvPr>
            <p:ph type="sldNum" sz="quarter" idx="10"/>
          </p:nvPr>
        </p:nvSpPr>
        <p:spPr/>
        <p:txBody>
          <a:bodyPr/>
          <a:lstStyle/>
          <a:p>
            <a:fld id="{9309340A-3E4B-442C-AAEE-24092359BC4A}"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IBM (</a:t>
            </a:r>
            <a:r>
              <a:rPr lang="fr-FR" i="1" dirty="0" smtClean="0"/>
              <a:t>International Business Machines</a:t>
            </a:r>
            <a:r>
              <a:rPr lang="fr-FR" dirty="0" smtClean="0"/>
              <a:t>, société fondée en 1940) </a:t>
            </a:r>
            <a:endParaRPr lang="fr-FR" dirty="0"/>
          </a:p>
        </p:txBody>
      </p:sp>
      <p:sp>
        <p:nvSpPr>
          <p:cNvPr id="4" name="Espace réservé du numéro de diapositive 3"/>
          <p:cNvSpPr>
            <a:spLocks noGrp="1"/>
          </p:cNvSpPr>
          <p:nvPr>
            <p:ph type="sldNum" sz="quarter" idx="10"/>
          </p:nvPr>
        </p:nvSpPr>
        <p:spPr/>
        <p:txBody>
          <a:bodyPr/>
          <a:lstStyle/>
          <a:p>
            <a:fld id="{9309340A-3E4B-442C-AAEE-24092359BC4A}"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IBM (</a:t>
            </a:r>
            <a:r>
              <a:rPr lang="fr-FR" i="1" dirty="0" smtClean="0"/>
              <a:t>International Business Machines</a:t>
            </a:r>
            <a:r>
              <a:rPr lang="fr-FR" dirty="0" smtClean="0"/>
              <a:t>, société fondée en 1940) </a:t>
            </a:r>
            <a:endParaRPr lang="fr-FR" dirty="0"/>
          </a:p>
        </p:txBody>
      </p:sp>
      <p:sp>
        <p:nvSpPr>
          <p:cNvPr id="4" name="Espace réservé du numéro de diapositive 3"/>
          <p:cNvSpPr>
            <a:spLocks noGrp="1"/>
          </p:cNvSpPr>
          <p:nvPr>
            <p:ph type="sldNum" sz="quarter" idx="10"/>
          </p:nvPr>
        </p:nvSpPr>
        <p:spPr/>
        <p:txBody>
          <a:bodyPr/>
          <a:lstStyle/>
          <a:p>
            <a:fld id="{9309340A-3E4B-442C-AAEE-24092359BC4A}"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b="0">
              <a:solidFill>
                <a:schemeClr val="dk1"/>
              </a:solidFill>
            </a:endParaRPr>
          </a:p>
        </p:txBody>
      </p:sp>
      <p:sp>
        <p:nvSpPr>
          <p:cNvPr id="121" name="Google Shape;1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Internet" TargetMode="External"/><Relationship Id="rId13" Type="http://schemas.openxmlformats.org/officeDocument/2006/relationships/hyperlink" Target="https://fr.wikipedia.org/wiki/Image" TargetMode="External"/><Relationship Id="rId3" Type="http://schemas.openxmlformats.org/officeDocument/2006/relationships/hyperlink" Target="https://fr.wikipedia.org/wiki/Syst%C3%A8me_de_traitement_de_l'information" TargetMode="External"/><Relationship Id="rId7" Type="http://schemas.openxmlformats.org/officeDocument/2006/relationships/hyperlink" Target="https://fr.wikipedia.org/wiki/Multim%C3%A9dias" TargetMode="External"/><Relationship Id="rId12" Type="http://schemas.openxmlformats.org/officeDocument/2006/relationships/hyperlink" Target="https://fr.wikipedia.org/wiki/Son_(physique)" TargetMode="External"/><Relationship Id="rId2" Type="http://schemas.openxmlformats.org/officeDocument/2006/relationships/notesSlide" Target="../notesSlides/notesSlide5.xml"/><Relationship Id="rId16" Type="http://schemas.openxmlformats.org/officeDocument/2006/relationships/hyperlink" Target="https://fr.wikipedia.org/wiki/Interactions_homme-machine" TargetMode="External"/><Relationship Id="rId1" Type="http://schemas.openxmlformats.org/officeDocument/2006/relationships/slideLayout" Target="../slideLayouts/slideLayout2.xml"/><Relationship Id="rId6" Type="http://schemas.openxmlformats.org/officeDocument/2006/relationships/hyperlink" Target="https://fr.wikipedia.org/wiki/Audiovisuel" TargetMode="External"/><Relationship Id="rId11" Type="http://schemas.openxmlformats.org/officeDocument/2006/relationships/hyperlink" Target="https://fr.wikipedia.org/wiki/Musique" TargetMode="External"/><Relationship Id="rId5" Type="http://schemas.openxmlformats.org/officeDocument/2006/relationships/hyperlink" Target="https://fr.wikipedia.org/wiki/Informatique" TargetMode="External"/><Relationship Id="rId15" Type="http://schemas.openxmlformats.org/officeDocument/2006/relationships/hyperlink" Target="https://fr.wikipedia.org/wiki/Interface_graphique" TargetMode="External"/><Relationship Id="rId10" Type="http://schemas.openxmlformats.org/officeDocument/2006/relationships/hyperlink" Target="https://fr.wikipedia.org/wiki/Texte" TargetMode="External"/><Relationship Id="rId4" Type="http://schemas.openxmlformats.org/officeDocument/2006/relationships/hyperlink" Target="https://fr.wikipedia.org/wiki/Technique" TargetMode="External"/><Relationship Id="rId9" Type="http://schemas.openxmlformats.org/officeDocument/2006/relationships/hyperlink" Target="https://fr.wikipedia.org/wiki/T%C3%A9l%C3%A9communications" TargetMode="External"/><Relationship Id="rId14" Type="http://schemas.openxmlformats.org/officeDocument/2006/relationships/hyperlink" Target="https://fr.wikipedia.org/wiki/Vid%C3%A9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Syst%C3%A8me_de_traitement_de_l'information" TargetMode="External"/><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r.wikipedia.org/wiki/Arithm%C3%A9tique" TargetMode="External"/><Relationship Id="rId5" Type="http://schemas.openxmlformats.org/officeDocument/2006/relationships/hyperlink" Target="https://fr.wikipedia.org/wiki/Logique" TargetMode="External"/><Relationship Id="rId4" Type="http://schemas.openxmlformats.org/officeDocument/2006/relationships/hyperlink" Target="https://fr.wikipedia.org/wiki/Programme_informatiqu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762000" y="2438400"/>
            <a:ext cx="7772400" cy="1828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fr-FR" sz="3959" b="1" i="1"/>
              <a:t>Technologies de l'information et de la communication</a:t>
            </a:r>
            <a:br>
              <a:rPr lang="fr-FR" sz="3959" b="1" i="1"/>
            </a:br>
            <a:r>
              <a:rPr lang="fr-FR" sz="3959" b="1" i="1"/>
              <a:t>ICT </a:t>
            </a:r>
            <a:endParaRPr sz="3959" b="1" i="1"/>
          </a:p>
        </p:txBody>
      </p:sp>
      <p:sp>
        <p:nvSpPr>
          <p:cNvPr id="90" name="Google Shape;90;p1"/>
          <p:cNvSpPr txBox="1">
            <a:spLocks noGrp="1"/>
          </p:cNvSpPr>
          <p:nvPr>
            <p:ph type="subTitle" idx="1"/>
          </p:nvPr>
        </p:nvSpPr>
        <p:spPr>
          <a:xfrm>
            <a:off x="3733800" y="6324600"/>
            <a:ext cx="25908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800"/>
              <a:buNone/>
            </a:pPr>
            <a:r>
              <a:rPr lang="fr-FR" sz="1800" b="1">
                <a:latin typeface="Georgia"/>
                <a:ea typeface="Georgia"/>
                <a:cs typeface="Georgia"/>
                <a:sym typeface="Georgia"/>
              </a:rPr>
              <a:t>Adiba Boufeldja</a:t>
            </a:r>
            <a:endParaRPr sz="1800" b="1">
              <a:latin typeface="Georgia"/>
              <a:ea typeface="Georgia"/>
              <a:cs typeface="Georgia"/>
              <a:sym typeface="Georgia"/>
            </a:endParaRPr>
          </a:p>
        </p:txBody>
      </p:sp>
      <p:sp>
        <p:nvSpPr>
          <p:cNvPr id="91" name="Google Shape;91;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Monday, February 3, 2020</a:t>
            </a:r>
            <a:endParaRPr/>
          </a:p>
        </p:txBody>
      </p:sp>
      <p:sp>
        <p:nvSpPr>
          <p:cNvPr id="92" name="Google Shape;9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1</a:t>
            </a:fld>
            <a:endParaRPr/>
          </a:p>
        </p:txBody>
      </p:sp>
      <p:pic>
        <p:nvPicPr>
          <p:cNvPr id="93" name="Google Shape;93;p1"/>
          <p:cNvPicPr preferRelativeResize="0"/>
          <p:nvPr/>
        </p:nvPicPr>
        <p:blipFill rotWithShape="1">
          <a:blip r:embed="rId3">
            <a:alphaModFix/>
          </a:blip>
          <a:srcRect/>
          <a:stretch/>
        </p:blipFill>
        <p:spPr>
          <a:xfrm>
            <a:off x="533399" y="228600"/>
            <a:ext cx="1143001" cy="1524000"/>
          </a:xfrm>
          <a:prstGeom prst="rect">
            <a:avLst/>
          </a:prstGeom>
          <a:noFill/>
          <a:ln>
            <a:noFill/>
          </a:ln>
        </p:spPr>
      </p:pic>
      <p:sp>
        <p:nvSpPr>
          <p:cNvPr id="94" name="Google Shape;94;p1"/>
          <p:cNvSpPr/>
          <p:nvPr/>
        </p:nvSpPr>
        <p:spPr>
          <a:xfrm>
            <a:off x="2667000" y="762000"/>
            <a:ext cx="45576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chemeClr val="dk1"/>
                </a:solidFill>
                <a:latin typeface="Georgia"/>
                <a:ea typeface="Georgia"/>
                <a:cs typeface="Georgia"/>
                <a:sym typeface="Georgia"/>
              </a:rPr>
              <a:t>Université d</a:t>
            </a:r>
            <a:r>
              <a:rPr lang="fr-FR" sz="1800">
                <a:solidFill>
                  <a:schemeClr val="dk1"/>
                </a:solidFill>
                <a:latin typeface="Georgia"/>
                <a:ea typeface="Georgia"/>
                <a:cs typeface="Georgia"/>
                <a:sym typeface="Georgia"/>
              </a:rPr>
              <a:t>’</a:t>
            </a:r>
            <a:r>
              <a:rPr lang="fr-FR" sz="1800" b="0" i="0" u="none" strike="noStrike" cap="none">
                <a:solidFill>
                  <a:schemeClr val="dk1"/>
                </a:solidFill>
                <a:latin typeface="Georgia"/>
                <a:ea typeface="Georgia"/>
                <a:cs typeface="Georgia"/>
                <a:sym typeface="Georgia"/>
              </a:rPr>
              <a:t>Abou Baker Belkaid Tlemcen</a:t>
            </a:r>
            <a:endParaRPr sz="1800">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959"/>
              <a:buFont typeface="Calibri"/>
              <a:buNone/>
            </a:pPr>
            <a:r>
              <a:rPr lang="fr-FR" sz="3959" dirty="0" smtClean="0"/>
              <a:t>.</a:t>
            </a:r>
            <a:r>
              <a:rPr lang="fr-FR" sz="3959" dirty="0"/>
              <a:t>l’Évolution de l’ordinateur</a:t>
            </a:r>
            <a:endParaRPr sz="3959"/>
          </a:p>
        </p:txBody>
      </p:sp>
      <p:pic>
        <p:nvPicPr>
          <p:cNvPr id="164" name="Google Shape;164;p10" descr="ordi.jpg"/>
          <p:cNvPicPr preferRelativeResize="0">
            <a:picLocks noGrp="1"/>
          </p:cNvPicPr>
          <p:nvPr>
            <p:ph type="body" idx="1"/>
          </p:nvPr>
        </p:nvPicPr>
        <p:blipFill rotWithShape="1">
          <a:blip r:embed="rId3">
            <a:alphaModFix/>
          </a:blip>
          <a:srcRect/>
          <a:stretch/>
        </p:blipFill>
        <p:spPr>
          <a:xfrm>
            <a:off x="14335" y="2362200"/>
            <a:ext cx="9053465" cy="3657600"/>
          </a:xfrm>
          <a:prstGeom prst="rect">
            <a:avLst/>
          </a:prstGeom>
          <a:noFill/>
          <a:ln>
            <a:noFill/>
          </a:ln>
        </p:spPr>
      </p:pic>
      <p:sp>
        <p:nvSpPr>
          <p:cNvPr id="165" name="Google Shape;1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66" name="Google Shape;1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3. </a:t>
            </a:r>
            <a:r>
              <a:rPr lang="en-US" dirty="0" err="1" smtClean="0"/>
              <a:t>Domaines</a:t>
            </a:r>
            <a:r>
              <a:rPr lang="en-US" dirty="0" smtClean="0"/>
              <a:t> </a:t>
            </a:r>
            <a:r>
              <a:rPr lang="en-US" dirty="0" err="1" smtClean="0"/>
              <a:t>d’utilisation</a:t>
            </a:r>
            <a:r>
              <a:rPr lang="en-US" dirty="0" smtClean="0"/>
              <a:t> de </a:t>
            </a:r>
            <a:r>
              <a:rPr lang="en-US" dirty="0" err="1" smtClean="0"/>
              <a:t>l’informatique</a:t>
            </a:r>
            <a:endParaRPr lang="en-US" dirty="0"/>
          </a:p>
        </p:txBody>
      </p:sp>
      <p:sp>
        <p:nvSpPr>
          <p:cNvPr id="3" name="Espace réservé du contenu 2"/>
          <p:cNvSpPr>
            <a:spLocks noGrp="1"/>
          </p:cNvSpPr>
          <p:nvPr>
            <p:ph idx="1"/>
          </p:nvPr>
        </p:nvSpPr>
        <p:spPr>
          <a:xfrm>
            <a:off x="533400" y="2133600"/>
            <a:ext cx="8229600" cy="3200400"/>
          </a:xfrm>
        </p:spPr>
        <p:txBody>
          <a:bodyPr>
            <a:normAutofit/>
          </a:bodyPr>
          <a:lstStyle/>
          <a:p>
            <a:pPr lvl="0" algn="just"/>
            <a:r>
              <a:rPr lang="fr-FR" sz="2800" b="1" dirty="0" smtClean="0">
                <a:solidFill>
                  <a:srgbClr val="002060"/>
                </a:solidFill>
              </a:rPr>
              <a:t>Informatique industrielle : </a:t>
            </a:r>
            <a:r>
              <a:rPr lang="fr-FR" sz="2800" dirty="0" smtClean="0">
                <a:solidFill>
                  <a:srgbClr val="002060"/>
                </a:solidFill>
              </a:rPr>
              <a:t>utilisation dans des chaînes de fabrication industrielles (pilotage de robots dans l’industrie automobile).</a:t>
            </a:r>
          </a:p>
          <a:p>
            <a:pPr algn="just"/>
            <a:r>
              <a:rPr lang="fr-FR" sz="2800" b="1" dirty="0" smtClean="0">
                <a:solidFill>
                  <a:srgbClr val="002060"/>
                </a:solidFill>
              </a:rPr>
              <a:t>Télécommunications : </a:t>
            </a:r>
            <a:r>
              <a:rPr lang="fr-FR" sz="2800" dirty="0" smtClean="0">
                <a:solidFill>
                  <a:srgbClr val="002060"/>
                </a:solidFill>
              </a:rPr>
              <a:t>transmission d'informations (réseaux et internet).</a:t>
            </a:r>
          </a:p>
          <a:p>
            <a:pPr lvl="0" algn="just"/>
            <a:r>
              <a:rPr lang="fr-FR" sz="2800" b="1" dirty="0" smtClean="0">
                <a:solidFill>
                  <a:srgbClr val="002060"/>
                </a:solidFill>
              </a:rPr>
              <a:t>Militaire : l’espionnage et la sécurité </a:t>
            </a:r>
          </a:p>
          <a:p>
            <a:pPr lvl="0" algn="just"/>
            <a:endParaRPr lang="fr-FR" sz="2800" b="1" dirty="0" smtClean="0">
              <a:solidFill>
                <a:srgbClr val="002060"/>
              </a:solidFill>
            </a:endParaRPr>
          </a:p>
          <a:p>
            <a:endParaRPr lang="en-US" sz="2800" dirty="0"/>
          </a:p>
        </p:txBody>
      </p:sp>
      <p:sp>
        <p:nvSpPr>
          <p:cNvPr id="4" name="Espace réservé de la date 3"/>
          <p:cNvSpPr>
            <a:spLocks noGrp="1"/>
          </p:cNvSpPr>
          <p:nvPr>
            <p:ph type="dt" sz="half" idx="10"/>
          </p:nvPr>
        </p:nvSpPr>
        <p:spPr/>
        <p:txBody>
          <a:bodyPr/>
          <a:lstStyle/>
          <a:p>
            <a:fld id="{CE1AAF61-0CC5-4925-A75E-B45A1DC48BE4}" type="datetime2">
              <a:rPr lang="en-US" smtClean="0"/>
              <a:pPr/>
              <a:t>Monday, March 30, 2020</a:t>
            </a:fld>
            <a:endParaRPr lang="en-US"/>
          </a:p>
        </p:txBody>
      </p:sp>
      <p:sp>
        <p:nvSpPr>
          <p:cNvPr id="5" name="Espace réservé du numéro de diapositive 4"/>
          <p:cNvSpPr>
            <a:spLocks noGrp="1"/>
          </p:cNvSpPr>
          <p:nvPr>
            <p:ph type="sldNum" sz="quarter" idx="12"/>
          </p:nvPr>
        </p:nvSpPr>
        <p:spPr/>
        <p:txBody>
          <a:bodyPr/>
          <a:lstStyle/>
          <a:p>
            <a:fld id="{26EA2456-4818-44AC-84AD-326E15BF92C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0" y="0"/>
            <a:ext cx="7772400" cy="1470025"/>
          </a:xfrm>
        </p:spPr>
        <p:txBody>
          <a:bodyPr>
            <a:normAutofit/>
          </a:bodyPr>
          <a:lstStyle/>
          <a:p>
            <a:r>
              <a:rPr lang="fr-FR" sz="4000" dirty="0" smtClean="0"/>
              <a:t>4-Types </a:t>
            </a:r>
            <a:r>
              <a:rPr lang="fr-FR" sz="4000" dirty="0"/>
              <a:t>d'ordinateurs </a:t>
            </a:r>
          </a:p>
        </p:txBody>
      </p:sp>
      <p:sp>
        <p:nvSpPr>
          <p:cNvPr id="28674" name="AutoShape 2" descr="Olivetti Programma 101 - Museo scienza e tecnologia Milano.jpg"/>
          <p:cNvSpPr>
            <a:spLocks noChangeAspect="1" noChangeArrowheads="1"/>
          </p:cNvSpPr>
          <p:nvPr/>
        </p:nvSpPr>
        <p:spPr bwMode="auto">
          <a:xfrm>
            <a:off x="155575" y="-784225"/>
            <a:ext cx="2476500" cy="1647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Sous-titre 6"/>
          <p:cNvSpPr>
            <a:spLocks noGrp="1"/>
          </p:cNvSpPr>
          <p:nvPr>
            <p:ph type="subTitle" idx="1"/>
          </p:nvPr>
        </p:nvSpPr>
        <p:spPr>
          <a:xfrm>
            <a:off x="609600" y="1752600"/>
            <a:ext cx="7632848" cy="2880320"/>
          </a:xfrm>
        </p:spPr>
        <p:txBody>
          <a:bodyPr>
            <a:normAutofit fontScale="77500" lnSpcReduction="20000"/>
          </a:bodyPr>
          <a:lstStyle/>
          <a:p>
            <a:pPr algn="l"/>
            <a:r>
              <a:rPr lang="fr-FR" sz="3000" dirty="0">
                <a:solidFill>
                  <a:schemeClr val="tx1"/>
                </a:solidFill>
              </a:rPr>
              <a:t>Selon les critères suivant </a:t>
            </a:r>
            <a:r>
              <a:rPr lang="fr-FR" sz="3000" dirty="0" smtClean="0">
                <a:solidFill>
                  <a:schemeClr val="tx1"/>
                </a:solidFill>
              </a:rPr>
              <a:t>:</a:t>
            </a:r>
          </a:p>
          <a:p>
            <a:pPr algn="l"/>
            <a:endParaRPr lang="fr-FR" sz="3000" dirty="0" smtClean="0">
              <a:solidFill>
                <a:schemeClr val="tx1"/>
              </a:solidFill>
            </a:endParaRPr>
          </a:p>
          <a:p>
            <a:pPr algn="l">
              <a:buFont typeface="Wingdings" pitchFamily="2" charset="2"/>
              <a:buChar char="ü"/>
            </a:pPr>
            <a:r>
              <a:rPr lang="fr-FR" dirty="0" smtClean="0">
                <a:solidFill>
                  <a:schemeClr val="tx1"/>
                </a:solidFill>
              </a:rPr>
              <a:t> la </a:t>
            </a:r>
            <a:r>
              <a:rPr lang="fr-FR" dirty="0">
                <a:solidFill>
                  <a:schemeClr val="tx1"/>
                </a:solidFill>
              </a:rPr>
              <a:t>vitesse de la </a:t>
            </a:r>
            <a:r>
              <a:rPr lang="fr-FR" dirty="0" smtClean="0">
                <a:solidFill>
                  <a:schemeClr val="tx1"/>
                </a:solidFill>
              </a:rPr>
              <a:t>machine</a:t>
            </a:r>
          </a:p>
          <a:p>
            <a:pPr algn="l">
              <a:buFont typeface="Wingdings" pitchFamily="2" charset="2"/>
              <a:buChar char="ü"/>
            </a:pPr>
            <a:r>
              <a:rPr lang="fr-FR" dirty="0" smtClean="0">
                <a:solidFill>
                  <a:schemeClr val="tx1"/>
                </a:solidFill>
              </a:rPr>
              <a:t>la taille</a:t>
            </a:r>
          </a:p>
          <a:p>
            <a:pPr algn="l">
              <a:buFont typeface="Wingdings" pitchFamily="2" charset="2"/>
              <a:buChar char="ü"/>
            </a:pPr>
            <a:r>
              <a:rPr lang="fr-FR" dirty="0" smtClean="0">
                <a:solidFill>
                  <a:schemeClr val="tx1"/>
                </a:solidFill>
              </a:rPr>
              <a:t> le </a:t>
            </a:r>
            <a:r>
              <a:rPr lang="fr-FR" dirty="0">
                <a:solidFill>
                  <a:schemeClr val="tx1"/>
                </a:solidFill>
              </a:rPr>
              <a:t>coût et les capacités réseau,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on </a:t>
            </a:r>
            <a:r>
              <a:rPr lang="fr-FR" dirty="0">
                <a:solidFill>
                  <a:schemeClr val="tx1"/>
                </a:solidFill>
              </a:rPr>
              <a:t>distingue généralement 4</a:t>
            </a:r>
            <a:r>
              <a:rPr lang="fr-FR" dirty="0" smtClean="0">
                <a:solidFill>
                  <a:schemeClr val="tx1"/>
                </a:solidFill>
              </a:rPr>
              <a:t> </a:t>
            </a:r>
            <a:r>
              <a:rPr lang="fr-FR" dirty="0">
                <a:solidFill>
                  <a:schemeClr val="tx1"/>
                </a:solidFill>
              </a:rPr>
              <a:t>types d’ordinateurs </a:t>
            </a:r>
          </a:p>
        </p:txBody>
      </p:sp>
    </p:spTree>
    <p:extLst>
      <p:ext uri="{BB962C8B-B14F-4D97-AF65-F5344CB8AC3E}">
        <p14:creationId xmlns:p14="http://schemas.microsoft.com/office/powerpoint/2010/main" val="783147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Olivetti Programma 101 - Museo scienza e tecnologia Milano.jpg"/>
          <p:cNvSpPr>
            <a:spLocks noChangeAspect="1" noChangeArrowheads="1"/>
          </p:cNvSpPr>
          <p:nvPr/>
        </p:nvSpPr>
        <p:spPr bwMode="auto">
          <a:xfrm>
            <a:off x="155575" y="-784225"/>
            <a:ext cx="2476500" cy="1647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Sous-titre 6"/>
          <p:cNvSpPr>
            <a:spLocks noGrp="1"/>
          </p:cNvSpPr>
          <p:nvPr>
            <p:ph type="subTitle" idx="1"/>
          </p:nvPr>
        </p:nvSpPr>
        <p:spPr>
          <a:xfrm>
            <a:off x="539552" y="1219200"/>
            <a:ext cx="7632848" cy="5090120"/>
          </a:xfrm>
        </p:spPr>
        <p:txBody>
          <a:bodyPr>
            <a:normAutofit/>
          </a:bodyPr>
          <a:lstStyle/>
          <a:p>
            <a:pPr algn="l"/>
            <a:r>
              <a:rPr lang="fr-FR" sz="2200" b="1" dirty="0" smtClean="0">
                <a:solidFill>
                  <a:srgbClr val="FF0000"/>
                </a:solidFill>
              </a:rPr>
              <a:t>4.1 Les gros systèmes </a:t>
            </a:r>
          </a:p>
          <a:p>
            <a:pPr algn="l"/>
            <a:endParaRPr lang="fr-FR" sz="2000" b="1" dirty="0" smtClean="0">
              <a:solidFill>
                <a:schemeClr val="tx1"/>
              </a:solidFill>
            </a:endParaRPr>
          </a:p>
          <a:p>
            <a:pPr algn="l"/>
            <a:r>
              <a:rPr lang="fr-FR" sz="2000" b="1" dirty="0" smtClean="0">
                <a:solidFill>
                  <a:schemeClr val="tx1"/>
                </a:solidFill>
              </a:rPr>
              <a:t>Les supercalculateurs </a:t>
            </a:r>
            <a:endParaRPr lang="fr-FR" sz="2000" dirty="0" smtClean="0">
              <a:solidFill>
                <a:schemeClr val="tx1"/>
              </a:solidFill>
            </a:endParaRPr>
          </a:p>
          <a:p>
            <a:pPr algn="l"/>
            <a:r>
              <a:rPr lang="fr-FR" sz="2000" dirty="0" smtClean="0">
                <a:solidFill>
                  <a:schemeClr val="tx1"/>
                </a:solidFill>
              </a:rPr>
              <a:t>Un </a:t>
            </a:r>
            <a:r>
              <a:rPr lang="fr-FR" sz="2000" dirty="0">
                <a:solidFill>
                  <a:schemeClr val="tx1"/>
                </a:solidFill>
              </a:rPr>
              <a:t>super-ordinateur </a:t>
            </a:r>
            <a:r>
              <a:rPr lang="fr-FR" sz="2000" dirty="0" smtClean="0">
                <a:solidFill>
                  <a:schemeClr val="tx1"/>
                </a:solidFill>
              </a:rPr>
              <a:t>, </a:t>
            </a:r>
            <a:r>
              <a:rPr lang="fr-FR" sz="2000" dirty="0">
                <a:solidFill>
                  <a:schemeClr val="tx1"/>
                </a:solidFill>
              </a:rPr>
              <a:t>ou supercalculateur, est un ordinateur conçu pour atteindre les plus hautes performances possibles avec les techniques connues lors de sa conception, en particulier en ce qui concerne la vitesse de calcul. </a:t>
            </a:r>
            <a:endParaRPr lang="fr-FR" sz="2000" b="1" dirty="0">
              <a:solidFill>
                <a:schemeClr val="tx1"/>
              </a:solidFill>
            </a:endParaRPr>
          </a:p>
        </p:txBody>
      </p:sp>
      <p:sp>
        <p:nvSpPr>
          <p:cNvPr id="9" name="Titre 1"/>
          <p:cNvSpPr>
            <a:spLocks noGrp="1"/>
          </p:cNvSpPr>
          <p:nvPr>
            <p:ph type="ctrTitle"/>
          </p:nvPr>
        </p:nvSpPr>
        <p:spPr>
          <a:xfrm>
            <a:off x="609600" y="0"/>
            <a:ext cx="7772400" cy="1470025"/>
          </a:xfrm>
        </p:spPr>
        <p:txBody>
          <a:bodyPr>
            <a:normAutofit/>
          </a:bodyPr>
          <a:lstStyle/>
          <a:p>
            <a:r>
              <a:rPr lang="fr-FR" sz="4000" dirty="0" smtClean="0"/>
              <a:t>4-Types d'ordinateurs </a:t>
            </a:r>
            <a:endParaRPr lang="fr-FR" sz="40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4354065" cy="26671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861" y="3429000"/>
            <a:ext cx="4396139" cy="2643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86400" y="6096000"/>
            <a:ext cx="3254032" cy="369332"/>
          </a:xfrm>
          <a:prstGeom prst="rect">
            <a:avLst/>
          </a:prstGeom>
        </p:spPr>
        <p:txBody>
          <a:bodyPr wrap="none">
            <a:spAutoFit/>
          </a:bodyPr>
          <a:lstStyle/>
          <a:p>
            <a:r>
              <a:rPr lang="fr-FR" dirty="0" smtClean="0"/>
              <a:t>centre de recherche de la NASA  </a:t>
            </a:r>
            <a:endParaRPr lang="fr-FR" dirty="0"/>
          </a:p>
        </p:txBody>
      </p:sp>
      <p:sp>
        <p:nvSpPr>
          <p:cNvPr id="13" name="Rectangle 12"/>
          <p:cNvSpPr/>
          <p:nvPr/>
        </p:nvSpPr>
        <p:spPr>
          <a:xfrm>
            <a:off x="0" y="6400800"/>
            <a:ext cx="5257800" cy="369332"/>
          </a:xfrm>
          <a:prstGeom prst="rect">
            <a:avLst/>
          </a:prstGeom>
        </p:spPr>
        <p:txBody>
          <a:bodyPr wrap="square">
            <a:spAutoFit/>
          </a:bodyPr>
          <a:lstStyle/>
          <a:p>
            <a:r>
              <a:rPr lang="fr-FR" dirty="0" smtClean="0"/>
              <a:t>IBM Blue Gene/P de l'Argonne National </a:t>
            </a:r>
            <a:r>
              <a:rPr lang="fr-FR" dirty="0" err="1" smtClean="0"/>
              <a:t>Laboratory</a:t>
            </a:r>
            <a:r>
              <a:rPr lang="fr-FR" dirty="0" smtClean="0"/>
              <a:t> </a:t>
            </a:r>
            <a:endParaRPr lang="fr-FR" dirty="0"/>
          </a:p>
        </p:txBody>
      </p:sp>
    </p:spTree>
    <p:extLst>
      <p:ext uri="{BB962C8B-B14F-4D97-AF65-F5344CB8AC3E}">
        <p14:creationId xmlns:p14="http://schemas.microsoft.com/office/powerpoint/2010/main" val="349884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Olivetti Programma 101 - Museo scienza e tecnologia Milano.jpg"/>
          <p:cNvSpPr>
            <a:spLocks noChangeAspect="1" noChangeArrowheads="1"/>
          </p:cNvSpPr>
          <p:nvPr/>
        </p:nvSpPr>
        <p:spPr bwMode="auto">
          <a:xfrm>
            <a:off x="155575" y="-784225"/>
            <a:ext cx="2476500" cy="1647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Sous-titre 6"/>
          <p:cNvSpPr>
            <a:spLocks noGrp="1"/>
          </p:cNvSpPr>
          <p:nvPr>
            <p:ph type="subTitle" idx="1"/>
          </p:nvPr>
        </p:nvSpPr>
        <p:spPr>
          <a:xfrm>
            <a:off x="539552" y="1219200"/>
            <a:ext cx="7632848" cy="5090120"/>
          </a:xfrm>
        </p:spPr>
        <p:txBody>
          <a:bodyPr>
            <a:normAutofit/>
          </a:bodyPr>
          <a:lstStyle/>
          <a:p>
            <a:pPr algn="l"/>
            <a:r>
              <a:rPr lang="fr-FR" sz="2000" dirty="0" smtClean="0">
                <a:solidFill>
                  <a:schemeClr val="tx1"/>
                </a:solidFill>
              </a:rPr>
              <a:t> </a:t>
            </a:r>
            <a:endParaRPr lang="fr-FR" sz="2000" dirty="0">
              <a:solidFill>
                <a:schemeClr val="tx1"/>
              </a:solidFill>
            </a:endParaRPr>
          </a:p>
          <a:p>
            <a:pPr algn="l"/>
            <a:r>
              <a:rPr lang="fr-FR" sz="2000" b="1" dirty="0" smtClean="0">
                <a:solidFill>
                  <a:schemeClr val="tx1"/>
                </a:solidFill>
              </a:rPr>
              <a:t>Les mainframes </a:t>
            </a:r>
            <a:endParaRPr lang="fr-FR" sz="2000" dirty="0" smtClean="0">
              <a:solidFill>
                <a:schemeClr val="tx1"/>
              </a:solidFill>
            </a:endParaRPr>
          </a:p>
          <a:p>
            <a:pPr algn="l"/>
            <a:r>
              <a:rPr lang="fr-FR" sz="2000" dirty="0" smtClean="0">
                <a:solidFill>
                  <a:schemeClr val="tx1"/>
                </a:solidFill>
              </a:rPr>
              <a:t>En français ordinateurs centraux , c’est des ordinateurs possédant une grande puissance de calcul, des capacités d'entrée-sortie gigantesques et un haut niveau de fiabilité. Les mainframes sont utilisés dans de grandes entreprises pour effectuer des opérations lourdes de calcul ou de traitement de données volumineuses (exemple ; serveurs web, serveurs INTRANET). </a:t>
            </a:r>
            <a:endParaRPr lang="fr-FR" sz="2000" b="1" dirty="0">
              <a:solidFill>
                <a:schemeClr val="tx1"/>
              </a:solidFill>
            </a:endParaRPr>
          </a:p>
        </p:txBody>
      </p:sp>
      <p:sp>
        <p:nvSpPr>
          <p:cNvPr id="9" name="Titre 1"/>
          <p:cNvSpPr>
            <a:spLocks noGrp="1"/>
          </p:cNvSpPr>
          <p:nvPr>
            <p:ph type="ctrTitle"/>
          </p:nvPr>
        </p:nvSpPr>
        <p:spPr>
          <a:xfrm>
            <a:off x="609600" y="0"/>
            <a:ext cx="7772400" cy="1470025"/>
          </a:xfrm>
        </p:spPr>
        <p:txBody>
          <a:bodyPr>
            <a:normAutofit/>
          </a:bodyPr>
          <a:lstStyle/>
          <a:p>
            <a:r>
              <a:rPr lang="fr-FR" sz="4000" dirty="0" smtClean="0"/>
              <a:t>4-Types </a:t>
            </a:r>
            <a:r>
              <a:rPr lang="fr-FR" sz="4000" dirty="0"/>
              <a:t>d'ordinateurs </a:t>
            </a:r>
          </a:p>
        </p:txBody>
      </p:sp>
      <p:sp>
        <p:nvSpPr>
          <p:cNvPr id="12" name="Rectangle 11"/>
          <p:cNvSpPr/>
          <p:nvPr/>
        </p:nvSpPr>
        <p:spPr>
          <a:xfrm>
            <a:off x="5486400" y="6096000"/>
            <a:ext cx="3254032" cy="369332"/>
          </a:xfrm>
          <a:prstGeom prst="rect">
            <a:avLst/>
          </a:prstGeom>
        </p:spPr>
        <p:txBody>
          <a:bodyPr wrap="none">
            <a:spAutoFit/>
          </a:bodyPr>
          <a:lstStyle/>
          <a:p>
            <a:r>
              <a:rPr lang="fr-FR" dirty="0" smtClean="0"/>
              <a:t>centre de recherche de la NASA  </a:t>
            </a:r>
            <a:endParaRPr lang="fr-FR"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58" y="4093698"/>
            <a:ext cx="4370880" cy="228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105400" y="6400800"/>
            <a:ext cx="2023118" cy="369332"/>
          </a:xfrm>
          <a:prstGeom prst="rect">
            <a:avLst/>
          </a:prstGeom>
        </p:spPr>
        <p:txBody>
          <a:bodyPr wrap="none">
            <a:spAutoFit/>
          </a:bodyPr>
          <a:lstStyle/>
          <a:p>
            <a:r>
              <a:rPr lang="fr-FR" dirty="0" smtClean="0"/>
              <a:t>Ordinateur central. </a:t>
            </a:r>
            <a:endParaRPr lang="fr-FR" dirty="0"/>
          </a:p>
        </p:txBody>
      </p:sp>
    </p:spTree>
    <p:extLst>
      <p:ext uri="{BB962C8B-B14F-4D97-AF65-F5344CB8AC3E}">
        <p14:creationId xmlns:p14="http://schemas.microsoft.com/office/powerpoint/2010/main" val="349884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Olivetti Programma 101 - Museo scienza e tecnologia Milano.jpg"/>
          <p:cNvSpPr>
            <a:spLocks noChangeAspect="1" noChangeArrowheads="1"/>
          </p:cNvSpPr>
          <p:nvPr/>
        </p:nvSpPr>
        <p:spPr bwMode="auto">
          <a:xfrm>
            <a:off x="155575" y="-784225"/>
            <a:ext cx="2476500" cy="1647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Sous-titre 6"/>
          <p:cNvSpPr>
            <a:spLocks noGrp="1"/>
          </p:cNvSpPr>
          <p:nvPr>
            <p:ph type="subTitle" idx="1"/>
          </p:nvPr>
        </p:nvSpPr>
        <p:spPr>
          <a:xfrm>
            <a:off x="539552" y="1219200"/>
            <a:ext cx="8299648" cy="5090120"/>
          </a:xfrm>
        </p:spPr>
        <p:txBody>
          <a:bodyPr>
            <a:normAutofit/>
          </a:bodyPr>
          <a:lstStyle/>
          <a:p>
            <a:pPr algn="l"/>
            <a:r>
              <a:rPr lang="fr-FR" sz="2400" b="1" dirty="0" smtClean="0">
                <a:solidFill>
                  <a:srgbClr val="FF0000"/>
                </a:solidFill>
              </a:rPr>
              <a:t>4.2 </a:t>
            </a:r>
            <a:r>
              <a:rPr lang="fr-FR" sz="2000" b="1" dirty="0" smtClean="0">
                <a:solidFill>
                  <a:srgbClr val="FF0000"/>
                </a:solidFill>
              </a:rPr>
              <a:t>Les ordinateurs de systèmes embarqués </a:t>
            </a:r>
            <a:endParaRPr lang="fr-FR" sz="2000" dirty="0">
              <a:solidFill>
                <a:srgbClr val="FF0000"/>
              </a:solidFill>
            </a:endParaRPr>
          </a:p>
          <a:p>
            <a:pPr algn="l"/>
            <a:endParaRPr lang="fr-FR" sz="2000" b="1" dirty="0">
              <a:solidFill>
                <a:schemeClr val="tx1"/>
              </a:solidFill>
            </a:endParaRPr>
          </a:p>
        </p:txBody>
      </p:sp>
      <p:sp>
        <p:nvSpPr>
          <p:cNvPr id="9" name="Titre 1"/>
          <p:cNvSpPr>
            <a:spLocks noGrp="1"/>
          </p:cNvSpPr>
          <p:nvPr>
            <p:ph type="ctrTitle"/>
          </p:nvPr>
        </p:nvSpPr>
        <p:spPr>
          <a:xfrm>
            <a:off x="609600" y="1"/>
            <a:ext cx="7772400" cy="1219200"/>
          </a:xfrm>
        </p:spPr>
        <p:txBody>
          <a:bodyPr>
            <a:normAutofit/>
          </a:bodyPr>
          <a:lstStyle/>
          <a:p>
            <a:r>
              <a:rPr lang="fr-FR" sz="4000" dirty="0" smtClean="0"/>
              <a:t>4-Types </a:t>
            </a:r>
            <a:r>
              <a:rPr lang="fr-FR" sz="4000" dirty="0"/>
              <a:t>d'ordinateurs </a:t>
            </a:r>
          </a:p>
        </p:txBody>
      </p:sp>
      <p:sp>
        <p:nvSpPr>
          <p:cNvPr id="14" name="Rectangle 13"/>
          <p:cNvSpPr/>
          <p:nvPr/>
        </p:nvSpPr>
        <p:spPr>
          <a:xfrm>
            <a:off x="533400" y="1828800"/>
            <a:ext cx="8229600" cy="4770537"/>
          </a:xfrm>
          <a:prstGeom prst="rect">
            <a:avLst/>
          </a:prstGeom>
        </p:spPr>
        <p:txBody>
          <a:bodyPr wrap="square">
            <a:spAutoFit/>
          </a:bodyPr>
          <a:lstStyle/>
          <a:p>
            <a:r>
              <a:rPr lang="fr-FR" sz="2000" dirty="0" smtClean="0"/>
              <a:t>Un système embarqué est un système complexe qui intègre du logiciel et du matériel conçus ensemble afin de fournir des fonctionnalités données. Il contient généralement un ou plusieurs microprocesseurs destinés à exécuter un ensemble de programmes définis lors de la conception et stockés dans des mémoires. Il ne possédant pas des entrées/sorties standards comme un clavier ou un écran d'ordinateur. </a:t>
            </a:r>
          </a:p>
          <a:p>
            <a:r>
              <a:rPr lang="fr-FR" sz="2000" dirty="0" smtClean="0"/>
              <a:t>Exemple : Avion , voiture ….</a:t>
            </a:r>
          </a:p>
          <a:p>
            <a:r>
              <a:rPr lang="fr-FR" sz="2400" b="1" dirty="0" smtClean="0">
                <a:solidFill>
                  <a:srgbClr val="FF0000"/>
                </a:solidFill>
              </a:rPr>
              <a:t>4.3 </a:t>
            </a:r>
            <a:r>
              <a:rPr lang="fr-FR" sz="2000" b="1" dirty="0" smtClean="0">
                <a:solidFill>
                  <a:srgbClr val="FF0000"/>
                </a:solidFill>
              </a:rPr>
              <a:t> Les ordinateurs personnels </a:t>
            </a:r>
            <a:endParaRPr lang="fr-FR" sz="2000" dirty="0" smtClean="0">
              <a:solidFill>
                <a:srgbClr val="FF0000"/>
              </a:solidFill>
            </a:endParaRPr>
          </a:p>
          <a:p>
            <a:r>
              <a:rPr lang="fr-FR" sz="2000" dirty="0" smtClean="0"/>
              <a:t>Parmi lesquels on distingue : </a:t>
            </a:r>
          </a:p>
          <a:p>
            <a:r>
              <a:rPr lang="fr-FR" sz="2000" dirty="0" smtClean="0"/>
              <a:t>- Les </a:t>
            </a:r>
            <a:r>
              <a:rPr lang="fr-FR" sz="2000" b="1" dirty="0" smtClean="0"/>
              <a:t>ordinateurs de bureau </a:t>
            </a:r>
            <a:r>
              <a:rPr lang="fr-FR" sz="2000" dirty="0" smtClean="0"/>
              <a:t>(en anglais </a:t>
            </a:r>
            <a:r>
              <a:rPr lang="fr-FR" sz="2000" i="1" dirty="0" smtClean="0"/>
              <a:t>desktop computers</a:t>
            </a:r>
            <a:r>
              <a:rPr lang="fr-FR" sz="2000" dirty="0" smtClean="0"/>
              <a:t>) </a:t>
            </a:r>
          </a:p>
          <a:p>
            <a:r>
              <a:rPr lang="fr-FR" sz="2000" dirty="0" smtClean="0"/>
              <a:t>-Les </a:t>
            </a:r>
            <a:r>
              <a:rPr lang="fr-FR" sz="2000" b="1" dirty="0" smtClean="0"/>
              <a:t>ordinateurs portables </a:t>
            </a:r>
            <a:r>
              <a:rPr lang="fr-FR" sz="2000" dirty="0" smtClean="0"/>
              <a:t>(en anglais </a:t>
            </a:r>
            <a:r>
              <a:rPr lang="fr-FR" sz="2000" i="1" dirty="0" err="1" smtClean="0"/>
              <a:t>laptop</a:t>
            </a:r>
            <a:r>
              <a:rPr lang="fr-FR" sz="2000" i="1" dirty="0" smtClean="0"/>
              <a:t> </a:t>
            </a:r>
            <a:r>
              <a:rPr lang="fr-FR" sz="2000" dirty="0" smtClean="0"/>
              <a:t>ou </a:t>
            </a:r>
            <a:r>
              <a:rPr lang="fr-FR" sz="2000" i="1" dirty="0" smtClean="0"/>
              <a:t>notebooks</a:t>
            </a:r>
            <a:r>
              <a:rPr lang="fr-FR" sz="2000" dirty="0" smtClean="0"/>
              <a:t>) </a:t>
            </a:r>
          </a:p>
          <a:p>
            <a:r>
              <a:rPr lang="fr-FR" sz="2000" dirty="0" smtClean="0"/>
              <a:t>-les </a:t>
            </a:r>
            <a:r>
              <a:rPr lang="fr-FR" sz="2000" b="1" dirty="0" err="1" smtClean="0"/>
              <a:t>netbooks</a:t>
            </a:r>
            <a:r>
              <a:rPr lang="fr-FR" sz="2000" b="1" dirty="0" smtClean="0"/>
              <a:t> </a:t>
            </a:r>
            <a:endParaRPr lang="fr-FR" sz="2000" dirty="0" smtClean="0"/>
          </a:p>
          <a:p>
            <a:r>
              <a:rPr lang="fr-FR" sz="2000" dirty="0" smtClean="0"/>
              <a:t>-Les </a:t>
            </a:r>
            <a:r>
              <a:rPr lang="fr-FR" sz="2000" b="1" dirty="0" smtClean="0"/>
              <a:t>tablettes PC </a:t>
            </a:r>
            <a:r>
              <a:rPr lang="fr-FR" sz="2000" dirty="0" smtClean="0"/>
              <a:t>(en anglais </a:t>
            </a:r>
            <a:r>
              <a:rPr lang="fr-FR" sz="2000" i="1" dirty="0" err="1" smtClean="0"/>
              <a:t>tablet</a:t>
            </a:r>
            <a:r>
              <a:rPr lang="fr-FR" sz="2000" i="1" dirty="0" smtClean="0"/>
              <a:t> PC</a:t>
            </a:r>
            <a:r>
              <a:rPr lang="fr-FR" sz="2000" dirty="0" smtClean="0"/>
              <a:t>, également appelées ardoises électroniques)</a:t>
            </a:r>
          </a:p>
          <a:p>
            <a:endParaRPr lang="fr-FR" sz="2000" b="1" dirty="0"/>
          </a:p>
        </p:txBody>
      </p:sp>
    </p:spTree>
    <p:extLst>
      <p:ext uri="{BB962C8B-B14F-4D97-AF65-F5344CB8AC3E}">
        <p14:creationId xmlns:p14="http://schemas.microsoft.com/office/powerpoint/2010/main" val="3498840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Olivetti Programma 101 - Museo scienza e tecnologia Milano.jpg"/>
          <p:cNvSpPr>
            <a:spLocks noChangeAspect="1" noChangeArrowheads="1"/>
          </p:cNvSpPr>
          <p:nvPr/>
        </p:nvSpPr>
        <p:spPr bwMode="auto">
          <a:xfrm>
            <a:off x="155575" y="-784225"/>
            <a:ext cx="2476500" cy="1647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Sous-titre 6"/>
          <p:cNvSpPr>
            <a:spLocks noGrp="1"/>
          </p:cNvSpPr>
          <p:nvPr>
            <p:ph type="subTitle" idx="1"/>
          </p:nvPr>
        </p:nvSpPr>
        <p:spPr>
          <a:xfrm>
            <a:off x="539552" y="1219200"/>
            <a:ext cx="8299648" cy="609600"/>
          </a:xfrm>
        </p:spPr>
        <p:txBody>
          <a:bodyPr>
            <a:normAutofit/>
          </a:bodyPr>
          <a:lstStyle/>
          <a:p>
            <a:pPr algn="l"/>
            <a:r>
              <a:rPr lang="fr-FR" sz="2400" b="1" dirty="0" smtClean="0">
                <a:solidFill>
                  <a:srgbClr val="FF0000"/>
                </a:solidFill>
              </a:rPr>
              <a:t>4.4 </a:t>
            </a:r>
            <a:r>
              <a:rPr lang="fr-FR" sz="2000" b="1" dirty="0" smtClean="0">
                <a:solidFill>
                  <a:srgbClr val="FF0000"/>
                </a:solidFill>
              </a:rPr>
              <a:t> Les assistants personnels  </a:t>
            </a:r>
            <a:endParaRPr lang="fr-FR" sz="2000" dirty="0">
              <a:solidFill>
                <a:srgbClr val="FF0000"/>
              </a:solidFill>
            </a:endParaRPr>
          </a:p>
          <a:p>
            <a:pPr algn="l"/>
            <a:endParaRPr lang="fr-FR" sz="2000" b="1" dirty="0">
              <a:solidFill>
                <a:schemeClr val="tx1"/>
              </a:solidFill>
            </a:endParaRPr>
          </a:p>
        </p:txBody>
      </p:sp>
      <p:sp>
        <p:nvSpPr>
          <p:cNvPr id="9" name="Titre 1"/>
          <p:cNvSpPr>
            <a:spLocks noGrp="1"/>
          </p:cNvSpPr>
          <p:nvPr>
            <p:ph type="ctrTitle"/>
          </p:nvPr>
        </p:nvSpPr>
        <p:spPr>
          <a:xfrm>
            <a:off x="609600" y="1"/>
            <a:ext cx="7772400" cy="1219200"/>
          </a:xfrm>
        </p:spPr>
        <p:txBody>
          <a:bodyPr>
            <a:normAutofit/>
          </a:bodyPr>
          <a:lstStyle/>
          <a:p>
            <a:r>
              <a:rPr lang="fr-FR" sz="4000" dirty="0" smtClean="0"/>
              <a:t>4-Types </a:t>
            </a:r>
            <a:r>
              <a:rPr lang="fr-FR" sz="4000" dirty="0"/>
              <a:t>d'ordinateurs </a:t>
            </a:r>
          </a:p>
        </p:txBody>
      </p:sp>
      <p:sp>
        <p:nvSpPr>
          <p:cNvPr id="14" name="Rectangle 13"/>
          <p:cNvSpPr/>
          <p:nvPr/>
        </p:nvSpPr>
        <p:spPr>
          <a:xfrm>
            <a:off x="533400" y="1828800"/>
            <a:ext cx="8229600" cy="1938992"/>
          </a:xfrm>
          <a:prstGeom prst="rect">
            <a:avLst/>
          </a:prstGeom>
        </p:spPr>
        <p:txBody>
          <a:bodyPr wrap="square">
            <a:spAutoFit/>
          </a:bodyPr>
          <a:lstStyle/>
          <a:p>
            <a:r>
              <a:rPr lang="fr-FR" sz="2000" b="1" dirty="0" smtClean="0"/>
              <a:t> </a:t>
            </a:r>
            <a:endParaRPr lang="fr-FR" sz="2000" dirty="0" smtClean="0">
              <a:solidFill>
                <a:srgbClr val="FF0000"/>
              </a:solidFill>
            </a:endParaRPr>
          </a:p>
          <a:p>
            <a:r>
              <a:rPr lang="fr-FR" sz="2000" dirty="0" smtClean="0"/>
              <a:t>Appelés PDA, (</a:t>
            </a:r>
            <a:r>
              <a:rPr lang="fr-FR" sz="2000" i="1" dirty="0" err="1" smtClean="0"/>
              <a:t>Personal</a:t>
            </a:r>
            <a:r>
              <a:rPr lang="fr-FR" sz="2000" i="1" dirty="0" smtClean="0"/>
              <a:t> digital Assistant</a:t>
            </a:r>
            <a:r>
              <a:rPr lang="fr-FR" sz="2000" dirty="0" smtClean="0"/>
              <a:t>, ou encore </a:t>
            </a:r>
            <a:r>
              <a:rPr lang="fr-FR" sz="2000" i="1" dirty="0" err="1" smtClean="0"/>
              <a:t>handheld</a:t>
            </a:r>
            <a:r>
              <a:rPr lang="fr-FR" sz="2000" i="1" dirty="0" smtClean="0"/>
              <a:t>)</a:t>
            </a:r>
            <a:r>
              <a:rPr lang="fr-FR" sz="2000" dirty="0" smtClean="0"/>
              <a:t>, sont des ordinateurs de poche proposant des fonctionnalités liées à l'organisation personnelle. Ils peuvent être dotés des fonctions d'un téléphone portable. On parle alors souvent dans ce cas de </a:t>
            </a:r>
            <a:r>
              <a:rPr lang="fr-FR" sz="2000" dirty="0" err="1" smtClean="0"/>
              <a:t>smartphone</a:t>
            </a:r>
            <a:r>
              <a:rPr lang="fr-FR" sz="2000" dirty="0" smtClean="0"/>
              <a:t>. </a:t>
            </a:r>
          </a:p>
          <a:p>
            <a:endParaRPr lang="fr-FR" sz="2000" b="1" dirty="0"/>
          </a:p>
        </p:txBody>
      </p:sp>
    </p:spTree>
    <p:extLst>
      <p:ext uri="{BB962C8B-B14F-4D97-AF65-F5344CB8AC3E}">
        <p14:creationId xmlns:p14="http://schemas.microsoft.com/office/powerpoint/2010/main" val="3498840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3.Architecture de l’ordinateur</a:t>
            </a:r>
            <a:endParaRPr/>
          </a:p>
        </p:txBody>
      </p:sp>
      <p:sp>
        <p:nvSpPr>
          <p:cNvPr id="172" name="Google Shape;172;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40"/>
              <a:buNone/>
            </a:pPr>
            <a:r>
              <a:rPr lang="fr-FR" sz="2240"/>
              <a:t>1.- La carte mère ;</a:t>
            </a:r>
            <a:endParaRPr/>
          </a:p>
          <a:p>
            <a:pPr marL="342900" lvl="0" indent="-342900" algn="l" rtl="0">
              <a:lnSpc>
                <a:spcPct val="80000"/>
              </a:lnSpc>
              <a:spcBef>
                <a:spcPts val="448"/>
              </a:spcBef>
              <a:spcAft>
                <a:spcPts val="0"/>
              </a:spcAft>
              <a:buClr>
                <a:schemeClr val="dk1"/>
              </a:buClr>
              <a:buSzPts val="2240"/>
              <a:buNone/>
            </a:pPr>
            <a:r>
              <a:rPr lang="fr-FR" sz="2240"/>
              <a:t> 2.- Le processeur ou le microprocesseur; </a:t>
            </a:r>
            <a:endParaRPr/>
          </a:p>
          <a:p>
            <a:pPr marL="342900" lvl="0" indent="-342900" algn="l" rtl="0">
              <a:lnSpc>
                <a:spcPct val="80000"/>
              </a:lnSpc>
              <a:spcBef>
                <a:spcPts val="448"/>
              </a:spcBef>
              <a:spcAft>
                <a:spcPts val="0"/>
              </a:spcAft>
              <a:buClr>
                <a:schemeClr val="dk1"/>
              </a:buClr>
              <a:buSzPts val="2240"/>
              <a:buNone/>
            </a:pPr>
            <a:r>
              <a:rPr lang="fr-FR" sz="2240"/>
              <a:t>3.- Le bus ;</a:t>
            </a:r>
            <a:endParaRPr/>
          </a:p>
          <a:p>
            <a:pPr marL="342900" lvl="0" indent="-342900" algn="l" rtl="0">
              <a:lnSpc>
                <a:spcPct val="80000"/>
              </a:lnSpc>
              <a:spcBef>
                <a:spcPts val="448"/>
              </a:spcBef>
              <a:spcAft>
                <a:spcPts val="0"/>
              </a:spcAft>
              <a:buClr>
                <a:schemeClr val="dk1"/>
              </a:buClr>
              <a:buSzPts val="2240"/>
              <a:buNone/>
            </a:pPr>
            <a:r>
              <a:rPr lang="fr-FR" sz="2240"/>
              <a:t> 4.- Mémoire vive (RAM) ; </a:t>
            </a:r>
            <a:endParaRPr/>
          </a:p>
          <a:p>
            <a:pPr marL="342900" lvl="0" indent="-342900" algn="l" rtl="0">
              <a:lnSpc>
                <a:spcPct val="80000"/>
              </a:lnSpc>
              <a:spcBef>
                <a:spcPts val="448"/>
              </a:spcBef>
              <a:spcAft>
                <a:spcPts val="0"/>
              </a:spcAft>
              <a:buClr>
                <a:schemeClr val="dk1"/>
              </a:buClr>
              <a:buSzPts val="2240"/>
              <a:buNone/>
            </a:pPr>
            <a:r>
              <a:rPr lang="fr-FR" sz="2240"/>
              <a:t>5.- Cartes graphiques ; </a:t>
            </a:r>
            <a:endParaRPr/>
          </a:p>
          <a:p>
            <a:pPr marL="342900" lvl="0" indent="-342900" algn="l" rtl="0">
              <a:lnSpc>
                <a:spcPct val="80000"/>
              </a:lnSpc>
              <a:spcBef>
                <a:spcPts val="448"/>
              </a:spcBef>
              <a:spcAft>
                <a:spcPts val="0"/>
              </a:spcAft>
              <a:buClr>
                <a:schemeClr val="dk1"/>
              </a:buClr>
              <a:buSzPts val="2240"/>
              <a:buNone/>
            </a:pPr>
            <a:r>
              <a:rPr lang="fr-FR" sz="2240"/>
              <a:t>6.- Les entrées-sorties ;</a:t>
            </a:r>
            <a:endParaRPr/>
          </a:p>
          <a:p>
            <a:pPr marL="342900" lvl="0" indent="-342900" algn="l" rtl="0">
              <a:lnSpc>
                <a:spcPct val="80000"/>
              </a:lnSpc>
              <a:spcBef>
                <a:spcPts val="448"/>
              </a:spcBef>
              <a:spcAft>
                <a:spcPts val="0"/>
              </a:spcAft>
              <a:buClr>
                <a:schemeClr val="dk1"/>
              </a:buClr>
              <a:buSzPts val="2240"/>
              <a:buNone/>
            </a:pPr>
            <a:r>
              <a:rPr lang="fr-FR" sz="2240"/>
              <a:t> 7.- Disque dur ;</a:t>
            </a:r>
            <a:endParaRPr/>
          </a:p>
          <a:p>
            <a:pPr marL="342900" lvl="0" indent="-342900" algn="l" rtl="0">
              <a:lnSpc>
                <a:spcPct val="80000"/>
              </a:lnSpc>
              <a:spcBef>
                <a:spcPts val="448"/>
              </a:spcBef>
              <a:spcAft>
                <a:spcPts val="0"/>
              </a:spcAft>
              <a:buClr>
                <a:schemeClr val="dk1"/>
              </a:buClr>
              <a:buSzPts val="2240"/>
              <a:buNone/>
            </a:pPr>
            <a:r>
              <a:rPr lang="fr-FR" sz="2240"/>
              <a:t> 8.- Lecteur-graveur de CD/DV;</a:t>
            </a:r>
            <a:endParaRPr/>
          </a:p>
          <a:p>
            <a:pPr marL="342900" lvl="0" indent="-342900" algn="l" rtl="0">
              <a:lnSpc>
                <a:spcPct val="80000"/>
              </a:lnSpc>
              <a:spcBef>
                <a:spcPts val="448"/>
              </a:spcBef>
              <a:spcAft>
                <a:spcPts val="0"/>
              </a:spcAft>
              <a:buClr>
                <a:schemeClr val="dk1"/>
              </a:buClr>
              <a:buSzPts val="2240"/>
              <a:buNone/>
            </a:pPr>
            <a:r>
              <a:rPr lang="fr-FR" sz="2240"/>
              <a:t> 9.- L’alimentation électrique ;</a:t>
            </a:r>
            <a:endParaRPr/>
          </a:p>
          <a:p>
            <a:pPr marL="342900" lvl="0" indent="-342900" algn="l" rtl="0">
              <a:lnSpc>
                <a:spcPct val="80000"/>
              </a:lnSpc>
              <a:spcBef>
                <a:spcPts val="448"/>
              </a:spcBef>
              <a:spcAft>
                <a:spcPts val="0"/>
              </a:spcAft>
              <a:buClr>
                <a:schemeClr val="dk1"/>
              </a:buClr>
              <a:buSzPts val="2240"/>
              <a:buNone/>
            </a:pPr>
            <a:r>
              <a:rPr lang="fr-FR" sz="2240"/>
              <a:t>10.-Ecran (Moniteur) ;</a:t>
            </a:r>
            <a:endParaRPr/>
          </a:p>
          <a:p>
            <a:pPr marL="342900" lvl="0" indent="-342900" algn="l" rtl="0">
              <a:lnSpc>
                <a:spcPct val="80000"/>
              </a:lnSpc>
              <a:spcBef>
                <a:spcPts val="448"/>
              </a:spcBef>
              <a:spcAft>
                <a:spcPts val="0"/>
              </a:spcAft>
              <a:buClr>
                <a:schemeClr val="dk1"/>
              </a:buClr>
              <a:buSzPts val="2240"/>
              <a:buNone/>
            </a:pPr>
            <a:r>
              <a:rPr lang="fr-FR" sz="2240"/>
              <a:t>11.-Clavier ;</a:t>
            </a:r>
            <a:endParaRPr/>
          </a:p>
          <a:p>
            <a:pPr marL="342900" lvl="0" indent="-342900" algn="l" rtl="0">
              <a:lnSpc>
                <a:spcPct val="80000"/>
              </a:lnSpc>
              <a:spcBef>
                <a:spcPts val="448"/>
              </a:spcBef>
              <a:spcAft>
                <a:spcPts val="0"/>
              </a:spcAft>
              <a:buClr>
                <a:schemeClr val="dk1"/>
              </a:buClr>
              <a:buSzPts val="2240"/>
              <a:buNone/>
            </a:pPr>
            <a:r>
              <a:rPr lang="fr-FR" sz="2240"/>
              <a:t>12.-Souris ;</a:t>
            </a:r>
            <a:endParaRPr sz="2240"/>
          </a:p>
        </p:txBody>
      </p:sp>
      <p:sp>
        <p:nvSpPr>
          <p:cNvPr id="173" name="Google Shape;173;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74" name="Google Shape;1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17</a:t>
            </a:fld>
            <a:endParaRPr/>
          </a:p>
        </p:txBody>
      </p:sp>
      <p:pic>
        <p:nvPicPr>
          <p:cNvPr id="175" name="Google Shape;175;p11" descr="constitution_ordinateur.png"/>
          <p:cNvPicPr preferRelativeResize="0"/>
          <p:nvPr/>
        </p:nvPicPr>
        <p:blipFill rotWithShape="1">
          <a:blip r:embed="rId3">
            <a:alphaModFix/>
          </a:blip>
          <a:srcRect/>
          <a:stretch/>
        </p:blipFill>
        <p:spPr>
          <a:xfrm>
            <a:off x="3124200" y="1676400"/>
            <a:ext cx="6019800" cy="4948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Le prochain cours </a:t>
            </a:r>
            <a:endParaRPr/>
          </a:p>
        </p:txBody>
      </p:sp>
      <p:sp>
        <p:nvSpPr>
          <p:cNvPr id="1381" name="Google Shape;1381;p12"/>
          <p:cNvSpPr txBox="1">
            <a:spLocks noGrp="1"/>
          </p:cNvSpPr>
          <p:nvPr>
            <p:ph type="body" idx="1"/>
          </p:nvPr>
        </p:nvSpPr>
        <p:spPr>
          <a:xfrm>
            <a:off x="533400" y="2743200"/>
            <a:ext cx="8229600" cy="144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4800"/>
              <a:buNone/>
            </a:pPr>
            <a:r>
              <a:rPr lang="fr-FR" sz="4800"/>
              <a:t>     HARDWARE vs SOFTWARE</a:t>
            </a:r>
            <a:endParaRPr sz="4800"/>
          </a:p>
        </p:txBody>
      </p:sp>
      <p:sp>
        <p:nvSpPr>
          <p:cNvPr id="1382" name="Google Shape;13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383" name="Google Shape;13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fr-FR" b="1"/>
              <a:t>Remarques</a:t>
            </a:r>
            <a:endParaRPr b="1"/>
          </a:p>
        </p:txBody>
      </p:sp>
      <p:sp>
        <p:nvSpPr>
          <p:cNvPr id="100" name="Google Shape;100;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Font typeface="Noto Sans Symbols"/>
              <a:buNone/>
            </a:pPr>
            <a:endParaRPr i="1"/>
          </a:p>
          <a:p>
            <a:pPr marL="342900" lvl="0" indent="-342900" algn="l" rtl="0">
              <a:spcBef>
                <a:spcPts val="640"/>
              </a:spcBef>
              <a:spcAft>
                <a:spcPts val="0"/>
              </a:spcAft>
              <a:buClr>
                <a:schemeClr val="dk1"/>
              </a:buClr>
              <a:buSzPts val="3200"/>
              <a:buFont typeface="Noto Sans Symbols"/>
              <a:buChar char="✔"/>
            </a:pPr>
            <a:r>
              <a:rPr lang="fr-FR" i="1"/>
              <a:t>Volume horaires</a:t>
            </a:r>
            <a:endParaRPr i="1"/>
          </a:p>
          <a:p>
            <a:pPr marL="342900" lvl="0" indent="-342900" algn="l" rtl="0">
              <a:spcBef>
                <a:spcPts val="640"/>
              </a:spcBef>
              <a:spcAft>
                <a:spcPts val="0"/>
              </a:spcAft>
              <a:buClr>
                <a:schemeClr val="dk1"/>
              </a:buClr>
              <a:buSzPts val="3200"/>
              <a:buFont typeface="Noto Sans Symbols"/>
              <a:buChar char="✔"/>
            </a:pPr>
            <a:r>
              <a:rPr lang="fr-FR" i="1"/>
              <a:t>Controls et Examens</a:t>
            </a:r>
            <a:endParaRPr i="1"/>
          </a:p>
          <a:p>
            <a:pPr marL="342900" lvl="0" indent="-342900" algn="l" rtl="0">
              <a:spcBef>
                <a:spcPts val="640"/>
              </a:spcBef>
              <a:spcAft>
                <a:spcPts val="0"/>
              </a:spcAft>
              <a:buClr>
                <a:schemeClr val="dk1"/>
              </a:buClr>
              <a:buSzPts val="3200"/>
              <a:buFont typeface="Noto Sans Symbols"/>
              <a:buChar char="✔"/>
            </a:pPr>
            <a:r>
              <a:rPr lang="fr-FR" i="1"/>
              <a:t> Présentation de projets</a:t>
            </a:r>
            <a:endParaRPr i="1"/>
          </a:p>
        </p:txBody>
      </p:sp>
      <p:sp>
        <p:nvSpPr>
          <p:cNvPr id="101" name="Google Shape;101;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02" name="Google Shape;102;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fr-FR" b="1"/>
              <a:t>Programme</a:t>
            </a:r>
            <a:endParaRPr b="1"/>
          </a:p>
        </p:txBody>
      </p:sp>
      <p:sp>
        <p:nvSpPr>
          <p:cNvPr id="108" name="Google Shape;108;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fr-FR"/>
              <a:t>Rappel sur les notions de base de l’informatique</a:t>
            </a:r>
            <a:endParaRPr/>
          </a:p>
          <a:p>
            <a:pPr marL="457200" lvl="0" indent="-342900" algn="l" rtl="0">
              <a:spcBef>
                <a:spcPts val="0"/>
              </a:spcBef>
              <a:spcAft>
                <a:spcPts val="0"/>
              </a:spcAft>
              <a:buSzPts val="1800"/>
              <a:buChar char="❖"/>
            </a:pPr>
            <a:r>
              <a:rPr lang="fr-FR"/>
              <a:t>Hardware &amp; Software</a:t>
            </a:r>
            <a:endParaRPr/>
          </a:p>
          <a:p>
            <a:pPr marL="457200" lvl="0" indent="-342900" algn="l" rtl="0">
              <a:spcBef>
                <a:spcPts val="0"/>
              </a:spcBef>
              <a:spcAft>
                <a:spcPts val="0"/>
              </a:spcAft>
              <a:buSzPts val="1800"/>
              <a:buChar char="❖"/>
            </a:pPr>
            <a:r>
              <a:rPr lang="fr-FR"/>
              <a:t>Réseaux &amp; topologies</a:t>
            </a:r>
            <a:endParaRPr/>
          </a:p>
          <a:p>
            <a:pPr marL="457200" lvl="0" indent="-342900" algn="l" rtl="0">
              <a:spcBef>
                <a:spcPts val="0"/>
              </a:spcBef>
              <a:spcAft>
                <a:spcPts val="0"/>
              </a:spcAft>
              <a:buSzPts val="1800"/>
              <a:buChar char="❖"/>
            </a:pPr>
            <a:r>
              <a:rPr lang="fr-FR"/>
              <a:t>Les unités informatique &amp; les differentes calcules ()</a:t>
            </a:r>
            <a:endParaRPr/>
          </a:p>
          <a:p>
            <a:pPr marL="457200" lvl="0" indent="-342900" algn="l" rtl="0">
              <a:spcBef>
                <a:spcPts val="0"/>
              </a:spcBef>
              <a:spcAft>
                <a:spcPts val="0"/>
              </a:spcAft>
              <a:buSzPts val="1800"/>
              <a:buChar char="❖"/>
            </a:pPr>
            <a:r>
              <a:rPr lang="fr-FR"/>
              <a:t>Microsoft Office (</a:t>
            </a:r>
            <a:r>
              <a:rPr lang="fr-FR" sz="2800"/>
              <a:t>WORD , EXCEL, POWERPOINT</a:t>
            </a:r>
            <a:r>
              <a:rPr lang="fr-FR"/>
              <a:t>)</a:t>
            </a:r>
            <a:endParaRPr/>
          </a:p>
          <a:p>
            <a:pPr marL="457200" lvl="0" indent="-342900" algn="l" rtl="0">
              <a:spcBef>
                <a:spcPts val="0"/>
              </a:spcBef>
              <a:spcAft>
                <a:spcPts val="0"/>
              </a:spcAft>
              <a:buSzPts val="1800"/>
              <a:buChar char="❖"/>
            </a:pPr>
            <a:r>
              <a:rPr lang="fr-FR"/>
              <a:t>Le Projet</a:t>
            </a:r>
            <a:endParaRPr/>
          </a:p>
        </p:txBody>
      </p:sp>
      <p:sp>
        <p:nvSpPr>
          <p:cNvPr id="109" name="Google Shape;109;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10" name="Google Shape;1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533400" y="2743200"/>
            <a:ext cx="8229600" cy="1143000"/>
          </a:xfrm>
          <a:prstGeom prst="rect">
            <a:avLst/>
          </a:prstGeom>
          <a:noFill/>
          <a:ln>
            <a:noFill/>
          </a:ln>
        </p:spPr>
        <p:txBody>
          <a:bodyPr spcFirstLastPara="1" wrap="square" lIns="91425" tIns="45700" rIns="91425" bIns="45700" anchor="ctr" anchorCtr="0">
            <a:normAutofit fontScale="90000"/>
          </a:bodyPr>
          <a:lstStyle/>
          <a:p>
            <a:pPr marL="857250" lvl="0" indent="-857250" algn="ctr" rtl="0">
              <a:spcBef>
                <a:spcPts val="0"/>
              </a:spcBef>
              <a:spcAft>
                <a:spcPts val="0"/>
              </a:spcAft>
              <a:buClr>
                <a:schemeClr val="dk1"/>
              </a:buClr>
              <a:buSzPts val="3959"/>
              <a:buFont typeface="Calibri"/>
              <a:buAutoNum type="romanUcPeriod"/>
            </a:pPr>
            <a:r>
              <a:rPr lang="fr-FR" sz="3959" b="1"/>
              <a:t>Rappel sur les notions de base de l’informatique</a:t>
            </a:r>
            <a:endParaRPr sz="3959" b="1"/>
          </a:p>
        </p:txBody>
      </p:sp>
      <p:sp>
        <p:nvSpPr>
          <p:cNvPr id="116" name="Google Shape;11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17" name="Google Shape;11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742950" lvl="0" indent="-742950" algn="ctr" rtl="0">
              <a:spcBef>
                <a:spcPts val="0"/>
              </a:spcBef>
              <a:spcAft>
                <a:spcPts val="0"/>
              </a:spcAft>
              <a:buClr>
                <a:schemeClr val="dk1"/>
              </a:buClr>
              <a:buSzPts val="4400"/>
              <a:buFont typeface="Calibri"/>
              <a:buNone/>
            </a:pPr>
            <a:r>
              <a:rPr lang="fr-FR"/>
              <a:t>1.Définitions</a:t>
            </a:r>
            <a:endParaRPr/>
          </a:p>
        </p:txBody>
      </p:sp>
      <p:sp>
        <p:nvSpPr>
          <p:cNvPr id="124" name="Google Shape;124;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fr-FR" sz="2000" b="1"/>
              <a:t>INFORMATIQUE</a:t>
            </a:r>
            <a:r>
              <a:rPr lang="fr-FR" sz="2000"/>
              <a:t> : Ce terme résulte de l'association du terme « information » avec le terme « automatique » , de cela l’informatique veut dire le </a:t>
            </a:r>
            <a:r>
              <a:rPr lang="fr-FR" sz="2000" u="sng">
                <a:solidFill>
                  <a:schemeClr val="hlink"/>
                </a:solidFill>
                <a:hlinkClick r:id="rId3"/>
              </a:rPr>
              <a:t>traitement automatique de l'information</a:t>
            </a:r>
            <a:r>
              <a:rPr lang="fr-FR" sz="2000"/>
              <a:t> . </a:t>
            </a:r>
            <a:endParaRPr/>
          </a:p>
          <a:p>
            <a:pPr marL="342900" lvl="0" indent="-342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fr-FR" sz="2000" b="1"/>
              <a:t>TIC</a:t>
            </a:r>
            <a:r>
              <a:rPr lang="fr-FR" sz="2000"/>
              <a:t> : Technologies de l'information et de la communication est une expression, principalement utilisée dans le monde universitaire, pour désigner l’ensemble des </a:t>
            </a:r>
            <a:r>
              <a:rPr lang="fr-FR" sz="2000" u="sng">
                <a:solidFill>
                  <a:schemeClr val="hlink"/>
                </a:solidFill>
                <a:hlinkClick r:id="rId4"/>
              </a:rPr>
              <a:t>techniques</a:t>
            </a:r>
            <a:r>
              <a:rPr lang="fr-FR" sz="2000"/>
              <a:t> de l'</a:t>
            </a:r>
            <a:r>
              <a:rPr lang="fr-FR" sz="2000" u="sng">
                <a:solidFill>
                  <a:schemeClr val="hlink"/>
                </a:solidFill>
                <a:hlinkClick r:id="rId5"/>
              </a:rPr>
              <a:t>informatique</a:t>
            </a:r>
            <a:r>
              <a:rPr lang="fr-FR" sz="2000"/>
              <a:t>, de l'</a:t>
            </a:r>
            <a:r>
              <a:rPr lang="fr-FR" sz="2000" u="sng">
                <a:solidFill>
                  <a:schemeClr val="hlink"/>
                </a:solidFill>
                <a:hlinkClick r:id="rId6"/>
              </a:rPr>
              <a:t>audiovisuel</a:t>
            </a:r>
            <a:r>
              <a:rPr lang="fr-FR" sz="2000"/>
              <a:t>, des </a:t>
            </a:r>
            <a:r>
              <a:rPr lang="fr-FR" sz="2000" u="sng">
                <a:solidFill>
                  <a:schemeClr val="hlink"/>
                </a:solidFill>
                <a:hlinkClick r:id="rId7"/>
              </a:rPr>
              <a:t>multimédias</a:t>
            </a:r>
            <a:r>
              <a:rPr lang="fr-FR" sz="2000"/>
              <a:t>, d'</a:t>
            </a:r>
            <a:r>
              <a:rPr lang="fr-FR" sz="2000" u="sng">
                <a:solidFill>
                  <a:schemeClr val="hlink"/>
                </a:solidFill>
                <a:hlinkClick r:id="rId8"/>
              </a:rPr>
              <a:t>Internet</a:t>
            </a:r>
            <a:r>
              <a:rPr lang="fr-FR" sz="2000"/>
              <a:t> et des </a:t>
            </a:r>
            <a:r>
              <a:rPr lang="fr-FR" sz="2000" u="sng">
                <a:solidFill>
                  <a:schemeClr val="hlink"/>
                </a:solidFill>
                <a:hlinkClick r:id="rId9"/>
              </a:rPr>
              <a:t>télécommunications</a:t>
            </a:r>
            <a:r>
              <a:rPr lang="fr-FR" sz="2000"/>
              <a:t> qui permettent aux utilisateurs de communiquer, de produire et de transmettre l'information sous différentes formes : </a:t>
            </a:r>
            <a:r>
              <a:rPr lang="fr-FR" sz="2000" u="sng">
                <a:solidFill>
                  <a:schemeClr val="hlink"/>
                </a:solidFill>
                <a:hlinkClick r:id="rId10"/>
              </a:rPr>
              <a:t>texte</a:t>
            </a:r>
            <a:r>
              <a:rPr lang="fr-FR" sz="2000"/>
              <a:t>, </a:t>
            </a:r>
            <a:r>
              <a:rPr lang="fr-FR" sz="2000" u="sng">
                <a:solidFill>
                  <a:schemeClr val="hlink"/>
                </a:solidFill>
                <a:hlinkClick r:id="rId11"/>
              </a:rPr>
              <a:t>musique</a:t>
            </a:r>
            <a:r>
              <a:rPr lang="fr-FR" sz="2000"/>
              <a:t>, </a:t>
            </a:r>
            <a:r>
              <a:rPr lang="fr-FR" sz="2000" u="sng">
                <a:solidFill>
                  <a:schemeClr val="hlink"/>
                </a:solidFill>
                <a:hlinkClick r:id="rId12"/>
              </a:rPr>
              <a:t>son</a:t>
            </a:r>
            <a:r>
              <a:rPr lang="fr-FR" sz="2000"/>
              <a:t>, </a:t>
            </a:r>
            <a:r>
              <a:rPr lang="fr-FR" sz="2000" u="sng">
                <a:solidFill>
                  <a:schemeClr val="hlink"/>
                </a:solidFill>
                <a:hlinkClick r:id="rId13"/>
              </a:rPr>
              <a:t>image</a:t>
            </a:r>
            <a:r>
              <a:rPr lang="fr-FR" sz="2000"/>
              <a:t>, </a:t>
            </a:r>
            <a:r>
              <a:rPr lang="fr-FR" sz="2000" u="sng">
                <a:solidFill>
                  <a:schemeClr val="hlink"/>
                </a:solidFill>
                <a:hlinkClick r:id="rId14"/>
              </a:rPr>
              <a:t>vidéo</a:t>
            </a:r>
            <a:r>
              <a:rPr lang="fr-FR" sz="2000"/>
              <a:t> et </a:t>
            </a:r>
            <a:r>
              <a:rPr lang="fr-FR" sz="2000" u="sng">
                <a:solidFill>
                  <a:schemeClr val="hlink"/>
                </a:solidFill>
                <a:hlinkClick r:id="rId15"/>
              </a:rPr>
              <a:t>interface graphique</a:t>
            </a:r>
            <a:r>
              <a:rPr lang="fr-FR" sz="2000"/>
              <a:t> interactive (</a:t>
            </a:r>
            <a:r>
              <a:rPr lang="fr-FR" sz="2000" u="sng">
                <a:solidFill>
                  <a:schemeClr val="hlink"/>
                </a:solidFill>
                <a:hlinkClick r:id="rId16"/>
              </a:rPr>
              <a:t>IHM</a:t>
            </a:r>
            <a:r>
              <a:rPr lang="fr-FR" sz="2000"/>
              <a:t>).</a:t>
            </a:r>
            <a:endParaRPr/>
          </a:p>
          <a:p>
            <a:pPr marL="342900" lvl="0" indent="-215900" algn="l" rtl="0">
              <a:spcBef>
                <a:spcPts val="400"/>
              </a:spcBef>
              <a:spcAft>
                <a:spcPts val="0"/>
              </a:spcAft>
              <a:buClr>
                <a:schemeClr val="dk1"/>
              </a:buClr>
              <a:buSzPts val="2000"/>
              <a:buNone/>
            </a:pPr>
            <a:endParaRPr sz="2000"/>
          </a:p>
        </p:txBody>
      </p:sp>
      <p:sp>
        <p:nvSpPr>
          <p:cNvPr id="125" name="Google Shape;12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26" name="Google Shape;12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742950" lvl="0" indent="-742950" algn="ctr" rtl="0">
              <a:spcBef>
                <a:spcPts val="0"/>
              </a:spcBef>
              <a:spcAft>
                <a:spcPts val="0"/>
              </a:spcAft>
              <a:buClr>
                <a:schemeClr val="dk1"/>
              </a:buClr>
              <a:buSzPts val="4400"/>
              <a:buFont typeface="Calibri"/>
              <a:buNone/>
            </a:pPr>
            <a:r>
              <a:rPr lang="fr-FR"/>
              <a:t>1.Définitions</a:t>
            </a:r>
            <a:endParaRPr/>
          </a:p>
        </p:txBody>
      </p:sp>
      <p:sp>
        <p:nvSpPr>
          <p:cNvPr id="132" name="Google Shape;132;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fr-FR" sz="2000" b="1"/>
              <a:t>ORDINATEUR</a:t>
            </a:r>
            <a:r>
              <a:rPr lang="fr-FR" sz="2000"/>
              <a:t> </a:t>
            </a:r>
            <a:r>
              <a:rPr lang="fr-FR" sz="2000" b="1"/>
              <a:t>: </a:t>
            </a:r>
            <a:r>
              <a:rPr lang="fr-FR" sz="2000"/>
              <a:t> est un </a:t>
            </a:r>
            <a:r>
              <a:rPr lang="fr-FR" sz="2000" u="sng">
                <a:solidFill>
                  <a:schemeClr val="hlink"/>
                </a:solidFill>
                <a:hlinkClick r:id="rId3"/>
              </a:rPr>
              <a:t>système de traitement de l'information</a:t>
            </a:r>
            <a:r>
              <a:rPr lang="fr-FR" sz="2000"/>
              <a:t> programmable  qui fonctionne par la lecture séquentielle d'un ensemble d'instructions, organisées en </a:t>
            </a:r>
            <a:r>
              <a:rPr lang="fr-FR" sz="2000" u="sng">
                <a:solidFill>
                  <a:schemeClr val="hlink"/>
                </a:solidFill>
                <a:hlinkClick r:id="rId4"/>
              </a:rPr>
              <a:t>programmes</a:t>
            </a:r>
            <a:r>
              <a:rPr lang="fr-FR" sz="2000"/>
              <a:t>, qui lui font exécuter des opérations </a:t>
            </a:r>
            <a:r>
              <a:rPr lang="fr-FR" sz="2000" u="sng">
                <a:solidFill>
                  <a:schemeClr val="hlink"/>
                </a:solidFill>
                <a:hlinkClick r:id="rId5"/>
              </a:rPr>
              <a:t>logiques</a:t>
            </a:r>
            <a:r>
              <a:rPr lang="fr-FR" sz="2000"/>
              <a:t> et </a:t>
            </a:r>
            <a:r>
              <a:rPr lang="fr-FR" sz="2000" u="sng">
                <a:solidFill>
                  <a:schemeClr val="hlink"/>
                </a:solidFill>
                <a:hlinkClick r:id="rId6"/>
              </a:rPr>
              <a:t>arithmétiques</a:t>
            </a:r>
            <a:r>
              <a:rPr lang="fr-FR" sz="2000"/>
              <a:t> .</a:t>
            </a:r>
            <a:endParaRPr/>
          </a:p>
          <a:p>
            <a:pPr marL="342900" lvl="0" indent="-342900" algn="l" rtl="0">
              <a:spcBef>
                <a:spcPts val="480"/>
              </a:spcBef>
              <a:spcAft>
                <a:spcPts val="0"/>
              </a:spcAft>
              <a:buClr>
                <a:schemeClr val="dk1"/>
              </a:buClr>
              <a:buSzPts val="2400"/>
              <a:buNone/>
            </a:pPr>
            <a:endParaRPr sz="2400"/>
          </a:p>
        </p:txBody>
      </p:sp>
      <p:sp>
        <p:nvSpPr>
          <p:cNvPr id="133" name="Google Shape;13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34" name="Google Shape;13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6</a:t>
            </a:fld>
            <a:endParaRPr/>
          </a:p>
        </p:txBody>
      </p:sp>
      <p:pic>
        <p:nvPicPr>
          <p:cNvPr id="6" name="Image 5" descr="c38c41e37c02447e1cfc6bcce39efd8c.jpg"/>
          <p:cNvPicPr>
            <a:picLocks noChangeAspect="1"/>
          </p:cNvPicPr>
          <p:nvPr/>
        </p:nvPicPr>
        <p:blipFill>
          <a:blip r:embed="rId7"/>
          <a:stretch>
            <a:fillRect/>
          </a:stretch>
        </p:blipFill>
        <p:spPr>
          <a:xfrm>
            <a:off x="2895600" y="3429000"/>
            <a:ext cx="3271889"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742950" lvl="0" indent="-742950" algn="l" rtl="0">
              <a:spcBef>
                <a:spcPts val="0"/>
              </a:spcBef>
              <a:spcAft>
                <a:spcPts val="0"/>
              </a:spcAft>
              <a:buClr>
                <a:schemeClr val="dk1"/>
              </a:buClr>
              <a:buSzPts val="3959"/>
              <a:buFont typeface="Calibri"/>
              <a:buNone/>
            </a:pPr>
            <a:r>
              <a:rPr lang="fr-FR" sz="3959"/>
              <a:t>2. l’Évolution de l’ordinateur </a:t>
            </a:r>
            <a:endParaRPr sz="3959"/>
          </a:p>
        </p:txBody>
      </p:sp>
      <p:sp>
        <p:nvSpPr>
          <p:cNvPr id="140" name="Google Shape;140;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850"/>
              <a:buChar char="•"/>
            </a:pPr>
            <a:r>
              <a:rPr lang="fr-FR" sz="1850" b="1" dirty="0"/>
              <a:t>les tubes à vides – 1940 à 1955</a:t>
            </a:r>
            <a:endParaRPr/>
          </a:p>
          <a:p>
            <a:pPr marL="342900" lvl="0" indent="-342900" algn="l" rtl="0">
              <a:lnSpc>
                <a:spcPct val="90000"/>
              </a:lnSpc>
              <a:spcBef>
                <a:spcPts val="370"/>
              </a:spcBef>
              <a:spcAft>
                <a:spcPts val="0"/>
              </a:spcAft>
              <a:buClr>
                <a:schemeClr val="dk1"/>
              </a:buClr>
              <a:buSzPts val="1850"/>
              <a:buNone/>
            </a:pPr>
            <a:r>
              <a:rPr lang="fr-FR" sz="1850" dirty="0"/>
              <a:t>       y avait des moteurs de calculs qui utilisent  des tubes à vide. Les ordinateurs avaient une mémoire et des capacités de traitement très modestes </a:t>
            </a:r>
            <a:endParaRPr/>
          </a:p>
          <a:p>
            <a:pPr marL="342900" lvl="0" indent="-342900" algn="l" rtl="0">
              <a:lnSpc>
                <a:spcPct val="90000"/>
              </a:lnSpc>
              <a:spcBef>
                <a:spcPts val="370"/>
              </a:spcBef>
              <a:spcAft>
                <a:spcPts val="0"/>
              </a:spcAft>
              <a:buClr>
                <a:schemeClr val="dk1"/>
              </a:buClr>
              <a:buSzPts val="1850"/>
              <a:buNone/>
            </a:pPr>
            <a:r>
              <a:rPr lang="fr-FR" sz="1400" dirty="0">
                <a:latin typeface="Arial"/>
                <a:ea typeface="Arial"/>
                <a:cs typeface="Arial"/>
                <a:sym typeface="Arial"/>
              </a:rPr>
              <a:t> </a:t>
            </a:r>
            <a:r>
              <a:rPr lang="fr-FR" sz="1400" dirty="0">
                <a:highlight>
                  <a:srgbClr val="FFFFFF"/>
                </a:highlight>
                <a:latin typeface="Arial"/>
                <a:ea typeface="Arial"/>
                <a:cs typeface="Arial"/>
                <a:sym typeface="Arial"/>
              </a:rPr>
              <a:t>⇒ Ni langage ni système d'exploitation.</a:t>
            </a:r>
            <a:endParaRPr sz="1400">
              <a:highlight>
                <a:srgbClr val="FFFFFF"/>
              </a:highlight>
              <a:latin typeface="Arial"/>
              <a:ea typeface="Arial"/>
              <a:cs typeface="Arial"/>
              <a:sym typeface="Arial"/>
            </a:endParaRPr>
          </a:p>
          <a:p>
            <a:pPr marL="342900" lvl="0" indent="-342900" algn="l" rtl="0">
              <a:lnSpc>
                <a:spcPct val="90000"/>
              </a:lnSpc>
              <a:spcBef>
                <a:spcPts val="370"/>
              </a:spcBef>
              <a:spcAft>
                <a:spcPts val="0"/>
              </a:spcAft>
              <a:buClr>
                <a:schemeClr val="dk1"/>
              </a:buClr>
              <a:buSzPts val="1850"/>
              <a:buNone/>
            </a:pPr>
            <a:r>
              <a:rPr lang="fr-FR" sz="1400" dirty="0">
                <a:highlight>
                  <a:srgbClr val="FFFFFF"/>
                </a:highlight>
                <a:latin typeface="Arial"/>
                <a:ea typeface="Arial"/>
                <a:cs typeface="Arial"/>
                <a:sym typeface="Arial"/>
              </a:rPr>
              <a:t>1950 :    Première amélioration : les cartes perforées = « écriture de programmes </a:t>
            </a:r>
            <a:r>
              <a:rPr lang="fr-FR" sz="1400" dirty="0" smtClean="0">
                <a:highlight>
                  <a:srgbClr val="FFFFFF"/>
                </a:highlight>
                <a:latin typeface="Arial"/>
                <a:ea typeface="Arial"/>
                <a:cs typeface="Arial"/>
                <a:sym typeface="Arial"/>
              </a:rPr>
              <a:t>»</a:t>
            </a:r>
          </a:p>
          <a:p>
            <a:pPr marL="342900" lvl="0" indent="-342900" algn="l" rtl="0">
              <a:lnSpc>
                <a:spcPct val="90000"/>
              </a:lnSpc>
              <a:spcBef>
                <a:spcPts val="370"/>
              </a:spcBef>
              <a:spcAft>
                <a:spcPts val="0"/>
              </a:spcAft>
              <a:buClr>
                <a:schemeClr val="dk1"/>
              </a:buClr>
              <a:buSzPts val="1850"/>
              <a:buNone/>
            </a:pPr>
            <a:endParaRPr sz="1400">
              <a:highlight>
                <a:srgbClr val="FFFFFF"/>
              </a:highlight>
              <a:latin typeface="Arial"/>
              <a:ea typeface="Arial"/>
              <a:cs typeface="Arial"/>
              <a:sym typeface="Arial"/>
            </a:endParaRPr>
          </a:p>
          <a:p>
            <a:pPr marL="457200" lvl="0" indent="-346075" algn="l" rtl="0">
              <a:lnSpc>
                <a:spcPct val="90000"/>
              </a:lnSpc>
              <a:spcBef>
                <a:spcPts val="370"/>
              </a:spcBef>
              <a:spcAft>
                <a:spcPts val="0"/>
              </a:spcAft>
              <a:buSzPts val="1850"/>
              <a:buChar char="●"/>
            </a:pPr>
            <a:r>
              <a:rPr lang="fr-FR" sz="1850" b="1" dirty="0"/>
              <a:t>les transistors – 1955 à 1965</a:t>
            </a:r>
            <a:endParaRPr sz="1850"/>
          </a:p>
          <a:p>
            <a:pPr marL="342900" lvl="0" indent="-342900" algn="l" rtl="0">
              <a:lnSpc>
                <a:spcPct val="90000"/>
              </a:lnSpc>
              <a:spcBef>
                <a:spcPts val="370"/>
              </a:spcBef>
              <a:spcAft>
                <a:spcPts val="0"/>
              </a:spcAft>
              <a:buClr>
                <a:schemeClr val="dk1"/>
              </a:buClr>
              <a:buSzPts val="1850"/>
              <a:buNone/>
            </a:pPr>
            <a:r>
              <a:rPr lang="fr-FR" sz="1850" dirty="0"/>
              <a:t>	Les ordinateurs de la deuxième génération utilisent des transistors au lieu des tubes à vide.</a:t>
            </a:r>
            <a:endParaRPr sz="1850"/>
          </a:p>
          <a:p>
            <a:pPr marL="914400" lvl="0" indent="0" algn="l" rtl="0">
              <a:lnSpc>
                <a:spcPct val="90000"/>
              </a:lnSpc>
              <a:spcBef>
                <a:spcPts val="370"/>
              </a:spcBef>
              <a:spcAft>
                <a:spcPts val="0"/>
              </a:spcAft>
              <a:buClr>
                <a:schemeClr val="dk1"/>
              </a:buClr>
              <a:buSzPts val="1850"/>
              <a:buNone/>
            </a:pPr>
            <a:r>
              <a:rPr lang="fr-FR" sz="1850" dirty="0" smtClean="0"/>
              <a:t>Ces </a:t>
            </a:r>
            <a:r>
              <a:rPr lang="fr-FR" sz="1850" dirty="0"/>
              <a:t>ordinateurs avaient jusqu'à 32 kilo-octets de mémoire et ils pouvaient traiter jusqu’à 300 000 instructions à la seconde. Ils avaient assez de mémoire et de puissance de traitement pour servir à des tâches scientifiques, ainsi qu’à des tâches administratives, comme la paye ou la facturation.</a:t>
            </a:r>
            <a:endParaRPr/>
          </a:p>
          <a:p>
            <a:pPr marL="342900" lvl="0" indent="-342900" algn="l" rtl="0">
              <a:lnSpc>
                <a:spcPct val="90000"/>
              </a:lnSpc>
              <a:spcBef>
                <a:spcPts val="370"/>
              </a:spcBef>
              <a:spcAft>
                <a:spcPts val="0"/>
              </a:spcAft>
              <a:buClr>
                <a:schemeClr val="dk1"/>
              </a:buClr>
              <a:buSzPts val="1850"/>
              <a:buNone/>
            </a:pPr>
            <a:endParaRPr sz="1850"/>
          </a:p>
        </p:txBody>
      </p:sp>
      <p:sp>
        <p:nvSpPr>
          <p:cNvPr id="141" name="Google Shape;14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42" name="Google Shape;14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7</a:t>
            </a:fld>
            <a:endParaRPr/>
          </a:p>
        </p:txBody>
      </p:sp>
      <p:pic>
        <p:nvPicPr>
          <p:cNvPr id="7" name="Google Shape;180;p21"/>
          <p:cNvPicPr preferRelativeResize="0"/>
          <p:nvPr/>
        </p:nvPicPr>
        <p:blipFill rotWithShape="1">
          <a:blip r:embed="rId3">
            <a:alphaModFix/>
          </a:blip>
          <a:srcRect/>
          <a:stretch/>
        </p:blipFill>
        <p:spPr>
          <a:xfrm>
            <a:off x="5711483" y="5219112"/>
            <a:ext cx="2321170" cy="1554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959"/>
              <a:buFont typeface="Calibri"/>
              <a:buNone/>
            </a:pPr>
            <a:r>
              <a:rPr lang="fr-FR" sz="3959"/>
              <a:t>2. l'Évolution de l’ordinateur </a:t>
            </a:r>
            <a:endParaRPr sz="3959"/>
          </a:p>
        </p:txBody>
      </p:sp>
      <p:sp>
        <p:nvSpPr>
          <p:cNvPr id="148" name="Google Shape;148;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00"/>
              <a:buChar char="•"/>
            </a:pPr>
            <a:r>
              <a:rPr lang="fr-FR" sz="1700" b="1" dirty="0"/>
              <a:t>les circuits intégrés – 1965 à 1975</a:t>
            </a:r>
            <a:endParaRPr sz="1700"/>
          </a:p>
          <a:p>
            <a:pPr marL="342900" lvl="0" indent="-342900" algn="l" rtl="0">
              <a:lnSpc>
                <a:spcPct val="80000"/>
              </a:lnSpc>
              <a:spcBef>
                <a:spcPts val="374"/>
              </a:spcBef>
              <a:spcAft>
                <a:spcPts val="0"/>
              </a:spcAft>
              <a:buClr>
                <a:schemeClr val="dk1"/>
              </a:buClr>
              <a:buSzPts val="1700"/>
              <a:buNone/>
            </a:pPr>
            <a:r>
              <a:rPr lang="fr-FR" sz="1700" dirty="0"/>
              <a:t>	</a:t>
            </a:r>
            <a:r>
              <a:rPr lang="fr-FR" sz="1870" dirty="0"/>
              <a:t>Les ordinateurs de la troisième génération possédaient des circuits intégrés.</a:t>
            </a:r>
            <a:endParaRPr sz="1870"/>
          </a:p>
          <a:p>
            <a:pPr marL="342900" lvl="0" indent="-342900" algn="l" rtl="0">
              <a:lnSpc>
                <a:spcPct val="80000"/>
              </a:lnSpc>
              <a:spcBef>
                <a:spcPts val="374"/>
              </a:spcBef>
              <a:spcAft>
                <a:spcPts val="0"/>
              </a:spcAft>
              <a:buClr>
                <a:schemeClr val="dk1"/>
              </a:buClr>
              <a:buSzPts val="1700"/>
              <a:buNone/>
            </a:pPr>
            <a:r>
              <a:rPr lang="fr-FR" sz="1870" dirty="0"/>
              <a:t> </a:t>
            </a:r>
            <a:endParaRPr sz="1870"/>
          </a:p>
          <a:p>
            <a:pPr marL="457200" lvl="0" indent="-347345" algn="l" rtl="0">
              <a:lnSpc>
                <a:spcPct val="80000"/>
              </a:lnSpc>
              <a:spcBef>
                <a:spcPts val="374"/>
              </a:spcBef>
              <a:spcAft>
                <a:spcPts val="0"/>
              </a:spcAft>
              <a:buSzPts val="1870"/>
              <a:buChar char="➔"/>
            </a:pPr>
            <a:r>
              <a:rPr lang="fr-FR" sz="1870" dirty="0"/>
              <a:t>La capacité de mémoire de ces ordinateurs allait jusqu'à 2 mégaoctets.</a:t>
            </a:r>
            <a:endParaRPr sz="1870"/>
          </a:p>
          <a:p>
            <a:pPr marL="457200" lvl="0" indent="-347345" algn="l" rtl="0">
              <a:lnSpc>
                <a:spcPct val="80000"/>
              </a:lnSpc>
              <a:spcBef>
                <a:spcPts val="0"/>
              </a:spcBef>
              <a:spcAft>
                <a:spcPts val="0"/>
              </a:spcAft>
              <a:buSzPts val="1870"/>
              <a:buChar char="➔"/>
            </a:pPr>
            <a:r>
              <a:rPr lang="fr-FR" sz="1870" dirty="0"/>
              <a:t> la vitesse de traitement  jusqu'à 5 millions d’instructions à la seconde.</a:t>
            </a:r>
            <a:endParaRPr sz="1870"/>
          </a:p>
          <a:p>
            <a:pPr marL="0" lvl="0" indent="0" algn="l" rtl="0">
              <a:lnSpc>
                <a:spcPct val="80000"/>
              </a:lnSpc>
              <a:spcBef>
                <a:spcPts val="374"/>
              </a:spcBef>
              <a:spcAft>
                <a:spcPts val="0"/>
              </a:spcAft>
              <a:buNone/>
            </a:pPr>
            <a:r>
              <a:rPr lang="fr-FR" sz="1870" dirty="0"/>
              <a:t> 	</a:t>
            </a:r>
            <a:r>
              <a:rPr lang="fr-FR" sz="1870" dirty="0" smtClean="0"/>
              <a:t>*</a:t>
            </a:r>
            <a:r>
              <a:rPr lang="fr-FR" sz="1870" dirty="0"/>
              <a:t>permis l’introduction de logiciels qui pouvaient être exploités par des utilisateurs sans formation technique . </a:t>
            </a:r>
            <a:endParaRPr lang="fr-FR" sz="1700" dirty="0"/>
          </a:p>
          <a:p>
            <a:pPr marL="457200" lvl="0" indent="457200" algn="l" rtl="0">
              <a:lnSpc>
                <a:spcPct val="80000"/>
              </a:lnSpc>
              <a:spcBef>
                <a:spcPts val="374"/>
              </a:spcBef>
              <a:spcAft>
                <a:spcPts val="0"/>
              </a:spcAft>
              <a:buNone/>
            </a:pPr>
            <a:endParaRPr sz="1700"/>
          </a:p>
          <a:p>
            <a:pPr marL="342900" lvl="0" indent="-342900" algn="l" rtl="0">
              <a:lnSpc>
                <a:spcPct val="80000"/>
              </a:lnSpc>
              <a:spcBef>
                <a:spcPts val="340"/>
              </a:spcBef>
              <a:spcAft>
                <a:spcPts val="0"/>
              </a:spcAft>
              <a:buClr>
                <a:schemeClr val="dk1"/>
              </a:buClr>
              <a:buSzPts val="1700"/>
              <a:buChar char="•"/>
            </a:pPr>
            <a:r>
              <a:rPr lang="fr-FR" sz="1700" b="1" dirty="0"/>
              <a:t>les circuits intégrés à très grande échelle - 1975 à nos jours</a:t>
            </a:r>
            <a:endParaRPr sz="1700"/>
          </a:p>
          <a:p>
            <a:pPr marL="342900" lvl="0" indent="-342900" algn="l" rtl="0">
              <a:lnSpc>
                <a:spcPct val="80000"/>
              </a:lnSpc>
              <a:spcBef>
                <a:spcPts val="374"/>
              </a:spcBef>
              <a:spcAft>
                <a:spcPts val="0"/>
              </a:spcAft>
              <a:buClr>
                <a:schemeClr val="dk1"/>
              </a:buClr>
              <a:buSzPts val="1700"/>
              <a:buNone/>
            </a:pPr>
            <a:r>
              <a:rPr lang="fr-FR" sz="1700" dirty="0"/>
              <a:t>	</a:t>
            </a:r>
            <a:r>
              <a:rPr lang="fr-FR" sz="1870" dirty="0"/>
              <a:t>Cette technologie  consiste à comprimer des centaines de milliers de circuits intégrés  dans la même puce, qui permet d’intégrer la mémoire, la logique et les commandes de l’ordinateur à l’intérieur d’une seule puce appelée microprocesseur .</a:t>
            </a: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a:p>
            <a:pPr marL="342900" lvl="0" indent="-342900" algn="l" rtl="0">
              <a:lnSpc>
                <a:spcPct val="80000"/>
              </a:lnSpc>
              <a:spcBef>
                <a:spcPts val="340"/>
              </a:spcBef>
              <a:spcAft>
                <a:spcPts val="0"/>
              </a:spcAft>
              <a:buClr>
                <a:schemeClr val="dk1"/>
              </a:buClr>
              <a:buSzPts val="1700"/>
              <a:buNone/>
            </a:pPr>
            <a:endParaRPr sz="1700"/>
          </a:p>
        </p:txBody>
      </p:sp>
      <p:sp>
        <p:nvSpPr>
          <p:cNvPr id="149" name="Google Shape;14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50" name="Google Shape;1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8</a:t>
            </a:fld>
            <a:endParaRPr/>
          </a:p>
        </p:txBody>
      </p:sp>
      <p:pic>
        <p:nvPicPr>
          <p:cNvPr id="6" name="Google Shape;198;p23"/>
          <p:cNvPicPr preferRelativeResize="0"/>
          <p:nvPr/>
        </p:nvPicPr>
        <p:blipFill rotWithShape="1">
          <a:blip r:embed="rId3">
            <a:alphaModFix/>
          </a:blip>
          <a:srcRect/>
          <a:stretch/>
        </p:blipFill>
        <p:spPr>
          <a:xfrm>
            <a:off x="5978795" y="4994025"/>
            <a:ext cx="2317854" cy="1382586"/>
          </a:xfrm>
          <a:prstGeom prst="rect">
            <a:avLst/>
          </a:prstGeom>
          <a:noFill/>
          <a:ln>
            <a:noFill/>
          </a:ln>
        </p:spPr>
      </p:pic>
      <p:pic>
        <p:nvPicPr>
          <p:cNvPr id="7" name="Google Shape;217;p25"/>
          <p:cNvPicPr preferRelativeResize="0"/>
          <p:nvPr/>
        </p:nvPicPr>
        <p:blipFill rotWithShape="1">
          <a:blip r:embed="rId4">
            <a:alphaModFix/>
          </a:blip>
          <a:srcRect/>
          <a:stretch/>
        </p:blipFill>
        <p:spPr>
          <a:xfrm>
            <a:off x="2897945" y="5078437"/>
            <a:ext cx="2307102" cy="12491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959"/>
              <a:buFont typeface="Calibri"/>
              <a:buNone/>
            </a:pPr>
            <a:r>
              <a:rPr lang="fr-FR" sz="3959"/>
              <a:t>l’Evolution de l’ordinateur</a:t>
            </a:r>
            <a:endParaRPr sz="3959"/>
          </a:p>
        </p:txBody>
      </p:sp>
      <p:sp>
        <p:nvSpPr>
          <p:cNvPr id="156" name="Google Shape;156;p9"/>
          <p:cNvSpPr txBox="1">
            <a:spLocks noGrp="1"/>
          </p:cNvSpPr>
          <p:nvPr>
            <p:ph type="body" idx="1"/>
          </p:nvPr>
        </p:nvSpPr>
        <p:spPr>
          <a:xfrm>
            <a:off x="457200" y="1828800"/>
            <a:ext cx="8229600" cy="4572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fr-FR" sz="2000" b="1" dirty="0"/>
              <a:t> les </a:t>
            </a:r>
            <a:r>
              <a:rPr lang="fr-FR" sz="2000" b="1" dirty="0" err="1"/>
              <a:t>superpuces</a:t>
            </a:r>
            <a:r>
              <a:rPr lang="fr-FR" sz="2000" b="1" dirty="0"/>
              <a:t> : </a:t>
            </a:r>
            <a:endParaRPr sz="2000"/>
          </a:p>
          <a:p>
            <a:pPr marL="342900" lvl="0" indent="-342900" algn="l" rtl="0">
              <a:spcBef>
                <a:spcPts val="0"/>
              </a:spcBef>
              <a:spcAft>
                <a:spcPts val="0"/>
              </a:spcAft>
              <a:buClr>
                <a:schemeClr val="dk1"/>
              </a:buClr>
              <a:buSzPts val="2000"/>
              <a:buNone/>
            </a:pPr>
            <a:r>
              <a:rPr lang="fr-FR" sz="2000" dirty="0" smtClean="0"/>
              <a:t>	ont </a:t>
            </a:r>
            <a:r>
              <a:rPr lang="fr-FR" sz="2000" dirty="0"/>
              <a:t>une grande  capacité de la mémoire, la vitesse de calculs, qui offrent des diverses possibilités d'interaction de l'ordinateur avec le monde extérieur, ainsi que sur la disponibilité des logiciels qui permettent de l'exploiter.</a:t>
            </a:r>
            <a:endParaRPr/>
          </a:p>
          <a:p>
            <a:pPr marL="342900" lvl="0" indent="-215900" algn="l" rtl="0">
              <a:spcBef>
                <a:spcPts val="400"/>
              </a:spcBef>
              <a:spcAft>
                <a:spcPts val="0"/>
              </a:spcAft>
              <a:buClr>
                <a:schemeClr val="dk1"/>
              </a:buClr>
              <a:buSzPts val="2000"/>
              <a:buNone/>
            </a:pPr>
            <a:endParaRPr sz="2000"/>
          </a:p>
        </p:txBody>
      </p:sp>
      <p:sp>
        <p:nvSpPr>
          <p:cNvPr id="157" name="Google Shape;1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fr-FR"/>
              <a:t>Monday, February 3, 2020</a:t>
            </a:r>
            <a:endParaRPr/>
          </a:p>
          <a:p>
            <a:pPr marL="0" lvl="0" indent="0" algn="l" rtl="0">
              <a:spcBef>
                <a:spcPts val="0"/>
              </a:spcBef>
              <a:spcAft>
                <a:spcPts val="0"/>
              </a:spcAft>
              <a:buNone/>
            </a:pPr>
            <a:endParaRPr/>
          </a:p>
        </p:txBody>
      </p:sp>
      <p:sp>
        <p:nvSpPr>
          <p:cNvPr id="158" name="Google Shape;15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936</Words>
  <Application>Microsoft Office PowerPoint</Application>
  <PresentationFormat>Affichage à l'écran (4:3)</PresentationFormat>
  <Paragraphs>214</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Technologies de l'information et de la communication ICT </vt:lpstr>
      <vt:lpstr>Remarques</vt:lpstr>
      <vt:lpstr>Programme</vt:lpstr>
      <vt:lpstr>Rappel sur les notions de base de l’informatique</vt:lpstr>
      <vt:lpstr>1.Définitions</vt:lpstr>
      <vt:lpstr>1.Définitions</vt:lpstr>
      <vt:lpstr>2. l’Évolution de l’ordinateur </vt:lpstr>
      <vt:lpstr>2. l'Évolution de l’ordinateur </vt:lpstr>
      <vt:lpstr>l’Evolution de l’ordinateur</vt:lpstr>
      <vt:lpstr>.l’Évolution de l’ordinateur</vt:lpstr>
      <vt:lpstr>3. Domaines d’utilisation de l’informatique</vt:lpstr>
      <vt:lpstr>4-Types d'ordinateurs </vt:lpstr>
      <vt:lpstr>4-Types d'ordinateurs </vt:lpstr>
      <vt:lpstr>4-Types d'ordinateurs </vt:lpstr>
      <vt:lpstr>4-Types d'ordinateurs </vt:lpstr>
      <vt:lpstr>4-Types d'ordinateurs </vt:lpstr>
      <vt:lpstr>3.Architecture de l’ordinateur</vt:lpstr>
      <vt:lpstr>Le prochain cours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de l'information et de la communication ICT</dc:title>
  <dc:creator>sanaa</dc:creator>
  <cp:lastModifiedBy>pc plus</cp:lastModifiedBy>
  <cp:revision>7</cp:revision>
  <dcterms:created xsi:type="dcterms:W3CDTF">2020-02-01T16:51:55Z</dcterms:created>
  <dcterms:modified xsi:type="dcterms:W3CDTF">2020-03-29T23:13:15Z</dcterms:modified>
</cp:coreProperties>
</file>