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257" r:id="rId1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5B9EF2-5296-4A0B-9C90-41D6BEA994CC}" type="doc">
      <dgm:prSet loTypeId="urn:microsoft.com/office/officeart/2005/8/layout/target3" loCatId="relationship" qsTypeId="urn:microsoft.com/office/officeart/2005/8/quickstyle/simple5" qsCatId="simple" csTypeId="urn:microsoft.com/office/officeart/2005/8/colors/accent1_2" csCatId="accent1" phldr="1"/>
      <dgm:spPr/>
      <dgm:t>
        <a:bodyPr/>
        <a:lstStyle/>
        <a:p>
          <a:endParaRPr lang="fr-FR"/>
        </a:p>
      </dgm:t>
    </dgm:pt>
    <dgm:pt modelId="{60CE1A93-39B1-430F-9E9F-9061DF4CE7A5}">
      <dgm:prSet phldrT="[Texte]" custT="1"/>
      <dgm:spPr/>
      <dgm:t>
        <a:bodyPr/>
        <a:lstStyle/>
        <a:p>
          <a:pPr algn="l"/>
          <a:r>
            <a:rPr lang="fr-FR" sz="4800" b="1" dirty="0" smtClean="0"/>
            <a:t>Glucide</a:t>
          </a:r>
          <a:endParaRPr lang="fr-FR" sz="4800" b="1" dirty="0"/>
        </a:p>
      </dgm:t>
    </dgm:pt>
    <dgm:pt modelId="{7D4BC4F0-EFB7-4D8D-99BB-D1E63223E463}" type="parTrans" cxnId="{658F99CC-48A7-4AF7-80CB-B3110BFF5035}">
      <dgm:prSet/>
      <dgm:spPr/>
      <dgm:t>
        <a:bodyPr/>
        <a:lstStyle/>
        <a:p>
          <a:endParaRPr lang="fr-FR"/>
        </a:p>
      </dgm:t>
    </dgm:pt>
    <dgm:pt modelId="{432D8AF1-70E2-4971-8EBB-9A1CFEA42ACE}" type="sibTrans" cxnId="{658F99CC-48A7-4AF7-80CB-B3110BFF5035}">
      <dgm:prSet/>
      <dgm:spPr/>
      <dgm:t>
        <a:bodyPr/>
        <a:lstStyle/>
        <a:p>
          <a:endParaRPr lang="fr-FR"/>
        </a:p>
      </dgm:t>
    </dgm:pt>
    <dgm:pt modelId="{AB77618C-A8C6-4CC8-AFDA-5EE6F476B01E}">
      <dgm:prSet phldrT="[Texte]" custT="1"/>
      <dgm:spPr/>
      <dgm:t>
        <a:bodyPr/>
        <a:lstStyle/>
        <a:p>
          <a:pPr algn="l"/>
          <a:r>
            <a:rPr lang="fr-FR" sz="4800" b="1" dirty="0" smtClean="0">
              <a:latin typeface="Times New Roman" pitchFamily="18" charset="0"/>
              <a:cs typeface="Times New Roman" pitchFamily="18" charset="0"/>
            </a:rPr>
            <a:t>Lipides</a:t>
          </a:r>
          <a:endParaRPr lang="fr-FR" sz="4800" b="1" dirty="0">
            <a:latin typeface="Times New Roman" pitchFamily="18" charset="0"/>
            <a:cs typeface="Times New Roman" pitchFamily="18" charset="0"/>
          </a:endParaRPr>
        </a:p>
      </dgm:t>
    </dgm:pt>
    <dgm:pt modelId="{6ED3510A-C9F5-4F3E-93D5-C436D2163926}" type="sibTrans" cxnId="{C03E64E5-F2DA-4FC2-9C51-136B203949C4}">
      <dgm:prSet/>
      <dgm:spPr/>
      <dgm:t>
        <a:bodyPr/>
        <a:lstStyle/>
        <a:p>
          <a:endParaRPr lang="fr-FR"/>
        </a:p>
      </dgm:t>
    </dgm:pt>
    <dgm:pt modelId="{B4A8E757-996F-4640-9E04-D9A8647DF8BE}" type="parTrans" cxnId="{C03E64E5-F2DA-4FC2-9C51-136B203949C4}">
      <dgm:prSet/>
      <dgm:spPr/>
      <dgm:t>
        <a:bodyPr/>
        <a:lstStyle/>
        <a:p>
          <a:endParaRPr lang="fr-FR"/>
        </a:p>
      </dgm:t>
    </dgm:pt>
    <dgm:pt modelId="{D2D38305-9860-4D69-9885-A28CFE81469C}">
      <dgm:prSet phldrT="[Texte]" custT="1"/>
      <dgm:spPr/>
      <dgm:t>
        <a:bodyPr/>
        <a:lstStyle/>
        <a:p>
          <a:pPr algn="l"/>
          <a:r>
            <a:rPr lang="fr-FR" sz="4800" b="1" dirty="0" smtClean="0">
              <a:latin typeface="Times New Roman" pitchFamily="18" charset="0"/>
              <a:cs typeface="Times New Roman" pitchFamily="18" charset="0"/>
            </a:rPr>
            <a:t>Protéines</a:t>
          </a:r>
          <a:endParaRPr lang="fr-FR" sz="4800" b="1" dirty="0">
            <a:latin typeface="Times New Roman" pitchFamily="18" charset="0"/>
            <a:cs typeface="Times New Roman" pitchFamily="18" charset="0"/>
          </a:endParaRPr>
        </a:p>
      </dgm:t>
    </dgm:pt>
    <dgm:pt modelId="{533103CA-1E57-4AAA-970F-88803ACB8FAF}" type="sibTrans" cxnId="{FF737ABD-28EC-436B-AEFB-4AC6096C5A0F}">
      <dgm:prSet/>
      <dgm:spPr/>
      <dgm:t>
        <a:bodyPr/>
        <a:lstStyle/>
        <a:p>
          <a:endParaRPr lang="fr-FR"/>
        </a:p>
      </dgm:t>
    </dgm:pt>
    <dgm:pt modelId="{EFE4C89E-C4D1-439B-A40F-6B1E9C745C2D}" type="parTrans" cxnId="{FF737ABD-28EC-436B-AEFB-4AC6096C5A0F}">
      <dgm:prSet/>
      <dgm:spPr/>
      <dgm:t>
        <a:bodyPr/>
        <a:lstStyle/>
        <a:p>
          <a:endParaRPr lang="fr-FR"/>
        </a:p>
      </dgm:t>
    </dgm:pt>
    <dgm:pt modelId="{62235A5E-A154-45BE-B119-3390D83165F8}" type="pres">
      <dgm:prSet presAssocID="{BF5B9EF2-5296-4A0B-9C90-41D6BEA994CC}" presName="Name0" presStyleCnt="0">
        <dgm:presLayoutVars>
          <dgm:chMax val="7"/>
          <dgm:dir/>
          <dgm:animLvl val="lvl"/>
          <dgm:resizeHandles val="exact"/>
        </dgm:presLayoutVars>
      </dgm:prSet>
      <dgm:spPr/>
      <dgm:t>
        <a:bodyPr/>
        <a:lstStyle/>
        <a:p>
          <a:endParaRPr lang="fr-FR"/>
        </a:p>
      </dgm:t>
    </dgm:pt>
    <dgm:pt modelId="{60DCF82F-2046-4B48-8355-077A83674A9D}" type="pres">
      <dgm:prSet presAssocID="{60CE1A93-39B1-430F-9E9F-9061DF4CE7A5}" presName="circle1" presStyleLbl="node1" presStyleIdx="0" presStyleCnt="3"/>
      <dgm:spPr/>
    </dgm:pt>
    <dgm:pt modelId="{FC76DF8F-CAC5-491B-91C8-1CC3861EF142}" type="pres">
      <dgm:prSet presAssocID="{60CE1A93-39B1-430F-9E9F-9061DF4CE7A5}" presName="space" presStyleCnt="0"/>
      <dgm:spPr/>
    </dgm:pt>
    <dgm:pt modelId="{562C36A6-BE8D-474D-A610-8C297BC7F08F}" type="pres">
      <dgm:prSet presAssocID="{60CE1A93-39B1-430F-9E9F-9061DF4CE7A5}" presName="rect1" presStyleLbl="alignAcc1" presStyleIdx="0" presStyleCnt="3" custLinFactNeighborX="59343" custLinFactNeighborY="2604"/>
      <dgm:spPr/>
      <dgm:t>
        <a:bodyPr/>
        <a:lstStyle/>
        <a:p>
          <a:endParaRPr lang="fr-FR"/>
        </a:p>
      </dgm:t>
    </dgm:pt>
    <dgm:pt modelId="{E35091C4-F93A-4011-A9C6-EFC6B4AAF4AE}" type="pres">
      <dgm:prSet presAssocID="{AB77618C-A8C6-4CC8-AFDA-5EE6F476B01E}" presName="vertSpace2" presStyleLbl="node1" presStyleIdx="0" presStyleCnt="3"/>
      <dgm:spPr/>
    </dgm:pt>
    <dgm:pt modelId="{0F7F1724-2369-4332-82E5-002E26432E61}" type="pres">
      <dgm:prSet presAssocID="{AB77618C-A8C6-4CC8-AFDA-5EE6F476B01E}" presName="circle2" presStyleLbl="node1" presStyleIdx="1" presStyleCnt="3"/>
      <dgm:spPr/>
    </dgm:pt>
    <dgm:pt modelId="{CCE0A601-D605-490B-A5CD-C1B3EF002EBC}" type="pres">
      <dgm:prSet presAssocID="{AB77618C-A8C6-4CC8-AFDA-5EE6F476B01E}" presName="rect2" presStyleLbl="alignAcc1" presStyleIdx="1" presStyleCnt="3"/>
      <dgm:spPr/>
      <dgm:t>
        <a:bodyPr/>
        <a:lstStyle/>
        <a:p>
          <a:endParaRPr lang="fr-FR"/>
        </a:p>
      </dgm:t>
    </dgm:pt>
    <dgm:pt modelId="{2E1C8482-A793-42E2-BA6E-C0E347F26985}" type="pres">
      <dgm:prSet presAssocID="{D2D38305-9860-4D69-9885-A28CFE81469C}" presName="vertSpace3" presStyleLbl="node1" presStyleIdx="1" presStyleCnt="3"/>
      <dgm:spPr/>
    </dgm:pt>
    <dgm:pt modelId="{EAB7AB7B-CE0E-4809-8579-D6852DFC2E1C}" type="pres">
      <dgm:prSet presAssocID="{D2D38305-9860-4D69-9885-A28CFE81469C}" presName="circle3" presStyleLbl="node1" presStyleIdx="2" presStyleCnt="3"/>
      <dgm:spPr/>
    </dgm:pt>
    <dgm:pt modelId="{081D7057-6B7C-4CE8-80DA-132BBD15A005}" type="pres">
      <dgm:prSet presAssocID="{D2D38305-9860-4D69-9885-A28CFE81469C}" presName="rect3" presStyleLbl="alignAcc1" presStyleIdx="2" presStyleCnt="3"/>
      <dgm:spPr/>
      <dgm:t>
        <a:bodyPr/>
        <a:lstStyle/>
        <a:p>
          <a:endParaRPr lang="fr-FR"/>
        </a:p>
      </dgm:t>
    </dgm:pt>
    <dgm:pt modelId="{2DFF7AFE-490F-4358-96E5-8F0B60A79CE9}" type="pres">
      <dgm:prSet presAssocID="{60CE1A93-39B1-430F-9E9F-9061DF4CE7A5}" presName="rect1ParTxNoCh" presStyleLbl="alignAcc1" presStyleIdx="2" presStyleCnt="3">
        <dgm:presLayoutVars>
          <dgm:chMax val="1"/>
          <dgm:bulletEnabled val="1"/>
        </dgm:presLayoutVars>
      </dgm:prSet>
      <dgm:spPr/>
      <dgm:t>
        <a:bodyPr/>
        <a:lstStyle/>
        <a:p>
          <a:endParaRPr lang="fr-FR"/>
        </a:p>
      </dgm:t>
    </dgm:pt>
    <dgm:pt modelId="{9EDDFD5A-2094-415D-8030-4B5467B26602}" type="pres">
      <dgm:prSet presAssocID="{AB77618C-A8C6-4CC8-AFDA-5EE6F476B01E}" presName="rect2ParTxNoCh" presStyleLbl="alignAcc1" presStyleIdx="2" presStyleCnt="3">
        <dgm:presLayoutVars>
          <dgm:chMax val="1"/>
          <dgm:bulletEnabled val="1"/>
        </dgm:presLayoutVars>
      </dgm:prSet>
      <dgm:spPr/>
      <dgm:t>
        <a:bodyPr/>
        <a:lstStyle/>
        <a:p>
          <a:endParaRPr lang="fr-FR"/>
        </a:p>
      </dgm:t>
    </dgm:pt>
    <dgm:pt modelId="{12AA5787-663A-40E7-A2D9-D8B123FE265C}" type="pres">
      <dgm:prSet presAssocID="{D2D38305-9860-4D69-9885-A28CFE81469C}" presName="rect3ParTxNoCh" presStyleLbl="alignAcc1" presStyleIdx="2" presStyleCnt="3">
        <dgm:presLayoutVars>
          <dgm:chMax val="1"/>
          <dgm:bulletEnabled val="1"/>
        </dgm:presLayoutVars>
      </dgm:prSet>
      <dgm:spPr/>
      <dgm:t>
        <a:bodyPr/>
        <a:lstStyle/>
        <a:p>
          <a:endParaRPr lang="fr-FR"/>
        </a:p>
      </dgm:t>
    </dgm:pt>
  </dgm:ptLst>
  <dgm:cxnLst>
    <dgm:cxn modelId="{658F99CC-48A7-4AF7-80CB-B3110BFF5035}" srcId="{BF5B9EF2-5296-4A0B-9C90-41D6BEA994CC}" destId="{60CE1A93-39B1-430F-9E9F-9061DF4CE7A5}" srcOrd="0" destOrd="0" parTransId="{7D4BC4F0-EFB7-4D8D-99BB-D1E63223E463}" sibTransId="{432D8AF1-70E2-4971-8EBB-9A1CFEA42ACE}"/>
    <dgm:cxn modelId="{277F1672-AF87-4102-A35B-598A30CD0216}" type="presOf" srcId="{AB77618C-A8C6-4CC8-AFDA-5EE6F476B01E}" destId="{CCE0A601-D605-490B-A5CD-C1B3EF002EBC}" srcOrd="0" destOrd="0" presId="urn:microsoft.com/office/officeart/2005/8/layout/target3"/>
    <dgm:cxn modelId="{1153C44B-3024-4EBD-A08D-7E494BF766AD}" type="presOf" srcId="{60CE1A93-39B1-430F-9E9F-9061DF4CE7A5}" destId="{2DFF7AFE-490F-4358-96E5-8F0B60A79CE9}" srcOrd="1" destOrd="0" presId="urn:microsoft.com/office/officeart/2005/8/layout/target3"/>
    <dgm:cxn modelId="{94AAA324-832C-42F8-BC60-85F8C7E2BAFF}" type="presOf" srcId="{BF5B9EF2-5296-4A0B-9C90-41D6BEA994CC}" destId="{62235A5E-A154-45BE-B119-3390D83165F8}" srcOrd="0" destOrd="0" presId="urn:microsoft.com/office/officeart/2005/8/layout/target3"/>
    <dgm:cxn modelId="{AFEAD9C2-5C15-4AF5-B771-73CBFB9587C4}" type="presOf" srcId="{D2D38305-9860-4D69-9885-A28CFE81469C}" destId="{081D7057-6B7C-4CE8-80DA-132BBD15A005}" srcOrd="0" destOrd="0" presId="urn:microsoft.com/office/officeart/2005/8/layout/target3"/>
    <dgm:cxn modelId="{82049FFE-5103-4EF9-941E-EDFC8B79454C}" type="presOf" srcId="{AB77618C-A8C6-4CC8-AFDA-5EE6F476B01E}" destId="{9EDDFD5A-2094-415D-8030-4B5467B26602}" srcOrd="1" destOrd="0" presId="urn:microsoft.com/office/officeart/2005/8/layout/target3"/>
    <dgm:cxn modelId="{C03E64E5-F2DA-4FC2-9C51-136B203949C4}" srcId="{BF5B9EF2-5296-4A0B-9C90-41D6BEA994CC}" destId="{AB77618C-A8C6-4CC8-AFDA-5EE6F476B01E}" srcOrd="1" destOrd="0" parTransId="{B4A8E757-996F-4640-9E04-D9A8647DF8BE}" sibTransId="{6ED3510A-C9F5-4F3E-93D5-C436D2163926}"/>
    <dgm:cxn modelId="{4715D57D-86FF-4A9F-9444-3EC6E2525CDC}" type="presOf" srcId="{60CE1A93-39B1-430F-9E9F-9061DF4CE7A5}" destId="{562C36A6-BE8D-474D-A610-8C297BC7F08F}" srcOrd="0" destOrd="0" presId="urn:microsoft.com/office/officeart/2005/8/layout/target3"/>
    <dgm:cxn modelId="{720A2ADA-D5CC-4B77-AF6E-931FA707EFDF}" type="presOf" srcId="{D2D38305-9860-4D69-9885-A28CFE81469C}" destId="{12AA5787-663A-40E7-A2D9-D8B123FE265C}" srcOrd="1" destOrd="0" presId="urn:microsoft.com/office/officeart/2005/8/layout/target3"/>
    <dgm:cxn modelId="{FF737ABD-28EC-436B-AEFB-4AC6096C5A0F}" srcId="{BF5B9EF2-5296-4A0B-9C90-41D6BEA994CC}" destId="{D2D38305-9860-4D69-9885-A28CFE81469C}" srcOrd="2" destOrd="0" parTransId="{EFE4C89E-C4D1-439B-A40F-6B1E9C745C2D}" sibTransId="{533103CA-1E57-4AAA-970F-88803ACB8FAF}"/>
    <dgm:cxn modelId="{98571562-66D0-4736-8FE4-C623DD028925}" type="presParOf" srcId="{62235A5E-A154-45BE-B119-3390D83165F8}" destId="{60DCF82F-2046-4B48-8355-077A83674A9D}" srcOrd="0" destOrd="0" presId="urn:microsoft.com/office/officeart/2005/8/layout/target3"/>
    <dgm:cxn modelId="{DBFB5F86-D245-4A45-8BF4-BA7C8A2B3CD5}" type="presParOf" srcId="{62235A5E-A154-45BE-B119-3390D83165F8}" destId="{FC76DF8F-CAC5-491B-91C8-1CC3861EF142}" srcOrd="1" destOrd="0" presId="urn:microsoft.com/office/officeart/2005/8/layout/target3"/>
    <dgm:cxn modelId="{63C6999E-9C3E-4FDF-A25B-B49A0876A0E6}" type="presParOf" srcId="{62235A5E-A154-45BE-B119-3390D83165F8}" destId="{562C36A6-BE8D-474D-A610-8C297BC7F08F}" srcOrd="2" destOrd="0" presId="urn:microsoft.com/office/officeart/2005/8/layout/target3"/>
    <dgm:cxn modelId="{BEF42912-0188-4EC8-A915-0B64DFA0CAD4}" type="presParOf" srcId="{62235A5E-A154-45BE-B119-3390D83165F8}" destId="{E35091C4-F93A-4011-A9C6-EFC6B4AAF4AE}" srcOrd="3" destOrd="0" presId="urn:microsoft.com/office/officeart/2005/8/layout/target3"/>
    <dgm:cxn modelId="{E89BEC75-A530-4D73-ADDE-BAD65CED8634}" type="presParOf" srcId="{62235A5E-A154-45BE-B119-3390D83165F8}" destId="{0F7F1724-2369-4332-82E5-002E26432E61}" srcOrd="4" destOrd="0" presId="urn:microsoft.com/office/officeart/2005/8/layout/target3"/>
    <dgm:cxn modelId="{841084A6-5BDE-49FE-9EB6-AAA004170E54}" type="presParOf" srcId="{62235A5E-A154-45BE-B119-3390D83165F8}" destId="{CCE0A601-D605-490B-A5CD-C1B3EF002EBC}" srcOrd="5" destOrd="0" presId="urn:microsoft.com/office/officeart/2005/8/layout/target3"/>
    <dgm:cxn modelId="{320D0794-1295-4CAC-B134-569E403EE5F0}" type="presParOf" srcId="{62235A5E-A154-45BE-B119-3390D83165F8}" destId="{2E1C8482-A793-42E2-BA6E-C0E347F26985}" srcOrd="6" destOrd="0" presId="urn:microsoft.com/office/officeart/2005/8/layout/target3"/>
    <dgm:cxn modelId="{4B14054A-F15D-46DF-BE35-3CA8DC5A32A2}" type="presParOf" srcId="{62235A5E-A154-45BE-B119-3390D83165F8}" destId="{EAB7AB7B-CE0E-4809-8579-D6852DFC2E1C}" srcOrd="7" destOrd="0" presId="urn:microsoft.com/office/officeart/2005/8/layout/target3"/>
    <dgm:cxn modelId="{AD2353A7-B804-42B8-A602-67F6F252491E}" type="presParOf" srcId="{62235A5E-A154-45BE-B119-3390D83165F8}" destId="{081D7057-6B7C-4CE8-80DA-132BBD15A005}" srcOrd="8" destOrd="0" presId="urn:microsoft.com/office/officeart/2005/8/layout/target3"/>
    <dgm:cxn modelId="{098CB4C7-EFC6-4169-A552-618602EC86F1}" type="presParOf" srcId="{62235A5E-A154-45BE-B119-3390D83165F8}" destId="{2DFF7AFE-490F-4358-96E5-8F0B60A79CE9}" srcOrd="9" destOrd="0" presId="urn:microsoft.com/office/officeart/2005/8/layout/target3"/>
    <dgm:cxn modelId="{F11D28A0-0BE7-402A-8D56-8F18558A622F}" type="presParOf" srcId="{62235A5E-A154-45BE-B119-3390D83165F8}" destId="{9EDDFD5A-2094-415D-8030-4B5467B26602}" srcOrd="10" destOrd="0" presId="urn:microsoft.com/office/officeart/2005/8/layout/target3"/>
    <dgm:cxn modelId="{5CE78F91-8480-405D-BB41-3EA2A207BC56}" type="presParOf" srcId="{62235A5E-A154-45BE-B119-3390D83165F8}" destId="{12AA5787-663A-40E7-A2D9-D8B123FE265C}"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CF82F-2046-4B48-8355-077A83674A9D}">
      <dsp:nvSpPr>
        <dsp:cNvPr id="0" name=""/>
        <dsp:cNvSpPr/>
      </dsp:nvSpPr>
      <dsp:spPr>
        <a:xfrm>
          <a:off x="0" y="0"/>
          <a:ext cx="3878263" cy="3878263"/>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62C36A6-BE8D-474D-A610-8C297BC7F08F}">
      <dsp:nvSpPr>
        <dsp:cNvPr id="0" name=""/>
        <dsp:cNvSpPr/>
      </dsp:nvSpPr>
      <dsp:spPr>
        <a:xfrm>
          <a:off x="1939131" y="0"/>
          <a:ext cx="5807868" cy="3878263"/>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fr-FR" sz="4800" b="1" kern="1200" dirty="0" smtClean="0"/>
            <a:t>Glucide</a:t>
          </a:r>
          <a:endParaRPr lang="fr-FR" sz="4800" b="1" kern="1200" dirty="0"/>
        </a:p>
      </dsp:txBody>
      <dsp:txXfrm>
        <a:off x="1939131" y="0"/>
        <a:ext cx="5807868" cy="1163481"/>
      </dsp:txXfrm>
    </dsp:sp>
    <dsp:sp modelId="{0F7F1724-2369-4332-82E5-002E26432E61}">
      <dsp:nvSpPr>
        <dsp:cNvPr id="0" name=""/>
        <dsp:cNvSpPr/>
      </dsp:nvSpPr>
      <dsp:spPr>
        <a:xfrm>
          <a:off x="678697" y="1163481"/>
          <a:ext cx="2520868" cy="2520868"/>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CE0A601-D605-490B-A5CD-C1B3EF002EBC}">
      <dsp:nvSpPr>
        <dsp:cNvPr id="0" name=""/>
        <dsp:cNvSpPr/>
      </dsp:nvSpPr>
      <dsp:spPr>
        <a:xfrm>
          <a:off x="1939131" y="1163481"/>
          <a:ext cx="5807868" cy="252086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fr-FR" sz="4800" b="1" kern="1200" dirty="0" smtClean="0">
              <a:latin typeface="Times New Roman" pitchFamily="18" charset="0"/>
              <a:cs typeface="Times New Roman" pitchFamily="18" charset="0"/>
            </a:rPr>
            <a:t>Lipides</a:t>
          </a:r>
          <a:endParaRPr lang="fr-FR" sz="4800" b="1" kern="1200" dirty="0">
            <a:latin typeface="Times New Roman" pitchFamily="18" charset="0"/>
            <a:cs typeface="Times New Roman" pitchFamily="18" charset="0"/>
          </a:endParaRPr>
        </a:p>
      </dsp:txBody>
      <dsp:txXfrm>
        <a:off x="1939131" y="1163481"/>
        <a:ext cx="5807868" cy="1163477"/>
      </dsp:txXfrm>
    </dsp:sp>
    <dsp:sp modelId="{EAB7AB7B-CE0E-4809-8579-D6852DFC2E1C}">
      <dsp:nvSpPr>
        <dsp:cNvPr id="0" name=""/>
        <dsp:cNvSpPr/>
      </dsp:nvSpPr>
      <dsp:spPr>
        <a:xfrm>
          <a:off x="1357392" y="2326958"/>
          <a:ext cx="1163477" cy="1163477"/>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81D7057-6B7C-4CE8-80DA-132BBD15A005}">
      <dsp:nvSpPr>
        <dsp:cNvPr id="0" name=""/>
        <dsp:cNvSpPr/>
      </dsp:nvSpPr>
      <dsp:spPr>
        <a:xfrm>
          <a:off x="1939131" y="2326958"/>
          <a:ext cx="5807868" cy="116347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fr-FR" sz="4800" b="1" kern="1200" dirty="0" smtClean="0">
              <a:latin typeface="Times New Roman" pitchFamily="18" charset="0"/>
              <a:cs typeface="Times New Roman" pitchFamily="18" charset="0"/>
            </a:rPr>
            <a:t>Protéines</a:t>
          </a:r>
          <a:endParaRPr lang="fr-FR" sz="4800" b="1" kern="1200" dirty="0">
            <a:latin typeface="Times New Roman" pitchFamily="18" charset="0"/>
            <a:cs typeface="Times New Roman" pitchFamily="18" charset="0"/>
          </a:endParaRPr>
        </a:p>
      </dsp:txBody>
      <dsp:txXfrm>
        <a:off x="1939131" y="2326958"/>
        <a:ext cx="5807868" cy="116347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A5A94-6D2E-4083-B232-261D4ADEEC28}" type="datetimeFigureOut">
              <a:rPr lang="fr-FR" smtClean="0"/>
              <a:t>21/03/2020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27EE0-67B5-4783-B016-D9A6FBB823DF}" type="slidenum">
              <a:rPr lang="fr-FR" smtClean="0"/>
              <a:t>‹N°›</a:t>
            </a:fld>
            <a:endParaRPr lang="fr-FR"/>
          </a:p>
        </p:txBody>
      </p:sp>
    </p:spTree>
    <p:extLst>
      <p:ext uri="{BB962C8B-B14F-4D97-AF65-F5344CB8AC3E}">
        <p14:creationId xmlns:p14="http://schemas.microsoft.com/office/powerpoint/2010/main" val="371196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0FCC704F-9538-4BE8-8BC8-D026FBC30426}" type="slidenum">
              <a:rPr lang="en-US" sz="1200" b="0" smtClean="0"/>
              <a:pPr eaLnBrk="1" hangingPunct="1"/>
              <a:t>37</a:t>
            </a:fld>
            <a:endParaRPr lang="en-US" sz="1200" b="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txBox="1">
            <a:spLocks noGrp="1"/>
          </p:cNvSpPr>
          <p:nvPr>
            <p:ph type="body"/>
          </p:nvPr>
        </p:nvSpPr>
        <p:spPr>
          <a:xfrm>
            <a:off x="685800" y="609600"/>
            <a:ext cx="7086600" cy="533400"/>
          </a:xfrm>
          <a:prstGeom prst="rect">
            <a:avLst/>
          </a:prstGeom>
        </p:spPr>
        <p:txBody>
          <a:bodyPr/>
          <a:lstStyle>
            <a:lvl1pPr lvl="0">
              <a:defRPr/>
            </a:lvl1p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txBox="1">
            <a:spLocks noGrp="1"/>
          </p:cNvSpPr>
          <p:nvPr>
            <p:ph type="body"/>
          </p:nvPr>
        </p:nvSpPr>
        <p:spPr>
          <a:xfrm>
            <a:off x="685800" y="609600"/>
            <a:ext cx="7086600" cy="533400"/>
          </a:xfrm>
          <a:prstGeom prst="rect">
            <a:avLst/>
          </a:prstGeom>
        </p:spPr>
        <p:txBody>
          <a:bodyPr/>
          <a:lstStyle>
            <a:lvl1pPr lvl="0">
              <a:defRPr/>
            </a:lvl1p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666E1C19-1D5D-45DE-B99F-6B361C9E4061}" type="slidenum">
              <a:rPr lang="en-US" sz="1200" b="0" smtClean="0"/>
              <a:pPr eaLnBrk="1" hangingPunct="1"/>
              <a:t>38</a:t>
            </a:fld>
            <a:endParaRPr lang="en-US" sz="1200" b="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txBox="1">
            <a:spLocks noGrp="1"/>
          </p:cNvSpPr>
          <p:nvPr>
            <p:ph type="body"/>
          </p:nvPr>
        </p:nvSpPr>
        <p:spPr>
          <a:xfrm>
            <a:off x="685800" y="609600"/>
            <a:ext cx="7086600" cy="533400"/>
          </a:xfrm>
          <a:prstGeom prst="rect">
            <a:avLst/>
          </a:prstGeom>
        </p:spPr>
        <p:txBody>
          <a:bodyPr/>
          <a:lstStyle>
            <a:lvl1pPr lvl="0" rtl="0">
              <a:defRPr/>
            </a:lvl1p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txBox="1">
            <a:spLocks noGrp="1"/>
          </p:cNvSpPr>
          <p:nvPr>
            <p:ph type="body"/>
          </p:nvPr>
        </p:nvSpPr>
        <p:spPr>
          <a:xfrm>
            <a:off x="685800" y="609600"/>
            <a:ext cx="7086600" cy="533400"/>
          </a:xfrm>
          <a:prstGeom prst="rect">
            <a:avLst/>
          </a:prstGeom>
        </p:spPr>
        <p:txBody>
          <a:bodyPr/>
          <a:lstStyle>
            <a:lvl1pPr lvl="0" rtl="0">
              <a:defRPr/>
            </a:lvl1p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F4BCDDFF-70F1-47F2-AE50-0FD2F57E4B18}" type="slidenum">
              <a:rPr lang="en-US" sz="1200" b="0" smtClean="0"/>
              <a:pPr eaLnBrk="1" hangingPunct="1"/>
              <a:t>39</a:t>
            </a:fld>
            <a:endParaRPr lang="en-US" sz="1200" b="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txBox="1">
            <a:spLocks noGrp="1" noRot="1" noChangeAspect="1"/>
          </p:cNvSpPr>
          <p:nvPr>
            <p:ph type="sldImg"/>
          </p:nvPr>
        </p:nvSpPr>
        <p:spPr>
          <a:xfrm>
            <a:off x="1143000" y="685800"/>
            <a:ext cx="4572000" cy="3429000"/>
          </a:xfrm>
          <a:prstGeom prst="rect">
            <a:avLst/>
          </a:prstGeom>
        </p:spPr>
        <p:txBody>
          <a:bodyPr wrap="square" lIns="91440" tIns="45720" rIns="91440" bIns="45720" anchor="ctr"/>
          <a:lstStyle>
            <a:lvl1pPr lvl="0" rtl="0">
              <a:defRPr/>
            </a:lvl1pPr>
          </a:lstStyle>
          <a:p>
            <a:endParaRPr/>
          </a:p>
        </p:txBody>
      </p:sp>
      <p:sp>
        <p:nvSpPr>
          <p:cNvPr id="3" name="Notes Placeholder 2"/>
          <p:cNvSpPr txBox="1">
            <a:spLocks noGrp="1"/>
          </p:cNvSpPr>
          <p:nvPr>
            <p:ph type="body" idx="1"/>
          </p:nvPr>
        </p:nvSpPr>
        <p:spPr>
          <a:xfrm>
            <a:off x="914400" y="4343400"/>
            <a:ext cx="5029200" cy="4114800"/>
          </a:xfrm>
          <a:prstGeom prst="rect">
            <a:avLst/>
          </a:prstGeom>
          <a:noFill/>
        </p:spPr>
        <p:txBody>
          <a:bodyPr wrap="square" lIns="91440" tIns="45720" rIns="91440" bIns="45720" anchor="t"/>
          <a:lstStyle>
            <a:lvl1pPr lvl="0" rtl="0">
              <a:defRPr/>
            </a:lvl1pPr>
          </a:lstStyle>
          <a:p>
            <a:endParaRPr/>
          </a:p>
        </p:txBody>
      </p:sp>
      <p:sp>
        <p:nvSpPr>
          <p:cNvPr id="4" name="TextBox 3"/>
          <p:cNvSpPr txBox="1"/>
          <p:nvPr/>
        </p:nvSpPr>
        <p:spPr>
          <a:xfrm>
            <a:off x="3886200" y="8686800"/>
            <a:ext cx="2971800" cy="457200"/>
          </a:xfrm>
          <a:prstGeom prst="rect">
            <a:avLst/>
          </a:prstGeom>
          <a:noFill/>
          <a:ln>
            <a:noFill/>
          </a:ln>
        </p:spPr>
        <p:txBody>
          <a:bodyPr anchor="b"/>
          <a:lstStyle>
            <a:lvl1pPr lvl="0" rtl="0">
              <a:defRPr/>
            </a:lvl1pPr>
          </a:lstStyle>
          <a:p>
            <a:pPr lvl="0" algn="r" rtl="0"/>
            <a:r>
              <a:rPr sz="120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5AF88A08-4CD1-409E-9307-852BF2DBFB55}" type="slidenum">
              <a:rPr lang="en-US" sz="1200" b="0" smtClean="0"/>
              <a:pPr eaLnBrk="1" hangingPunct="1"/>
              <a:t>40</a:t>
            </a:fld>
            <a:endParaRPr lang="en-US" sz="1200" b="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C0FBA0A6-2270-4050-9F14-F78032165C69}" type="slidenum">
              <a:rPr lang="en-US" sz="1200" b="0" smtClean="0"/>
              <a:pPr eaLnBrk="1" hangingPunct="1"/>
              <a:t>45</a:t>
            </a:fld>
            <a:endParaRPr lang="en-US" sz="1200" b="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D951A-FD5B-40BE-97A4-D74A331B9A5A}" type="slidenum">
              <a:rPr lang="en-US" altLang="fr-FR"/>
              <a:pPr/>
              <a:t>64</a:t>
            </a:fld>
            <a:endParaRPr lang="en-US" altLang="fr-F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E6BFB-63D4-4841-A7F1-F82ED344183C}" type="slidenum">
              <a:rPr lang="en-US" altLang="fr-FR"/>
              <a:pPr/>
              <a:t>66</a:t>
            </a:fld>
            <a:endParaRPr lang="en-US" altLang="fr-F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4C64D-CB9F-40D7-AB43-637A58FA3055}" type="slidenum">
              <a:rPr lang="en-US" altLang="fr-FR"/>
              <a:pPr/>
              <a:t>67</a:t>
            </a:fld>
            <a:endParaRPr lang="en-US" altLang="fr-F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D515A7-3EDF-4534-A662-A49A745AECC6}" type="slidenum">
              <a:rPr lang="fr-FR" smtClean="0"/>
              <a:t>83</a:t>
            </a:fld>
            <a:endParaRPr lang="fr-FR"/>
          </a:p>
        </p:txBody>
      </p:sp>
    </p:spTree>
    <p:extLst>
      <p:ext uri="{BB962C8B-B14F-4D97-AF65-F5344CB8AC3E}">
        <p14:creationId xmlns:p14="http://schemas.microsoft.com/office/powerpoint/2010/main" val="2007365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F3C89FD-C2A8-459F-A598-445926AA001A}" type="datetimeFigureOut">
              <a:rPr lang="fr-FR" smtClean="0"/>
              <a:t>21/03/2020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293766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F3C89FD-C2A8-459F-A598-445926AA001A}" type="datetimeFigureOut">
              <a:rPr lang="fr-FR" smtClean="0"/>
              <a:t>21/03/2020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325264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F3C89FD-C2A8-459F-A598-445926AA001A}" type="datetimeFigureOut">
              <a:rPr lang="fr-FR" smtClean="0"/>
              <a:t>21/03/2020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3922992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12328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txBox="1">
            <a:spLocks noGrp="1"/>
          </p:cNvSpPr>
          <p:nvPr>
            <p:ph type="title"/>
          </p:nvPr>
        </p:nvSpPr>
        <p:spPr>
          <a:xfrm>
            <a:off x="685800" y="2125980"/>
            <a:ext cx="7772400" cy="1440180"/>
          </a:xfrm>
          <a:prstGeom prst="rect">
            <a:avLst/>
          </a:prstGeom>
        </p:spPr>
        <p:txBody>
          <a:bodyPr/>
          <a:lstStyle>
            <a:lvl1pPr lvl="0" rtl="0">
              <a:defRPr/>
            </a:lvl1pPr>
          </a:lstStyle>
          <a:p>
            <a:endParaRPr/>
          </a:p>
        </p:txBody>
      </p:sp>
      <p:sp>
        <p:nvSpPr>
          <p:cNvPr id="3" name="Subtitle 2"/>
          <p:cNvSpPr txBox="1">
            <a:spLocks noGrp="1"/>
          </p:cNvSpPr>
          <p:nvPr>
            <p:ph type="subTitle" idx="1"/>
          </p:nvPr>
        </p:nvSpPr>
        <p:spPr>
          <a:xfrm>
            <a:off x="1371600" y="3867912"/>
            <a:ext cx="6400800" cy="1762506"/>
          </a:xfrm>
          <a:prstGeom prst="rect">
            <a:avLst/>
          </a:prstGeom>
        </p:spPr>
        <p:txBody>
          <a:bodyPr/>
          <a:lstStyle>
            <a:lvl1pPr lvl="0" rtl="0">
              <a:defRPr/>
            </a:lvl1pPr>
          </a:lstStyle>
          <a:p>
            <a:endParaRPr/>
          </a:p>
        </p:txBody>
      </p:sp>
    </p:spTree>
    <p:extLst>
      <p:ext uri="{BB962C8B-B14F-4D97-AF65-F5344CB8AC3E}">
        <p14:creationId xmlns:p14="http://schemas.microsoft.com/office/powerpoint/2010/main" val="323889359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F3C89FD-C2A8-459F-A598-445926AA001A}" type="datetimeFigureOut">
              <a:rPr lang="fr-FR" smtClean="0"/>
              <a:t>21/03/2020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421604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F3C89FD-C2A8-459F-A598-445926AA001A}" type="datetimeFigureOut">
              <a:rPr lang="fr-FR" smtClean="0"/>
              <a:t>21/03/2020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27587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F3C89FD-C2A8-459F-A598-445926AA001A}" type="datetimeFigureOut">
              <a:rPr lang="fr-FR" smtClean="0"/>
              <a:t>21/03/2020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89611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F3C89FD-C2A8-459F-A598-445926AA001A}" type="datetimeFigureOut">
              <a:rPr lang="fr-FR" smtClean="0"/>
              <a:t>21/03/2020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385654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F3C89FD-C2A8-459F-A598-445926AA001A}" type="datetimeFigureOut">
              <a:rPr lang="fr-FR" smtClean="0"/>
              <a:t>21/03/2020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1069339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F3C89FD-C2A8-459F-A598-445926AA001A}" type="datetimeFigureOut">
              <a:rPr lang="fr-FR" smtClean="0"/>
              <a:t>21/03/2020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61810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F3C89FD-C2A8-459F-A598-445926AA001A}" type="datetimeFigureOut">
              <a:rPr lang="fr-FR" smtClean="0"/>
              <a:t>21/03/2020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226034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F3C89FD-C2A8-459F-A598-445926AA001A}" type="datetimeFigureOut">
              <a:rPr lang="fr-FR" smtClean="0"/>
              <a:t>21/03/2020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0C71AC-2AD4-4117-9376-4624748AD8C6}" type="slidenum">
              <a:rPr lang="fr-FR" smtClean="0"/>
              <a:t>‹N°›</a:t>
            </a:fld>
            <a:endParaRPr lang="fr-FR"/>
          </a:p>
        </p:txBody>
      </p:sp>
    </p:spTree>
    <p:extLst>
      <p:ext uri="{BB962C8B-B14F-4D97-AF65-F5344CB8AC3E}">
        <p14:creationId xmlns:p14="http://schemas.microsoft.com/office/powerpoint/2010/main" val="190452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C89FD-C2A8-459F-A598-445926AA001A}" type="datetimeFigureOut">
              <a:rPr lang="fr-FR" smtClean="0"/>
              <a:t>21/03/2020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C71AC-2AD4-4117-9376-4624748AD8C6}" type="slidenum">
              <a:rPr lang="fr-FR" smtClean="0"/>
              <a:t>‹N°›</a:t>
            </a:fld>
            <a:endParaRPr lang="fr-FR"/>
          </a:p>
        </p:txBody>
      </p:sp>
    </p:spTree>
    <p:extLst>
      <p:ext uri="{BB962C8B-B14F-4D97-AF65-F5344CB8AC3E}">
        <p14:creationId xmlns:p14="http://schemas.microsoft.com/office/powerpoint/2010/main" val="966739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onmangequoi.lamutuellegenerale.fr/" TargetMode="External"/><Relationship Id="rId3" Type="http://schemas.openxmlformats.org/officeDocument/2006/relationships/hyperlink" Target="https://www.nutripro.nestle.fr/" TargetMode="External"/><Relationship Id="rId7" Type="http://schemas.openxmlformats.org/officeDocument/2006/relationships/hyperlink" Target="https://paroledemamans-academy.com/pdma/modules/nutrition-infantile/lalimentation-lactee" TargetMode="External"/><Relationship Id="rId2" Type="http://schemas.openxmlformats.org/officeDocument/2006/relationships/hyperlink" Target="http://www.vitabio.fr/conseils-enfants-details.php?id_conseil=38" TargetMode="External"/><Relationship Id="rId1" Type="http://schemas.openxmlformats.org/officeDocument/2006/relationships/slideLayout" Target="../slideLayouts/slideLayout5.xml"/><Relationship Id="rId6" Type="http://schemas.openxmlformats.org/officeDocument/2006/relationships/hyperlink" Target="https://www.kabrita.com/fr/besoins-nutritionnels-pendant-la-croissance" TargetMode="External"/><Relationship Id="rId5" Type="http://schemas.openxmlformats.org/officeDocument/2006/relationships/hyperlink" Target="https://naitreetgrandir.com/fr/outils/boite_outils/fiche.aspx?doc=Courbe_croissance" TargetMode="External"/><Relationship Id="rId10" Type="http://schemas.openxmlformats.org/officeDocument/2006/relationships/image" Target="../media/image49.jpeg"/><Relationship Id="rId4" Type="http://schemas.openxmlformats.org/officeDocument/2006/relationships/hyperlink" Target="https://www.allobebe.fr/courbe-croissance-bebe.ht" TargetMode="External"/><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89166" y="2015733"/>
            <a:ext cx="5731329" cy="662154"/>
          </a:xfrm>
        </p:spPr>
        <p:txBody>
          <a:bodyPr>
            <a:noAutofit/>
          </a:bodyPr>
          <a:lstStyle/>
          <a:p>
            <a:pPr algn="ctr">
              <a:buNone/>
            </a:pPr>
            <a:r>
              <a:rPr lang="fr-FR" sz="3200" dirty="0" smtClean="0">
                <a:solidFill>
                  <a:schemeClr val="accent1"/>
                </a:solidFill>
                <a:latin typeface="Agency FB" panose="020B0503020202020204" pitchFamily="34" charset="0"/>
                <a:ea typeface="+mj-ea"/>
                <a:cs typeface="+mj-cs"/>
              </a:rPr>
              <a:t>        Besoins nutritionnels de nouveau-né et le nourrisson </a:t>
            </a:r>
            <a:endParaRPr lang="fr-FR" sz="3200" dirty="0">
              <a:solidFill>
                <a:schemeClr val="accent1"/>
              </a:solidFill>
              <a:latin typeface="Agency FB" panose="020B0503020202020204" pitchFamily="34" charset="0"/>
              <a:ea typeface="+mj-ea"/>
              <a:cs typeface="+mj-cs"/>
            </a:endParaRPr>
          </a:p>
        </p:txBody>
      </p:sp>
      <p:pic>
        <p:nvPicPr>
          <p:cNvPr id="4" name="Image 5" descr="Logo_Univ"/>
          <p:cNvPicPr>
            <a:picLocks noChangeAspect="1" noChangeArrowheads="1"/>
          </p:cNvPicPr>
          <p:nvPr/>
        </p:nvPicPr>
        <p:blipFill>
          <a:blip r:embed="rId2"/>
          <a:srcRect/>
          <a:stretch>
            <a:fillRect/>
          </a:stretch>
        </p:blipFill>
        <p:spPr bwMode="auto">
          <a:xfrm>
            <a:off x="7903536" y="334318"/>
            <a:ext cx="910835" cy="1357322"/>
          </a:xfrm>
          <a:prstGeom prst="rect">
            <a:avLst/>
          </a:prstGeom>
          <a:noFill/>
          <a:ln w="9525">
            <a:noFill/>
            <a:miter lim="800000"/>
            <a:headEnd/>
            <a:tailEnd/>
          </a:ln>
          <a:effectLst>
            <a:outerShdw blurRad="50800" dist="38100" dir="10800000" algn="r" rotWithShape="0">
              <a:prstClr val="black">
                <a:alpha val="40000"/>
              </a:prstClr>
            </a:outerShdw>
            <a:softEdge rad="12700"/>
          </a:effectLst>
        </p:spPr>
      </p:pic>
      <p:pic>
        <p:nvPicPr>
          <p:cNvPr id="5" name="Image 5" descr="Logo_Univ"/>
          <p:cNvPicPr>
            <a:picLocks noChangeAspect="1" noChangeArrowheads="1"/>
          </p:cNvPicPr>
          <p:nvPr/>
        </p:nvPicPr>
        <p:blipFill>
          <a:blip r:embed="rId2"/>
          <a:srcRect/>
          <a:stretch>
            <a:fillRect/>
          </a:stretch>
        </p:blipFill>
        <p:spPr bwMode="auto">
          <a:xfrm>
            <a:off x="526288" y="373507"/>
            <a:ext cx="910835" cy="1357322"/>
          </a:xfrm>
          <a:prstGeom prst="rect">
            <a:avLst/>
          </a:prstGeom>
          <a:noFill/>
          <a:ln w="9525">
            <a:noFill/>
            <a:miter lim="800000"/>
            <a:headEnd/>
            <a:tailEnd/>
          </a:ln>
          <a:effectLst>
            <a:outerShdw blurRad="50800" dist="38100" dir="10800000" algn="r" rotWithShape="0">
              <a:prstClr val="black">
                <a:alpha val="40000"/>
              </a:prstClr>
            </a:outerShdw>
            <a:softEdge rad="12700"/>
          </a:effectLst>
        </p:spPr>
      </p:pic>
      <p:sp>
        <p:nvSpPr>
          <p:cNvPr id="6" name="Rectangle 5"/>
          <p:cNvSpPr/>
          <p:nvPr/>
        </p:nvSpPr>
        <p:spPr>
          <a:xfrm>
            <a:off x="1312817" y="234520"/>
            <a:ext cx="6583680" cy="1477328"/>
          </a:xfrm>
          <a:prstGeom prst="rect">
            <a:avLst/>
          </a:prstGeom>
        </p:spPr>
        <p:txBody>
          <a:bodyPr wrap="square">
            <a:spAutoFit/>
          </a:bodyPr>
          <a:lstStyle/>
          <a:p>
            <a:pPr algn="ctr"/>
            <a:r>
              <a:rPr lang="fr-FR" dirty="0" smtClean="0">
                <a:solidFill>
                  <a:schemeClr val="accent1">
                    <a:lumMod val="50000"/>
                  </a:schemeClr>
                </a:solidFill>
                <a:latin typeface="Arial" pitchFamily="34" charset="0"/>
                <a:cs typeface="Arial" pitchFamily="34" charset="0"/>
              </a:rPr>
              <a:t>              République Algérienne Démocratique et Populaire              </a:t>
            </a:r>
            <a:br>
              <a:rPr lang="fr-FR" dirty="0" smtClean="0">
                <a:solidFill>
                  <a:schemeClr val="accent1">
                    <a:lumMod val="50000"/>
                  </a:schemeClr>
                </a:solidFill>
                <a:latin typeface="Arial" pitchFamily="34" charset="0"/>
                <a:cs typeface="Arial" pitchFamily="34" charset="0"/>
              </a:rPr>
            </a:br>
            <a:r>
              <a:rPr lang="fr-FR" dirty="0" smtClean="0">
                <a:solidFill>
                  <a:schemeClr val="accent1">
                    <a:lumMod val="50000"/>
                  </a:schemeClr>
                </a:solidFill>
                <a:latin typeface="Arial" pitchFamily="34" charset="0"/>
                <a:cs typeface="Arial" pitchFamily="34" charset="0"/>
              </a:rPr>
              <a:t>Ministère  l'Enseignement Supérieur et de la Recherche Scientifique </a:t>
            </a:r>
            <a:br>
              <a:rPr lang="fr-FR" dirty="0" smtClean="0">
                <a:solidFill>
                  <a:schemeClr val="accent1">
                    <a:lumMod val="50000"/>
                  </a:schemeClr>
                </a:solidFill>
                <a:latin typeface="Arial" pitchFamily="34" charset="0"/>
                <a:cs typeface="Arial" pitchFamily="34" charset="0"/>
              </a:rPr>
            </a:br>
            <a:r>
              <a:rPr lang="fr-FR" dirty="0" smtClean="0">
                <a:solidFill>
                  <a:schemeClr val="accent1">
                    <a:lumMod val="50000"/>
                  </a:schemeClr>
                </a:solidFill>
                <a:latin typeface="Arial" pitchFamily="34" charset="0"/>
                <a:cs typeface="Arial" pitchFamily="34" charset="0"/>
              </a:rPr>
              <a:t>Faculté  des  Sciences  de la Nature  et  de la Vie  et des Sciences                            de  la Terre  et  l’Univers</a:t>
            </a:r>
            <a:endParaRPr lang="fr-FR" dirty="0">
              <a:solidFill>
                <a:schemeClr val="accent1">
                  <a:lumMod val="50000"/>
                </a:schemeClr>
              </a:solidFill>
            </a:endParaRPr>
          </a:p>
        </p:txBody>
      </p:sp>
      <p:pic>
        <p:nvPicPr>
          <p:cNvPr id="7" name="Picture 8">
            <a:extLst>
              <a:ext uri="{FF2B5EF4-FFF2-40B4-BE49-F238E27FC236}">
                <a16:creationId xmlns="" xmlns:a16="http://schemas.microsoft.com/office/drawing/2014/main" id="{37188BD9-790E-4D65-800A-AE507E2D0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745" y="2246811"/>
            <a:ext cx="4157255" cy="3657599"/>
          </a:xfrm>
          <a:prstGeom prst="rect">
            <a:avLst/>
          </a:prstGeom>
        </p:spPr>
      </p:pic>
      <p:pic>
        <p:nvPicPr>
          <p:cNvPr id="10" name="Picture 34">
            <a:extLst>
              <a:ext uri="{FF2B5EF4-FFF2-40B4-BE49-F238E27FC236}">
                <a16:creationId xmlns="" xmlns:a16="http://schemas.microsoft.com/office/drawing/2014/main" id="{36C2226A-B111-467D-9ABD-7F50809BEC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9008" y="4981399"/>
            <a:ext cx="629786" cy="761741"/>
          </a:xfrm>
          <a:prstGeom prst="rect">
            <a:avLst/>
          </a:prstGeom>
        </p:spPr>
      </p:pic>
      <p:pic>
        <p:nvPicPr>
          <p:cNvPr id="11" name="Image 10" descr="https://www.allobebe.fr/img/cms/1/diversification-4-mois.jpg"/>
          <p:cNvPicPr/>
          <p:nvPr/>
        </p:nvPicPr>
        <p:blipFill>
          <a:blip r:embed="rId5"/>
          <a:srcRect/>
          <a:stretch>
            <a:fillRect/>
          </a:stretch>
        </p:blipFill>
        <p:spPr bwMode="auto">
          <a:xfrm>
            <a:off x="505334" y="2931478"/>
            <a:ext cx="2188880" cy="2803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1104513" y="6273226"/>
            <a:ext cx="4052713" cy="584775"/>
          </a:xfrm>
          <a:prstGeom prst="rect">
            <a:avLst/>
          </a:prstGeom>
        </p:spPr>
        <p:txBody>
          <a:bodyPr wrap="none">
            <a:spAutoFit/>
          </a:bodyPr>
          <a:lstStyle/>
          <a:p>
            <a:r>
              <a:rPr lang="fr-FR" sz="3200" dirty="0" smtClean="0">
                <a:solidFill>
                  <a:schemeClr val="bg1"/>
                </a:solidFill>
                <a:latin typeface="Agency FB" panose="020B0503020202020204" pitchFamily="34" charset="0"/>
                <a:ea typeface="+mj-ea"/>
                <a:cs typeface="+mj-cs"/>
              </a:rPr>
              <a:t>Module : Alimentation et santé</a:t>
            </a:r>
          </a:p>
        </p:txBody>
      </p:sp>
    </p:spTree>
    <p:extLst>
      <p:ext uri="{BB962C8B-B14F-4D97-AF65-F5344CB8AC3E}">
        <p14:creationId xmlns:p14="http://schemas.microsoft.com/office/powerpoint/2010/main" val="4292529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1">
                    <a:lumMod val="75000"/>
                  </a:schemeClr>
                </a:solidFill>
                <a:latin typeface="Times New Roman" pitchFamily="18" charset="0"/>
                <a:cs typeface="Times New Roman" pitchFamily="18" charset="0"/>
              </a:rPr>
              <a:t>BESOINS en éléments non énergétiques </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fontScale="85000" lnSpcReduction="20000"/>
          </a:bodyPr>
          <a:lstStyle/>
          <a:p>
            <a:pPr>
              <a:buNone/>
            </a:pPr>
            <a:r>
              <a:rPr lang="fr-FR" dirty="0" smtClean="0"/>
              <a:t>1-BESOINS EN EAU</a:t>
            </a:r>
          </a:p>
          <a:p>
            <a:r>
              <a:rPr lang="fr-FR" dirty="0" smtClean="0"/>
              <a:t>L’eau est le principal constituant de l’organisme et représente 60 à 70% du poids de l’enfant au cours de la première année de vie. Le besoin en eau doit être couvert impérativement tous les jours. Le petit enfant a une hydrolabilité particulière, ce qui le rend fragile au risque de déshydratation.</a:t>
            </a:r>
          </a:p>
          <a:p>
            <a:r>
              <a:rPr lang="fr-FR" dirty="0" smtClean="0"/>
              <a:t>Les besoins sont de 200 à 150 ml/kg chez le nouveau-né, 125 ml/kg de 1 à 6 mois, de100ml/kg de 6 à 18 mois.. Ces besoins augmentent devant des situations de pertes exagérées (diarrhées, vomissements, transpiration).</a:t>
            </a:r>
            <a:endParaRPr lang="fr-FR" dirty="0"/>
          </a:p>
        </p:txBody>
      </p:sp>
      <p:pic>
        <p:nvPicPr>
          <p:cNvPr id="4" name="Picture 34">
            <a:extLst>
              <a:ext uri="{FF2B5EF4-FFF2-40B4-BE49-F238E27FC236}">
                <a16:creationId xmlns="" xmlns:a16="http://schemas.microsoft.com/office/drawing/2014/main" id="{36C2226A-B111-467D-9ABD-7F50809BE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0164" y="670656"/>
            <a:ext cx="629786" cy="761741"/>
          </a:xfrm>
          <a:prstGeom prst="rect">
            <a:avLst/>
          </a:prstGeom>
        </p:spPr>
      </p:pic>
      <p:pic>
        <p:nvPicPr>
          <p:cNvPr id="13314" name="Picture 2" descr="E:\eau-pour-le-colon.jpg"/>
          <p:cNvPicPr>
            <a:picLocks noChangeAspect="1" noChangeArrowheads="1"/>
          </p:cNvPicPr>
          <p:nvPr/>
        </p:nvPicPr>
        <p:blipFill>
          <a:blip r:embed="rId3"/>
          <a:srcRect/>
          <a:stretch>
            <a:fillRect/>
          </a:stretch>
        </p:blipFill>
        <p:spPr bwMode="auto">
          <a:xfrm>
            <a:off x="1688783" y="5215230"/>
            <a:ext cx="1982885" cy="1642770"/>
          </a:xfrm>
          <a:prstGeom prst="rect">
            <a:avLst/>
          </a:prstGeom>
          <a:ln>
            <a:noFill/>
          </a:ln>
          <a:effectLst>
            <a:softEdge rad="112500"/>
          </a:effectLst>
        </p:spPr>
      </p:pic>
      <p:pic>
        <p:nvPicPr>
          <p:cNvPr id="13315" name="Picture 3" descr="E:\peuters-60wa.jpg"/>
          <p:cNvPicPr>
            <a:picLocks noChangeAspect="1" noChangeArrowheads="1"/>
          </p:cNvPicPr>
          <p:nvPr/>
        </p:nvPicPr>
        <p:blipFill>
          <a:blip r:embed="rId4"/>
          <a:srcRect/>
          <a:stretch>
            <a:fillRect/>
          </a:stretch>
        </p:blipFill>
        <p:spPr bwMode="auto">
          <a:xfrm>
            <a:off x="6657535" y="5148776"/>
            <a:ext cx="1863860" cy="1709225"/>
          </a:xfrm>
          <a:prstGeom prst="rect">
            <a:avLst/>
          </a:prstGeom>
          <a:ln>
            <a:noFill/>
          </a:ln>
          <a:effectLst>
            <a:softEdge rad="112500"/>
          </a:effectLst>
        </p:spPr>
      </p:pic>
    </p:spTree>
    <p:extLst>
      <p:ext uri="{BB962C8B-B14F-4D97-AF65-F5344CB8AC3E}">
        <p14:creationId xmlns:p14="http://schemas.microsoft.com/office/powerpoint/2010/main" val="1682679335"/>
      </p:ext>
    </p:extLst>
  </p:cSld>
  <p:clrMapOvr>
    <a:masterClrMapping/>
  </p:clrMapOvr>
  <p:transition advTm="1000">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6009" y="1262894"/>
            <a:ext cx="8955217" cy="5389973"/>
            <a:chOff x="458" y="1045"/>
            <a:chExt cx="5143" cy="2793"/>
          </a:xfrm>
        </p:grpSpPr>
        <p:pic>
          <p:nvPicPr>
            <p:cNvPr id="3" name="Picture 2"/>
            <p:cNvPicPr/>
            <p:nvPr/>
          </p:nvPicPr>
          <p:blipFill>
            <a:blip r:embed="rId3"/>
            <a:srcRect/>
            <a:stretch>
              <a:fillRect/>
            </a:stretch>
          </p:blipFill>
          <p:spPr>
            <a:xfrm>
              <a:off x="1920" y="1488"/>
              <a:ext cx="1520" cy="1782"/>
            </a:xfrm>
            <a:prstGeom prst="rect">
              <a:avLst/>
            </a:prstGeom>
            <a:solidFill>
              <a:srgbClr val="000000"/>
            </a:solidFill>
            <a:ln>
              <a:noFill/>
            </a:ln>
          </p:spPr>
        </p:pic>
        <p:sp>
          <p:nvSpPr>
            <p:cNvPr id="4" name="TextBox 3"/>
            <p:cNvSpPr txBox="1"/>
            <p:nvPr/>
          </p:nvSpPr>
          <p:spPr>
            <a:xfrm>
              <a:off x="732" y="3203"/>
              <a:ext cx="1468" cy="612"/>
            </a:xfrm>
            <a:prstGeom prst="rect">
              <a:avLst/>
            </a:prstGeom>
            <a:noFill/>
            <a:ln>
              <a:noFill/>
            </a:ln>
          </p:spPr>
          <p:txBody>
            <a:bodyPr/>
            <a:lstStyle>
              <a:lvl1pPr lvl="0" rtl="0">
                <a:defRPr/>
              </a:lvl1pPr>
            </a:lstStyle>
            <a:p>
              <a:pPr lvl="0" rtl="0"/>
              <a:r>
                <a:rPr sz="2000">
                  <a:solidFill>
                    <a:srgbClr val="CC6600"/>
                  </a:solidFill>
                  <a:latin typeface="Calibri"/>
                </a:rPr>
                <a:t>Nourriture et liquide passent dans la trachée</a:t>
              </a:r>
            </a:p>
          </p:txBody>
        </p:sp>
        <p:sp>
          <p:nvSpPr>
            <p:cNvPr id="5" name="TextBox 4"/>
            <p:cNvSpPr txBox="1"/>
            <p:nvPr/>
          </p:nvSpPr>
          <p:spPr>
            <a:xfrm>
              <a:off x="3837" y="3352"/>
              <a:ext cx="1764" cy="486"/>
            </a:xfrm>
            <a:prstGeom prst="rect">
              <a:avLst/>
            </a:prstGeom>
            <a:noFill/>
            <a:ln>
              <a:noFill/>
            </a:ln>
          </p:spPr>
          <p:txBody>
            <a:bodyPr/>
            <a:lstStyle>
              <a:lvl1pPr lvl="0" rtl="0">
                <a:defRPr/>
              </a:lvl1pPr>
            </a:lstStyle>
            <a:p>
              <a:pPr lvl="0" rtl="0"/>
              <a:r>
                <a:rPr sz="2000">
                  <a:solidFill>
                    <a:srgbClr val="CC6600"/>
                  </a:solidFill>
                  <a:latin typeface="Calibri"/>
                </a:rPr>
                <a:t>Nourriture bloquée dans la gorge</a:t>
              </a:r>
            </a:p>
          </p:txBody>
        </p:sp>
        <p:sp>
          <p:nvSpPr>
            <p:cNvPr id="6" name="TextBox 5"/>
            <p:cNvSpPr txBox="1"/>
            <p:nvPr/>
          </p:nvSpPr>
          <p:spPr>
            <a:xfrm>
              <a:off x="3966" y="1298"/>
              <a:ext cx="1182" cy="480"/>
            </a:xfrm>
            <a:prstGeom prst="rect">
              <a:avLst/>
            </a:prstGeom>
            <a:noFill/>
            <a:ln>
              <a:noFill/>
            </a:ln>
          </p:spPr>
          <p:txBody>
            <a:bodyPr/>
            <a:lstStyle>
              <a:lvl1pPr lvl="0" rtl="0">
                <a:defRPr/>
              </a:lvl1pPr>
            </a:lstStyle>
            <a:p>
              <a:pPr lvl="0" rtl="0"/>
              <a:r>
                <a:rPr sz="2000">
                  <a:solidFill>
                    <a:srgbClr val="CC6600"/>
                  </a:solidFill>
                  <a:latin typeface="Calibri"/>
                </a:rPr>
                <a:t>Liquide aspiré par le nez</a:t>
              </a:r>
            </a:p>
          </p:txBody>
        </p:sp>
        <p:sp>
          <p:nvSpPr>
            <p:cNvPr id="7" name="TextBox 6"/>
            <p:cNvSpPr txBox="1"/>
            <p:nvPr/>
          </p:nvSpPr>
          <p:spPr>
            <a:xfrm>
              <a:off x="458" y="1045"/>
              <a:ext cx="1968" cy="480"/>
            </a:xfrm>
            <a:prstGeom prst="rect">
              <a:avLst/>
            </a:prstGeom>
            <a:noFill/>
            <a:ln>
              <a:noFill/>
            </a:ln>
          </p:spPr>
          <p:txBody>
            <a:bodyPr/>
            <a:lstStyle>
              <a:lvl1pPr lvl="0" rtl="0">
                <a:defRPr/>
              </a:lvl1pPr>
            </a:lstStyle>
            <a:p>
              <a:pPr lvl="0" rtl="0"/>
              <a:r>
                <a:rPr sz="2000">
                  <a:solidFill>
                    <a:srgbClr val="CC6600"/>
                  </a:solidFill>
                  <a:latin typeface="Calibri"/>
                </a:rPr>
                <a:t>Nourriture bloquée sur les côtés de la bouche (stase)</a:t>
              </a:r>
            </a:p>
          </p:txBody>
        </p:sp>
        <p:sp>
          <p:nvSpPr>
            <p:cNvPr id="8" name="Straight Connector 7"/>
            <p:cNvSpPr/>
            <p:nvPr/>
          </p:nvSpPr>
          <p:spPr>
            <a:xfrm flipH="1" flipV="1">
              <a:off x="1152" y="1632"/>
              <a:ext cx="864" cy="576"/>
            </a:xfrm>
            <a:prstGeom prst="line">
              <a:avLst/>
            </a:prstGeom>
            <a:noFill/>
            <a:ln w="28575">
              <a:solidFill>
                <a:srgbClr val="FF0066"/>
              </a:solidFill>
              <a:miter/>
            </a:ln>
          </p:spPr>
          <p:txBody>
            <a:bodyPr/>
            <a:lstStyle>
              <a:lvl1pPr lvl="0" rtl="0">
                <a:defRPr/>
              </a:lvl1pPr>
            </a:lstStyle>
            <a:p>
              <a:endParaRPr/>
            </a:p>
          </p:txBody>
        </p:sp>
        <p:sp>
          <p:nvSpPr>
            <p:cNvPr id="9" name="Straight Connector 8"/>
            <p:cNvSpPr/>
            <p:nvPr/>
          </p:nvSpPr>
          <p:spPr>
            <a:xfrm rot="-730570" flipH="1" flipV="1">
              <a:off x="2832" y="2880"/>
              <a:ext cx="864" cy="576"/>
            </a:xfrm>
            <a:prstGeom prst="line">
              <a:avLst/>
            </a:prstGeom>
            <a:noFill/>
            <a:ln w="28575">
              <a:solidFill>
                <a:srgbClr val="FF0066"/>
              </a:solidFill>
              <a:miter/>
            </a:ln>
          </p:spPr>
          <p:txBody>
            <a:bodyPr/>
            <a:lstStyle>
              <a:lvl1pPr lvl="0" rtl="0">
                <a:defRPr/>
              </a:lvl1pPr>
            </a:lstStyle>
            <a:p>
              <a:endParaRPr/>
            </a:p>
          </p:txBody>
        </p:sp>
        <p:sp>
          <p:nvSpPr>
            <p:cNvPr id="10" name="Straight Connector 9"/>
            <p:cNvSpPr/>
            <p:nvPr/>
          </p:nvSpPr>
          <p:spPr>
            <a:xfrm rot="6861896" flipH="1" flipV="1">
              <a:off x="3024" y="1728"/>
              <a:ext cx="864" cy="576"/>
            </a:xfrm>
            <a:prstGeom prst="line">
              <a:avLst/>
            </a:prstGeom>
            <a:noFill/>
            <a:ln w="28575">
              <a:solidFill>
                <a:srgbClr val="FF0066"/>
              </a:solidFill>
              <a:miter/>
            </a:ln>
          </p:spPr>
          <p:txBody>
            <a:bodyPr/>
            <a:lstStyle>
              <a:lvl1pPr lvl="0" rtl="0">
                <a:defRPr/>
              </a:lvl1pPr>
            </a:lstStyle>
            <a:p>
              <a:endParaRPr/>
            </a:p>
          </p:txBody>
        </p:sp>
      </p:grpSp>
    </p:spTree>
    <p:extLst>
      <p:ext uri="{BB962C8B-B14F-4D97-AF65-F5344CB8AC3E}">
        <p14:creationId xmlns:p14="http://schemas.microsoft.com/office/powerpoint/2010/main" val="2057150351"/>
      </p:ext>
    </p:extLst>
  </p:cSld>
  <p:clrMapOvr>
    <a:masterClrMapping/>
  </p:clrMapOvr>
  <p:transition>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359734" y="276965"/>
            <a:ext cx="8665128" cy="6399018"/>
          </a:xfrm>
          <a:prstGeom prst="rect">
            <a:avLst/>
          </a:prstGeom>
        </p:spPr>
        <p:txBody>
          <a:bodyPr wrap="square" lIns="91440" tIns="45720" rIns="91440" bIns="45720" anchor="t"/>
          <a:lstStyle>
            <a:lvl1pPr lvl="0" rtl="0">
              <a:defRPr/>
            </a:lvl1pPr>
          </a:lstStyle>
          <a:p>
            <a:pPr lvl="0" rtl="0"/>
            <a:endParaRPr/>
          </a:p>
          <a:p>
            <a:pPr lvl="0" rtl="0"/>
            <a:endParaRPr/>
          </a:p>
          <a:p>
            <a:pPr lvl="1" rtl="0"/>
            <a:r>
              <a:rPr sz="2400" b="1">
                <a:solidFill>
                  <a:srgbClr val="00B050"/>
                </a:solidFill>
              </a:rPr>
              <a:t>Causes neurologiques</a:t>
            </a:r>
          </a:p>
          <a:p>
            <a:pPr lvl="2" rtl="0">
              <a:lnSpc>
                <a:spcPct val="100000"/>
              </a:lnSpc>
            </a:pPr>
            <a:r>
              <a:rPr sz="2200" b="1"/>
              <a:t>Accident vasculaire cérébral</a:t>
            </a:r>
          </a:p>
          <a:p>
            <a:pPr lvl="2" rtl="0">
              <a:lnSpc>
                <a:spcPct val="100000"/>
              </a:lnSpc>
            </a:pPr>
            <a:r>
              <a:rPr sz="2200" b="1" smtClean="0"/>
              <a:t>Pathologies </a:t>
            </a:r>
            <a:r>
              <a:rPr sz="2200" b="1"/>
              <a:t>démentielles</a:t>
            </a:r>
          </a:p>
          <a:p>
            <a:pPr lvl="0" rtl="0"/>
            <a:endParaRPr/>
          </a:p>
          <a:p>
            <a:pPr lvl="1" rtl="0"/>
            <a:r>
              <a:rPr sz="2400" b="1">
                <a:solidFill>
                  <a:srgbClr val="00B050"/>
                </a:solidFill>
              </a:rPr>
              <a:t>Causes médicamenteuses</a:t>
            </a:r>
          </a:p>
          <a:p>
            <a:pPr lvl="2" rtl="0">
              <a:lnSpc>
                <a:spcPct val="150000"/>
              </a:lnSpc>
            </a:pPr>
            <a:r>
              <a:rPr sz="2200" b="1"/>
              <a:t>Anticholinergiques, traitements inhalés, dépresseurs du système nerveux central, neuroleptiques…</a:t>
            </a:r>
          </a:p>
          <a:p>
            <a:pPr lvl="0" rtl="0"/>
            <a:endParaRPr/>
          </a:p>
          <a:p>
            <a:pPr lvl="1" rtl="0"/>
            <a:r>
              <a:rPr sz="2400" b="1">
                <a:solidFill>
                  <a:srgbClr val="00B050"/>
                </a:solidFill>
              </a:rPr>
              <a:t>Causes locales</a:t>
            </a:r>
          </a:p>
        </p:txBody>
      </p:sp>
      <p:sp>
        <p:nvSpPr>
          <p:cNvPr id="3" name="TextBox 2"/>
          <p:cNvSpPr txBox="1"/>
          <p:nvPr/>
        </p:nvSpPr>
        <p:spPr>
          <a:xfrm>
            <a:off x="703002" y="445980"/>
            <a:ext cx="3810000" cy="1270000"/>
          </a:xfrm>
          <a:prstGeom prst="rect">
            <a:avLst/>
          </a:prstGeom>
        </p:spPr>
        <p:txBody>
          <a:bodyPr/>
          <a:lstStyle>
            <a:lvl1pPr lvl="0" indent="-171450" rtl="0">
              <a:defRPr/>
            </a:lvl1pPr>
          </a:lstStyle>
          <a:p>
            <a:pPr lvl="0" rtl="0"/>
            <a:r>
              <a:rPr sz="2800" b="1">
                <a:solidFill>
                  <a:srgbClr val="CC6600"/>
                </a:solidFill>
              </a:rPr>
              <a:t>Les causes</a:t>
            </a:r>
          </a:p>
        </p:txBody>
      </p:sp>
    </p:spTree>
    <p:extLst>
      <p:ext uri="{BB962C8B-B14F-4D97-AF65-F5344CB8AC3E}">
        <p14:creationId xmlns:p14="http://schemas.microsoft.com/office/powerpoint/2010/main" val="750719243"/>
      </p:ext>
    </p:extLst>
  </p:cSld>
  <p:clrMapOvr>
    <a:masterClrMapping/>
  </p:clrMapOvr>
  <p:transition>
    <p:wipe dir="d"/>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9878" y="948535"/>
            <a:ext cx="5400298" cy="6079627"/>
          </a:xfrm>
          <a:prstGeom prst="rect">
            <a:avLst/>
          </a:prstGeom>
        </p:spPr>
        <p:txBody>
          <a:bodyPr wrap="square" lIns="91440" tIns="45720" rIns="91440" bIns="45720" anchor="t"/>
          <a:lstStyle>
            <a:lvl1pPr lvl="0" rtl="0">
              <a:defRPr/>
            </a:lvl1pPr>
          </a:lstStyle>
          <a:p>
            <a:pPr lvl="0" rtl="0"/>
            <a:endParaRPr dirty="0"/>
          </a:p>
          <a:p>
            <a:pPr marL="346075" lvl="1" indent="-347663" rtl="0">
              <a:buFont typeface="Wingdings"/>
              <a:buChar char=""/>
            </a:pPr>
            <a:r>
              <a:rPr sz="2600" b="1" dirty="0">
                <a:solidFill>
                  <a:srgbClr val="00B050"/>
                </a:solidFill>
              </a:rPr>
              <a:t>Les complications </a:t>
            </a:r>
            <a:r>
              <a:rPr sz="2600" b="1" dirty="0" err="1">
                <a:solidFill>
                  <a:srgbClr val="00B050"/>
                </a:solidFill>
              </a:rPr>
              <a:t>somatiques</a:t>
            </a:r>
            <a:endParaRPr sz="2600" b="1" dirty="0">
              <a:solidFill>
                <a:srgbClr val="00B050"/>
              </a:solidFill>
            </a:endParaRPr>
          </a:p>
          <a:p>
            <a:pPr lvl="2" rtl="0"/>
            <a:r>
              <a:rPr sz="2400" b="1" dirty="0" err="1"/>
              <a:t>Fausse</a:t>
            </a:r>
            <a:r>
              <a:rPr sz="2400" b="1" dirty="0"/>
              <a:t> route </a:t>
            </a:r>
            <a:r>
              <a:rPr sz="2400" b="1" dirty="0" err="1"/>
              <a:t>aiguë</a:t>
            </a:r>
            <a:r>
              <a:rPr sz="2400" b="1" dirty="0"/>
              <a:t> avec </a:t>
            </a:r>
            <a:r>
              <a:rPr sz="2400" b="1" dirty="0" err="1"/>
              <a:t>crise</a:t>
            </a:r>
            <a:r>
              <a:rPr sz="2400" b="1" dirty="0"/>
              <a:t> </a:t>
            </a:r>
            <a:r>
              <a:rPr sz="2400" b="1" dirty="0" err="1"/>
              <a:t>d’étouffement</a:t>
            </a:r>
            <a:endParaRPr sz="2400" b="1" dirty="0"/>
          </a:p>
          <a:p>
            <a:pPr lvl="2" rtl="0"/>
            <a:r>
              <a:rPr sz="2400" b="1" dirty="0"/>
              <a:t>Infections </a:t>
            </a:r>
            <a:r>
              <a:rPr sz="2400" b="1" dirty="0" err="1"/>
              <a:t>respiratoires</a:t>
            </a:r>
            <a:endParaRPr sz="2400" b="1" dirty="0"/>
          </a:p>
          <a:p>
            <a:pPr lvl="2" rtl="0"/>
            <a:r>
              <a:rPr sz="2400" b="1" dirty="0" err="1"/>
              <a:t>Pneumopathie</a:t>
            </a:r>
            <a:r>
              <a:rPr sz="2400" b="1" dirty="0"/>
              <a:t> </a:t>
            </a:r>
            <a:r>
              <a:rPr sz="2400" b="1" dirty="0" err="1"/>
              <a:t>chimique</a:t>
            </a:r>
            <a:r>
              <a:rPr sz="2400" b="1" dirty="0"/>
              <a:t> par inhalation de </a:t>
            </a:r>
            <a:r>
              <a:rPr sz="2400" b="1" dirty="0" err="1"/>
              <a:t>liquide</a:t>
            </a:r>
            <a:r>
              <a:rPr sz="2400" b="1" dirty="0"/>
              <a:t> </a:t>
            </a:r>
            <a:r>
              <a:rPr sz="2400" b="1" dirty="0" err="1"/>
              <a:t>gastrique</a:t>
            </a:r>
            <a:endParaRPr sz="2400" b="1" dirty="0"/>
          </a:p>
          <a:p>
            <a:pPr lvl="2" rtl="0"/>
            <a:r>
              <a:rPr sz="2400" b="1" dirty="0" err="1"/>
              <a:t>Amaigrissement</a:t>
            </a:r>
            <a:r>
              <a:rPr sz="2400" b="1" dirty="0"/>
              <a:t> et </a:t>
            </a:r>
            <a:r>
              <a:rPr sz="2400" b="1" dirty="0" err="1"/>
              <a:t>dénutrition</a:t>
            </a:r>
            <a:r>
              <a:rPr sz="2400" b="1" dirty="0"/>
              <a:t> </a:t>
            </a:r>
            <a:r>
              <a:rPr sz="2400" dirty="0"/>
              <a:t>(</a:t>
            </a:r>
            <a:r>
              <a:rPr sz="2400" dirty="0" err="1"/>
              <a:t>réduction</a:t>
            </a:r>
            <a:r>
              <a:rPr sz="2400" dirty="0"/>
              <a:t> de la </a:t>
            </a:r>
            <a:r>
              <a:rPr sz="2400" dirty="0" err="1"/>
              <a:t>prise</a:t>
            </a:r>
            <a:r>
              <a:rPr sz="2400" dirty="0"/>
              <a:t> </a:t>
            </a:r>
            <a:r>
              <a:rPr sz="2400" dirty="0" err="1"/>
              <a:t>alimentaire</a:t>
            </a:r>
            <a:r>
              <a:rPr sz="2400" dirty="0"/>
              <a:t>, </a:t>
            </a:r>
            <a:r>
              <a:rPr sz="2400" dirty="0" err="1"/>
              <a:t>voire</a:t>
            </a:r>
            <a:r>
              <a:rPr sz="2400" dirty="0"/>
              <a:t> </a:t>
            </a:r>
            <a:r>
              <a:rPr sz="2400" dirty="0" err="1"/>
              <a:t>refus</a:t>
            </a:r>
            <a:r>
              <a:rPr sz="2400" dirty="0"/>
              <a:t>) </a:t>
            </a:r>
          </a:p>
          <a:p>
            <a:pPr lvl="2" rtl="0"/>
            <a:r>
              <a:rPr sz="2400" b="1" dirty="0" err="1"/>
              <a:t>Déshydratation</a:t>
            </a:r>
            <a:endParaRPr sz="2400" b="1" dirty="0"/>
          </a:p>
        </p:txBody>
      </p:sp>
      <p:sp>
        <p:nvSpPr>
          <p:cNvPr id="3" name="TextBox 2"/>
          <p:cNvSpPr txBox="1"/>
          <p:nvPr/>
        </p:nvSpPr>
        <p:spPr>
          <a:xfrm>
            <a:off x="345911" y="445979"/>
            <a:ext cx="6590205" cy="1270001"/>
          </a:xfrm>
          <a:prstGeom prst="rect">
            <a:avLst/>
          </a:prstGeom>
        </p:spPr>
        <p:txBody>
          <a:bodyPr/>
          <a:lstStyle>
            <a:lvl1pPr lvl="0" indent="-171450" rtl="0">
              <a:defRPr/>
            </a:lvl1pPr>
          </a:lstStyle>
          <a:p>
            <a:pPr lvl="0" rtl="0"/>
            <a:r>
              <a:rPr sz="2800" b="1" dirty="0">
                <a:solidFill>
                  <a:srgbClr val="CC6600"/>
                </a:solidFill>
              </a:rPr>
              <a:t>Les complications </a:t>
            </a:r>
            <a:r>
              <a:rPr sz="2800" b="1" dirty="0" err="1">
                <a:solidFill>
                  <a:srgbClr val="CC6600"/>
                </a:solidFill>
              </a:rPr>
              <a:t>peuvent</a:t>
            </a:r>
            <a:r>
              <a:rPr sz="2800" b="1" dirty="0">
                <a:solidFill>
                  <a:srgbClr val="CC6600"/>
                </a:solidFill>
              </a:rPr>
              <a:t> </a:t>
            </a:r>
            <a:r>
              <a:rPr sz="2800" b="1" dirty="0" err="1">
                <a:solidFill>
                  <a:srgbClr val="CC6600"/>
                </a:solidFill>
              </a:rPr>
              <a:t>être</a:t>
            </a:r>
            <a:r>
              <a:rPr sz="2800" b="1" dirty="0">
                <a:solidFill>
                  <a:srgbClr val="CC6600"/>
                </a:solidFill>
              </a:rPr>
              <a:t> graves</a:t>
            </a:r>
          </a:p>
        </p:txBody>
      </p:sp>
      <p:sp>
        <p:nvSpPr>
          <p:cNvPr id="4" name="TextBox 3"/>
          <p:cNvSpPr txBox="1"/>
          <p:nvPr/>
        </p:nvSpPr>
        <p:spPr>
          <a:xfrm>
            <a:off x="5268662" y="1211640"/>
            <a:ext cx="4154336" cy="5327992"/>
          </a:xfrm>
          <a:prstGeom prst="rect">
            <a:avLst/>
          </a:prstGeom>
        </p:spPr>
        <p:txBody>
          <a:bodyPr/>
          <a:lstStyle>
            <a:lvl1pPr lvl="0" indent="-171450" rtl="0">
              <a:defRPr/>
            </a:lvl1pPr>
          </a:lstStyle>
          <a:p>
            <a:pPr lvl="0" rtl="0"/>
            <a:endParaRPr dirty="0"/>
          </a:p>
          <a:p>
            <a:pPr marL="365125" lvl="1" indent="-365125" rtl="0">
              <a:buFont typeface="Wingdings"/>
              <a:buChar char=""/>
            </a:pPr>
            <a:r>
              <a:rPr sz="2800" b="1" dirty="0">
                <a:solidFill>
                  <a:srgbClr val="00B050"/>
                </a:solidFill>
              </a:rPr>
              <a:t>Les complications </a:t>
            </a:r>
            <a:r>
              <a:rPr sz="2800" b="1" dirty="0" err="1">
                <a:solidFill>
                  <a:srgbClr val="00B050"/>
                </a:solidFill>
              </a:rPr>
              <a:t>psychologiques</a:t>
            </a:r>
            <a:r>
              <a:rPr sz="2800" b="1" dirty="0">
                <a:solidFill>
                  <a:srgbClr val="00B050"/>
                </a:solidFill>
              </a:rPr>
              <a:t> et </a:t>
            </a:r>
            <a:r>
              <a:rPr sz="2800" b="1" dirty="0" err="1">
                <a:solidFill>
                  <a:srgbClr val="00B050"/>
                </a:solidFill>
              </a:rPr>
              <a:t>sociales</a:t>
            </a:r>
            <a:endParaRPr sz="2800" b="1" dirty="0">
              <a:solidFill>
                <a:srgbClr val="00B050"/>
              </a:solidFill>
            </a:endParaRPr>
          </a:p>
          <a:p>
            <a:pPr marL="330200" lvl="0" indent="-330200" rtl="0">
              <a:lnSpc>
                <a:spcPct val="150000"/>
              </a:lnSpc>
              <a:buFont typeface="Arial"/>
              <a:buChar char="•"/>
            </a:pPr>
            <a:endParaRPr dirty="0"/>
          </a:p>
          <a:p>
            <a:pPr marL="330200" lvl="2" indent="-330200" rtl="0">
              <a:lnSpc>
                <a:spcPct val="150000"/>
              </a:lnSpc>
              <a:buFont typeface="Arial"/>
              <a:buChar char="•"/>
            </a:pPr>
            <a:r>
              <a:rPr sz="2200" b="1" dirty="0" err="1">
                <a:latin typeface="Arial"/>
              </a:rPr>
              <a:t>Dépression</a:t>
            </a:r>
            <a:endParaRPr sz="2200" b="1" dirty="0">
              <a:latin typeface="Arial"/>
            </a:endParaRPr>
          </a:p>
          <a:p>
            <a:pPr marL="330200" lvl="2" indent="-330200" rtl="0">
              <a:lnSpc>
                <a:spcPct val="150000"/>
              </a:lnSpc>
              <a:buFont typeface="Arial"/>
              <a:buChar char="•"/>
            </a:pPr>
            <a:r>
              <a:rPr sz="2200" b="1" dirty="0" err="1">
                <a:latin typeface="Arial"/>
              </a:rPr>
              <a:t>Isolement</a:t>
            </a:r>
            <a:r>
              <a:rPr sz="2200" b="1" dirty="0">
                <a:latin typeface="Arial"/>
              </a:rPr>
              <a:t> social, </a:t>
            </a:r>
            <a:r>
              <a:rPr sz="2200" dirty="0">
                <a:latin typeface="Arial"/>
              </a:rPr>
              <a:t>par </a:t>
            </a:r>
            <a:r>
              <a:rPr sz="2200" dirty="0" err="1">
                <a:latin typeface="Arial"/>
              </a:rPr>
              <a:t>peur</a:t>
            </a:r>
            <a:r>
              <a:rPr sz="2200" dirty="0">
                <a:latin typeface="Arial"/>
              </a:rPr>
              <a:t> du regard des </a:t>
            </a:r>
            <a:r>
              <a:rPr sz="2200" dirty="0" err="1">
                <a:latin typeface="Arial"/>
              </a:rPr>
              <a:t>autres</a:t>
            </a:r>
            <a:r>
              <a:rPr sz="2200" dirty="0">
                <a:latin typeface="Arial"/>
              </a:rPr>
              <a:t>, etc.</a:t>
            </a:r>
          </a:p>
          <a:p>
            <a:pPr marL="330200" lvl="2" indent="-330200" rtl="0">
              <a:lnSpc>
                <a:spcPct val="150000"/>
              </a:lnSpc>
              <a:buFont typeface="Arial"/>
              <a:buChar char="•"/>
            </a:pPr>
            <a:r>
              <a:rPr sz="2200" b="1" dirty="0" err="1">
                <a:latin typeface="Arial"/>
              </a:rPr>
              <a:t>Mauvaise</a:t>
            </a:r>
            <a:r>
              <a:rPr sz="2200" b="1" dirty="0">
                <a:latin typeface="Arial"/>
              </a:rPr>
              <a:t> </a:t>
            </a:r>
            <a:r>
              <a:rPr sz="2200" b="1" dirty="0" err="1">
                <a:latin typeface="Arial"/>
              </a:rPr>
              <a:t>qualité</a:t>
            </a:r>
            <a:r>
              <a:rPr sz="2200" b="1" dirty="0">
                <a:latin typeface="Arial"/>
              </a:rPr>
              <a:t> de vie</a:t>
            </a:r>
          </a:p>
        </p:txBody>
      </p:sp>
    </p:spTree>
    <p:extLst>
      <p:ext uri="{BB962C8B-B14F-4D97-AF65-F5344CB8AC3E}">
        <p14:creationId xmlns:p14="http://schemas.microsoft.com/office/powerpoint/2010/main" val="2685163183"/>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430736" y="465205"/>
            <a:ext cx="7772400" cy="457200"/>
          </a:xfrm>
          <a:prstGeom prst="rect">
            <a:avLst/>
          </a:prstGeom>
        </p:spPr>
        <p:txBody>
          <a:bodyPr wrap="square" lIns="91440" tIns="45720" rIns="91440" bIns="45720" anchor="t">
            <a:normAutofit fontScale="92500" lnSpcReduction="10000"/>
          </a:bodyPr>
          <a:lstStyle>
            <a:lvl1pPr lvl="0" rtl="0">
              <a:defRPr/>
            </a:lvl1pPr>
          </a:lstStyle>
          <a:p>
            <a:pPr lvl="0" rtl="0">
              <a:buNone/>
            </a:pPr>
            <a:r>
              <a:rPr sz="2800" b="1">
                <a:solidFill>
                  <a:srgbClr val="CC6600"/>
                </a:solidFill>
              </a:rPr>
              <a:t>Les signes d’alerte</a:t>
            </a:r>
          </a:p>
        </p:txBody>
      </p:sp>
      <p:sp>
        <p:nvSpPr>
          <p:cNvPr id="3" name="TextBox 2"/>
          <p:cNvSpPr txBox="1"/>
          <p:nvPr/>
        </p:nvSpPr>
        <p:spPr>
          <a:xfrm>
            <a:off x="264944" y="4863672"/>
            <a:ext cx="8517294" cy="2990782"/>
          </a:xfrm>
          <a:prstGeom prst="rect">
            <a:avLst/>
          </a:prstGeom>
          <a:noFill/>
          <a:ln>
            <a:noFill/>
          </a:ln>
        </p:spPr>
        <p:txBody>
          <a:bodyPr/>
          <a:lstStyle>
            <a:lvl1pPr lvl="0" rtl="0">
              <a:defRPr/>
            </a:lvl1pPr>
          </a:lstStyle>
          <a:p>
            <a:pPr lvl="0" rtl="0"/>
            <a:r>
              <a:rPr sz="2000" b="1">
                <a:solidFill>
                  <a:srgbClr val="009900"/>
                </a:solidFill>
                <a:latin typeface="Calibri"/>
              </a:rPr>
              <a:t>Nourriture et liquide passent</a:t>
            </a:r>
          </a:p>
          <a:p>
            <a:pPr lvl="0" rtl="0"/>
            <a:r>
              <a:rPr sz="2000" b="1">
                <a:solidFill>
                  <a:srgbClr val="009900"/>
                </a:solidFill>
                <a:latin typeface="Calibri"/>
              </a:rPr>
              <a:t>dans la trachée</a:t>
            </a:r>
          </a:p>
          <a:p>
            <a:pPr lvl="0" rtl="0">
              <a:buChar char="•"/>
            </a:pPr>
            <a:r>
              <a:rPr sz="2000" b="1">
                <a:solidFill>
                  <a:srgbClr val="CC6600"/>
                </a:solidFill>
                <a:latin typeface="Calibri"/>
              </a:rPr>
              <a:t>Fausse route aiguë</a:t>
            </a:r>
          </a:p>
          <a:p>
            <a:pPr lvl="0" rtl="0">
              <a:buChar char="•"/>
            </a:pPr>
            <a:r>
              <a:rPr sz="2000" b="1">
                <a:solidFill>
                  <a:srgbClr val="CC6600"/>
                </a:solidFill>
                <a:latin typeface="Calibri"/>
              </a:rPr>
              <a:t>Modification de la voix </a:t>
            </a:r>
          </a:p>
          <a:p>
            <a:pPr lvl="0" rtl="0">
              <a:buChar char="•"/>
            </a:pPr>
            <a:r>
              <a:rPr sz="2000" b="1">
                <a:solidFill>
                  <a:srgbClr val="CC6600"/>
                </a:solidFill>
                <a:latin typeface="Calibri"/>
              </a:rPr>
              <a:t>Raclements de gorge et toussotements</a:t>
            </a:r>
          </a:p>
          <a:p>
            <a:pPr lvl="0" rtl="0">
              <a:buChar char="•"/>
            </a:pPr>
            <a:r>
              <a:rPr sz="2000" b="1">
                <a:solidFill>
                  <a:srgbClr val="CC6600"/>
                </a:solidFill>
                <a:latin typeface="Calibri"/>
              </a:rPr>
              <a:t>Pneumopathies récidivantes et/ou épisodes fébriles inexpliqués</a:t>
            </a:r>
          </a:p>
        </p:txBody>
      </p:sp>
      <p:sp>
        <p:nvSpPr>
          <p:cNvPr id="4" name="TextBox 3"/>
          <p:cNvSpPr txBox="1"/>
          <p:nvPr/>
        </p:nvSpPr>
        <p:spPr>
          <a:xfrm>
            <a:off x="6477000" y="4114800"/>
            <a:ext cx="2286000" cy="990600"/>
          </a:xfrm>
          <a:prstGeom prst="rect">
            <a:avLst/>
          </a:prstGeom>
          <a:noFill/>
          <a:ln>
            <a:noFill/>
          </a:ln>
        </p:spPr>
        <p:txBody>
          <a:bodyPr/>
          <a:lstStyle>
            <a:lvl1pPr lvl="0" rtl="0">
              <a:defRPr/>
            </a:lvl1pPr>
          </a:lstStyle>
          <a:p>
            <a:endParaRPr/>
          </a:p>
        </p:txBody>
      </p:sp>
      <p:sp>
        <p:nvSpPr>
          <p:cNvPr id="5" name="TextBox 4"/>
          <p:cNvSpPr txBox="1"/>
          <p:nvPr/>
        </p:nvSpPr>
        <p:spPr>
          <a:xfrm>
            <a:off x="6400800" y="2209800"/>
            <a:ext cx="1876425" cy="990600"/>
          </a:xfrm>
          <a:prstGeom prst="rect">
            <a:avLst/>
          </a:prstGeom>
          <a:noFill/>
          <a:ln>
            <a:noFill/>
          </a:ln>
        </p:spPr>
        <p:txBody>
          <a:bodyPr/>
          <a:lstStyle>
            <a:lvl1pPr lvl="0" rtl="0">
              <a:defRPr/>
            </a:lvl1pPr>
          </a:lstStyle>
          <a:p>
            <a:endParaRPr/>
          </a:p>
        </p:txBody>
      </p:sp>
      <p:sp>
        <p:nvSpPr>
          <p:cNvPr id="6" name="Text Placeholder 5"/>
          <p:cNvSpPr txBox="1">
            <a:spLocks noGrp="1"/>
          </p:cNvSpPr>
          <p:nvPr>
            <p:ph type="body" idx="4294967295"/>
          </p:nvPr>
        </p:nvSpPr>
        <p:spPr>
          <a:xfrm>
            <a:off x="367608" y="1341798"/>
            <a:ext cx="2871691" cy="3470831"/>
          </a:xfrm>
          <a:prstGeom prst="rect">
            <a:avLst/>
          </a:prstGeom>
          <a:noFill/>
        </p:spPr>
        <p:txBody>
          <a:bodyPr wrap="square" lIns="91440" tIns="45720" rIns="91440" bIns="45720" anchor="t"/>
          <a:lstStyle>
            <a:lvl1pPr marL="0" lvl="0" indent="0" rtl="0">
              <a:defRPr/>
            </a:lvl1pPr>
          </a:lstStyle>
          <a:p>
            <a:pPr lvl="0" rtl="0">
              <a:buNone/>
            </a:pPr>
            <a:r>
              <a:rPr sz="2000" b="1">
                <a:solidFill>
                  <a:srgbClr val="009900"/>
                </a:solidFill>
              </a:rPr>
              <a:t>Nourriture bloquée sur les côtés de la bouche (stase)</a:t>
            </a:r>
          </a:p>
          <a:p>
            <a:pPr lvl="0" rtl="0"/>
            <a:r>
              <a:rPr sz="2000" b="1">
                <a:solidFill>
                  <a:srgbClr val="CC6600"/>
                </a:solidFill>
              </a:rPr>
              <a:t>Gène pour avaler</a:t>
            </a:r>
          </a:p>
          <a:p>
            <a:pPr lvl="0" rtl="0"/>
            <a:r>
              <a:rPr sz="2000" b="1">
                <a:solidFill>
                  <a:srgbClr val="CC6600"/>
                </a:solidFill>
              </a:rPr>
              <a:t>Fuites alimentaires par la bouche, bavage</a:t>
            </a:r>
          </a:p>
          <a:p>
            <a:pPr lvl="0" rtl="0"/>
            <a:r>
              <a:rPr sz="2000" b="1">
                <a:solidFill>
                  <a:srgbClr val="CC6600"/>
                </a:solidFill>
              </a:rPr>
              <a:t>Maintien prolongé des aliments en bouche</a:t>
            </a:r>
          </a:p>
        </p:txBody>
      </p:sp>
      <p:pic>
        <p:nvPicPr>
          <p:cNvPr id="7" name="Picture 6"/>
          <p:cNvPicPr/>
          <p:nvPr/>
        </p:nvPicPr>
        <p:blipFill>
          <a:blip r:embed="rId3"/>
          <a:srcRect/>
          <a:stretch>
            <a:fillRect/>
          </a:stretch>
        </p:blipFill>
        <p:spPr>
          <a:xfrm>
            <a:off x="3657600" y="2133600"/>
            <a:ext cx="2413000" cy="2828925"/>
          </a:xfrm>
          <a:prstGeom prst="rect">
            <a:avLst/>
          </a:prstGeom>
          <a:noFill/>
          <a:ln>
            <a:noFill/>
          </a:ln>
        </p:spPr>
      </p:pic>
      <p:sp>
        <p:nvSpPr>
          <p:cNvPr id="8" name="Straight Connector 7"/>
          <p:cNvSpPr/>
          <p:nvPr/>
        </p:nvSpPr>
        <p:spPr>
          <a:xfrm rot="-730570" flipH="1" flipV="1">
            <a:off x="5105400" y="4356100"/>
            <a:ext cx="1371600" cy="914400"/>
          </a:xfrm>
          <a:prstGeom prst="line">
            <a:avLst/>
          </a:prstGeom>
          <a:noFill/>
          <a:ln w="31750">
            <a:solidFill>
              <a:srgbClr val="FF0066"/>
            </a:solidFill>
            <a:miter/>
          </a:ln>
        </p:spPr>
        <p:txBody>
          <a:bodyPr/>
          <a:lstStyle>
            <a:lvl1pPr lvl="0" rtl="0">
              <a:defRPr/>
            </a:lvl1pPr>
          </a:lstStyle>
          <a:p>
            <a:endParaRPr/>
          </a:p>
        </p:txBody>
      </p:sp>
      <p:sp>
        <p:nvSpPr>
          <p:cNvPr id="9" name="Straight Connector 8"/>
          <p:cNvSpPr/>
          <p:nvPr/>
        </p:nvSpPr>
        <p:spPr>
          <a:xfrm rot="6861896" flipH="1" flipV="1">
            <a:off x="6031706" y="2653506"/>
            <a:ext cx="590550" cy="398463"/>
          </a:xfrm>
          <a:prstGeom prst="line">
            <a:avLst/>
          </a:prstGeom>
          <a:noFill/>
          <a:ln w="31750">
            <a:solidFill>
              <a:srgbClr val="FF0066"/>
            </a:solidFill>
            <a:miter/>
          </a:ln>
        </p:spPr>
        <p:txBody>
          <a:bodyPr/>
          <a:lstStyle>
            <a:lvl1pPr lvl="0" rtl="0">
              <a:defRPr/>
            </a:lvl1pPr>
          </a:lstStyle>
          <a:p>
            <a:endParaRPr/>
          </a:p>
        </p:txBody>
      </p:sp>
      <p:sp>
        <p:nvSpPr>
          <p:cNvPr id="10" name="Line Callout 1 (Accent Bar) 9"/>
          <p:cNvSpPr/>
          <p:nvPr/>
        </p:nvSpPr>
        <p:spPr>
          <a:xfrm>
            <a:off x="6770902" y="2691973"/>
            <a:ext cx="2293316" cy="1352854"/>
          </a:xfrm>
          <a:prstGeom prst="accentCallout1">
            <a:avLst>
              <a:gd name="adj1" fmla="val 11940"/>
              <a:gd name="adj2" fmla="val -4532"/>
              <a:gd name="adj3" fmla="val -13597"/>
              <a:gd name="adj4" fmla="val -4532"/>
            </a:avLst>
          </a:prstGeom>
          <a:noFill/>
          <a:ln w="28575">
            <a:solidFill>
              <a:srgbClr val="FF0066"/>
            </a:solidFill>
            <a:miter/>
          </a:ln>
        </p:spPr>
        <p:txBody>
          <a:bodyPr/>
          <a:lstStyle>
            <a:lvl1pPr lvl="0" rtl="0">
              <a:defRPr/>
            </a:lvl1pPr>
          </a:lstStyle>
          <a:p>
            <a:pPr lvl="0" rtl="0"/>
            <a:r>
              <a:rPr sz="2000" b="1">
                <a:solidFill>
                  <a:srgbClr val="009900"/>
                </a:solidFill>
                <a:latin typeface="Calibri"/>
              </a:rPr>
              <a:t>Liquide aspiré par le nez</a:t>
            </a:r>
          </a:p>
          <a:p>
            <a:pPr lvl="0" rtl="0">
              <a:buChar char="•"/>
            </a:pPr>
            <a:r>
              <a:rPr sz="2000" b="1">
                <a:solidFill>
                  <a:srgbClr val="CC6600"/>
                </a:solidFill>
                <a:latin typeface="Calibri"/>
              </a:rPr>
              <a:t>Reflux nasal</a:t>
            </a:r>
          </a:p>
        </p:txBody>
      </p:sp>
      <p:sp>
        <p:nvSpPr>
          <p:cNvPr id="11" name="Line Callout 1 (Accent Bar) 10"/>
          <p:cNvSpPr/>
          <p:nvPr/>
        </p:nvSpPr>
        <p:spPr>
          <a:xfrm>
            <a:off x="6718675" y="4291076"/>
            <a:ext cx="2285997" cy="1934911"/>
          </a:xfrm>
          <a:prstGeom prst="accentCallout1">
            <a:avLst>
              <a:gd name="adj1" fmla="val 11537"/>
              <a:gd name="adj2" fmla="val -3333"/>
              <a:gd name="adj3" fmla="val 52224"/>
              <a:gd name="adj4" fmla="val -4224"/>
            </a:avLst>
          </a:prstGeom>
          <a:noFill/>
          <a:ln w="28575">
            <a:solidFill>
              <a:srgbClr val="FF0066"/>
            </a:solidFill>
            <a:miter/>
          </a:ln>
        </p:spPr>
        <p:txBody>
          <a:bodyPr/>
          <a:lstStyle>
            <a:lvl1pPr lvl="0" rtl="0">
              <a:defRPr/>
            </a:lvl1pPr>
          </a:lstStyle>
          <a:p>
            <a:pPr lvl="0" rtl="0"/>
            <a:r>
              <a:rPr sz="2000" b="1">
                <a:solidFill>
                  <a:srgbClr val="009900"/>
                </a:solidFill>
                <a:latin typeface="Calibri"/>
              </a:rPr>
              <a:t>Nourriture bloquée dans la gorge</a:t>
            </a:r>
          </a:p>
          <a:p>
            <a:pPr lvl="0" rtl="0">
              <a:buChar char="•"/>
            </a:pPr>
            <a:r>
              <a:rPr sz="2000" b="1">
                <a:solidFill>
                  <a:srgbClr val="CC6600"/>
                </a:solidFill>
                <a:latin typeface="Calibri"/>
              </a:rPr>
              <a:t>Blocage alimentaire</a:t>
            </a:r>
          </a:p>
        </p:txBody>
      </p:sp>
      <p:sp>
        <p:nvSpPr>
          <p:cNvPr id="12" name="Straight Connector 11"/>
          <p:cNvSpPr/>
          <p:nvPr/>
        </p:nvSpPr>
        <p:spPr>
          <a:xfrm>
            <a:off x="3124200" y="2209800"/>
            <a:ext cx="0" cy="1905000"/>
          </a:xfrm>
          <a:prstGeom prst="line">
            <a:avLst/>
          </a:prstGeom>
          <a:noFill/>
          <a:ln w="28575">
            <a:solidFill>
              <a:srgbClr val="FF0066"/>
            </a:solidFill>
            <a:miter/>
          </a:ln>
        </p:spPr>
        <p:txBody>
          <a:bodyPr/>
          <a:lstStyle>
            <a:lvl1pPr lvl="0" rtl="0">
              <a:defRPr/>
            </a:lvl1pPr>
          </a:lstStyle>
          <a:p>
            <a:endParaRPr/>
          </a:p>
        </p:txBody>
      </p:sp>
      <p:sp>
        <p:nvSpPr>
          <p:cNvPr id="13" name="Straight Connector 12"/>
          <p:cNvSpPr/>
          <p:nvPr/>
        </p:nvSpPr>
        <p:spPr>
          <a:xfrm flipH="1" flipV="1">
            <a:off x="3124200" y="2859088"/>
            <a:ext cx="655638" cy="377825"/>
          </a:xfrm>
          <a:prstGeom prst="line">
            <a:avLst/>
          </a:prstGeom>
          <a:noFill/>
          <a:ln w="31750">
            <a:solidFill>
              <a:srgbClr val="FF0066"/>
            </a:solidFill>
            <a:miter/>
          </a:ln>
        </p:spPr>
        <p:txBody>
          <a:bodyPr/>
          <a:lstStyle>
            <a:lvl1pPr lvl="0" rtl="0">
              <a:defRPr/>
            </a:lvl1pPr>
          </a:lstStyle>
          <a:p>
            <a:endParaRPr/>
          </a:p>
        </p:txBody>
      </p:sp>
      <p:sp>
        <p:nvSpPr>
          <p:cNvPr id="14" name="Straight Connector 13"/>
          <p:cNvSpPr/>
          <p:nvPr/>
        </p:nvSpPr>
        <p:spPr>
          <a:xfrm>
            <a:off x="685800" y="4908550"/>
            <a:ext cx="2971800" cy="0"/>
          </a:xfrm>
          <a:prstGeom prst="line">
            <a:avLst/>
          </a:prstGeom>
          <a:noFill/>
          <a:ln w="31750">
            <a:solidFill>
              <a:srgbClr val="FF0066"/>
            </a:solidFill>
            <a:miter/>
          </a:ln>
        </p:spPr>
        <p:txBody>
          <a:bodyPr/>
          <a:lstStyle>
            <a:lvl1pPr lvl="0" rtl="0">
              <a:defRPr/>
            </a:lvl1pPr>
          </a:lstStyle>
          <a:p>
            <a:endParaRPr/>
          </a:p>
        </p:txBody>
      </p:sp>
      <p:sp>
        <p:nvSpPr>
          <p:cNvPr id="15" name="TextBox 14"/>
          <p:cNvSpPr txBox="1"/>
          <p:nvPr/>
        </p:nvSpPr>
        <p:spPr>
          <a:xfrm>
            <a:off x="5305618" y="1142984"/>
            <a:ext cx="3838382" cy="969473"/>
          </a:xfrm>
          <a:prstGeom prst="rect">
            <a:avLst/>
          </a:prstGeom>
          <a:solidFill>
            <a:srgbClr val="CC6600"/>
          </a:solidFill>
          <a:ln>
            <a:solidFill>
              <a:srgbClr val="FF6600"/>
            </a:solidFill>
            <a:miter/>
          </a:ln>
        </p:spPr>
        <p:txBody>
          <a:bodyPr/>
          <a:lstStyle>
            <a:lvl1pPr lvl="0" rtl="0">
              <a:defRPr/>
            </a:lvl1pPr>
          </a:lstStyle>
          <a:p>
            <a:pPr lvl="0" rtl="0">
              <a:spcBef>
                <a:spcPct val="50000"/>
              </a:spcBef>
            </a:pPr>
            <a:r>
              <a:rPr sz="1600">
                <a:solidFill>
                  <a:srgbClr val="FFFFFF"/>
                </a:solidFill>
                <a:latin typeface="Calibri"/>
              </a:rPr>
              <a:t>Les personnes présentes au moment du repas ont un rôle essentiel dans le repérage des signes d’alerte</a:t>
            </a:r>
          </a:p>
        </p:txBody>
      </p:sp>
    </p:spTree>
    <p:extLst>
      <p:ext uri="{BB962C8B-B14F-4D97-AF65-F5344CB8AC3E}">
        <p14:creationId xmlns:p14="http://schemas.microsoft.com/office/powerpoint/2010/main" val="3790419787"/>
      </p:ext>
    </p:extLst>
  </p:cSld>
  <p:clrMapOvr>
    <a:masterClrMapping/>
  </p:clrMapOvr>
  <p:transition>
    <p:pull di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5475" y="749183"/>
            <a:ext cx="8346296" cy="4008321"/>
          </a:xfrm>
          <a:prstGeom prst="rect">
            <a:avLst/>
          </a:prstGeom>
        </p:spPr>
        <p:txBody>
          <a:bodyPr wrap="square" lIns="91440" tIns="45720" rIns="91440" bIns="45720" anchor="t"/>
          <a:lstStyle>
            <a:lvl1pPr lvl="0" rtl="0">
              <a:defRPr/>
            </a:lvl1pPr>
          </a:lstStyle>
          <a:p>
            <a:pPr lvl="0" rtl="0"/>
            <a:endParaRPr/>
          </a:p>
          <a:p>
            <a:pPr lvl="0" rtl="0"/>
            <a:endParaRPr/>
          </a:p>
          <a:p>
            <a:pPr lvl="1" rtl="0"/>
            <a:r>
              <a:rPr sz="2400" b="1"/>
              <a:t>Elle nécessite un </a:t>
            </a:r>
            <a:r>
              <a:rPr sz="2400" b="1">
                <a:solidFill>
                  <a:srgbClr val="CC6600"/>
                </a:solidFill>
              </a:rPr>
              <a:t>travail d’équipe </a:t>
            </a:r>
            <a:r>
              <a:rPr sz="2400" b="1"/>
              <a:t>et une formation de l’équipe soignante.</a:t>
            </a:r>
          </a:p>
          <a:p>
            <a:pPr lvl="0" rtl="0"/>
            <a:endParaRPr/>
          </a:p>
          <a:p>
            <a:pPr lvl="1" rtl="0"/>
            <a:r>
              <a:rPr sz="2400" b="1"/>
              <a:t>Elle a pour but de faire retrouver à la personne le </a:t>
            </a:r>
            <a:r>
              <a:rPr sz="2400" b="1">
                <a:solidFill>
                  <a:srgbClr val="CC6600"/>
                </a:solidFill>
              </a:rPr>
              <a:t>plaisir</a:t>
            </a:r>
            <a:r>
              <a:rPr sz="2400" b="1"/>
              <a:t> de manger et de boire, en assurant une </a:t>
            </a:r>
            <a:r>
              <a:rPr sz="2400" b="1">
                <a:solidFill>
                  <a:srgbClr val="CC6600"/>
                </a:solidFill>
              </a:rPr>
              <a:t>nécessité vitale</a:t>
            </a:r>
            <a:r>
              <a:rPr sz="2400" b="1"/>
              <a:t>.</a:t>
            </a:r>
          </a:p>
        </p:txBody>
      </p:sp>
      <p:sp>
        <p:nvSpPr>
          <p:cNvPr id="3" name="TextBox 2"/>
          <p:cNvSpPr txBox="1"/>
          <p:nvPr/>
        </p:nvSpPr>
        <p:spPr>
          <a:xfrm>
            <a:off x="103600" y="484262"/>
            <a:ext cx="6526441" cy="1270001"/>
          </a:xfrm>
          <a:prstGeom prst="rect">
            <a:avLst/>
          </a:prstGeom>
        </p:spPr>
        <p:txBody>
          <a:bodyPr/>
          <a:lstStyle>
            <a:lvl1pPr lvl="0" indent="-171450" rtl="0">
              <a:defRPr/>
            </a:lvl1pPr>
          </a:lstStyle>
          <a:p>
            <a:pPr lvl="0" rtl="0"/>
            <a:r>
              <a:rPr sz="2800" b="1">
                <a:solidFill>
                  <a:srgbClr val="CC6600"/>
                </a:solidFill>
              </a:rPr>
              <a:t>La prise en charge est pluridisciplinaire</a:t>
            </a:r>
          </a:p>
        </p:txBody>
      </p:sp>
    </p:spTree>
    <p:extLst>
      <p:ext uri="{BB962C8B-B14F-4D97-AF65-F5344CB8AC3E}">
        <p14:creationId xmlns:p14="http://schemas.microsoft.com/office/powerpoint/2010/main" val="2802128136"/>
      </p:ext>
    </p:extLst>
  </p:cSld>
  <p:clrMapOvr>
    <a:masterClrMapping/>
  </p:clrMapOvr>
  <p:transition>
    <p:wedg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245186" y="856860"/>
            <a:ext cx="9302790" cy="7222926"/>
          </a:xfrm>
          <a:prstGeom prst="rect">
            <a:avLst/>
          </a:prstGeom>
        </p:spPr>
        <p:txBody>
          <a:bodyPr wrap="square" lIns="91440" tIns="45720" rIns="91440" bIns="45720" anchor="t"/>
          <a:lstStyle>
            <a:lvl1pPr lvl="0" rtl="0">
              <a:defRPr/>
            </a:lvl1pPr>
          </a:lstStyle>
          <a:p>
            <a:pPr lvl="0" rtl="0">
              <a:lnSpc>
                <a:spcPct val="90000"/>
              </a:lnSpc>
            </a:pPr>
            <a:endParaRPr/>
          </a:p>
          <a:p>
            <a:pPr lvl="0" rtl="0">
              <a:lnSpc>
                <a:spcPct val="90000"/>
              </a:lnSpc>
            </a:pPr>
            <a:endParaRPr/>
          </a:p>
          <a:p>
            <a:pPr lvl="1" rtl="0">
              <a:lnSpc>
                <a:spcPct val="90000"/>
              </a:lnSpc>
            </a:pPr>
            <a:r>
              <a:rPr sz="2400" b="1"/>
              <a:t>L’évaluation de l’état fonctionnel, nutritionnel et cognitif de la personne, et de ses comportements</a:t>
            </a:r>
            <a:r>
              <a:rPr lang="ar" sz="2400" b="1"/>
              <a:t>.</a:t>
            </a:r>
          </a:p>
          <a:p>
            <a:pPr lvl="0" rtl="0">
              <a:lnSpc>
                <a:spcPct val="90000"/>
              </a:lnSpc>
            </a:pPr>
            <a:endParaRPr/>
          </a:p>
          <a:p>
            <a:pPr lvl="1" rtl="0">
              <a:lnSpc>
                <a:spcPct val="90000"/>
              </a:lnSpc>
            </a:pPr>
            <a:r>
              <a:rPr sz="2400" b="1"/>
              <a:t>L’évaluation clinique des troubles de la déglutition</a:t>
            </a:r>
            <a:r>
              <a:rPr lang="ar" sz="2400" b="1"/>
              <a:t>.</a:t>
            </a:r>
          </a:p>
          <a:p>
            <a:pPr lvl="2" rtl="0">
              <a:lnSpc>
                <a:spcPct val="90000"/>
              </a:lnSpc>
            </a:pPr>
            <a:r>
              <a:rPr sz="2400" b="1"/>
              <a:t>Entretien avec la personne, les aidants, les soignants, les proches</a:t>
            </a:r>
            <a:r>
              <a:rPr sz="2400"/>
              <a:t>)</a:t>
            </a:r>
            <a:r>
              <a:rPr lang="ar" sz="2400"/>
              <a:t>.</a:t>
            </a:r>
          </a:p>
          <a:p>
            <a:pPr lvl="2" rtl="0">
              <a:lnSpc>
                <a:spcPct val="90000"/>
              </a:lnSpc>
            </a:pPr>
            <a:r>
              <a:rPr sz="2400" b="1"/>
              <a:t>Exploration des différentes phases de la déglutition</a:t>
            </a:r>
            <a:r>
              <a:rPr lang="ar" sz="2400" b="1"/>
              <a:t>.</a:t>
            </a:r>
            <a:r>
              <a:rPr sz="2400"/>
              <a:t> </a:t>
            </a:r>
          </a:p>
        </p:txBody>
      </p:sp>
      <p:sp>
        <p:nvSpPr>
          <p:cNvPr id="3" name="TextBox 2"/>
          <p:cNvSpPr txBox="1"/>
          <p:nvPr/>
        </p:nvSpPr>
        <p:spPr>
          <a:xfrm>
            <a:off x="435184" y="382175"/>
            <a:ext cx="5506181" cy="734039"/>
          </a:xfrm>
          <a:prstGeom prst="rect">
            <a:avLst/>
          </a:prstGeom>
        </p:spPr>
        <p:txBody>
          <a:bodyPr/>
          <a:lstStyle>
            <a:lvl1pPr lvl="0" indent="-171450" rtl="0">
              <a:defRPr/>
            </a:lvl1pPr>
          </a:lstStyle>
          <a:p>
            <a:pPr lvl="0" rtl="0"/>
            <a:r>
              <a:rPr sz="2800" b="1">
                <a:solidFill>
                  <a:srgbClr val="CC6600"/>
                </a:solidFill>
              </a:rPr>
              <a:t>La prise en charge comprend :</a:t>
            </a:r>
          </a:p>
        </p:txBody>
      </p:sp>
    </p:spTree>
    <p:extLst>
      <p:ext uri="{BB962C8B-B14F-4D97-AF65-F5344CB8AC3E}">
        <p14:creationId xmlns:p14="http://schemas.microsoft.com/office/powerpoint/2010/main" val="2569776716"/>
      </p:ext>
    </p:extLst>
  </p:cSld>
  <p:clrMapOvr>
    <a:masterClrMapping/>
  </p:clrMapOvr>
  <p:transition>
    <p:wipe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24658" y="208275"/>
            <a:ext cx="9034972" cy="7071689"/>
          </a:xfrm>
          <a:prstGeom prst="rect">
            <a:avLst/>
          </a:prstGeom>
        </p:spPr>
        <p:txBody>
          <a:bodyPr wrap="square" lIns="91440" tIns="45720" rIns="91440" bIns="45720" anchor="t"/>
          <a:lstStyle>
            <a:lvl1pPr lvl="0" rtl="0">
              <a:defRPr/>
            </a:lvl1pPr>
          </a:lstStyle>
          <a:p>
            <a:pPr lvl="0" rtl="0">
              <a:lnSpc>
                <a:spcPct val="80000"/>
              </a:lnSpc>
            </a:pPr>
            <a:endParaRPr/>
          </a:p>
          <a:p>
            <a:pPr lvl="0" rtl="0">
              <a:lnSpc>
                <a:spcPct val="100000"/>
              </a:lnSpc>
            </a:pPr>
            <a:endParaRPr/>
          </a:p>
          <a:p>
            <a:pPr lvl="1" rtl="0">
              <a:lnSpc>
                <a:spcPct val="100000"/>
              </a:lnSpc>
            </a:pPr>
            <a:r>
              <a:rPr sz="2400" b="1">
                <a:solidFill>
                  <a:srgbClr val="CC6600"/>
                </a:solidFill>
              </a:rPr>
              <a:t>Ne pas proposer </a:t>
            </a:r>
            <a:r>
              <a:rPr sz="2400" b="1"/>
              <a:t>systématiquement un </a:t>
            </a:r>
            <a:r>
              <a:rPr sz="2400" b="1">
                <a:solidFill>
                  <a:srgbClr val="CC6600"/>
                </a:solidFill>
              </a:rPr>
              <a:t>mixage</a:t>
            </a:r>
            <a:r>
              <a:rPr sz="2400" b="1"/>
              <a:t> des aliments, peu appétissant.</a:t>
            </a:r>
          </a:p>
          <a:p>
            <a:pPr lvl="0" rtl="0">
              <a:lnSpc>
                <a:spcPct val="100000"/>
              </a:lnSpc>
            </a:pPr>
            <a:endParaRPr/>
          </a:p>
          <a:p>
            <a:pPr lvl="1" rtl="0">
              <a:lnSpc>
                <a:spcPct val="100000"/>
              </a:lnSpc>
            </a:pPr>
            <a:r>
              <a:rPr sz="2400" b="1"/>
              <a:t>L’adaptation de la </a:t>
            </a:r>
            <a:r>
              <a:rPr sz="2400" b="1">
                <a:solidFill>
                  <a:srgbClr val="CC6600"/>
                </a:solidFill>
              </a:rPr>
              <a:t>texture</a:t>
            </a:r>
            <a:r>
              <a:rPr sz="2400" b="1"/>
              <a:t> des aliments (normale, mou/haché, semi-liquide, lisse) se fait sur </a:t>
            </a:r>
            <a:r>
              <a:rPr sz="2400" b="1">
                <a:solidFill>
                  <a:srgbClr val="CC6600"/>
                </a:solidFill>
              </a:rPr>
              <a:t>prescription médicale</a:t>
            </a:r>
            <a:r>
              <a:rPr sz="2400" b="1"/>
              <a:t>, en concertation avec les équipes soignantes et de rééducation.</a:t>
            </a:r>
          </a:p>
          <a:p>
            <a:pPr lvl="0" rtl="0">
              <a:lnSpc>
                <a:spcPct val="100000"/>
              </a:lnSpc>
            </a:pPr>
            <a:endParaRPr/>
          </a:p>
          <a:p>
            <a:pPr lvl="1" rtl="0">
              <a:lnSpc>
                <a:spcPct val="100000"/>
              </a:lnSpc>
            </a:pPr>
            <a:r>
              <a:rPr sz="2400" b="1"/>
              <a:t>Préférer les aliments et boissons </a:t>
            </a:r>
            <a:r>
              <a:rPr sz="2400" b="1">
                <a:solidFill>
                  <a:srgbClr val="CC6600"/>
                </a:solidFill>
              </a:rPr>
              <a:t>bien chauds </a:t>
            </a:r>
            <a:r>
              <a:rPr sz="2400" b="1"/>
              <a:t>ou </a:t>
            </a:r>
            <a:r>
              <a:rPr sz="2400" b="1">
                <a:solidFill>
                  <a:srgbClr val="CC6600"/>
                </a:solidFill>
              </a:rPr>
              <a:t>bien froids </a:t>
            </a:r>
            <a:r>
              <a:rPr sz="2400" b="1"/>
              <a:t>plutôt que tièdes. </a:t>
            </a:r>
          </a:p>
          <a:p>
            <a:pPr lvl="0" rtl="0">
              <a:lnSpc>
                <a:spcPct val="100000"/>
              </a:lnSpc>
            </a:pPr>
            <a:endParaRPr/>
          </a:p>
          <a:p>
            <a:pPr lvl="1" rtl="0">
              <a:lnSpc>
                <a:spcPct val="100000"/>
              </a:lnSpc>
            </a:pPr>
            <a:r>
              <a:rPr sz="2400" b="1"/>
              <a:t>Adapter les </a:t>
            </a:r>
            <a:r>
              <a:rPr sz="2400" b="1">
                <a:solidFill>
                  <a:srgbClr val="CC6600"/>
                </a:solidFill>
              </a:rPr>
              <a:t>liquides</a:t>
            </a:r>
            <a:r>
              <a:rPr sz="2400" b="1"/>
              <a:t> </a:t>
            </a:r>
            <a:r>
              <a:rPr sz="2400"/>
              <a:t>(épaississement, eau gazeuse)</a:t>
            </a:r>
            <a:r>
              <a:rPr sz="2400" b="1"/>
              <a:t>.</a:t>
            </a:r>
          </a:p>
        </p:txBody>
      </p:sp>
      <p:sp>
        <p:nvSpPr>
          <p:cNvPr id="3" name="TextBox 2"/>
          <p:cNvSpPr txBox="1"/>
          <p:nvPr/>
        </p:nvSpPr>
        <p:spPr>
          <a:xfrm>
            <a:off x="447937" y="331131"/>
            <a:ext cx="7023816" cy="1270000"/>
          </a:xfrm>
          <a:prstGeom prst="rect">
            <a:avLst/>
          </a:prstGeom>
        </p:spPr>
        <p:txBody>
          <a:bodyPr/>
          <a:lstStyle>
            <a:lvl1pPr lvl="0" indent="-171450" rtl="0">
              <a:defRPr/>
            </a:lvl1pPr>
          </a:lstStyle>
          <a:p>
            <a:pPr lvl="0" rtl="0"/>
            <a:r>
              <a:rPr sz="3600">
                <a:solidFill>
                  <a:srgbClr val="CC6600"/>
                </a:solidFill>
              </a:rPr>
              <a:t>Adapter le régime alimentaire</a:t>
            </a:r>
          </a:p>
        </p:txBody>
      </p:sp>
    </p:spTree>
    <p:extLst>
      <p:ext uri="{BB962C8B-B14F-4D97-AF65-F5344CB8AC3E}">
        <p14:creationId xmlns:p14="http://schemas.microsoft.com/office/powerpoint/2010/main" val="1501684758"/>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93821" y="518445"/>
            <a:ext cx="8715441" cy="6434263"/>
          </a:xfrm>
          <a:prstGeom prst="rect">
            <a:avLst/>
          </a:prstGeom>
        </p:spPr>
        <p:txBody>
          <a:bodyPr wrap="square" lIns="91440" tIns="45720" rIns="91440" bIns="45720" anchor="t"/>
          <a:lstStyle>
            <a:lvl1pPr lvl="0" rtl="0">
              <a:defRPr/>
            </a:lvl1pPr>
          </a:lstStyle>
          <a:p>
            <a:pPr lvl="0" rtl="0"/>
            <a:endParaRPr/>
          </a:p>
          <a:p>
            <a:pPr lvl="0" rtl="0"/>
            <a:endParaRPr/>
          </a:p>
          <a:p>
            <a:pPr lvl="1" rtl="0"/>
            <a:r>
              <a:rPr sz="2400" b="1"/>
              <a:t>Veiller à une</a:t>
            </a:r>
            <a:r>
              <a:rPr sz="2400" b="1">
                <a:solidFill>
                  <a:srgbClr val="CC6600"/>
                </a:solidFill>
              </a:rPr>
              <a:t> installation </a:t>
            </a:r>
            <a:r>
              <a:rPr sz="2400" b="1"/>
              <a:t>confortable, stable et adaptée de la personne.</a:t>
            </a:r>
          </a:p>
          <a:p>
            <a:pPr lvl="2" rtl="0"/>
            <a:r>
              <a:rPr sz="2200"/>
              <a:t>Le buste est droit, la tête légèrement	</a:t>
            </a:r>
          </a:p>
          <a:p>
            <a:pPr lvl="2" rtl="0">
              <a:buNone/>
            </a:pPr>
            <a:r>
              <a:rPr sz="2200"/>
              <a:t>	penchée en avant.</a:t>
            </a:r>
          </a:p>
          <a:p>
            <a:pPr lvl="2" rtl="0"/>
            <a:r>
              <a:rPr sz="2200"/>
              <a:t>La table est à une hauteur correcte.</a:t>
            </a:r>
          </a:p>
          <a:p>
            <a:pPr lvl="0" rtl="0"/>
            <a:endParaRPr/>
          </a:p>
          <a:p>
            <a:pPr lvl="1" rtl="0"/>
            <a:r>
              <a:rPr sz="2400" b="1"/>
              <a:t>Laisser à la personne le temps </a:t>
            </a:r>
          </a:p>
          <a:p>
            <a:pPr lvl="1" rtl="0">
              <a:buNone/>
            </a:pPr>
            <a:r>
              <a:rPr sz="2400" b="1"/>
              <a:t>	de </a:t>
            </a:r>
            <a:r>
              <a:rPr sz="2400" b="1">
                <a:solidFill>
                  <a:srgbClr val="CC6600"/>
                </a:solidFill>
              </a:rPr>
              <a:t>manger à son rythme</a:t>
            </a:r>
            <a:r>
              <a:rPr sz="2400" b="1"/>
              <a:t>.</a:t>
            </a:r>
          </a:p>
        </p:txBody>
      </p:sp>
      <p:grpSp>
        <p:nvGrpSpPr>
          <p:cNvPr id="3" name="Group 2"/>
          <p:cNvGrpSpPr/>
          <p:nvPr/>
        </p:nvGrpSpPr>
        <p:grpSpPr>
          <a:xfrm>
            <a:off x="5800461" y="2264879"/>
            <a:ext cx="3011497" cy="1938090"/>
            <a:chOff x="7144" y="2466"/>
            <a:chExt cx="4140" cy="2086"/>
          </a:xfrm>
        </p:grpSpPr>
        <p:sp>
          <p:nvSpPr>
            <p:cNvPr id="4" name="TextBox 3"/>
            <p:cNvSpPr txBox="1"/>
            <p:nvPr/>
          </p:nvSpPr>
          <p:spPr>
            <a:xfrm>
              <a:off x="7144" y="4112"/>
              <a:ext cx="4140" cy="440"/>
            </a:xfrm>
            <a:prstGeom prst="rect">
              <a:avLst/>
            </a:prstGeom>
            <a:noFill/>
            <a:ln>
              <a:noFill/>
            </a:ln>
          </p:spPr>
          <p:txBody>
            <a:bodyPr/>
            <a:lstStyle>
              <a:lvl1pPr lvl="0" rtl="0">
                <a:defRPr/>
              </a:lvl1pPr>
            </a:lstStyle>
            <a:p>
              <a:pPr lvl="0" algn="ctr" rtl="0"/>
              <a:r>
                <a:rPr sz="1200" b="1">
                  <a:solidFill>
                    <a:srgbClr val="CC6600"/>
                  </a:solidFill>
                  <a:latin typeface="Calibri"/>
                </a:rPr>
                <a:t>Inciter la personne à incliner la tête vers l’avant</a:t>
              </a:r>
            </a:p>
          </p:txBody>
        </p:sp>
        <p:grpSp>
          <p:nvGrpSpPr>
            <p:cNvPr id="5" name="Group 4"/>
            <p:cNvGrpSpPr/>
            <p:nvPr/>
          </p:nvGrpSpPr>
          <p:grpSpPr>
            <a:xfrm>
              <a:off x="7576" y="2466"/>
              <a:ext cx="3104" cy="1550"/>
              <a:chOff x="4621" y="4396"/>
              <a:chExt cx="3854" cy="2285"/>
            </a:xfrm>
          </p:grpSpPr>
          <p:pic>
            <p:nvPicPr>
              <p:cNvPr id="6" name="Picture 5"/>
              <p:cNvPicPr/>
              <p:nvPr/>
            </p:nvPicPr>
            <p:blipFill>
              <a:blip r:embed="rId3"/>
              <a:srcRect/>
              <a:stretch>
                <a:fillRect/>
              </a:stretch>
            </p:blipFill>
            <p:spPr>
              <a:xfrm>
                <a:off x="6655" y="4504"/>
                <a:ext cx="1820" cy="2039"/>
              </a:xfrm>
              <a:prstGeom prst="rect">
                <a:avLst/>
              </a:prstGeom>
              <a:noFill/>
              <a:ln>
                <a:noFill/>
              </a:ln>
            </p:spPr>
          </p:pic>
          <p:grpSp>
            <p:nvGrpSpPr>
              <p:cNvPr id="7" name="Group 6"/>
              <p:cNvGrpSpPr/>
              <p:nvPr/>
            </p:nvGrpSpPr>
            <p:grpSpPr>
              <a:xfrm>
                <a:off x="4621" y="4396"/>
                <a:ext cx="1817" cy="2285"/>
                <a:chOff x="4621" y="4396"/>
                <a:chExt cx="1817" cy="2285"/>
              </a:xfrm>
            </p:grpSpPr>
            <p:pic>
              <p:nvPicPr>
                <p:cNvPr id="8" name="Picture 7"/>
                <p:cNvPicPr/>
                <p:nvPr/>
              </p:nvPicPr>
              <p:blipFill>
                <a:blip r:embed="rId4"/>
                <a:srcRect/>
                <a:stretch>
                  <a:fillRect/>
                </a:stretch>
              </p:blipFill>
              <p:spPr>
                <a:xfrm>
                  <a:off x="4621" y="4396"/>
                  <a:ext cx="1757" cy="2222"/>
                </a:xfrm>
                <a:prstGeom prst="rect">
                  <a:avLst/>
                </a:prstGeom>
                <a:noFill/>
                <a:ln>
                  <a:noFill/>
                </a:ln>
              </p:spPr>
            </p:pic>
            <p:grpSp>
              <p:nvGrpSpPr>
                <p:cNvPr id="9" name="Group 8"/>
                <p:cNvGrpSpPr/>
                <p:nvPr/>
              </p:nvGrpSpPr>
              <p:grpSpPr>
                <a:xfrm>
                  <a:off x="4778" y="4461"/>
                  <a:ext cx="1660" cy="2220"/>
                  <a:chOff x="1900" y="2260"/>
                  <a:chExt cx="1660" cy="2220"/>
                </a:xfrm>
              </p:grpSpPr>
              <p:sp>
                <p:nvSpPr>
                  <p:cNvPr id="10" name="Straight Connector 9"/>
                  <p:cNvSpPr/>
                  <p:nvPr/>
                </p:nvSpPr>
                <p:spPr>
                  <a:xfrm>
                    <a:off x="1900" y="2260"/>
                    <a:ext cx="1640" cy="2220"/>
                  </a:xfrm>
                  <a:prstGeom prst="line">
                    <a:avLst/>
                  </a:prstGeom>
                  <a:noFill/>
                  <a:ln w="38100">
                    <a:solidFill>
                      <a:srgbClr val="FF0000"/>
                    </a:solidFill>
                    <a:miter/>
                  </a:ln>
                </p:spPr>
                <p:txBody>
                  <a:bodyPr/>
                  <a:lstStyle>
                    <a:lvl1pPr lvl="0" rtl="0">
                      <a:defRPr/>
                    </a:lvl1pPr>
                  </a:lstStyle>
                  <a:p>
                    <a:endParaRPr/>
                  </a:p>
                </p:txBody>
              </p:sp>
              <p:sp>
                <p:nvSpPr>
                  <p:cNvPr id="11" name="Straight Connector 10"/>
                  <p:cNvSpPr/>
                  <p:nvPr/>
                </p:nvSpPr>
                <p:spPr>
                  <a:xfrm flipV="1">
                    <a:off x="1980" y="2280"/>
                    <a:ext cx="1580" cy="2120"/>
                  </a:xfrm>
                  <a:prstGeom prst="line">
                    <a:avLst/>
                  </a:prstGeom>
                  <a:noFill/>
                  <a:ln w="38100">
                    <a:solidFill>
                      <a:srgbClr val="FF0000"/>
                    </a:solidFill>
                    <a:miter/>
                  </a:ln>
                </p:spPr>
                <p:txBody>
                  <a:bodyPr/>
                  <a:lstStyle>
                    <a:lvl1pPr lvl="0" rtl="0">
                      <a:defRPr/>
                    </a:lvl1pPr>
                  </a:lstStyle>
                  <a:p>
                    <a:endParaRPr/>
                  </a:p>
                </p:txBody>
              </p:sp>
            </p:grpSp>
          </p:grpSp>
        </p:grpSp>
      </p:grpSp>
      <p:grpSp>
        <p:nvGrpSpPr>
          <p:cNvPr id="12" name="Group 11"/>
          <p:cNvGrpSpPr/>
          <p:nvPr/>
        </p:nvGrpSpPr>
        <p:grpSpPr>
          <a:xfrm>
            <a:off x="5414049" y="4499588"/>
            <a:ext cx="3831147" cy="2323238"/>
            <a:chOff x="7185" y="4719"/>
            <a:chExt cx="4045" cy="1785"/>
          </a:xfrm>
        </p:grpSpPr>
        <p:sp>
          <p:nvSpPr>
            <p:cNvPr id="13" name="TextBox 12"/>
            <p:cNvSpPr txBox="1"/>
            <p:nvPr/>
          </p:nvSpPr>
          <p:spPr>
            <a:xfrm>
              <a:off x="7185" y="5944"/>
              <a:ext cx="4045" cy="560"/>
            </a:xfrm>
            <a:prstGeom prst="rect">
              <a:avLst/>
            </a:prstGeom>
            <a:solidFill>
              <a:srgbClr val="FFFFFF"/>
            </a:solidFill>
            <a:ln>
              <a:noFill/>
            </a:ln>
          </p:spPr>
          <p:txBody>
            <a:bodyPr/>
            <a:lstStyle>
              <a:lvl1pPr lvl="0" rtl="0">
                <a:defRPr/>
              </a:lvl1pPr>
            </a:lstStyle>
            <a:p>
              <a:pPr lvl="0" algn="ctr" rtl="0"/>
              <a:r>
                <a:rPr sz="1200" b="1">
                  <a:solidFill>
                    <a:srgbClr val="CC6600"/>
                  </a:solidFill>
                  <a:latin typeface="Calibri"/>
                </a:rPr>
                <a:t>Ne pas utiliser de verre canard</a:t>
              </a:r>
            </a:p>
            <a:p>
              <a:pPr lvl="0" algn="ctr" rtl="0"/>
              <a:r>
                <a:rPr sz="1200" b="1">
                  <a:solidFill>
                    <a:srgbClr val="CC6600"/>
                  </a:solidFill>
                  <a:latin typeface="Calibri"/>
                </a:rPr>
                <a:t>qui oblige le patient à mettre sa tête en extension</a:t>
              </a:r>
            </a:p>
          </p:txBody>
        </p:sp>
        <p:grpSp>
          <p:nvGrpSpPr>
            <p:cNvPr id="14" name="Group 13"/>
            <p:cNvGrpSpPr/>
            <p:nvPr/>
          </p:nvGrpSpPr>
          <p:grpSpPr>
            <a:xfrm>
              <a:off x="7993" y="4719"/>
              <a:ext cx="2249" cy="1021"/>
              <a:chOff x="1971" y="6999"/>
              <a:chExt cx="3580" cy="1688"/>
            </a:xfrm>
          </p:grpSpPr>
          <p:grpSp>
            <p:nvGrpSpPr>
              <p:cNvPr id="15" name="Group 14"/>
              <p:cNvGrpSpPr/>
              <p:nvPr/>
            </p:nvGrpSpPr>
            <p:grpSpPr>
              <a:xfrm>
                <a:off x="4216" y="7248"/>
                <a:ext cx="1335" cy="1418"/>
                <a:chOff x="1530" y="1730"/>
                <a:chExt cx="1335" cy="1418"/>
              </a:xfrm>
            </p:grpSpPr>
            <p:sp>
              <p:nvSpPr>
                <p:cNvPr id="16" name="Freeform 15"/>
                <p:cNvSpPr/>
                <p:nvPr/>
              </p:nvSpPr>
              <p:spPr>
                <a:xfrm>
                  <a:off x="1575" y="1820"/>
                  <a:ext cx="1245" cy="1275"/>
                </a:xfrm>
                <a:custGeom>
                  <a:avLst/>
                  <a:gdLst/>
                  <a:ahLst/>
                  <a:cxnLst/>
                  <a:rect l="0" t="0" r="0" b="0"/>
                  <a:pathLst>
                    <a:path w="21600" h="21600">
                      <a:moveTo>
                        <a:pt x="0" y="0"/>
                      </a:moveTo>
                      <a:lnTo>
                        <a:pt x="5400" y="21600"/>
                      </a:lnTo>
                      <a:lnTo>
                        <a:pt x="16200" y="21600"/>
                      </a:lnTo>
                      <a:lnTo>
                        <a:pt x="21600" y="0"/>
                      </a:lnTo>
                      <a:lnTo>
                        <a:pt x="0" y="0"/>
                      </a:lnTo>
                      <a:close/>
                    </a:path>
                  </a:pathLst>
                </a:custGeom>
                <a:solidFill>
                  <a:srgbClr val="808080"/>
                </a:solidFill>
                <a:ln w="38100">
                  <a:solidFill>
                    <a:srgbClr val="808080"/>
                  </a:solidFill>
                  <a:miter/>
                </a:ln>
              </p:spPr>
              <p:txBody>
                <a:bodyPr wrap="square" anchor="t"/>
                <a:lstStyle>
                  <a:lvl1pPr lvl="0" rtl="0">
                    <a:defRPr/>
                  </a:lvl1pPr>
                </a:lstStyle>
                <a:p>
                  <a:endParaRPr/>
                </a:p>
              </p:txBody>
            </p:sp>
            <p:sp>
              <p:nvSpPr>
                <p:cNvPr id="17" name="Oval 16"/>
                <p:cNvSpPr/>
                <p:nvPr/>
              </p:nvSpPr>
              <p:spPr>
                <a:xfrm>
                  <a:off x="1530" y="1730"/>
                  <a:ext cx="1335" cy="173"/>
                </a:xfrm>
                <a:prstGeom prst="ellipse">
                  <a:avLst/>
                </a:prstGeom>
                <a:solidFill>
                  <a:srgbClr val="000000"/>
                </a:solidFill>
                <a:ln>
                  <a:solidFill>
                    <a:srgbClr val="000000"/>
                  </a:solidFill>
                  <a:miter/>
                </a:ln>
              </p:spPr>
              <p:txBody>
                <a:bodyPr/>
                <a:lstStyle>
                  <a:lvl1pPr lvl="0" rtl="0">
                    <a:defRPr/>
                  </a:lvl1pPr>
                </a:lstStyle>
                <a:p>
                  <a:endParaRPr/>
                </a:p>
              </p:txBody>
            </p:sp>
            <p:sp>
              <p:nvSpPr>
                <p:cNvPr id="18" name="Oval 17"/>
                <p:cNvSpPr/>
                <p:nvPr/>
              </p:nvSpPr>
              <p:spPr>
                <a:xfrm>
                  <a:off x="2085" y="1760"/>
                  <a:ext cx="255" cy="360"/>
                </a:xfrm>
                <a:prstGeom prst="ellipse">
                  <a:avLst/>
                </a:prstGeom>
                <a:solidFill>
                  <a:srgbClr val="000000"/>
                </a:solidFill>
                <a:ln>
                  <a:solidFill>
                    <a:srgbClr val="000000"/>
                  </a:solidFill>
                  <a:miter/>
                </a:ln>
              </p:spPr>
              <p:txBody>
                <a:bodyPr/>
                <a:lstStyle>
                  <a:lvl1pPr lvl="0" rtl="0">
                    <a:defRPr/>
                  </a:lvl1pPr>
                </a:lstStyle>
                <a:p>
                  <a:endParaRPr/>
                </a:p>
              </p:txBody>
            </p:sp>
            <p:sp>
              <p:nvSpPr>
                <p:cNvPr id="19" name="Oval 18"/>
                <p:cNvSpPr/>
                <p:nvPr/>
              </p:nvSpPr>
              <p:spPr>
                <a:xfrm>
                  <a:off x="1860" y="3005"/>
                  <a:ext cx="690" cy="143"/>
                </a:xfrm>
                <a:prstGeom prst="ellipse">
                  <a:avLst/>
                </a:prstGeom>
                <a:solidFill>
                  <a:srgbClr val="808080"/>
                </a:solidFill>
                <a:ln>
                  <a:solidFill>
                    <a:srgbClr val="808080"/>
                  </a:solidFill>
                  <a:miter/>
                </a:ln>
              </p:spPr>
              <p:txBody>
                <a:bodyPr/>
                <a:lstStyle>
                  <a:lvl1pPr lvl="0" rtl="0">
                    <a:defRPr/>
                  </a:lvl1pPr>
                </a:lstStyle>
                <a:p>
                  <a:endParaRPr/>
                </a:p>
              </p:txBody>
            </p:sp>
          </p:grpSp>
          <p:grpSp>
            <p:nvGrpSpPr>
              <p:cNvPr id="20" name="Group 19"/>
              <p:cNvGrpSpPr/>
              <p:nvPr/>
            </p:nvGrpSpPr>
            <p:grpSpPr>
              <a:xfrm>
                <a:off x="1971" y="6999"/>
                <a:ext cx="1335" cy="1688"/>
                <a:chOff x="931" y="7079"/>
                <a:chExt cx="1335" cy="1688"/>
              </a:xfrm>
            </p:grpSpPr>
            <p:grpSp>
              <p:nvGrpSpPr>
                <p:cNvPr id="21" name="Group 20"/>
                <p:cNvGrpSpPr/>
                <p:nvPr/>
              </p:nvGrpSpPr>
              <p:grpSpPr>
                <a:xfrm>
                  <a:off x="931" y="7079"/>
                  <a:ext cx="1335" cy="1688"/>
                  <a:chOff x="4020" y="1410"/>
                  <a:chExt cx="1335" cy="1688"/>
                </a:xfrm>
              </p:grpSpPr>
              <p:grpSp>
                <p:nvGrpSpPr>
                  <p:cNvPr id="22" name="Group 21"/>
                  <p:cNvGrpSpPr/>
                  <p:nvPr/>
                </p:nvGrpSpPr>
                <p:grpSpPr>
                  <a:xfrm>
                    <a:off x="4020" y="1680"/>
                    <a:ext cx="1335" cy="1418"/>
                    <a:chOff x="3315" y="1485"/>
                    <a:chExt cx="1335" cy="1418"/>
                  </a:xfrm>
                </p:grpSpPr>
                <p:sp>
                  <p:nvSpPr>
                    <p:cNvPr id="23" name="Freeform 22"/>
                    <p:cNvSpPr/>
                    <p:nvPr/>
                  </p:nvSpPr>
                  <p:spPr>
                    <a:xfrm>
                      <a:off x="3360" y="1575"/>
                      <a:ext cx="1245" cy="1275"/>
                    </a:xfrm>
                    <a:custGeom>
                      <a:avLst/>
                      <a:gdLst/>
                      <a:ahLst/>
                      <a:cxnLst/>
                      <a:rect l="0" t="0" r="0" b="0"/>
                      <a:pathLst>
                        <a:path w="21600" h="21600">
                          <a:moveTo>
                            <a:pt x="0" y="0"/>
                          </a:moveTo>
                          <a:lnTo>
                            <a:pt x="5400" y="21600"/>
                          </a:lnTo>
                          <a:lnTo>
                            <a:pt x="16200" y="21600"/>
                          </a:lnTo>
                          <a:lnTo>
                            <a:pt x="21600" y="0"/>
                          </a:lnTo>
                          <a:lnTo>
                            <a:pt x="0" y="0"/>
                          </a:lnTo>
                          <a:close/>
                        </a:path>
                      </a:pathLst>
                    </a:custGeom>
                    <a:solidFill>
                      <a:srgbClr val="808080"/>
                    </a:solidFill>
                    <a:ln w="38100">
                      <a:solidFill>
                        <a:srgbClr val="808080"/>
                      </a:solidFill>
                      <a:miter/>
                    </a:ln>
                  </p:spPr>
                  <p:txBody>
                    <a:bodyPr wrap="square" anchor="t"/>
                    <a:lstStyle>
                      <a:lvl1pPr lvl="0" rtl="0">
                        <a:defRPr/>
                      </a:lvl1pPr>
                    </a:lstStyle>
                    <a:p>
                      <a:endParaRPr/>
                    </a:p>
                  </p:txBody>
                </p:sp>
                <p:sp>
                  <p:nvSpPr>
                    <p:cNvPr id="24" name="Oval 23"/>
                    <p:cNvSpPr/>
                    <p:nvPr/>
                  </p:nvSpPr>
                  <p:spPr>
                    <a:xfrm>
                      <a:off x="3315" y="1485"/>
                      <a:ext cx="1335" cy="173"/>
                    </a:xfrm>
                    <a:prstGeom prst="ellipse">
                      <a:avLst/>
                    </a:prstGeom>
                    <a:solidFill>
                      <a:srgbClr val="000000"/>
                    </a:solidFill>
                    <a:ln>
                      <a:solidFill>
                        <a:srgbClr val="000000"/>
                      </a:solidFill>
                      <a:miter/>
                    </a:ln>
                  </p:spPr>
                  <p:txBody>
                    <a:bodyPr/>
                    <a:lstStyle>
                      <a:lvl1pPr lvl="0" rtl="0">
                        <a:defRPr/>
                      </a:lvl1pPr>
                    </a:lstStyle>
                    <a:p>
                      <a:endParaRPr/>
                    </a:p>
                  </p:txBody>
                </p:sp>
                <p:sp>
                  <p:nvSpPr>
                    <p:cNvPr id="25" name="Oval 24"/>
                    <p:cNvSpPr/>
                    <p:nvPr/>
                  </p:nvSpPr>
                  <p:spPr>
                    <a:xfrm>
                      <a:off x="3645" y="2760"/>
                      <a:ext cx="690" cy="143"/>
                    </a:xfrm>
                    <a:prstGeom prst="ellipse">
                      <a:avLst/>
                    </a:prstGeom>
                    <a:solidFill>
                      <a:srgbClr val="808080"/>
                    </a:solidFill>
                    <a:ln>
                      <a:solidFill>
                        <a:srgbClr val="808080"/>
                      </a:solidFill>
                      <a:miter/>
                    </a:ln>
                  </p:spPr>
                  <p:txBody>
                    <a:bodyPr/>
                    <a:lstStyle>
                      <a:lvl1pPr lvl="0" rtl="0">
                        <a:defRPr/>
                      </a:lvl1pPr>
                    </a:lstStyle>
                    <a:p>
                      <a:endParaRPr/>
                    </a:p>
                  </p:txBody>
                </p:sp>
              </p:grpSp>
              <p:sp>
                <p:nvSpPr>
                  <p:cNvPr id="26" name="Can 25"/>
                  <p:cNvSpPr/>
                  <p:nvPr/>
                </p:nvSpPr>
                <p:spPr>
                  <a:xfrm>
                    <a:off x="4950" y="1425"/>
                    <a:ext cx="225" cy="345"/>
                  </a:xfrm>
                  <a:prstGeom prst="can">
                    <a:avLst>
                      <a:gd name="adj" fmla="val 31198"/>
                    </a:avLst>
                  </a:prstGeom>
                  <a:solidFill>
                    <a:srgbClr val="969696"/>
                  </a:solidFill>
                  <a:ln>
                    <a:solidFill>
                      <a:srgbClr val="808080"/>
                    </a:solidFill>
                    <a:miter/>
                  </a:ln>
                </p:spPr>
                <p:txBody>
                  <a:bodyPr/>
                  <a:lstStyle>
                    <a:lvl1pPr lvl="0" rtl="0">
                      <a:defRPr/>
                    </a:lvl1pPr>
                  </a:lstStyle>
                  <a:p>
                    <a:endParaRPr/>
                  </a:p>
                </p:txBody>
              </p:sp>
              <p:sp>
                <p:nvSpPr>
                  <p:cNvPr id="27" name="Oval 26"/>
                  <p:cNvSpPr/>
                  <p:nvPr/>
                </p:nvSpPr>
                <p:spPr>
                  <a:xfrm>
                    <a:off x="4935" y="1410"/>
                    <a:ext cx="255" cy="143"/>
                  </a:xfrm>
                  <a:prstGeom prst="ellipse">
                    <a:avLst/>
                  </a:prstGeom>
                  <a:solidFill>
                    <a:srgbClr val="000000"/>
                  </a:solidFill>
                  <a:ln>
                    <a:solidFill>
                      <a:srgbClr val="000000"/>
                    </a:solidFill>
                    <a:miter/>
                  </a:ln>
                </p:spPr>
                <p:txBody>
                  <a:bodyPr/>
                  <a:lstStyle>
                    <a:lvl1pPr lvl="0" rtl="0">
                      <a:defRPr/>
                    </a:lvl1pPr>
                  </a:lstStyle>
                  <a:p>
                    <a:endParaRPr/>
                  </a:p>
                </p:txBody>
              </p:sp>
            </p:grpSp>
            <p:grpSp>
              <p:nvGrpSpPr>
                <p:cNvPr id="28" name="Group 27"/>
                <p:cNvGrpSpPr/>
                <p:nvPr/>
              </p:nvGrpSpPr>
              <p:grpSpPr>
                <a:xfrm>
                  <a:off x="960" y="7080"/>
                  <a:ext cx="1300" cy="1680"/>
                  <a:chOff x="960" y="7080"/>
                  <a:chExt cx="1300" cy="1680"/>
                </a:xfrm>
              </p:grpSpPr>
              <p:sp>
                <p:nvSpPr>
                  <p:cNvPr id="29" name="Straight Connector 28"/>
                  <p:cNvSpPr/>
                  <p:nvPr/>
                </p:nvSpPr>
                <p:spPr>
                  <a:xfrm>
                    <a:off x="960" y="7120"/>
                    <a:ext cx="1280" cy="1640"/>
                  </a:xfrm>
                  <a:prstGeom prst="line">
                    <a:avLst/>
                  </a:prstGeom>
                  <a:noFill/>
                  <a:ln w="38100">
                    <a:solidFill>
                      <a:srgbClr val="FF0000"/>
                    </a:solidFill>
                    <a:miter/>
                  </a:ln>
                </p:spPr>
                <p:txBody>
                  <a:bodyPr/>
                  <a:lstStyle>
                    <a:lvl1pPr lvl="0" rtl="0">
                      <a:defRPr/>
                    </a:lvl1pPr>
                  </a:lstStyle>
                  <a:p>
                    <a:endParaRPr/>
                  </a:p>
                </p:txBody>
              </p:sp>
              <p:sp>
                <p:nvSpPr>
                  <p:cNvPr id="30" name="Straight Connector 29"/>
                  <p:cNvSpPr/>
                  <p:nvPr/>
                </p:nvSpPr>
                <p:spPr>
                  <a:xfrm flipV="1">
                    <a:off x="960" y="7080"/>
                    <a:ext cx="1300" cy="1680"/>
                  </a:xfrm>
                  <a:prstGeom prst="line">
                    <a:avLst/>
                  </a:prstGeom>
                  <a:noFill/>
                  <a:ln w="38100">
                    <a:solidFill>
                      <a:srgbClr val="FF0000"/>
                    </a:solidFill>
                    <a:miter/>
                  </a:ln>
                </p:spPr>
                <p:txBody>
                  <a:bodyPr/>
                  <a:lstStyle>
                    <a:lvl1pPr lvl="0" rtl="0">
                      <a:defRPr/>
                    </a:lvl1pPr>
                  </a:lstStyle>
                  <a:p>
                    <a:endParaRPr/>
                  </a:p>
                </p:txBody>
              </p:sp>
            </p:grpSp>
          </p:grpSp>
        </p:grpSp>
      </p:grpSp>
      <p:sp>
        <p:nvSpPr>
          <p:cNvPr id="31" name="TextBox 30"/>
          <p:cNvSpPr txBox="1"/>
          <p:nvPr/>
        </p:nvSpPr>
        <p:spPr>
          <a:xfrm>
            <a:off x="626482" y="522545"/>
            <a:ext cx="6496159" cy="785084"/>
          </a:xfrm>
          <a:prstGeom prst="rect">
            <a:avLst/>
          </a:prstGeom>
        </p:spPr>
        <p:txBody>
          <a:bodyPr/>
          <a:lstStyle>
            <a:lvl1pPr lvl="0" indent="-171450" rtl="0">
              <a:defRPr/>
            </a:lvl1pPr>
          </a:lstStyle>
          <a:p>
            <a:pPr lvl="0" rtl="0"/>
            <a:r>
              <a:rPr sz="2800" b="1">
                <a:solidFill>
                  <a:srgbClr val="CC6600"/>
                </a:solidFill>
              </a:rPr>
              <a:t>En pratique, au moment du repas… (1)</a:t>
            </a:r>
          </a:p>
        </p:txBody>
      </p:sp>
    </p:spTree>
    <p:extLst>
      <p:ext uri="{BB962C8B-B14F-4D97-AF65-F5344CB8AC3E}">
        <p14:creationId xmlns:p14="http://schemas.microsoft.com/office/powerpoint/2010/main" val="3355202063"/>
      </p:ext>
    </p:extLst>
  </p:cSld>
  <p:clrMapOvr>
    <a:masterClrMapping/>
  </p:clrMapOvr>
  <p:transition>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235" y="1683793"/>
            <a:ext cx="8873037" cy="4923060"/>
          </a:xfrm>
          <a:prstGeom prst="rect">
            <a:avLst/>
          </a:prstGeom>
        </p:spPr>
        <p:txBody>
          <a:bodyPr/>
          <a:lstStyle>
            <a:lvl1pPr lvl="0" indent="-171450" rtl="0">
              <a:defRPr/>
            </a:lvl1pPr>
          </a:lstStyle>
          <a:p>
            <a:pPr marL="330200" lvl="1" indent="-330200" rtl="0">
              <a:buFont typeface="Wingdings"/>
              <a:buChar char=""/>
            </a:pPr>
            <a:r>
              <a:rPr sz="2800" b="1">
                <a:latin typeface="Arial"/>
              </a:rPr>
              <a:t>Adapter </a:t>
            </a:r>
            <a:r>
              <a:rPr sz="2800" b="1">
                <a:solidFill>
                  <a:srgbClr val="CC6600"/>
                </a:solidFill>
                <a:latin typeface="Arial"/>
              </a:rPr>
              <a:t>l’environnement</a:t>
            </a:r>
            <a:r>
              <a:rPr sz="2400" b="1">
                <a:latin typeface="Arial"/>
              </a:rPr>
              <a:t>.</a:t>
            </a:r>
          </a:p>
          <a:p>
            <a:pPr lvl="0" rtl="0">
              <a:buNone/>
            </a:pPr>
            <a:endParaRPr/>
          </a:p>
          <a:p>
            <a:pPr marL="330200" lvl="2" indent="-330200" rtl="0">
              <a:buFont typeface="Arial"/>
              <a:buChar char="•"/>
            </a:pPr>
            <a:r>
              <a:rPr sz="2400">
                <a:latin typeface="Arial"/>
              </a:rPr>
              <a:t>Diminuer le stress par une ambiance</a:t>
            </a:r>
            <a:r>
              <a:rPr lang="ar" sz="2400">
                <a:latin typeface="Arial"/>
              </a:rPr>
              <a:t>.</a:t>
            </a:r>
          </a:p>
          <a:p>
            <a:pPr marL="330200" lvl="2" indent="-330200" rtl="0">
              <a:buFont typeface="Arial"/>
              <a:buChar char="•"/>
            </a:pPr>
            <a:r>
              <a:rPr sz="2400">
                <a:latin typeface="Arial"/>
              </a:rPr>
              <a:t>détendue, conviviale.</a:t>
            </a:r>
          </a:p>
          <a:p>
            <a:pPr marL="330200" lvl="2" indent="-330200" rtl="0">
              <a:buFont typeface="Arial"/>
              <a:buChar char="•"/>
            </a:pPr>
            <a:r>
              <a:rPr sz="2400">
                <a:latin typeface="Arial"/>
              </a:rPr>
              <a:t>Éviter les distractions (télévision, radio,</a:t>
            </a:r>
          </a:p>
          <a:p>
            <a:pPr marL="330200" lvl="2" indent="-330200" rtl="0">
              <a:buFont typeface="Arial"/>
              <a:buChar char="•"/>
            </a:pPr>
            <a:r>
              <a:rPr sz="2400">
                <a:latin typeface="Arial"/>
              </a:rPr>
              <a:t>musique, discussions, etc.).</a:t>
            </a:r>
          </a:p>
          <a:p>
            <a:pPr marL="330200" lvl="2" indent="-330200" rtl="0">
              <a:buFont typeface="Arial"/>
              <a:buChar char="•"/>
            </a:pPr>
            <a:r>
              <a:rPr sz="2400">
                <a:latin typeface="Arial"/>
              </a:rPr>
              <a:t>Proposer des ustensiles adaptés</a:t>
            </a:r>
          </a:p>
          <a:p>
            <a:pPr marL="330200" lvl="2" indent="-330200" rtl="0">
              <a:buFont typeface="Arial"/>
              <a:buChar char="•"/>
            </a:pPr>
            <a:r>
              <a:rPr sz="2400">
                <a:latin typeface="Arial"/>
              </a:rPr>
              <a:t>(paille, verre à encoche nasale), </a:t>
            </a:r>
          </a:p>
          <a:p>
            <a:pPr marL="330200" lvl="2" indent="-330200" rtl="0">
              <a:buFont typeface="Arial"/>
              <a:buChar char="•"/>
            </a:pPr>
            <a:r>
              <a:rPr sz="2400">
                <a:latin typeface="Arial"/>
              </a:rPr>
              <a:t>éventuellement avec l’aide d’un ergothérapeute.</a:t>
            </a:r>
          </a:p>
          <a:p>
            <a:pPr marL="330200" lvl="2" indent="-330200" rtl="0">
              <a:buFont typeface="Arial"/>
              <a:buChar char="•"/>
            </a:pPr>
            <a:r>
              <a:rPr sz="2400">
                <a:latin typeface="Arial"/>
              </a:rPr>
              <a:t>Attendre 30 minutes après la fin du repas pour le coucher.</a:t>
            </a:r>
          </a:p>
        </p:txBody>
      </p:sp>
    </p:spTree>
    <p:extLst>
      <p:ext uri="{BB962C8B-B14F-4D97-AF65-F5344CB8AC3E}">
        <p14:creationId xmlns:p14="http://schemas.microsoft.com/office/powerpoint/2010/main" val="3817325620"/>
      </p:ext>
    </p:extLst>
  </p:cSld>
  <p:clrMapOvr>
    <a:masterClrMapping/>
  </p:clrMapOvr>
  <p:transition>
    <p:wipe dir="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16013" y="617357"/>
            <a:ext cx="8971205" cy="6054162"/>
          </a:xfrm>
          <a:prstGeom prst="rect">
            <a:avLst/>
          </a:prstGeom>
        </p:spPr>
        <p:txBody>
          <a:bodyPr wrap="square" lIns="91440" tIns="45720" rIns="91440" bIns="45720" anchor="t"/>
          <a:lstStyle>
            <a:lvl1pPr lvl="0" rtl="0">
              <a:defRPr/>
            </a:lvl1pPr>
          </a:lstStyle>
          <a:p>
            <a:pPr lvl="0" rtl="0"/>
            <a:endParaRPr/>
          </a:p>
          <a:p>
            <a:pPr marL="396875" lvl="0" indent="-398463" rtl="0">
              <a:buFont typeface="Wingdings"/>
              <a:buChar char=""/>
            </a:pPr>
            <a:endParaRPr/>
          </a:p>
          <a:p>
            <a:pPr marL="292100" lvl="1" indent="-292100" rtl="0">
              <a:buFont typeface="Wingdings"/>
              <a:buChar char=""/>
            </a:pPr>
            <a:r>
              <a:rPr sz="2600" b="1">
                <a:solidFill>
                  <a:srgbClr val="00B050"/>
                </a:solidFill>
              </a:rPr>
              <a:t>Quelques conseils si vous aidez la personne à manger</a:t>
            </a:r>
          </a:p>
          <a:p>
            <a:pPr marL="292100" lvl="0" indent="-292100" rtl="0">
              <a:buFont typeface="Wingdings"/>
              <a:buChar char=""/>
            </a:pPr>
            <a:endParaRPr/>
          </a:p>
          <a:p>
            <a:pPr lvl="2" rtl="0"/>
            <a:r>
              <a:rPr sz="2400" b="1"/>
              <a:t>Évitez les bouchées trop grosses et espacez les prises de 10 à 15 secondes.</a:t>
            </a:r>
          </a:p>
          <a:p>
            <a:pPr lvl="2" rtl="0"/>
            <a:r>
              <a:rPr sz="2400" b="1"/>
              <a:t>Asseyez-vous face à la personne, à sa hauteur.</a:t>
            </a:r>
          </a:p>
          <a:p>
            <a:pPr lvl="2" rtl="0"/>
            <a:r>
              <a:rPr sz="2400" b="1"/>
              <a:t>Présentez et retirez le couvert horizontalement et par le bas.</a:t>
            </a:r>
          </a:p>
          <a:p>
            <a:pPr lvl="2" rtl="0"/>
            <a:r>
              <a:rPr sz="2400" b="1"/>
              <a:t>Positionnez les aliments au milieu de la langue et exercez une pression de la cuillère sur la langue.</a:t>
            </a:r>
          </a:p>
        </p:txBody>
      </p:sp>
      <p:sp>
        <p:nvSpPr>
          <p:cNvPr id="3" name="TextBox 2"/>
          <p:cNvSpPr txBox="1"/>
          <p:nvPr/>
        </p:nvSpPr>
        <p:spPr>
          <a:xfrm>
            <a:off x="447936" y="458741"/>
            <a:ext cx="6405675" cy="1270000"/>
          </a:xfrm>
          <a:prstGeom prst="rect">
            <a:avLst/>
          </a:prstGeom>
        </p:spPr>
        <p:txBody>
          <a:bodyPr/>
          <a:lstStyle>
            <a:lvl1pPr lvl="0" indent="-171450" rtl="0">
              <a:defRPr/>
            </a:lvl1pPr>
          </a:lstStyle>
          <a:p>
            <a:pPr lvl="0" rtl="0"/>
            <a:r>
              <a:rPr sz="2800" b="1">
                <a:solidFill>
                  <a:srgbClr val="CC6600"/>
                </a:solidFill>
              </a:rPr>
              <a:t>En pratique, au moment du repas… (2)</a:t>
            </a:r>
          </a:p>
        </p:txBody>
      </p:sp>
    </p:spTree>
    <p:extLst>
      <p:ext uri="{BB962C8B-B14F-4D97-AF65-F5344CB8AC3E}">
        <p14:creationId xmlns:p14="http://schemas.microsoft.com/office/powerpoint/2010/main" val="3191361960"/>
      </p:ext>
    </p:extLst>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buNone/>
            </a:pPr>
            <a:r>
              <a:rPr lang="fr-FR" dirty="0" smtClean="0"/>
              <a:t>2-BESOINS EN MINERAUX :</a:t>
            </a:r>
          </a:p>
          <a:p>
            <a:r>
              <a:rPr lang="fr-FR" b="1" dirty="0" smtClean="0"/>
              <a:t>Le calcium</a:t>
            </a:r>
          </a:p>
          <a:p>
            <a:r>
              <a:rPr lang="fr-FR" dirty="0" smtClean="0"/>
              <a:t>Le nourrisson fixant 150 mg/Jour, les besoins en calcium sont important la première année de vie. L’apport en vitamine D est nécessaire à l’absorption intestinale du calcium et à sa fixation sur l’os.</a:t>
            </a:r>
          </a:p>
          <a:p>
            <a:r>
              <a:rPr lang="fr-FR" dirty="0" smtClean="0"/>
              <a:t>L’alimentation normale lactée (minimum 500ml/j) couvre ces besoins.</a:t>
            </a:r>
          </a:p>
          <a:p>
            <a:endParaRPr lang="fr-FR" dirty="0"/>
          </a:p>
        </p:txBody>
      </p:sp>
      <p:pic>
        <p:nvPicPr>
          <p:cNvPr id="5122" name="Picture 2" descr="E:\calcium.jpg"/>
          <p:cNvPicPr>
            <a:picLocks noChangeAspect="1" noChangeArrowheads="1"/>
          </p:cNvPicPr>
          <p:nvPr/>
        </p:nvPicPr>
        <p:blipFill>
          <a:blip r:embed="rId2"/>
          <a:srcRect/>
          <a:stretch>
            <a:fillRect/>
          </a:stretch>
        </p:blipFill>
        <p:spPr bwMode="auto">
          <a:xfrm>
            <a:off x="6152605" y="4676503"/>
            <a:ext cx="2717278"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1297562"/>
      </p:ext>
    </p:extLst>
  </p:cSld>
  <p:clrMapOvr>
    <a:masterClrMapping/>
  </p:clrMapOvr>
  <p:transition>
    <p:wipe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noGrp="1"/>
          </p:cNvSpPr>
          <p:nvPr>
            <p:ph type="subTitle" idx="1"/>
          </p:nvPr>
        </p:nvSpPr>
        <p:spPr>
          <a:xfrm>
            <a:off x="-82269" y="1456087"/>
            <a:ext cx="7561345" cy="4557161"/>
          </a:xfrm>
          <a:prstGeom prst="rect">
            <a:avLst/>
          </a:prstGeom>
        </p:spPr>
        <p:txBody>
          <a:bodyPr/>
          <a:lstStyle>
            <a:lvl1pPr lvl="0" rtl="0">
              <a:defRPr/>
            </a:lvl1pPr>
          </a:lstStyle>
          <a:p>
            <a:pPr lvl="2" rtl="0"/>
            <a:r>
              <a:rPr sz="2400"/>
              <a:t>Stimulez la personne par des consignes verbales.</a:t>
            </a:r>
          </a:p>
          <a:p>
            <a:pPr lvl="2" rtl="0"/>
            <a:r>
              <a:rPr sz="2400"/>
              <a:t>Vérifiez que le verre est toujours bien rempli.</a:t>
            </a:r>
          </a:p>
          <a:p>
            <a:pPr lvl="2" rtl="0"/>
            <a:r>
              <a:rPr sz="2400"/>
              <a:t>Vérifiez que chaque bouchée a bien été déglutie en demandant d’avaler « à vide ».</a:t>
            </a:r>
          </a:p>
          <a:p>
            <a:pPr lvl="2" rtl="0"/>
            <a:r>
              <a:rPr sz="2400"/>
              <a:t>Après le repas, vérifiez l’absence de résidus alimentaires pour éviter une fausse route retardée.</a:t>
            </a:r>
          </a:p>
        </p:txBody>
      </p:sp>
      <p:sp>
        <p:nvSpPr>
          <p:cNvPr id="3" name="Flowchart: Alternate Process 2"/>
          <p:cNvSpPr/>
          <p:nvPr/>
        </p:nvSpPr>
        <p:spPr>
          <a:xfrm>
            <a:off x="516098" y="5101216"/>
            <a:ext cx="8100948" cy="1602784"/>
          </a:xfrm>
          <a:prstGeom prst="flowChartAlternateProcess">
            <a:avLst/>
          </a:prstGeom>
          <a:solidFill>
            <a:srgbClr val="CF804E"/>
          </a:solidFill>
          <a:ln w="12700" cap="flat">
            <a:solidFill>
              <a:schemeClr val="accent1">
                <a:shade val="50000"/>
              </a:schemeClr>
            </a:solidFill>
            <a:miter/>
          </a:ln>
        </p:spPr>
        <p:txBody>
          <a:bodyPr wrap="square" anchor="ctr"/>
          <a:lstStyle>
            <a:lvl1pPr lvl="0" indent="-171450" rtl="0">
              <a:defRPr/>
            </a:lvl1pPr>
          </a:lstStyle>
          <a:p>
            <a:pPr lvl="0" algn="ctr" rtl="0"/>
            <a:r>
              <a:rPr sz="2600" b="1">
                <a:solidFill>
                  <a:srgbClr val="FFFFFF"/>
                </a:solidFill>
                <a:latin typeface="Calibri"/>
              </a:rPr>
              <a:t>Attention !</a:t>
            </a:r>
          </a:p>
          <a:p>
            <a:pPr lvl="0" rtl="0"/>
            <a:r>
              <a:rPr sz="2200">
                <a:solidFill>
                  <a:srgbClr val="FFFFFF"/>
                </a:solidFill>
                <a:latin typeface="Calibri"/>
              </a:rPr>
              <a:t>En cas de troubles de la déglutition et tant qu’une alimentation orale est maintenue, un soignant doit rester auprès de la personne pendant toute la durée du repas</a:t>
            </a:r>
            <a:r>
              <a:rPr sz="1400">
                <a:solidFill>
                  <a:srgbClr val="FFFFFF"/>
                </a:solidFill>
                <a:latin typeface="Calibri"/>
              </a:rPr>
              <a:t>.</a:t>
            </a:r>
          </a:p>
        </p:txBody>
      </p:sp>
    </p:spTree>
    <p:extLst>
      <p:ext uri="{BB962C8B-B14F-4D97-AF65-F5344CB8AC3E}">
        <p14:creationId xmlns:p14="http://schemas.microsoft.com/office/powerpoint/2010/main" val="3887835348"/>
      </p:ext>
    </p:extLst>
  </p:cSld>
  <p:clrMapOvr>
    <a:masterClrMapping/>
  </p:clrMapOvr>
  <p:transition>
    <p:wipe dir="d"/>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482960" y="423462"/>
            <a:ext cx="7772400" cy="5827297"/>
          </a:xfrm>
          <a:prstGeom prst="rect">
            <a:avLst/>
          </a:prstGeom>
        </p:spPr>
        <p:txBody>
          <a:bodyPr wrap="square" lIns="91440" tIns="45720" rIns="91440" bIns="45720" anchor="t"/>
          <a:lstStyle>
            <a:lvl1pPr lvl="0" rtl="0">
              <a:defRPr/>
            </a:lvl1pPr>
          </a:lstStyle>
          <a:p>
            <a:pPr lvl="0" rtl="0"/>
            <a:endParaRPr/>
          </a:p>
          <a:p>
            <a:pPr marL="396875" lvl="0" indent="-398463" rtl="0">
              <a:buFont typeface="Wingdings"/>
              <a:buChar char=""/>
            </a:pPr>
            <a:endParaRPr/>
          </a:p>
          <a:p>
            <a:pPr marL="330200" lvl="1" indent="-330200" rtl="0">
              <a:buFont typeface="Wingdings"/>
              <a:buChar char=""/>
            </a:pPr>
            <a:r>
              <a:rPr sz="2400" b="1"/>
              <a:t>Si une personne ne faisant pas partie de l’équipe soignante souhaite aider un résident à manger, l’informer :</a:t>
            </a:r>
          </a:p>
          <a:p>
            <a:pPr lvl="0" rtl="0">
              <a:buNone/>
            </a:pPr>
            <a:endParaRPr/>
          </a:p>
          <a:p>
            <a:pPr lvl="2" rtl="0"/>
            <a:r>
              <a:rPr sz="2200" b="1"/>
              <a:t>qu’en cas de troubles de la déglutition, elle doit demander son avis à un soignant ;</a:t>
            </a:r>
          </a:p>
          <a:p>
            <a:pPr lvl="2" rtl="0"/>
            <a:r>
              <a:rPr sz="2200" b="1"/>
              <a:t>que si le résident n’est pas un de ses proches, elle s’expose à un risque légal en cas de fausse route.</a:t>
            </a:r>
          </a:p>
        </p:txBody>
      </p:sp>
      <p:sp>
        <p:nvSpPr>
          <p:cNvPr id="3" name="TextBox 2"/>
          <p:cNvSpPr txBox="1"/>
          <p:nvPr/>
        </p:nvSpPr>
        <p:spPr>
          <a:xfrm>
            <a:off x="397733" y="434559"/>
            <a:ext cx="6700464" cy="1270000"/>
          </a:xfrm>
          <a:prstGeom prst="rect">
            <a:avLst/>
          </a:prstGeom>
        </p:spPr>
        <p:txBody>
          <a:bodyPr/>
          <a:lstStyle>
            <a:lvl1pPr lvl="0" indent="-171450" rtl="0">
              <a:defRPr/>
            </a:lvl1pPr>
          </a:lstStyle>
          <a:p>
            <a:pPr lvl="0" rtl="0"/>
            <a:r>
              <a:rPr sz="2800" b="1">
                <a:solidFill>
                  <a:srgbClr val="CC6600"/>
                </a:solidFill>
              </a:rPr>
              <a:t>En pratique, au moment du repas… (3)</a:t>
            </a:r>
          </a:p>
        </p:txBody>
      </p:sp>
    </p:spTree>
    <p:extLst>
      <p:ext uri="{BB962C8B-B14F-4D97-AF65-F5344CB8AC3E}">
        <p14:creationId xmlns:p14="http://schemas.microsoft.com/office/powerpoint/2010/main" val="979041787"/>
      </p:ext>
    </p:extLst>
  </p:cSld>
  <p:clrMapOvr>
    <a:masterClrMapping/>
  </p:clrMapOvr>
  <p:transition>
    <p:wipe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280121" y="1661905"/>
            <a:ext cx="8304853" cy="6338460"/>
          </a:xfrm>
          <a:prstGeom prst="rect">
            <a:avLst/>
          </a:prstGeom>
        </p:spPr>
        <p:txBody>
          <a:bodyPr wrap="square" lIns="91440" tIns="45720" rIns="91440" bIns="45720" anchor="t"/>
          <a:lstStyle>
            <a:lvl1pPr lvl="0" rtl="0">
              <a:defRPr/>
            </a:lvl1pPr>
          </a:lstStyle>
          <a:p>
            <a:pPr marL="330200" lvl="0" indent="-330200" rtl="0">
              <a:buFont typeface="Wingdings"/>
              <a:buChar char=""/>
            </a:pPr>
            <a:r>
              <a:rPr sz="2600">
                <a:solidFill>
                  <a:srgbClr val="00B050"/>
                </a:solidFill>
              </a:rPr>
              <a:t>Le maintien d’un bon état nutritionnel est une priorité</a:t>
            </a:r>
          </a:p>
          <a:p>
            <a:pPr lvl="0" rtl="0">
              <a:buNone/>
            </a:pPr>
            <a:endParaRPr/>
          </a:p>
          <a:p>
            <a:pPr lvl="1" rtl="0"/>
            <a:r>
              <a:rPr sz="2400" b="1"/>
              <a:t>Il favorise la santé, l’autonomie, la qualité de vie des personnes</a:t>
            </a:r>
          </a:p>
          <a:p>
            <a:pPr lvl="0" rtl="0"/>
            <a:endParaRPr/>
          </a:p>
          <a:p>
            <a:pPr lvl="1" rtl="0"/>
            <a:r>
              <a:rPr sz="2400" b="1"/>
              <a:t>Il est indissociable du plaisir de manger</a:t>
            </a:r>
          </a:p>
          <a:p>
            <a:pPr lvl="0" rtl="0"/>
            <a:endParaRPr/>
          </a:p>
          <a:p>
            <a:pPr lvl="1" rtl="0"/>
            <a:r>
              <a:rPr sz="2400" b="1"/>
              <a:t>Il nécessite de favoriser également l’activité physique</a:t>
            </a:r>
          </a:p>
        </p:txBody>
      </p:sp>
      <p:sp>
        <p:nvSpPr>
          <p:cNvPr id="3" name="Rectangle 2"/>
          <p:cNvSpPr/>
          <p:nvPr/>
        </p:nvSpPr>
        <p:spPr>
          <a:xfrm>
            <a:off x="635777" y="104567"/>
            <a:ext cx="5400675" cy="1341438"/>
          </a:xfrm>
          <a:prstGeom prst="rect">
            <a:avLst/>
          </a:prstGeom>
          <a:noFill/>
          <a:ln>
            <a:noFill/>
          </a:ln>
        </p:spPr>
        <p:txBody>
          <a:bodyPr anchor="ctr"/>
          <a:lstStyle>
            <a:lvl1pPr lvl="0" rtl="0">
              <a:defRPr/>
            </a:lvl1pPr>
          </a:lstStyle>
          <a:p>
            <a:pPr lvl="0" rtl="0"/>
            <a:r>
              <a:rPr sz="2800" b="1">
                <a:solidFill>
                  <a:srgbClr val="CC6600"/>
                </a:solidFill>
                <a:latin typeface="Calibri"/>
              </a:rPr>
              <a:t>Conclusion </a:t>
            </a:r>
          </a:p>
        </p:txBody>
      </p:sp>
    </p:spTree>
    <p:extLst>
      <p:ext uri="{BB962C8B-B14F-4D97-AF65-F5344CB8AC3E}">
        <p14:creationId xmlns:p14="http://schemas.microsoft.com/office/powerpoint/2010/main" val="2778924046"/>
      </p:ext>
    </p:extLst>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9633" y="2505670"/>
            <a:ext cx="6310946" cy="1200329"/>
          </a:xfrm>
          <a:prstGeom prst="rect">
            <a:avLst/>
          </a:prstGeom>
          <a:noFill/>
        </p:spPr>
        <p:txBody>
          <a:bodyPr wrap="square" lIns="91440" tIns="45720" rIns="91440" bIns="45720">
            <a:spAutoFit/>
          </a:bodyPr>
          <a:lstStyle/>
          <a:p>
            <a:pPr algn="ctr"/>
            <a:r>
              <a:rPr lang="fr-FR"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Néphropathie chez les diabétiques</a:t>
            </a:r>
            <a:endParaRPr lang="fr-FR"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0" y="4365104"/>
            <a:ext cx="4019570" cy="576064"/>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1777716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88934"/>
            <a:ext cx="3816424" cy="4320480"/>
          </a:xfrm>
        </p:spPr>
      </p:pic>
      <p:sp>
        <p:nvSpPr>
          <p:cNvPr id="3" name="Titre 2"/>
          <p:cNvSpPr>
            <a:spLocks noGrp="1"/>
          </p:cNvSpPr>
          <p:nvPr>
            <p:ph type="title"/>
          </p:nvPr>
        </p:nvSpPr>
        <p:spPr>
          <a:xfrm>
            <a:off x="467544" y="111340"/>
            <a:ext cx="8229600" cy="797380"/>
          </a:xfrm>
        </p:spPr>
        <p:txBody>
          <a:bodyPr>
            <a:normAutofit fontScale="90000"/>
          </a:bodyPr>
          <a:lstStyle/>
          <a:p>
            <a:pPr algn="ctr"/>
            <a:r>
              <a:rPr lang="fr-FR" sz="4800" dirty="0" smtClean="0">
                <a:solidFill>
                  <a:srgbClr val="7030A0"/>
                </a:solidFill>
              </a:rPr>
              <a:t>PLAN</a:t>
            </a:r>
            <a:endParaRPr lang="fr-FR" sz="4800" dirty="0">
              <a:solidFill>
                <a:srgbClr val="7030A0"/>
              </a:solidFill>
            </a:endParaRPr>
          </a:p>
        </p:txBody>
      </p:sp>
      <p:sp>
        <p:nvSpPr>
          <p:cNvPr id="6" name="Parchemin horizontal 5"/>
          <p:cNvSpPr/>
          <p:nvPr/>
        </p:nvSpPr>
        <p:spPr>
          <a:xfrm>
            <a:off x="4139952" y="894300"/>
            <a:ext cx="4201260" cy="72008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Introduction</a:t>
            </a:r>
            <a:endParaRPr lang="fr-FR" dirty="0">
              <a:solidFill>
                <a:schemeClr val="tx1"/>
              </a:solidFill>
            </a:endParaRPr>
          </a:p>
        </p:txBody>
      </p:sp>
      <p:sp>
        <p:nvSpPr>
          <p:cNvPr id="7" name="Parchemin horizontal 6"/>
          <p:cNvSpPr/>
          <p:nvPr/>
        </p:nvSpPr>
        <p:spPr>
          <a:xfrm>
            <a:off x="4777858" y="1614380"/>
            <a:ext cx="3960440" cy="72008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rPr>
              <a:t>Définition </a:t>
            </a:r>
            <a:endParaRPr lang="fr-FR" dirty="0">
              <a:solidFill>
                <a:srgbClr val="FF0000"/>
              </a:solidFill>
            </a:endParaRPr>
          </a:p>
        </p:txBody>
      </p:sp>
      <p:sp>
        <p:nvSpPr>
          <p:cNvPr id="8" name="Parchemin horizontal 7"/>
          <p:cNvSpPr/>
          <p:nvPr/>
        </p:nvSpPr>
        <p:spPr>
          <a:xfrm>
            <a:off x="4139952" y="2407746"/>
            <a:ext cx="4201260" cy="72008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L’évolution de la néphropathie</a:t>
            </a:r>
            <a:endParaRPr lang="fr-FR" dirty="0">
              <a:solidFill>
                <a:schemeClr val="tx1"/>
              </a:solidFill>
            </a:endParaRPr>
          </a:p>
        </p:txBody>
      </p:sp>
      <p:sp>
        <p:nvSpPr>
          <p:cNvPr id="9" name="Parchemin horizontal 8"/>
          <p:cNvSpPr/>
          <p:nvPr/>
        </p:nvSpPr>
        <p:spPr>
          <a:xfrm>
            <a:off x="4848022" y="3148162"/>
            <a:ext cx="3888432" cy="648072"/>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rPr>
              <a:t>Prévention </a:t>
            </a:r>
            <a:endParaRPr lang="fr-FR" dirty="0">
              <a:solidFill>
                <a:srgbClr val="FF0000"/>
              </a:solidFill>
            </a:endParaRPr>
          </a:p>
        </p:txBody>
      </p:sp>
      <p:sp>
        <p:nvSpPr>
          <p:cNvPr id="10" name="Parchemin horizontal 9"/>
          <p:cNvSpPr/>
          <p:nvPr/>
        </p:nvSpPr>
        <p:spPr>
          <a:xfrm>
            <a:off x="4211960" y="3942273"/>
            <a:ext cx="4608512" cy="648072"/>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Traitements de la néphropathie diabétique</a:t>
            </a:r>
            <a:endParaRPr lang="fr-FR" sz="1600" dirty="0">
              <a:solidFill>
                <a:schemeClr val="tx1"/>
              </a:solidFill>
            </a:endParaRPr>
          </a:p>
        </p:txBody>
      </p:sp>
      <p:sp>
        <p:nvSpPr>
          <p:cNvPr id="11" name="Parchemin horizontal 10"/>
          <p:cNvSpPr/>
          <p:nvPr/>
        </p:nvSpPr>
        <p:spPr>
          <a:xfrm>
            <a:off x="4754372" y="4725144"/>
            <a:ext cx="4308470" cy="652023"/>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rgbClr val="FF0000"/>
                </a:solidFill>
              </a:rPr>
              <a:t>Les principaux  facteurs de risque</a:t>
            </a:r>
            <a:endParaRPr lang="fr-FR" sz="1600" dirty="0">
              <a:solidFill>
                <a:srgbClr val="FF0000"/>
              </a:solidFill>
            </a:endParaRPr>
          </a:p>
        </p:txBody>
      </p:sp>
      <p:sp>
        <p:nvSpPr>
          <p:cNvPr id="13" name="Parchemin horizontal 12"/>
          <p:cNvSpPr/>
          <p:nvPr/>
        </p:nvSpPr>
        <p:spPr>
          <a:xfrm>
            <a:off x="4211960" y="5500673"/>
            <a:ext cx="4129252" cy="648072"/>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Conclusion</a:t>
            </a:r>
            <a:endParaRPr lang="fr-FR" dirty="0">
              <a:solidFill>
                <a:schemeClr val="tx1"/>
              </a:solidFill>
            </a:endParaRPr>
          </a:p>
        </p:txBody>
      </p:sp>
    </p:spTree>
    <p:extLst>
      <p:ext uri="{BB962C8B-B14F-4D97-AF65-F5344CB8AC3E}">
        <p14:creationId xmlns:p14="http://schemas.microsoft.com/office/powerpoint/2010/main" val="3891041859"/>
      </p:ext>
    </p:extLst>
  </p:cSld>
  <p:clrMapOvr>
    <a:masterClrMapping/>
  </p:clrMapOvr>
  <p:transition spd="slow">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196753"/>
            <a:ext cx="8229600" cy="4464496"/>
          </a:xfrm>
        </p:spPr>
        <p:txBody>
          <a:bodyPr>
            <a:normAutofit lnSpcReduction="10000"/>
          </a:bodyPr>
          <a:lstStyle/>
          <a:p>
            <a:pPr marL="0" lvl="0" indent="0">
              <a:spcBef>
                <a:spcPts val="0"/>
              </a:spcBef>
              <a:buClrTx/>
              <a:buSzTx/>
              <a:buNone/>
            </a:pPr>
            <a:r>
              <a:rPr lang="fr-FR" sz="2400" dirty="0">
                <a:solidFill>
                  <a:prstClr val="black"/>
                </a:solidFill>
                <a:latin typeface="Arial" pitchFamily="34" charset="0"/>
                <a:cs typeface="Arial" pitchFamily="34" charset="0"/>
              </a:rPr>
              <a:t>Tous les aliments que nous consommons produisent des déchets. Si vos reins ne fonctionnent pas adéquatement, ils ne pourront éliminer ni ces déchets, ni les liquides en surplus, créant ainsi une accumulation dans votre organisme. Il est donc très important d’être vigilant quant au type et à la quantité d’aliments que vous mangez.</a:t>
            </a:r>
          </a:p>
          <a:p>
            <a:pPr marL="0" lvl="0" indent="0">
              <a:spcBef>
                <a:spcPts val="0"/>
              </a:spcBef>
              <a:buClrTx/>
              <a:buSzTx/>
              <a:buNone/>
            </a:pPr>
            <a:r>
              <a:rPr lang="fr-FR" sz="2400" dirty="0">
                <a:solidFill>
                  <a:prstClr val="black"/>
                </a:solidFill>
                <a:latin typeface="Arial" pitchFamily="34" charset="0"/>
                <a:cs typeface="Arial" pitchFamily="34" charset="0"/>
              </a:rPr>
              <a:t>Les reins assument de nombreuses fonctions importantes dans notre organisme. Ils débarrassent l’organisme des déchets du métabolisme, qu’ils filtrent et éliminent avec l’urine. En outre, ils maintiennent l’équilibre hydrique et salin, régulent la pression artérielle et produisent des hormones, importantes notamment pour la formation du sang et les os.</a:t>
            </a:r>
          </a:p>
          <a:p>
            <a:pPr marL="109728" indent="0">
              <a:buNone/>
            </a:pPr>
            <a:endParaRPr lang="fr-FR" dirty="0"/>
          </a:p>
        </p:txBody>
      </p:sp>
      <p:sp>
        <p:nvSpPr>
          <p:cNvPr id="3" name="Titre 2"/>
          <p:cNvSpPr>
            <a:spLocks noGrp="1"/>
          </p:cNvSpPr>
          <p:nvPr>
            <p:ph type="title"/>
          </p:nvPr>
        </p:nvSpPr>
        <p:spPr>
          <a:xfrm>
            <a:off x="467544" y="188640"/>
            <a:ext cx="8229600" cy="1143000"/>
          </a:xfrm>
        </p:spPr>
        <p:txBody>
          <a:bodyPr/>
          <a:lstStyle/>
          <a:p>
            <a:pPr algn="ctr"/>
            <a:r>
              <a:rPr lang="fr-FR" sz="4400" dirty="0" smtClean="0">
                <a:solidFill>
                  <a:srgbClr val="7030A0"/>
                </a:solidFill>
              </a:rPr>
              <a:t>Introduction</a:t>
            </a:r>
            <a:r>
              <a:rPr lang="fr-FR" dirty="0" smtClean="0"/>
              <a:t> </a:t>
            </a:r>
            <a:endParaRPr lang="fr-FR" dirty="0"/>
          </a:p>
        </p:txBody>
      </p:sp>
    </p:spTree>
    <p:extLst>
      <p:ext uri="{BB962C8B-B14F-4D97-AF65-F5344CB8AC3E}">
        <p14:creationId xmlns:p14="http://schemas.microsoft.com/office/powerpoint/2010/main" val="21071526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109728" indent="0">
              <a:buNone/>
            </a:pPr>
            <a:endParaRPr lang="fr-FR" dirty="0"/>
          </a:p>
        </p:txBody>
      </p:sp>
      <p:sp>
        <p:nvSpPr>
          <p:cNvPr id="3" name="Titre 2"/>
          <p:cNvSpPr>
            <a:spLocks noGrp="1"/>
          </p:cNvSpPr>
          <p:nvPr>
            <p:ph type="title"/>
          </p:nvPr>
        </p:nvSpPr>
        <p:spPr/>
        <p:txBody>
          <a:bodyPr>
            <a:normAutofit/>
          </a:bodyPr>
          <a:lstStyle/>
          <a:p>
            <a:pPr algn="ctr"/>
            <a:r>
              <a:rPr lang="fr-FR" sz="4400" u="sng" dirty="0" smtClean="0"/>
              <a:t>Définition</a:t>
            </a:r>
            <a:endParaRPr lang="fr-FR" sz="4400" u="sng" dirty="0"/>
          </a:p>
        </p:txBody>
      </p:sp>
      <p:sp>
        <p:nvSpPr>
          <p:cNvPr id="4" name="Rectangle à coins arrondis 3"/>
          <p:cNvSpPr/>
          <p:nvPr/>
        </p:nvSpPr>
        <p:spPr>
          <a:xfrm>
            <a:off x="747370" y="1484784"/>
            <a:ext cx="7776864" cy="38164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400" dirty="0">
                <a:solidFill>
                  <a:prstClr val="black"/>
                </a:solidFill>
                <a:latin typeface="Arial" pitchFamily="34" charset="0"/>
                <a:cs typeface="Arial" pitchFamily="34" charset="0"/>
              </a:rPr>
              <a:t>La néphropathie est l’une des complications du diabète que les patients craignent le plus. La néphropathie diabétique est malheureusement très fréquente et le nombre de cas continue d’augmenter. La bonne nouvelle, c’est qu’on peut la dépister au moyen de tests de routine et la traiter au moyen de traitements agressifs qui retardent la progression vers l’insuffisance rénale terminale</a:t>
            </a:r>
            <a:endParaRPr lang="fr-FR" dirty="0"/>
          </a:p>
        </p:txBody>
      </p:sp>
    </p:spTree>
    <p:extLst>
      <p:ext uri="{BB962C8B-B14F-4D97-AF65-F5344CB8AC3E}">
        <p14:creationId xmlns:p14="http://schemas.microsoft.com/office/powerpoint/2010/main" val="3303234217"/>
      </p:ext>
    </p:extLst>
  </p:cSld>
  <p:clrMapOvr>
    <a:masterClrMapping/>
  </p:clrMapOvr>
  <p:transition spd="slow">
    <p:push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lvl="0" indent="0">
              <a:spcBef>
                <a:spcPts val="0"/>
              </a:spcBef>
              <a:buClrTx/>
              <a:buSzTx/>
              <a:buNone/>
            </a:pPr>
            <a:r>
              <a:rPr lang="fr-FR" sz="3600" b="1" dirty="0" smtClean="0">
                <a:solidFill>
                  <a:srgbClr val="F79646">
                    <a:lumMod val="75000"/>
                  </a:srgbClr>
                </a:solidFill>
                <a:effectLst>
                  <a:outerShdw blurRad="38100" dist="38100" dir="2700000" algn="tl">
                    <a:srgbClr val="000000">
                      <a:alpha val="43137"/>
                    </a:srgbClr>
                  </a:outerShdw>
                </a:effectLst>
                <a:latin typeface="Arial" pitchFamily="34" charset="0"/>
                <a:cs typeface="Arial" pitchFamily="34" charset="0"/>
              </a:rPr>
              <a:t>  </a:t>
            </a:r>
          </a:p>
          <a:p>
            <a:pPr marL="0" lvl="0" indent="0">
              <a:spcBef>
                <a:spcPts val="0"/>
              </a:spcBef>
              <a:buClrTx/>
              <a:buSzTx/>
              <a:buNone/>
            </a:pPr>
            <a:endParaRPr lang="fr-FR" sz="3600" b="1" dirty="0">
              <a:solidFill>
                <a:srgbClr val="F79646">
                  <a:lumMod val="75000"/>
                </a:srgbClr>
              </a:solidFill>
              <a:effectLst>
                <a:outerShdw blurRad="38100" dist="38100" dir="2700000" algn="tl">
                  <a:srgbClr val="000000">
                    <a:alpha val="43137"/>
                  </a:srgbClr>
                </a:outerShdw>
              </a:effectLst>
              <a:latin typeface="Arial" pitchFamily="34" charset="0"/>
              <a:cs typeface="Arial" pitchFamily="34" charset="0"/>
            </a:endParaRPr>
          </a:p>
          <a:p>
            <a:pPr marL="0" lvl="0" indent="0">
              <a:spcBef>
                <a:spcPts val="0"/>
              </a:spcBef>
              <a:buClrTx/>
              <a:buSzTx/>
              <a:buNone/>
            </a:pPr>
            <a:endParaRPr lang="fr-FR" sz="3600" b="1" dirty="0" smtClean="0">
              <a:solidFill>
                <a:srgbClr val="F79646">
                  <a:lumMod val="75000"/>
                </a:srgbClr>
              </a:solidFill>
              <a:effectLst>
                <a:outerShdw blurRad="38100" dist="38100" dir="2700000" algn="tl">
                  <a:srgbClr val="000000">
                    <a:alpha val="43137"/>
                  </a:srgbClr>
                </a:outerShdw>
              </a:effectLst>
              <a:latin typeface="Arial" pitchFamily="34" charset="0"/>
              <a:cs typeface="Arial" pitchFamily="34" charset="0"/>
            </a:endParaRPr>
          </a:p>
          <a:p>
            <a:pPr marL="0" lvl="0" indent="0" algn="ctr">
              <a:spcBef>
                <a:spcPts val="0"/>
              </a:spcBef>
              <a:buClrTx/>
              <a:buSzTx/>
              <a:buNone/>
            </a:pPr>
            <a:r>
              <a:rPr lang="fr-FR" sz="3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L’évolution </a:t>
            </a:r>
            <a:r>
              <a:rPr lang="fr-FR" sz="3600" b="1" dirty="0">
                <a:solidFill>
                  <a:srgbClr val="FF0000"/>
                </a:solidFill>
                <a:effectLst>
                  <a:outerShdw blurRad="38100" dist="38100" dir="2700000" algn="tl">
                    <a:srgbClr val="000000">
                      <a:alpha val="43137"/>
                    </a:srgbClr>
                  </a:outerShdw>
                </a:effectLst>
                <a:latin typeface="Arial" pitchFamily="34" charset="0"/>
                <a:cs typeface="Arial" pitchFamily="34" charset="0"/>
              </a:rPr>
              <a:t>de La néphropathie</a:t>
            </a:r>
          </a:p>
          <a:p>
            <a:pPr marL="109728" indent="0" algn="ctr">
              <a:buNone/>
            </a:pP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685486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836712"/>
            <a:ext cx="8229600" cy="5170579"/>
          </a:xfrm>
        </p:spPr>
        <p:txBody>
          <a:bodyPr>
            <a:normAutofit lnSpcReduction="10000"/>
          </a:bodyPr>
          <a:lstStyle/>
          <a:p>
            <a:pPr marL="0" lvl="0" indent="0">
              <a:spcBef>
                <a:spcPts val="0"/>
              </a:spcBef>
              <a:buClrTx/>
              <a:buSzTx/>
              <a:buNone/>
            </a:pPr>
            <a:r>
              <a:rPr lang="fr-FR" sz="2300" dirty="0">
                <a:solidFill>
                  <a:prstClr val="black"/>
                </a:solidFill>
                <a:latin typeface="Arial" pitchFamily="34" charset="0"/>
                <a:cs typeface="Arial" pitchFamily="34" charset="0"/>
              </a:rPr>
              <a:t>On </a:t>
            </a:r>
            <a:r>
              <a:rPr lang="fr-FR" sz="2300" dirty="0" smtClean="0">
                <a:solidFill>
                  <a:prstClr val="black"/>
                </a:solidFill>
                <a:latin typeface="Arial" pitchFamily="34" charset="0"/>
                <a:cs typeface="Arial" pitchFamily="34" charset="0"/>
              </a:rPr>
              <a:t>décrit </a:t>
            </a:r>
            <a:r>
              <a:rPr lang="fr-FR" sz="2300" dirty="0">
                <a:solidFill>
                  <a:prstClr val="black"/>
                </a:solidFill>
                <a:latin typeface="Arial" pitchFamily="34" charset="0"/>
                <a:cs typeface="Arial" pitchFamily="34" charset="0"/>
              </a:rPr>
              <a:t>5 stades d’évolution de la néphropathie :</a:t>
            </a:r>
          </a:p>
          <a:p>
            <a:pPr marL="342900" lvl="0" indent="-342900">
              <a:spcBef>
                <a:spcPts val="0"/>
              </a:spcBef>
              <a:buClrTx/>
              <a:buSzTx/>
              <a:buFont typeface="Wingdings" panose="05000000000000000000" pitchFamily="2" charset="2"/>
              <a:buChar char="Ø"/>
            </a:pPr>
            <a:r>
              <a:rPr lang="fr-FR" sz="2300" dirty="0">
                <a:solidFill>
                  <a:prstClr val="black"/>
                </a:solidFill>
                <a:latin typeface="Arial" pitchFamily="34" charset="0"/>
                <a:cs typeface="Arial" pitchFamily="34" charset="0"/>
              </a:rPr>
              <a:t>Le stade 1 : dès l’application du diabète se caractérise par une augmentation du débit de débit de filtration glomérulaire et une hypertrophie rénale.</a:t>
            </a:r>
          </a:p>
          <a:p>
            <a:pPr marL="342900" lvl="0" indent="-342900">
              <a:spcBef>
                <a:spcPts val="0"/>
              </a:spcBef>
              <a:buClrTx/>
              <a:buSzTx/>
              <a:buFont typeface="Wingdings" panose="05000000000000000000" pitchFamily="2" charset="2"/>
              <a:buChar char="Ø"/>
            </a:pPr>
            <a:r>
              <a:rPr lang="fr-FR" sz="2300" dirty="0">
                <a:solidFill>
                  <a:prstClr val="black"/>
                </a:solidFill>
                <a:latin typeface="Arial" pitchFamily="34" charset="0"/>
                <a:cs typeface="Arial" pitchFamily="34" charset="0"/>
              </a:rPr>
              <a:t>Le stade 2 survient 2 à 5 ans plus tard, il se </a:t>
            </a:r>
            <a:r>
              <a:rPr lang="fr-FR" sz="2300" dirty="0" err="1" smtClean="0">
                <a:solidFill>
                  <a:prstClr val="black"/>
                </a:solidFill>
                <a:latin typeface="Arial" pitchFamily="34" charset="0"/>
                <a:cs typeface="Arial" pitchFamily="34" charset="0"/>
              </a:rPr>
              <a:t>caractèrise</a:t>
            </a:r>
            <a:r>
              <a:rPr lang="fr-FR" sz="2300" dirty="0" smtClean="0">
                <a:solidFill>
                  <a:prstClr val="black"/>
                </a:solidFill>
                <a:latin typeface="Arial" pitchFamily="34" charset="0"/>
                <a:cs typeface="Arial" pitchFamily="34" charset="0"/>
              </a:rPr>
              <a:t> </a:t>
            </a:r>
            <a:r>
              <a:rPr lang="fr-FR" sz="2300" dirty="0">
                <a:solidFill>
                  <a:prstClr val="black"/>
                </a:solidFill>
                <a:latin typeface="Arial" pitchFamily="34" charset="0"/>
                <a:cs typeface="Arial" pitchFamily="34" charset="0"/>
              </a:rPr>
              <a:t>par des lésions du tissu rénale. C’est le stade de la néphropathie silencieuse.</a:t>
            </a:r>
          </a:p>
          <a:p>
            <a:pPr marL="342900" lvl="0" indent="-342900">
              <a:spcBef>
                <a:spcPts val="0"/>
              </a:spcBef>
              <a:buClrTx/>
              <a:buSzTx/>
              <a:buFont typeface="Wingdings" panose="05000000000000000000" pitchFamily="2" charset="2"/>
              <a:buChar char="Ø"/>
            </a:pPr>
            <a:r>
              <a:rPr lang="fr-FR" sz="2300" dirty="0">
                <a:solidFill>
                  <a:prstClr val="black"/>
                </a:solidFill>
                <a:latin typeface="Arial" pitchFamily="34" charset="0"/>
                <a:cs typeface="Arial" pitchFamily="34" charset="0"/>
              </a:rPr>
              <a:t>Le stade 3 est celui de la ND débutante et se manifeste par l’apparition de la </a:t>
            </a:r>
            <a:r>
              <a:rPr lang="fr-FR" sz="2300" dirty="0" smtClean="0">
                <a:solidFill>
                  <a:prstClr val="black"/>
                </a:solidFill>
                <a:latin typeface="Arial" pitchFamily="34" charset="0"/>
                <a:cs typeface="Arial" pitchFamily="34" charset="0"/>
              </a:rPr>
              <a:t>micro albuminurie </a:t>
            </a:r>
            <a:r>
              <a:rPr lang="fr-FR" sz="2300" dirty="0">
                <a:solidFill>
                  <a:prstClr val="black"/>
                </a:solidFill>
                <a:latin typeface="Arial" pitchFamily="34" charset="0"/>
                <a:cs typeface="Arial" pitchFamily="34" charset="0"/>
              </a:rPr>
              <a:t>et de l’hypertension artérielle.  </a:t>
            </a:r>
          </a:p>
          <a:p>
            <a:pPr marL="342900" lvl="0" indent="-342900">
              <a:spcBef>
                <a:spcPts val="0"/>
              </a:spcBef>
              <a:buClrTx/>
              <a:buSzTx/>
              <a:buFont typeface="Wingdings" panose="05000000000000000000" pitchFamily="2" charset="2"/>
              <a:buChar char="Ø"/>
            </a:pPr>
            <a:r>
              <a:rPr lang="fr-FR" sz="2300" dirty="0">
                <a:solidFill>
                  <a:prstClr val="black"/>
                </a:solidFill>
                <a:latin typeface="Arial" pitchFamily="34" charset="0"/>
                <a:cs typeface="Arial" pitchFamily="34" charset="0"/>
              </a:rPr>
              <a:t>Un peu plus d’un tiers des patients diabétique atteint le stade 4 celui ou la ND se manifeste par une protéinurie dépassant 500 mg/j.</a:t>
            </a:r>
          </a:p>
          <a:p>
            <a:pPr marL="342900" lvl="0" indent="-342900">
              <a:spcBef>
                <a:spcPts val="0"/>
              </a:spcBef>
              <a:buClrTx/>
              <a:buSzTx/>
              <a:buFont typeface="Wingdings" panose="05000000000000000000" pitchFamily="2" charset="2"/>
              <a:buChar char="Ø"/>
            </a:pPr>
            <a:r>
              <a:rPr lang="fr-FR" sz="2300" dirty="0">
                <a:solidFill>
                  <a:prstClr val="black"/>
                </a:solidFill>
                <a:latin typeface="Arial" pitchFamily="34" charset="0"/>
                <a:cs typeface="Arial" pitchFamily="34" charset="0"/>
              </a:rPr>
              <a:t>Le stade 5 est celui de l’insuffisance rénale terminale.la protéinurie est important et l’hypertension artérielle sévère.</a:t>
            </a:r>
            <a:endParaRPr lang="fr-FR" dirty="0"/>
          </a:p>
        </p:txBody>
      </p:sp>
      <p:sp>
        <p:nvSpPr>
          <p:cNvPr id="3" name="Titre 2"/>
          <p:cNvSpPr>
            <a:spLocks noGrp="1"/>
          </p:cNvSpPr>
          <p:nvPr>
            <p:ph type="title"/>
          </p:nvPr>
        </p:nvSpPr>
        <p:spPr>
          <a:xfrm>
            <a:off x="395536" y="-14242"/>
            <a:ext cx="8229600" cy="706938"/>
          </a:xfrm>
        </p:spPr>
        <p:txBody>
          <a:bodyPr>
            <a:normAutofit fontScale="90000"/>
          </a:bodyPr>
          <a:lstStyle/>
          <a:p>
            <a:endParaRPr lang="fr-FR" dirty="0"/>
          </a:p>
        </p:txBody>
      </p:sp>
    </p:spTree>
    <p:extLst>
      <p:ext uri="{BB962C8B-B14F-4D97-AF65-F5344CB8AC3E}">
        <p14:creationId xmlns:p14="http://schemas.microsoft.com/office/powerpoint/2010/main" val="19232216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Autofit/>
          </a:bodyPr>
          <a:lstStyle/>
          <a:p>
            <a:pPr marL="109728" indent="0">
              <a:buNone/>
            </a:pPr>
            <a:r>
              <a:rPr lang="fr-FR" sz="2400" dirty="0" smtClean="0">
                <a:latin typeface="Arial" panose="020B0604020202020204" pitchFamily="34" charset="0"/>
                <a:cs typeface="Arial" panose="020B0604020202020204" pitchFamily="34" charset="0"/>
              </a:rPr>
              <a:t>Les mesures générales de la prévention de la néphropathie diabétique incluent en particulier le bon contrôle glycémique et le bon contrôle tensionnel.</a:t>
            </a:r>
          </a:p>
          <a:p>
            <a:pPr marL="109728" indent="0">
              <a:buNone/>
            </a:pPr>
            <a:r>
              <a:rPr lang="fr-FR" sz="2400" dirty="0">
                <a:solidFill>
                  <a:prstClr val="black"/>
                </a:solidFill>
                <a:latin typeface="Arial" pitchFamily="34" charset="0"/>
                <a:cs typeface="Arial" pitchFamily="34" charset="0"/>
              </a:rPr>
              <a:t>Après l’atteinte des glycémies-cible, le risque de </a:t>
            </a:r>
            <a:r>
              <a:rPr lang="fr-FR" sz="2400" dirty="0" smtClean="0">
                <a:solidFill>
                  <a:prstClr val="black"/>
                </a:solidFill>
                <a:latin typeface="Arial" pitchFamily="34" charset="0"/>
                <a:cs typeface="Arial" pitchFamily="34" charset="0"/>
              </a:rPr>
              <a:t>micro albuminurie  </a:t>
            </a:r>
            <a:r>
              <a:rPr lang="fr-FR" sz="2400" dirty="0">
                <a:solidFill>
                  <a:prstClr val="black"/>
                </a:solidFill>
                <a:latin typeface="Arial" pitchFamily="34" charset="0"/>
                <a:cs typeface="Arial" pitchFamily="34" charset="0"/>
              </a:rPr>
              <a:t>en tant que premier signe de néphropathie diabétique - peut être réduit de plus de 30%. Plus la néphropathie diabétique est dépistée à un stade précoce, mieux il sera possible de la combattre et plus la défaillance rénale sera facile à éviter. C’est pourquoi l’albuminurie devrait être mesurée une fois par an de manière routinière chez tous diabétiques</a:t>
            </a:r>
            <a:endParaRPr lang="fr-FR" sz="2400" dirty="0">
              <a:latin typeface="Arial" panose="020B0604020202020204" pitchFamily="34" charset="0"/>
              <a:cs typeface="Arial" panose="020B0604020202020204" pitchFamily="34" charset="0"/>
            </a:endParaRPr>
          </a:p>
        </p:txBody>
      </p:sp>
      <p:sp>
        <p:nvSpPr>
          <p:cNvPr id="3" name="Titre 2"/>
          <p:cNvSpPr>
            <a:spLocks noGrp="1"/>
          </p:cNvSpPr>
          <p:nvPr>
            <p:ph type="title"/>
          </p:nvPr>
        </p:nvSpPr>
        <p:spPr/>
        <p:txBody>
          <a:bodyPr/>
          <a:lstStyle/>
          <a:p>
            <a:pPr algn="ctr"/>
            <a:r>
              <a:rPr lang="fr-FR" dirty="0" smtClean="0"/>
              <a:t>Prévention</a:t>
            </a:r>
            <a:endParaRPr lang="fr-FR" dirty="0"/>
          </a:p>
        </p:txBody>
      </p:sp>
    </p:spTree>
    <p:extLst>
      <p:ext uri="{BB962C8B-B14F-4D97-AF65-F5344CB8AC3E}">
        <p14:creationId xmlns:p14="http://schemas.microsoft.com/office/powerpoint/2010/main" val="4290279041"/>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b="1" dirty="0" smtClean="0"/>
              <a:t>Le phosphore et magnésium</a:t>
            </a:r>
          </a:p>
          <a:p>
            <a:r>
              <a:rPr lang="fr-FR" dirty="0" smtClean="0"/>
              <a:t>Les besoins en phosphore (intervenant dans la constitution de l’os) sont superposables à ceux du calcium. </a:t>
            </a:r>
          </a:p>
          <a:p>
            <a:r>
              <a:rPr lang="fr-FR" dirty="0" smtClean="0"/>
              <a:t>Le magnésium intervient dans la transmission de l’influx nerveux et la construction musculaire. Les besoins sont couverts par une alimentation diversifiée.</a:t>
            </a:r>
            <a:endParaRPr lang="fr-FR" dirty="0"/>
          </a:p>
        </p:txBody>
      </p:sp>
      <p:pic>
        <p:nvPicPr>
          <p:cNvPr id="6147" name="Picture 3" descr="E:\téléchargement.jpg"/>
          <p:cNvPicPr>
            <a:picLocks noChangeAspect="1" noChangeArrowheads="1"/>
          </p:cNvPicPr>
          <p:nvPr/>
        </p:nvPicPr>
        <p:blipFill>
          <a:blip r:embed="rId2"/>
          <a:srcRect/>
          <a:stretch>
            <a:fillRect/>
          </a:stretch>
        </p:blipFill>
        <p:spPr bwMode="auto">
          <a:xfrm>
            <a:off x="5878286" y="4519750"/>
            <a:ext cx="2841172" cy="1949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3411793"/>
      </p:ext>
    </p:extLst>
  </p:cSld>
  <p:clrMapOvr>
    <a:masterClrMapping/>
  </p:clrMapOvr>
  <p:transition>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endParaRPr lang="fr-FR"/>
          </a:p>
        </p:txBody>
      </p:sp>
      <p:sp>
        <p:nvSpPr>
          <p:cNvPr id="7" name="Flèche vers le bas 6"/>
          <p:cNvSpPr/>
          <p:nvPr/>
        </p:nvSpPr>
        <p:spPr>
          <a:xfrm>
            <a:off x="2343022" y="1844824"/>
            <a:ext cx="4464496" cy="4176464"/>
          </a:xfrm>
          <a:prstGeom prst="downArrow">
            <a:avLst>
              <a:gd name="adj1" fmla="val 53760"/>
              <a:gd name="adj2" fmla="val 472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smtClean="0">
                <a:solidFill>
                  <a:schemeClr val="tx1"/>
                </a:solidFill>
              </a:rPr>
              <a:t>Traitements </a:t>
            </a:r>
          </a:p>
          <a:p>
            <a:pPr algn="ctr"/>
            <a:endParaRPr lang="fr-FR" sz="2400" b="1" i="1" dirty="0">
              <a:solidFill>
                <a:schemeClr val="tx1"/>
              </a:solidFill>
            </a:endParaRPr>
          </a:p>
          <a:p>
            <a:pPr algn="ctr"/>
            <a:r>
              <a:rPr lang="fr-FR" sz="2400" b="1" i="1" dirty="0" smtClean="0">
                <a:solidFill>
                  <a:schemeClr val="tx1"/>
                </a:solidFill>
              </a:rPr>
              <a:t>de la </a:t>
            </a:r>
          </a:p>
          <a:p>
            <a:pPr algn="ctr"/>
            <a:endParaRPr lang="fr-FR" sz="2400" b="1" i="1" dirty="0">
              <a:solidFill>
                <a:schemeClr val="tx1"/>
              </a:solidFill>
            </a:endParaRPr>
          </a:p>
          <a:p>
            <a:pPr algn="ctr"/>
            <a:r>
              <a:rPr lang="fr-FR" sz="2400" b="1" i="1" dirty="0" smtClean="0">
                <a:solidFill>
                  <a:schemeClr val="tx1"/>
                </a:solidFill>
              </a:rPr>
              <a:t>néphropathie </a:t>
            </a:r>
          </a:p>
          <a:p>
            <a:pPr algn="ctr"/>
            <a:endParaRPr lang="fr-FR" sz="2400" b="1" i="1" dirty="0">
              <a:solidFill>
                <a:schemeClr val="tx1"/>
              </a:solidFill>
            </a:endParaRPr>
          </a:p>
          <a:p>
            <a:pPr algn="ctr"/>
            <a:r>
              <a:rPr lang="fr-FR" sz="2400" b="1" i="1" dirty="0" smtClean="0">
                <a:solidFill>
                  <a:schemeClr val="tx1"/>
                </a:solidFill>
              </a:rPr>
              <a:t>diabétique</a:t>
            </a:r>
            <a:endParaRPr lang="fr-FR" sz="2400" b="1" i="1" dirty="0">
              <a:solidFill>
                <a:schemeClr val="tx1"/>
              </a:solidFill>
            </a:endParaRPr>
          </a:p>
        </p:txBody>
      </p:sp>
    </p:spTree>
    <p:extLst>
      <p:ext uri="{BB962C8B-B14F-4D97-AF65-F5344CB8AC3E}">
        <p14:creationId xmlns:p14="http://schemas.microsoft.com/office/powerpoint/2010/main" val="4089532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95536" y="1988841"/>
            <a:ext cx="8301608" cy="3384376"/>
          </a:xfrm>
        </p:spPr>
        <p:txBody>
          <a:bodyPr/>
          <a:lstStyle/>
          <a:p>
            <a:pPr marL="109728" indent="0">
              <a:buNone/>
            </a:pPr>
            <a:r>
              <a:rPr lang="fr-FR" sz="2400" dirty="0">
                <a:solidFill>
                  <a:prstClr val="black"/>
                </a:solidFill>
                <a:effectLst>
                  <a:outerShdw blurRad="38100" dist="38100" dir="2700000" algn="tl">
                    <a:srgbClr val="000000">
                      <a:alpha val="43137"/>
                    </a:srgbClr>
                  </a:outerShdw>
                </a:effectLst>
                <a:latin typeface="Arial" pitchFamily="34" charset="0"/>
                <a:cs typeface="Arial" pitchFamily="34" charset="0"/>
              </a:rPr>
              <a:t>Ce que vous pouvez ou ne pouvez pas manger peut changer avec le temps en fonction de l’état de vos reins. Par exemple, aux premiers stades de l’insuffisance rénale chronique, il se peut que vous ayez à  diminuer votre apport de protéines. Plus tard, si vous avez besoin de dialyse ou d’une transplantation rénale, il vous faudra peut-être augmenter votre apport protéique, selon votre option de traitement</a:t>
            </a:r>
            <a:endParaRPr lang="fr-FR" dirty="0"/>
          </a:p>
        </p:txBody>
      </p:sp>
      <p:sp>
        <p:nvSpPr>
          <p:cNvPr id="3" name="Titre 2"/>
          <p:cNvSpPr>
            <a:spLocks noGrp="1"/>
          </p:cNvSpPr>
          <p:nvPr>
            <p:ph type="title"/>
          </p:nvPr>
        </p:nvSpPr>
        <p:spPr/>
        <p:txBody>
          <a:bodyPr/>
          <a:lstStyle/>
          <a:p>
            <a:pPr algn="ctr"/>
            <a:r>
              <a:rPr lang="fr-FR" dirty="0" smtClean="0">
                <a:solidFill>
                  <a:srgbClr val="0070C0"/>
                </a:solidFill>
              </a:rPr>
              <a:t>Alimentation:</a:t>
            </a:r>
            <a:endParaRPr lang="fr-FR" dirty="0">
              <a:solidFill>
                <a:srgbClr val="0070C0"/>
              </a:solidFill>
            </a:endParaRPr>
          </a:p>
        </p:txBody>
      </p:sp>
    </p:spTree>
    <p:extLst>
      <p:ext uri="{BB962C8B-B14F-4D97-AF65-F5344CB8AC3E}">
        <p14:creationId xmlns:p14="http://schemas.microsoft.com/office/powerpoint/2010/main" val="24388415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196752"/>
            <a:ext cx="8229600" cy="4810539"/>
          </a:xfrm>
        </p:spPr>
        <p:txBody>
          <a:bodyPr>
            <a:normAutofit/>
          </a:bodyPr>
          <a:lstStyle/>
          <a:p>
            <a:pPr marL="109728" indent="0">
              <a:buNone/>
            </a:pPr>
            <a:r>
              <a:rPr lang="fr-FR" sz="2400" b="1" dirty="0" smtClean="0"/>
              <a:t>Les protéines:</a:t>
            </a:r>
          </a:p>
          <a:p>
            <a:pPr marL="342900" lvl="0" indent="-342900">
              <a:spcBef>
                <a:spcPct val="20000"/>
              </a:spcBef>
              <a:buClrTx/>
              <a:buSzTx/>
              <a:buNone/>
            </a:pPr>
            <a:r>
              <a:rPr lang="fr-FR" sz="2400" dirty="0" smtClean="0">
                <a:solidFill>
                  <a:prstClr val="black"/>
                </a:solidFill>
                <a:latin typeface="Arial" pitchFamily="34" charset="0"/>
                <a:cs typeface="Arial" pitchFamily="34" charset="0"/>
              </a:rPr>
              <a:t>        Aux </a:t>
            </a:r>
            <a:r>
              <a:rPr lang="fr-FR" sz="2400" dirty="0">
                <a:solidFill>
                  <a:prstClr val="black"/>
                </a:solidFill>
                <a:latin typeface="Arial" pitchFamily="34" charset="0"/>
                <a:cs typeface="Arial" pitchFamily="34" charset="0"/>
              </a:rPr>
              <a:t>premiers stades de </a:t>
            </a:r>
            <a:r>
              <a:rPr lang="fr-FR" sz="2400" dirty="0" smtClean="0">
                <a:solidFill>
                  <a:prstClr val="black"/>
                </a:solidFill>
                <a:latin typeface="Arial" pitchFamily="34" charset="0"/>
                <a:cs typeface="Arial" pitchFamily="34" charset="0"/>
              </a:rPr>
              <a:t>l’insuffisance </a:t>
            </a:r>
            <a:r>
              <a:rPr lang="fr-FR" sz="2400" dirty="0">
                <a:solidFill>
                  <a:prstClr val="black"/>
                </a:solidFill>
                <a:latin typeface="Arial" pitchFamily="34" charset="0"/>
                <a:cs typeface="Arial" pitchFamily="34" charset="0"/>
              </a:rPr>
              <a:t>rénale chronique, vous aurez peut-être à contrôler votre consommation de  protéines. S’il vous faut commencer des traitements de dialyse, il se peut que vous ayez à consommer davantage d’aliments riches en protéines qu’auparavant, surtout si vous avez opté pour la dialyse péritonéale. Votre diététiste vous recommandera les quantités appropriées de protéines en fonction de votre poids, de l’état de vos </a:t>
            </a:r>
            <a:r>
              <a:rPr lang="fr-FR" sz="2400" dirty="0" smtClean="0">
                <a:solidFill>
                  <a:prstClr val="black"/>
                </a:solidFill>
                <a:latin typeface="Arial" pitchFamily="34" charset="0"/>
                <a:cs typeface="Arial" pitchFamily="34" charset="0"/>
              </a:rPr>
              <a:t>reins                                             </a:t>
            </a:r>
            <a:r>
              <a:rPr lang="fr-FR" sz="2400" dirty="0">
                <a:solidFill>
                  <a:prstClr val="black"/>
                </a:solidFill>
                <a:latin typeface="Arial" pitchFamily="34" charset="0"/>
                <a:cs typeface="Arial" pitchFamily="34" charset="0"/>
              </a:rPr>
              <a:t>et du traitement choisi.</a:t>
            </a:r>
          </a:p>
          <a:p>
            <a:pPr marL="109728" indent="0">
              <a:buNone/>
            </a:pPr>
            <a:endParaRPr lang="fr-FR" sz="2400" dirty="0"/>
          </a:p>
        </p:txBody>
      </p:sp>
      <p:sp>
        <p:nvSpPr>
          <p:cNvPr id="3" name="Titre 2"/>
          <p:cNvSpPr>
            <a:spLocks noGrp="1"/>
          </p:cNvSpPr>
          <p:nvPr>
            <p:ph type="title"/>
          </p:nvPr>
        </p:nvSpPr>
        <p:spPr/>
        <p:txBody>
          <a:bodyPr/>
          <a:lstStyle/>
          <a:p>
            <a:endParaRPr lang="fr-FR" dirty="0"/>
          </a:p>
        </p:txBody>
      </p:sp>
      <p:pic>
        <p:nvPicPr>
          <p:cNvPr id="4" name="Picture 2" descr="E:\proteine.jpg"/>
          <p:cNvPicPr>
            <a:picLocks noChangeAspect="1" noChangeArrowheads="1"/>
          </p:cNvPicPr>
          <p:nvPr/>
        </p:nvPicPr>
        <p:blipFill>
          <a:blip r:embed="rId2"/>
          <a:srcRect/>
          <a:stretch>
            <a:fillRect/>
          </a:stretch>
        </p:blipFill>
        <p:spPr bwMode="auto">
          <a:xfrm>
            <a:off x="5076056" y="4725144"/>
            <a:ext cx="3309801" cy="193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3945995"/>
      </p:ext>
    </p:extLst>
  </p:cSld>
  <p:clrMapOvr>
    <a:masterClrMapping/>
  </p:clrMapOvr>
  <p:transition spd="slow">
    <p:pull/>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109728" indent="0">
              <a:buNone/>
            </a:pPr>
            <a:r>
              <a:rPr lang="fr-FR" b="1" dirty="0" smtClean="0"/>
              <a:t>Le sodium (sel):</a:t>
            </a:r>
          </a:p>
          <a:p>
            <a:pPr marL="109728" indent="0">
              <a:buNone/>
            </a:pPr>
            <a:r>
              <a:rPr lang="fr-FR" sz="2400" dirty="0">
                <a:solidFill>
                  <a:prstClr val="black"/>
                </a:solidFill>
                <a:latin typeface="Arial" pitchFamily="34" charset="0"/>
                <a:cs typeface="Arial" pitchFamily="34" charset="0"/>
              </a:rPr>
              <a:t>Le sodium agit sur la pression artérielle et la  rétention des liquides dans l’organisme. Il est essentiel de limiter votre consommation  de sel et d’éviter les aliments à forte teneur en sel, comme les aliments transformés :  charcuterie, aliments en conserve, plats cuisinés et plats-minute, grignotines salées et assaisonnements salés. De nombreux aliments précuits contiennent beaucoup de sel (caché). Il faut donc apprendre à lire les étiquettes des produits alimentaires et toujours opter pour des aliments  pauvres en sodium</a:t>
            </a:r>
            <a:endParaRPr lang="fr-FR" b="1"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443747841"/>
      </p:ext>
    </p:extLst>
  </p:cSld>
  <p:clrMapOvr>
    <a:masterClrMapping/>
  </p:clrMapOvr>
  <p:transition spd="slow">
    <p:pull/>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23528" y="1124744"/>
            <a:ext cx="8229600" cy="4525963"/>
          </a:xfrm>
        </p:spPr>
        <p:txBody>
          <a:bodyPr>
            <a:normAutofit lnSpcReduction="10000"/>
          </a:bodyPr>
          <a:lstStyle/>
          <a:p>
            <a:pPr marL="109728" indent="0">
              <a:buNone/>
            </a:pPr>
            <a:r>
              <a:rPr lang="fr-FR" b="1" dirty="0" smtClean="0"/>
              <a:t>Le potassium:</a:t>
            </a:r>
          </a:p>
          <a:p>
            <a:pPr marL="109728" indent="0">
              <a:buNone/>
            </a:pPr>
            <a:r>
              <a:rPr lang="fr-FR" sz="2400" dirty="0">
                <a:solidFill>
                  <a:prstClr val="black"/>
                </a:solidFill>
                <a:latin typeface="Arial" pitchFamily="34" charset="0"/>
                <a:cs typeface="Arial" pitchFamily="34" charset="0"/>
              </a:rPr>
              <a:t>Si vous êtes en hémodialyse, vous devrez limiter votre apport de potassium </a:t>
            </a:r>
            <a:r>
              <a:rPr lang="fr-FR" sz="2400" dirty="0" err="1">
                <a:solidFill>
                  <a:prstClr val="black"/>
                </a:solidFill>
                <a:latin typeface="Arial" pitchFamily="34" charset="0"/>
                <a:cs typeface="Arial" pitchFamily="34" charset="0"/>
              </a:rPr>
              <a:t>aﬁn</a:t>
            </a:r>
            <a:r>
              <a:rPr lang="fr-FR" sz="2400" dirty="0">
                <a:solidFill>
                  <a:prstClr val="black"/>
                </a:solidFill>
                <a:latin typeface="Arial" pitchFamily="34" charset="0"/>
                <a:cs typeface="Arial" pitchFamily="34" charset="0"/>
              </a:rPr>
              <a:t> d’éviter qu’il y en ait en excès dans votre organisme entre vos traitements. La dialyse péritonéale peut vous donner droit à une variété d’aliments à plus forte teneur en potassium, mais il faut d’abord </a:t>
            </a:r>
            <a:r>
              <a:rPr lang="fr-FR" sz="2400" dirty="0" err="1">
                <a:solidFill>
                  <a:prstClr val="black"/>
                </a:solidFill>
                <a:latin typeface="Arial" pitchFamily="34" charset="0"/>
                <a:cs typeface="Arial" pitchFamily="34" charset="0"/>
              </a:rPr>
              <a:t>vériﬁer</a:t>
            </a:r>
            <a:r>
              <a:rPr lang="fr-FR" sz="2400" dirty="0">
                <a:solidFill>
                  <a:prstClr val="black"/>
                </a:solidFill>
                <a:latin typeface="Arial" pitchFamily="34" charset="0"/>
                <a:cs typeface="Arial" pitchFamily="34" charset="0"/>
              </a:rPr>
              <a:t> avec la diététiste. Parmi les aliments riches en potassium, mentionnons les pommes de terre, les courges, les bananes, les oranges, les tomates, les pois secs et les fèves sèches. Certains médicaments peuvent aussi avoir un effet sur le taux de potassium dans votre sang</a:t>
            </a:r>
            <a:endParaRPr lang="fr-FR" dirty="0"/>
          </a:p>
        </p:txBody>
      </p:sp>
      <p:sp>
        <p:nvSpPr>
          <p:cNvPr id="3" name="Titre 2"/>
          <p:cNvSpPr>
            <a:spLocks noGrp="1"/>
          </p:cNvSpPr>
          <p:nvPr>
            <p:ph type="title"/>
          </p:nvPr>
        </p:nvSpPr>
        <p:spPr>
          <a:xfrm>
            <a:off x="457200" y="274638"/>
            <a:ext cx="8229600" cy="562074"/>
          </a:xfrm>
        </p:spPr>
        <p:txBody>
          <a:bodyPr>
            <a:normAutofit fontScale="90000"/>
          </a:bodyPr>
          <a:lstStyle/>
          <a:p>
            <a:endParaRPr lang="fr-FR" dirty="0"/>
          </a:p>
        </p:txBody>
      </p:sp>
      <p:pic>
        <p:nvPicPr>
          <p:cNvPr id="4" name="Picture 3" descr="potassium.jpg"/>
          <p:cNvPicPr>
            <a:picLocks noChangeAspect="1"/>
          </p:cNvPicPr>
          <p:nvPr/>
        </p:nvPicPr>
        <p:blipFill>
          <a:blip r:embed="rId2"/>
          <a:stretch>
            <a:fillRect/>
          </a:stretch>
        </p:blipFill>
        <p:spPr>
          <a:xfrm>
            <a:off x="4716016" y="4941168"/>
            <a:ext cx="4048130" cy="1643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89382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109728" indent="0">
              <a:buNone/>
            </a:pPr>
            <a:r>
              <a:rPr lang="fr-FR" b="1" dirty="0" smtClean="0"/>
              <a:t>Le phosphore:</a:t>
            </a:r>
            <a:endParaRPr lang="fr-FR" b="1" dirty="0"/>
          </a:p>
          <a:p>
            <a:pPr marL="109728" indent="0">
              <a:buNone/>
            </a:pPr>
            <a:r>
              <a:rPr lang="fr-FR" sz="2400" dirty="0">
                <a:latin typeface="Arial" pitchFamily="34" charset="0"/>
                <a:cs typeface="Arial" pitchFamily="34" charset="0"/>
              </a:rPr>
              <a:t>À </a:t>
            </a:r>
            <a:r>
              <a:rPr lang="fr-FR" sz="2400" dirty="0" smtClean="0"/>
              <a:t>mesure que la fonction rénale se dégrade , le taux de phosphore dans le sang grimpe, ce qui cause des démangeaisons ou des douleurs articulaires ainsi qu’une décalcification des os, il se peut donc que vous ayez à limiter votre consommation d’aliment qui contiennent des quantités importantes ou modérées de phosphore, comme le lait, le fromage et d’autres produits laitiers    </a:t>
            </a:r>
            <a:endParaRPr lang="fr-FR" sz="2400"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842501652"/>
      </p:ext>
    </p:extLst>
  </p:cSld>
  <p:clrMapOvr>
    <a:masterClrMapping/>
  </p:clrMapOvr>
  <p:transition spd="slow">
    <p:pull/>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109728" indent="0">
              <a:buNone/>
            </a:pPr>
            <a:r>
              <a:rPr lang="fr-FR" b="1" dirty="0" smtClean="0"/>
              <a:t>Le calcium et la vitamine D:</a:t>
            </a:r>
          </a:p>
          <a:p>
            <a:pPr marL="109728" indent="0">
              <a:buNone/>
            </a:pPr>
            <a:r>
              <a:rPr lang="fr-FR" sz="2400" dirty="0" smtClean="0"/>
              <a:t>Le calcium et la vitamine D jouent un rôle déterminant dans la solidité des os et sont régulés soigneusement par des riens en santé, Des reins endommagés peuvent ne pas être en  mesure d’activer la vitamine D sous une forme utilisable</a:t>
            </a:r>
          </a:p>
          <a:p>
            <a:pPr marL="109728" indent="0">
              <a:buNone/>
            </a:pPr>
            <a:r>
              <a:rPr lang="fr-FR" sz="2400" dirty="0" smtClean="0"/>
              <a:t>  Les personnes souffrant d’insuffisance rénale chronique ne devraient prendre du calcium et de la vitamine D que selon les indicateurs de leur médecin. </a:t>
            </a:r>
            <a:endParaRPr lang="fr-FR" sz="2400"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237141784"/>
      </p:ext>
    </p:extLst>
  </p:cSld>
  <p:clrMapOvr>
    <a:masterClrMapping/>
  </p:clrMapOvr>
  <p:transition spd="slow">
    <p:pull/>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67544" y="2060848"/>
            <a:ext cx="8229600" cy="4525963"/>
          </a:xfrm>
        </p:spPr>
        <p:txBody>
          <a:bodyPr/>
          <a:lstStyle/>
          <a:p>
            <a:r>
              <a:rPr lang="fr-FR" dirty="0" smtClean="0"/>
              <a:t>Normalement, une alimentation bien équilibrée vous fournira assez de vitamines et de minéraux pour vous maintenir en santé .</a:t>
            </a:r>
          </a:p>
          <a:p>
            <a:pPr marL="109728" indent="0">
              <a:buNone/>
            </a:pPr>
            <a:r>
              <a:rPr lang="fr-FR" dirty="0" smtClean="0"/>
              <a:t>Par contre, si vous avez des problèmes rénaux des suppléments vitaminiques et des minéraux, comme calcium, le fer, pourraient s’avérer nécessaires</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302643218"/>
      </p:ext>
    </p:extLst>
  </p:cSld>
  <p:clrMapOvr>
    <a:masterClrMapping/>
  </p:clrMapOvr>
  <p:transition spd="slow">
    <p:pull/>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92500"/>
          </a:bodyPr>
          <a:lstStyle/>
          <a:p>
            <a:pPr marL="0" lvl="0" indent="0">
              <a:spcBef>
                <a:spcPts val="0"/>
              </a:spcBef>
              <a:buClrTx/>
              <a:buSzTx/>
              <a:buNone/>
            </a:pPr>
            <a:r>
              <a:rPr lang="fr-FR" sz="2200" dirty="0">
                <a:solidFill>
                  <a:prstClr val="black"/>
                </a:solidFill>
                <a:latin typeface="Arial" pitchFamily="34" charset="0"/>
                <a:cs typeface="Arial" pitchFamily="34" charset="0"/>
              </a:rPr>
              <a:t>Peu importe le degré d’atteinte de vos reins, votre choix d’aliments constitue  un volet essentiel de votre plan de soins. Une saine alimentation peut vous aider à :  </a:t>
            </a:r>
          </a:p>
          <a:p>
            <a:pPr marL="0" lvl="0" indent="0">
              <a:spcBef>
                <a:spcPts val="0"/>
              </a:spcBef>
              <a:buClrTx/>
              <a:buSzTx/>
              <a:buNone/>
            </a:pPr>
            <a:r>
              <a:rPr lang="fr-FR" sz="2200" dirty="0">
                <a:solidFill>
                  <a:prstClr val="black"/>
                </a:solidFill>
                <a:latin typeface="Arial" pitchFamily="34" charset="0"/>
                <a:cs typeface="Arial" pitchFamily="34" charset="0"/>
              </a:rPr>
              <a:t>■   faire moins travailler vos reins et ainsi conserver ce qui reste de votre fonction rénale. </a:t>
            </a:r>
          </a:p>
          <a:p>
            <a:pPr marL="0" lvl="0" indent="0">
              <a:spcBef>
                <a:spcPts val="0"/>
              </a:spcBef>
              <a:buClrTx/>
              <a:buSzTx/>
              <a:buNone/>
            </a:pPr>
            <a:r>
              <a:rPr lang="fr-FR" sz="2200" dirty="0">
                <a:solidFill>
                  <a:prstClr val="black"/>
                </a:solidFill>
                <a:latin typeface="Arial" pitchFamily="34" charset="0"/>
                <a:cs typeface="Arial" pitchFamily="34" charset="0"/>
              </a:rPr>
              <a:t>■   contrôler l’accumulation des déchets  alimentaires comme l’urée.</a:t>
            </a:r>
          </a:p>
          <a:p>
            <a:pPr marL="0" lvl="0" indent="0">
              <a:spcBef>
                <a:spcPts val="0"/>
              </a:spcBef>
              <a:buClrTx/>
              <a:buSzTx/>
              <a:buNone/>
            </a:pPr>
            <a:r>
              <a:rPr lang="fr-FR" sz="2200" dirty="0">
                <a:solidFill>
                  <a:prstClr val="black"/>
                </a:solidFill>
                <a:latin typeface="Arial" pitchFamily="34" charset="0"/>
                <a:cs typeface="Arial" pitchFamily="34" charset="0"/>
              </a:rPr>
              <a:t>■   diminuer les symptômes comme  la nausée, les démangeaisons et le  mauvais goût dans la bouche.</a:t>
            </a:r>
          </a:p>
          <a:p>
            <a:pPr marL="0" lvl="0" indent="0">
              <a:spcBef>
                <a:spcPts val="0"/>
              </a:spcBef>
              <a:buClrTx/>
              <a:buSzTx/>
              <a:buNone/>
            </a:pPr>
            <a:r>
              <a:rPr lang="fr-FR" sz="2200" dirty="0">
                <a:solidFill>
                  <a:prstClr val="black"/>
                </a:solidFill>
                <a:latin typeface="Arial" pitchFamily="34" charset="0"/>
                <a:cs typeface="Arial" pitchFamily="34" charset="0"/>
              </a:rPr>
              <a:t>■   maintenir un poids-santé et prévenir  l’atrophie musculaire.</a:t>
            </a:r>
          </a:p>
          <a:p>
            <a:pPr marL="0" lvl="0" indent="0">
              <a:spcBef>
                <a:spcPts val="0"/>
              </a:spcBef>
              <a:buClrTx/>
              <a:buSzTx/>
              <a:buNone/>
            </a:pPr>
            <a:r>
              <a:rPr lang="fr-FR" sz="2200" dirty="0">
                <a:solidFill>
                  <a:prstClr val="black"/>
                </a:solidFill>
                <a:latin typeface="Arial" pitchFamily="34" charset="0"/>
                <a:cs typeface="Arial" pitchFamily="34" charset="0"/>
              </a:rPr>
              <a:t>■   prévenir les infections.</a:t>
            </a:r>
          </a:p>
          <a:p>
            <a:pPr marL="0" lvl="0" indent="0">
              <a:spcBef>
                <a:spcPts val="0"/>
              </a:spcBef>
              <a:buClrTx/>
              <a:buSzTx/>
              <a:buNone/>
            </a:pPr>
            <a:r>
              <a:rPr lang="fr-FR" sz="2200" dirty="0">
                <a:solidFill>
                  <a:prstClr val="black"/>
                </a:solidFill>
                <a:latin typeface="Arial" pitchFamily="34" charset="0"/>
                <a:cs typeface="Arial" pitchFamily="34" charset="0"/>
              </a:rPr>
              <a:t>■ vous donner l’énergie dont vous avez besoin pour vous acquitter de vos  tâches quotidiennes.</a:t>
            </a:r>
          </a:p>
          <a:p>
            <a:pPr marL="0" lvl="0" indent="0">
              <a:spcBef>
                <a:spcPts val="0"/>
              </a:spcBef>
              <a:buClrTx/>
              <a:buSzTx/>
              <a:buNone/>
            </a:pPr>
            <a:r>
              <a:rPr lang="fr-FR" sz="2200" dirty="0">
                <a:solidFill>
                  <a:prstClr val="black"/>
                </a:solidFill>
                <a:latin typeface="Arial" pitchFamily="34" charset="0"/>
                <a:cs typeface="Arial" pitchFamily="34" charset="0"/>
              </a:rPr>
              <a:t>■ contrôler votre taux de glycémie si  vous êtes atteint de diabète.</a:t>
            </a:r>
            <a:r>
              <a:rPr lang="fr-FR" sz="2200" dirty="0">
                <a:solidFill>
                  <a:prstClr val="black"/>
                </a:solidFill>
                <a:latin typeface="Century Schoolbook" pitchFamily="18" charset="0"/>
              </a:rPr>
              <a:t> </a:t>
            </a:r>
          </a:p>
          <a:p>
            <a:pPr marL="109728" indent="0">
              <a:buNone/>
            </a:pPr>
            <a:endParaRPr lang="fr-FR" dirty="0"/>
          </a:p>
        </p:txBody>
      </p:sp>
      <p:sp>
        <p:nvSpPr>
          <p:cNvPr id="3" name="Titre 2"/>
          <p:cNvSpPr>
            <a:spLocks noGrp="1"/>
          </p:cNvSpPr>
          <p:nvPr>
            <p:ph type="title"/>
          </p:nvPr>
        </p:nvSpPr>
        <p:spPr/>
        <p:txBody>
          <a:bodyPr/>
          <a:lstStyle/>
          <a:p>
            <a:pPr algn="ctr"/>
            <a:r>
              <a:rPr lang="fr-FR" sz="2600" dirty="0">
                <a:solidFill>
                  <a:srgbClr val="C00000"/>
                </a:solidFill>
                <a:effectLst>
                  <a:outerShdw blurRad="38100" dist="38100" dir="2700000" algn="tl">
                    <a:srgbClr val="000000">
                      <a:alpha val="43137"/>
                    </a:srgbClr>
                  </a:outerShdw>
                </a:effectLst>
                <a:latin typeface="Arial" pitchFamily="34" charset="0"/>
                <a:ea typeface="Microsoft Himalaya" pitchFamily="2" charset="0"/>
                <a:cs typeface="Arial" pitchFamily="34" charset="0"/>
              </a:rPr>
              <a:t>Pourquoi une alimentation  </a:t>
            </a:r>
            <a:br>
              <a:rPr lang="fr-FR" sz="2600" dirty="0">
                <a:solidFill>
                  <a:srgbClr val="C00000"/>
                </a:solidFill>
                <a:effectLst>
                  <a:outerShdw blurRad="38100" dist="38100" dir="2700000" algn="tl">
                    <a:srgbClr val="000000">
                      <a:alpha val="43137"/>
                    </a:srgbClr>
                  </a:outerShdw>
                </a:effectLst>
                <a:latin typeface="Arial" pitchFamily="34" charset="0"/>
                <a:ea typeface="Microsoft Himalaya" pitchFamily="2" charset="0"/>
                <a:cs typeface="Arial" pitchFamily="34" charset="0"/>
              </a:rPr>
            </a:br>
            <a:r>
              <a:rPr lang="fr-FR" sz="2600" dirty="0">
                <a:solidFill>
                  <a:srgbClr val="C00000"/>
                </a:solidFill>
                <a:effectLst>
                  <a:outerShdw blurRad="38100" dist="38100" dir="2700000" algn="tl">
                    <a:srgbClr val="000000">
                      <a:alpha val="43137"/>
                    </a:srgbClr>
                  </a:outerShdw>
                </a:effectLst>
                <a:latin typeface="Arial" pitchFamily="34" charset="0"/>
                <a:ea typeface="Microsoft Himalaya" pitchFamily="2" charset="0"/>
                <a:cs typeface="Arial" pitchFamily="34" charset="0"/>
              </a:rPr>
              <a:t>adéquate est-elle si importante ? </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0"/>
            <a:ext cx="223224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2632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052736"/>
            <a:ext cx="8229600" cy="4954555"/>
          </a:xfrm>
        </p:spPr>
        <p:txBody>
          <a:bodyPr>
            <a:normAutofit/>
          </a:bodyPr>
          <a:lstStyle/>
          <a:p>
            <a:pPr marL="342900" indent="-342900">
              <a:spcBef>
                <a:spcPts val="0"/>
              </a:spcBef>
              <a:buClrTx/>
              <a:buSzTx/>
            </a:pPr>
            <a:r>
              <a:rPr lang="fr-FR" sz="2200" dirty="0">
                <a:solidFill>
                  <a:prstClr val="black"/>
                </a:solidFill>
                <a:latin typeface="Arial" pitchFamily="34" charset="0"/>
                <a:cs typeface="Arial" pitchFamily="34" charset="0"/>
              </a:rPr>
              <a:t>Les deux principaux facteurs de risque identifiés pour développer une ND sont </a:t>
            </a:r>
            <a:r>
              <a:rPr lang="fr-FR" sz="2200" b="1" dirty="0">
                <a:solidFill>
                  <a:prstClr val="black"/>
                </a:solidFill>
                <a:latin typeface="Arial" pitchFamily="34" charset="0"/>
                <a:cs typeface="Arial" pitchFamily="34" charset="0"/>
              </a:rPr>
              <a:t>l’hyperglycémie</a:t>
            </a:r>
            <a:r>
              <a:rPr lang="fr-FR" sz="2200" dirty="0">
                <a:solidFill>
                  <a:prstClr val="black"/>
                </a:solidFill>
                <a:latin typeface="Arial" pitchFamily="34" charset="0"/>
                <a:cs typeface="Arial" pitchFamily="34" charset="0"/>
              </a:rPr>
              <a:t> et </a:t>
            </a:r>
            <a:r>
              <a:rPr lang="fr-FR" sz="2200" b="1" dirty="0">
                <a:solidFill>
                  <a:prstClr val="black"/>
                </a:solidFill>
                <a:latin typeface="Arial" pitchFamily="34" charset="0"/>
                <a:cs typeface="Arial" pitchFamily="34" charset="0"/>
              </a:rPr>
              <a:t>l’hypertension artérielle</a:t>
            </a:r>
            <a:r>
              <a:rPr lang="fr-FR" sz="2200" dirty="0">
                <a:solidFill>
                  <a:prstClr val="black"/>
                </a:solidFill>
                <a:latin typeface="Arial" pitchFamily="34" charset="0"/>
                <a:cs typeface="Arial" pitchFamily="34" charset="0"/>
              </a:rPr>
              <a:t>. Il existe certainement une susceptibilité individuelle dans le développement de la ND au vu du fait qu’elle ne se développe que chez environ 40% des sujets diabétiques, même en présence d’un mauvais contrôle glycémique ou tensionnel. </a:t>
            </a:r>
            <a:endParaRPr lang="fr-FR" sz="2200" dirty="0" smtClean="0">
              <a:solidFill>
                <a:prstClr val="black"/>
              </a:solidFill>
              <a:latin typeface="Arial" pitchFamily="34" charset="0"/>
              <a:cs typeface="Arial" pitchFamily="34" charset="0"/>
            </a:endParaRPr>
          </a:p>
          <a:p>
            <a:pPr marL="342900" indent="-342900">
              <a:spcBef>
                <a:spcPts val="0"/>
              </a:spcBef>
              <a:buClrTx/>
              <a:buSzTx/>
            </a:pPr>
            <a:r>
              <a:rPr lang="fr-FR" sz="2200" dirty="0">
                <a:solidFill>
                  <a:prstClr val="black"/>
                </a:solidFill>
                <a:latin typeface="Arial" pitchFamily="34" charset="0"/>
                <a:cs typeface="Arial" pitchFamily="34" charset="0"/>
              </a:rPr>
              <a:t>Par ailleurs, il existe également un caractère familial au développement de la néphropathie diabétique. Malgré des données épidémiologiques en faveur de la présence d’une susceptibilité génétique, les importants efforts mis en place dans l’exploration du génome humain et la découverte de plusieurs gènes candidats, il n’y a pour l’instant aucun gène formellement identifié dans la survenue de ND.</a:t>
            </a:r>
          </a:p>
          <a:p>
            <a:pPr marL="285750" indent="-285750">
              <a:spcBef>
                <a:spcPts val="0"/>
              </a:spcBef>
              <a:buClrTx/>
              <a:buSzTx/>
            </a:pPr>
            <a:endParaRPr lang="fr-FR" sz="1800" dirty="0">
              <a:solidFill>
                <a:prstClr val="black"/>
              </a:solidFill>
              <a:latin typeface="Arial" pitchFamily="34" charset="0"/>
              <a:cs typeface="Arial" pitchFamily="34" charset="0"/>
            </a:endParaRPr>
          </a:p>
          <a:p>
            <a:endParaRPr lang="fr-FR" sz="2400" dirty="0"/>
          </a:p>
        </p:txBody>
      </p:sp>
      <p:sp>
        <p:nvSpPr>
          <p:cNvPr id="3" name="Titre 2"/>
          <p:cNvSpPr>
            <a:spLocks noGrp="1"/>
          </p:cNvSpPr>
          <p:nvPr>
            <p:ph type="title"/>
          </p:nvPr>
        </p:nvSpPr>
        <p:spPr>
          <a:xfrm>
            <a:off x="467544" y="404664"/>
            <a:ext cx="8229600" cy="648072"/>
          </a:xfrm>
        </p:spPr>
        <p:txBody>
          <a:bodyPr>
            <a:normAutofit fontScale="90000"/>
          </a:bodyPr>
          <a:lstStyle/>
          <a:p>
            <a:pPr lvl="0" algn="ctr">
              <a:spcBef>
                <a:spcPts val="0"/>
              </a:spcBef>
            </a:pPr>
            <a:r>
              <a:rPr lang="fr-FR" sz="3200" dirty="0">
                <a:solidFill>
                  <a:srgbClr val="C00000"/>
                </a:solidFill>
                <a:effectLst>
                  <a:outerShdw blurRad="38100" dist="38100" dir="2700000" algn="tl">
                    <a:srgbClr val="000000">
                      <a:alpha val="43137"/>
                    </a:srgbClr>
                  </a:outerShdw>
                </a:effectLst>
                <a:latin typeface="Arial" pitchFamily="34" charset="0"/>
                <a:ea typeface="Microsoft Himalaya" pitchFamily="2" charset="0"/>
                <a:cs typeface="Arial" pitchFamily="34" charset="0"/>
              </a:rPr>
              <a:t>Les principaux facteurs de risque :</a:t>
            </a:r>
            <a:br>
              <a:rPr lang="fr-FR" sz="3200" dirty="0">
                <a:solidFill>
                  <a:srgbClr val="C00000"/>
                </a:solidFill>
                <a:effectLst>
                  <a:outerShdw blurRad="38100" dist="38100" dir="2700000" algn="tl">
                    <a:srgbClr val="000000">
                      <a:alpha val="43137"/>
                    </a:srgbClr>
                  </a:outerShdw>
                </a:effectLst>
                <a:latin typeface="Arial" pitchFamily="34" charset="0"/>
                <a:ea typeface="Microsoft Himalaya" pitchFamily="2" charset="0"/>
                <a:cs typeface="Arial" pitchFamily="34" charset="0"/>
              </a:rPr>
            </a:br>
            <a:endParaRPr lang="fr-FR" dirty="0"/>
          </a:p>
        </p:txBody>
      </p:sp>
    </p:spTree>
    <p:extLst>
      <p:ext uri="{BB962C8B-B14F-4D97-AF65-F5344CB8AC3E}">
        <p14:creationId xmlns:p14="http://schemas.microsoft.com/office/powerpoint/2010/main" val="3292257821"/>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pPr>
              <a:buNone/>
            </a:pPr>
            <a:r>
              <a:rPr lang="fr-FR" b="1" dirty="0" smtClean="0"/>
              <a:t>Le fer</a:t>
            </a:r>
          </a:p>
          <a:p>
            <a:r>
              <a:rPr lang="fr-FR" dirty="0" smtClean="0"/>
              <a:t>Les besoins sont de 0,5 à 1 mg/kg/j chez le nouveau-né puis de 6 à 10 mg/j au cours de la première année. Après 3 mois, du fait de l’épuisement des réserves du nouveau-né, il est nécessaire de commencer une supplémentation en fer.</a:t>
            </a:r>
          </a:p>
          <a:p>
            <a:pPr>
              <a:buNone/>
            </a:pPr>
            <a:r>
              <a:rPr lang="fr-FR" b="1" dirty="0" smtClean="0"/>
              <a:t>Le sodium</a:t>
            </a:r>
          </a:p>
          <a:p>
            <a:r>
              <a:rPr lang="fr-FR" dirty="0" smtClean="0"/>
              <a:t>Les besoins de l’organisme en sodium sont faibles. Il est bon de ne pas habituer les enfants à manger salé car les aliments contiennent naturellement des quantités suffisantes de sel. Les besoins de sodium,(23 mg/kg/jour)</a:t>
            </a:r>
            <a:endParaRPr lang="fr-FR" dirty="0"/>
          </a:p>
        </p:txBody>
      </p:sp>
      <p:pic>
        <p:nvPicPr>
          <p:cNvPr id="14338" name="Picture 2" descr="E:\aliments-riches-en-fer.jpg"/>
          <p:cNvPicPr>
            <a:picLocks noChangeAspect="1" noChangeArrowheads="1"/>
          </p:cNvPicPr>
          <p:nvPr/>
        </p:nvPicPr>
        <p:blipFill>
          <a:blip r:embed="rId2"/>
          <a:srcRect/>
          <a:stretch>
            <a:fillRect/>
          </a:stretch>
        </p:blipFill>
        <p:spPr bwMode="auto">
          <a:xfrm>
            <a:off x="1076179" y="182879"/>
            <a:ext cx="2479430" cy="160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39" name="Picture 3" descr="E:\s12s.JPG"/>
          <p:cNvPicPr>
            <a:picLocks noChangeAspect="1" noChangeArrowheads="1"/>
          </p:cNvPicPr>
          <p:nvPr/>
        </p:nvPicPr>
        <p:blipFill>
          <a:blip r:embed="rId3"/>
          <a:srcRect/>
          <a:stretch>
            <a:fillRect/>
          </a:stretch>
        </p:blipFill>
        <p:spPr bwMode="auto">
          <a:xfrm>
            <a:off x="6924382" y="5144674"/>
            <a:ext cx="1769452" cy="1713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053412"/>
      </p:ext>
    </p:extLst>
  </p:cSld>
  <p:clrMapOvr>
    <a:masterClrMapping/>
  </p:clrMapOvr>
  <p:transition>
    <p:wipe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67544" y="1700808"/>
            <a:ext cx="8229600" cy="4882547"/>
          </a:xfrm>
        </p:spPr>
        <p:txBody>
          <a:bodyPr/>
          <a:lstStyle/>
          <a:p>
            <a:r>
              <a:rPr lang="fr-FR" sz="2400" dirty="0">
                <a:solidFill>
                  <a:prstClr val="black"/>
                </a:solidFill>
                <a:latin typeface="Arial" pitchFamily="34" charset="0"/>
                <a:cs typeface="Arial" pitchFamily="34" charset="0"/>
              </a:rPr>
              <a:t>Les autres facteurs de risque identifiés, bien que les données soit parfois divergentes sont : le tabagisme, l’hypercholestérolémie, la protéinurie, l’</a:t>
            </a:r>
            <a:r>
              <a:rPr lang="fr-FR" sz="2400" dirty="0" err="1">
                <a:solidFill>
                  <a:prstClr val="black"/>
                </a:solidFill>
                <a:latin typeface="Arial" pitchFamily="34" charset="0"/>
                <a:cs typeface="Arial" pitchFamily="34" charset="0"/>
              </a:rPr>
              <a:t>hyperfiltration</a:t>
            </a:r>
            <a:r>
              <a:rPr lang="fr-FR" sz="2400" dirty="0">
                <a:solidFill>
                  <a:prstClr val="black"/>
                </a:solidFill>
                <a:latin typeface="Arial" pitchFamily="34" charset="0"/>
                <a:cs typeface="Arial" pitchFamily="34" charset="0"/>
              </a:rPr>
              <a:t> glomérulaire ainsi que l’alimentation, notamment en cas d’excès d’apport en protéine ou en graisse. La protéinurie est un des facteurs qui confère le risque le plus important de progression de la maladie rénale, diabétique ou non, et sa correction améliore également le pronostic rénal</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726041078"/>
      </p:ext>
    </p:extLst>
  </p:cSld>
  <p:clrMapOvr>
    <a:masterClrMapping/>
  </p:clrMapOvr>
  <p:transition spd="slow">
    <p:wheel spokes="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342900" lvl="0" indent="-342900">
              <a:spcBef>
                <a:spcPct val="20000"/>
              </a:spcBef>
              <a:buClrTx/>
              <a:buSzTx/>
              <a:buFont typeface="Arial" pitchFamily="34" charset="0"/>
              <a:buChar char="•"/>
            </a:pPr>
            <a:r>
              <a:rPr lang="fr-FR" sz="2400" dirty="0">
                <a:solidFill>
                  <a:prstClr val="black"/>
                </a:solidFill>
                <a:latin typeface="Arial" pitchFamily="34" charset="0"/>
                <a:cs typeface="Arial" pitchFamily="34" charset="0"/>
              </a:rPr>
              <a:t>Lors de la première phase de la maladie rénale, il n’y a souvent aucun symptôme. En phase avancée, la néphropathie diabétique peut occasionner des maladies reliés à l’insuffisance rénale, les plus fréquents étant :</a:t>
            </a:r>
          </a:p>
          <a:p>
            <a:pPr marL="742950" lvl="1" indent="-285750">
              <a:spcBef>
                <a:spcPct val="20000"/>
              </a:spcBef>
              <a:buClrTx/>
              <a:buFont typeface="Wingdings" pitchFamily="2" charset="2"/>
              <a:buChar char="ü"/>
            </a:pPr>
            <a:r>
              <a:rPr lang="fr-FR" sz="2400" dirty="0">
                <a:solidFill>
                  <a:prstClr val="black"/>
                </a:solidFill>
                <a:latin typeface="Arial" pitchFamily="34" charset="0"/>
                <a:cs typeface="Arial" pitchFamily="34" charset="0"/>
              </a:rPr>
              <a:t> Fatigue et faiblesse.</a:t>
            </a:r>
          </a:p>
          <a:p>
            <a:pPr marL="742950" lvl="1" indent="-285750">
              <a:spcBef>
                <a:spcPct val="20000"/>
              </a:spcBef>
              <a:buClrTx/>
              <a:buFont typeface="Wingdings" pitchFamily="2" charset="2"/>
              <a:buChar char="ü"/>
            </a:pPr>
            <a:r>
              <a:rPr lang="fr-FR" sz="2400" dirty="0">
                <a:solidFill>
                  <a:prstClr val="black"/>
                </a:solidFill>
                <a:latin typeface="Arial" pitchFamily="34" charset="0"/>
                <a:cs typeface="Arial" pitchFamily="34" charset="0"/>
              </a:rPr>
              <a:t> Perte d’appétit ou de poids.</a:t>
            </a:r>
          </a:p>
          <a:p>
            <a:pPr marL="742950" lvl="1" indent="-285750">
              <a:spcBef>
                <a:spcPct val="20000"/>
              </a:spcBef>
              <a:buClrTx/>
              <a:buFont typeface="Wingdings" pitchFamily="2" charset="2"/>
              <a:buChar char="ü"/>
            </a:pPr>
            <a:r>
              <a:rPr lang="fr-FR" sz="2400" dirty="0">
                <a:solidFill>
                  <a:prstClr val="black"/>
                </a:solidFill>
                <a:latin typeface="Arial" pitchFamily="34" charset="0"/>
                <a:cs typeface="Arial" pitchFamily="34" charset="0"/>
              </a:rPr>
              <a:t> Enflure des paupières, des mains et des pieds.</a:t>
            </a:r>
          </a:p>
          <a:p>
            <a:pPr marL="742950" lvl="1" indent="-285750">
              <a:spcBef>
                <a:spcPct val="20000"/>
              </a:spcBef>
              <a:buClrTx/>
              <a:buFont typeface="Wingdings" pitchFamily="2" charset="2"/>
              <a:buChar char="ü"/>
            </a:pPr>
            <a:r>
              <a:rPr lang="fr-FR" sz="2400" dirty="0">
                <a:solidFill>
                  <a:prstClr val="black"/>
                </a:solidFill>
                <a:latin typeface="Arial" pitchFamily="34" charset="0"/>
                <a:cs typeface="Arial" pitchFamily="34" charset="0"/>
              </a:rPr>
              <a:t> Nausées, vomissements.</a:t>
            </a:r>
          </a:p>
          <a:p>
            <a:pPr marL="742950" lvl="1" indent="-285750">
              <a:spcBef>
                <a:spcPct val="20000"/>
              </a:spcBef>
              <a:buClrTx/>
              <a:buFont typeface="Wingdings" pitchFamily="2" charset="2"/>
              <a:buChar char="ü"/>
            </a:pPr>
            <a:r>
              <a:rPr lang="fr-FR" sz="2400" dirty="0">
                <a:solidFill>
                  <a:prstClr val="black"/>
                </a:solidFill>
                <a:latin typeface="Arial" pitchFamily="34" charset="0"/>
                <a:cs typeface="Arial" pitchFamily="34" charset="0"/>
              </a:rPr>
              <a:t> Démangeaison généralisée</a:t>
            </a:r>
          </a:p>
          <a:p>
            <a:pPr marL="742950" lvl="1" indent="-285750">
              <a:spcBef>
                <a:spcPct val="20000"/>
              </a:spcBef>
              <a:buClrTx/>
              <a:buFont typeface="Wingdings" pitchFamily="2" charset="2"/>
              <a:buChar char="ü"/>
            </a:pPr>
            <a:endParaRPr lang="fr-FR" sz="2400" dirty="0">
              <a:solidFill>
                <a:srgbClr val="EE8E00"/>
              </a:solidFill>
              <a:latin typeface="Calibri"/>
              <a:cs typeface="Microsoft New Tai Lue" pitchFamily="34" charset="0"/>
            </a:endParaRPr>
          </a:p>
        </p:txBody>
      </p:sp>
      <p:sp>
        <p:nvSpPr>
          <p:cNvPr id="3" name="Titre 2"/>
          <p:cNvSpPr>
            <a:spLocks noGrp="1"/>
          </p:cNvSpPr>
          <p:nvPr>
            <p:ph type="title"/>
          </p:nvPr>
        </p:nvSpPr>
        <p:spPr/>
        <p:txBody>
          <a:bodyPr>
            <a:normAutofit fontScale="90000"/>
          </a:bodyPr>
          <a:lstStyle/>
          <a:p>
            <a:pPr algn="ctr"/>
            <a:r>
              <a:rPr lang="fr-FR" sz="4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Symptômes</a:t>
            </a:r>
            <a:br>
              <a:rPr lang="fr-FR" sz="4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b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4437112"/>
            <a:ext cx="3456384" cy="2016224"/>
          </a:xfrm>
          <a:prstGeom prst="rect">
            <a:avLst/>
          </a:prstGeom>
        </p:spPr>
      </p:pic>
    </p:spTree>
    <p:extLst>
      <p:ext uri="{BB962C8B-B14F-4D97-AF65-F5344CB8AC3E}">
        <p14:creationId xmlns:p14="http://schemas.microsoft.com/office/powerpoint/2010/main" val="786012890"/>
      </p:ext>
    </p:extLst>
  </p:cSld>
  <p:clrMapOvr>
    <a:masterClrMapping/>
  </p:clrMapOvr>
  <p:transition spd="slow">
    <p:push dir="u"/>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109728" indent="0">
              <a:buNone/>
            </a:pPr>
            <a:endParaRPr lang="fr-FR" dirty="0"/>
          </a:p>
        </p:txBody>
      </p:sp>
      <p:sp>
        <p:nvSpPr>
          <p:cNvPr id="3" name="Titre 2"/>
          <p:cNvSpPr>
            <a:spLocks noGrp="1"/>
          </p:cNvSpPr>
          <p:nvPr>
            <p:ph type="title"/>
          </p:nvPr>
        </p:nvSpPr>
        <p:spPr>
          <a:xfrm>
            <a:off x="323528" y="620688"/>
            <a:ext cx="8229600" cy="778098"/>
          </a:xfrm>
        </p:spPr>
        <p:txBody>
          <a:bodyPr>
            <a:normAutofit fontScale="90000"/>
          </a:bodyPr>
          <a:lstStyle/>
          <a:p>
            <a:pPr algn="ctr"/>
            <a:r>
              <a:rPr lang="fr-FR" sz="3600" dirty="0">
                <a:ln w="31550" cmpd="sng">
                  <a:gradFill>
                    <a:gsLst>
                      <a:gs pos="70000">
                        <a:srgbClr val="F79646">
                          <a:shade val="50000"/>
                          <a:satMod val="190000"/>
                        </a:srgbClr>
                      </a:gs>
                      <a:gs pos="0">
                        <a:srgbClr val="F79646">
                          <a:tint val="77000"/>
                          <a:satMod val="180000"/>
                        </a:srgbClr>
                      </a:gs>
                    </a:gsLst>
                    <a:lin ang="5400000"/>
                  </a:gradFill>
                  <a:prstDash val="solid"/>
                </a:ln>
                <a:solidFill>
                  <a:srgbClr val="00B0F0"/>
                </a:solidFill>
                <a:effectLst/>
                <a:latin typeface="Calibri"/>
                <a:ea typeface="Microsoft Himalaya" pitchFamily="2" charset="0"/>
                <a:cs typeface="Microsoft New Tai Lue" pitchFamily="34" charset="0"/>
              </a:rPr>
              <a:t>Le dépistage</a:t>
            </a:r>
            <a:r>
              <a:rPr lang="fr-FR" sz="3600" dirty="0">
                <a:solidFill>
                  <a:srgbClr val="00B0F0"/>
                </a:solidFill>
                <a:effectLst/>
                <a:latin typeface="Century Schoolbook" pitchFamily="18" charset="0"/>
                <a:ea typeface="Microsoft Himalaya" pitchFamily="2" charset="0"/>
                <a:cs typeface="Times New Roman" pitchFamily="18" charset="0"/>
              </a:rPr>
              <a:t/>
            </a:r>
            <a:br>
              <a:rPr lang="fr-FR" sz="3600" dirty="0">
                <a:solidFill>
                  <a:srgbClr val="00B0F0"/>
                </a:solidFill>
                <a:effectLst/>
                <a:latin typeface="Century Schoolbook" pitchFamily="18" charset="0"/>
                <a:ea typeface="Microsoft Himalaya" pitchFamily="2" charset="0"/>
                <a:cs typeface="Times New Roman" pitchFamily="18" charset="0"/>
              </a:rPr>
            </a:br>
            <a:endParaRPr lang="fr-FR" dirty="0">
              <a:solidFill>
                <a:srgbClr val="00B0F0"/>
              </a:solidFill>
            </a:endParaRPr>
          </a:p>
        </p:txBody>
      </p:sp>
      <p:sp>
        <p:nvSpPr>
          <p:cNvPr id="4" name="Rectangle à coins arrondis 3"/>
          <p:cNvSpPr/>
          <p:nvPr/>
        </p:nvSpPr>
        <p:spPr>
          <a:xfrm>
            <a:off x="755576" y="1556792"/>
            <a:ext cx="7848872" cy="42484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latin typeface="Arial" panose="020B0604020202020204" pitchFamily="34" charset="0"/>
                <a:cs typeface="Arial" panose="020B0604020202020204" pitchFamily="34" charset="0"/>
              </a:rPr>
              <a:t>Chez les adultes diabétiques de type 1, un dépistage doit être  fait cinq ans après l’apparition du diabète, puis  annuellement Pour les diabétiques de type2, un test de dépistage doit être fait lors du diagnostic de diabète, puis chaque année ou selon les recommandations du médecin.</a:t>
            </a:r>
          </a:p>
          <a:p>
            <a:pPr algn="ctr"/>
            <a:endParaRPr lang="fr-FR" dirty="0">
              <a:latin typeface="Arial" panose="020B0604020202020204" pitchFamily="34" charset="0"/>
              <a:cs typeface="Arial" panose="020B0604020202020204" pitchFamily="34" charset="0"/>
            </a:endParaRPr>
          </a:p>
          <a:p>
            <a:pPr algn="ctr"/>
            <a:endParaRPr lang="fr-FR" dirty="0" smtClean="0">
              <a:latin typeface="Arial" panose="020B0604020202020204" pitchFamily="34" charset="0"/>
              <a:cs typeface="Arial" panose="020B0604020202020204" pitchFamily="34" charset="0"/>
            </a:endParaRPr>
          </a:p>
          <a:p>
            <a:pPr algn="ctr"/>
            <a:r>
              <a:rPr lang="fr-FR" dirty="0" smtClean="0">
                <a:latin typeface="Arial" panose="020B0604020202020204" pitchFamily="34" charset="0"/>
                <a:cs typeface="Arial" panose="020B0604020202020204" pitchFamily="34" charset="0"/>
              </a:rPr>
              <a:t>Pour vérifier la qualité du travail accompli par les reins, un test  d’urine et de sang permet de détecter et de mesurer la présence  d’une protéine nommée albumine  </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980251"/>
      </p:ext>
    </p:extLst>
  </p:cSld>
  <p:clrMapOvr>
    <a:masterClrMapping/>
  </p:clrMapOvr>
  <p:transition spd="slow">
    <p:push dir="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marL="109728" indent="0">
              <a:buNone/>
            </a:pPr>
            <a:r>
              <a:rPr lang="fr-FR" sz="2400" dirty="0" smtClean="0">
                <a:latin typeface="Arial" panose="020B0604020202020204" pitchFamily="34" charset="0"/>
                <a:cs typeface="Arial" panose="020B0604020202020204" pitchFamily="34" charset="0"/>
              </a:rPr>
              <a:t> </a:t>
            </a:r>
          </a:p>
          <a:p>
            <a:pPr marL="109728" indent="0">
              <a:buNone/>
            </a:pPr>
            <a:r>
              <a:rPr lang="fr-FR" sz="2400" dirty="0" smtClean="0">
                <a:latin typeface="Arial" panose="020B0604020202020204" pitchFamily="34" charset="0"/>
                <a:cs typeface="Arial" panose="020B0604020202020204" pitchFamily="34" charset="0"/>
              </a:rPr>
              <a:t>La néphropathie diabétique est une affection dont l’évolution ultime est caractérisée par la survenue d’une insuffisance rénale chronique terminale</a:t>
            </a:r>
          </a:p>
          <a:p>
            <a:pPr marL="109728" indent="0">
              <a:buNone/>
            </a:pPr>
            <a:r>
              <a:rPr lang="fr-FR" sz="2400" dirty="0" smtClean="0">
                <a:latin typeface="Arial" panose="020B0604020202020204" pitchFamily="34" charset="0"/>
                <a:cs typeface="Arial" panose="020B0604020202020204" pitchFamily="34" charset="0"/>
              </a:rPr>
              <a:t>La prise en charge diététique de la néphropathie diabétique est primordiale .Cependant, à long terme, un contrôle excessif de l’alimentation de l’insuffisant rénal peut </a:t>
            </a:r>
            <a:r>
              <a:rPr lang="fr-FR" sz="2400" dirty="0">
                <a:solidFill>
                  <a:prstClr val="black"/>
                </a:solidFill>
                <a:latin typeface="Arial" panose="020B0604020202020204" pitchFamily="34" charset="0"/>
                <a:cs typeface="Arial" panose="020B0604020202020204" pitchFamily="34" charset="0"/>
              </a:rPr>
              <a:t>entraîner </a:t>
            </a:r>
            <a:r>
              <a:rPr lang="fr-FR" sz="2400" dirty="0" smtClean="0">
                <a:latin typeface="Arial" panose="020B0604020202020204" pitchFamily="34" charset="0"/>
                <a:cs typeface="Arial" panose="020B0604020202020204" pitchFamily="34" charset="0"/>
              </a:rPr>
              <a:t>une lassitude conduisant le patient à arrêter son régime . Une restriction trop sévère peut aussi entraîner une dénutrition.</a:t>
            </a:r>
            <a:endParaRPr lang="fr-FR" sz="2400" dirty="0">
              <a:latin typeface="Arial" pitchFamily="34" charset="0"/>
              <a:cs typeface="Arial" pitchFamily="34" charset="0"/>
            </a:endParaRPr>
          </a:p>
        </p:txBody>
      </p:sp>
      <p:sp>
        <p:nvSpPr>
          <p:cNvPr id="3" name="Titre 2"/>
          <p:cNvSpPr>
            <a:spLocks noGrp="1"/>
          </p:cNvSpPr>
          <p:nvPr>
            <p:ph type="title"/>
          </p:nvPr>
        </p:nvSpPr>
        <p:spPr/>
        <p:txBody>
          <a:bodyPr/>
          <a:lstStyle/>
          <a:p>
            <a:pPr algn="ctr"/>
            <a:r>
              <a:rPr lang="fr-FR" dirty="0" smtClean="0"/>
              <a:t>Conclusion </a:t>
            </a:r>
            <a:endParaRPr lang="fr-FR" dirty="0"/>
          </a:p>
        </p:txBody>
      </p:sp>
    </p:spTree>
    <p:extLst>
      <p:ext uri="{BB962C8B-B14F-4D97-AF65-F5344CB8AC3E}">
        <p14:creationId xmlns:p14="http://schemas.microsoft.com/office/powerpoint/2010/main" val="1234407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3" descr="kakvo-mislyat-kopiraytarite-za-vas-2.jpg"/>
          <p:cNvPicPr>
            <a:picLocks noChangeAspect="1"/>
          </p:cNvPicPr>
          <p:nvPr/>
        </p:nvPicPr>
        <p:blipFill>
          <a:blip r:embed="rId2">
            <a:extLst>
              <a:ext uri="{28A0092B-C50C-407E-A947-70E740481C1C}">
                <a14:useLocalDpi xmlns:a14="http://schemas.microsoft.com/office/drawing/2010/main" val="0"/>
              </a:ext>
            </a:extLst>
          </a:blip>
          <a:srcRect l="7188"/>
          <a:stretch>
            <a:fillRect/>
          </a:stretch>
        </p:blipFill>
        <p:spPr bwMode="auto">
          <a:xfrm>
            <a:off x="211567" y="8531"/>
            <a:ext cx="3701854"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à coins arrondis 4"/>
          <p:cNvSpPr/>
          <p:nvPr/>
        </p:nvSpPr>
        <p:spPr>
          <a:xfrm>
            <a:off x="4166656" y="1340768"/>
            <a:ext cx="4779165" cy="1872006"/>
          </a:xfrm>
          <a:prstGeom prst="roundRect">
            <a:avLst/>
          </a:prstGeom>
          <a:ln>
            <a:noFill/>
          </a:ln>
          <a:effectLst>
            <a:glow rad="63500">
              <a:schemeClr val="accent5">
                <a:satMod val="175000"/>
                <a:alpha val="40000"/>
              </a:schemeClr>
            </a:glow>
            <a:outerShdw blurRad="50800" dist="38100" dir="5400000" algn="t" rotWithShape="0">
              <a:prstClr val="black">
                <a:alpha val="40000"/>
              </a:prstClr>
            </a:outerShdw>
            <a:reflection blurRad="6350" stA="50000" endA="300" endPos="55500" dist="50800" dir="5400000" sy="-100000" algn="bl" rotWithShape="0"/>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lIns="94421" tIns="47210" rIns="94421" bIns="47210" anchor="ctr"/>
          <a:lstStyle/>
          <a:p>
            <a:pPr algn="ctr">
              <a:defRPr/>
            </a:pPr>
            <a:r>
              <a:rPr lang="fr-FR" sz="4600" dirty="0">
                <a:ln>
                  <a:solidFill>
                    <a:srgbClr val="92D050"/>
                  </a:solidFill>
                </a:ln>
                <a:solidFill>
                  <a:srgbClr val="00B050"/>
                </a:solidFill>
                <a:cs typeface="Times New Roman" pitchFamily="18" charset="0"/>
              </a:rPr>
              <a:t>Merci pour votre attention !!</a:t>
            </a:r>
          </a:p>
        </p:txBody>
      </p:sp>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567" y="4149080"/>
            <a:ext cx="6492803" cy="25117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41939938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7299325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2617130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r>
              <a:rPr lang="fr-FR" b="1" dirty="0" smtClean="0"/>
              <a:t>Besoins en fluor</a:t>
            </a:r>
          </a:p>
          <a:p>
            <a:r>
              <a:rPr lang="fr-FR" dirty="0" smtClean="0"/>
              <a:t>Le fluor intervient dans le métabolisme des os et des dents jouant un rôle préventif de la carie dentaire. Mais son rapport excessif peut être responsable de fluorose se manifestant pas des tâches et une fragilisation dentaire.</a:t>
            </a:r>
          </a:p>
          <a:p>
            <a:r>
              <a:rPr lang="fr-FR" dirty="0" smtClean="0"/>
              <a:t>La supplémentation en fluor avant 6 mois a été controversé mais l’intérêt de son apport après 6 mois est indiscutable. il faut néanmoins tenir compte du fluor contenu dans les eaux (au-delà de 0,3mg/l la supplémentation sous forme de gouttes ou comprimés n’est pas nécessaire), le dentifrice, sel de cuisine.</a:t>
            </a:r>
            <a:endParaRPr lang="fr-FR" b="1" dirty="0"/>
          </a:p>
        </p:txBody>
      </p:sp>
      <p:pic>
        <p:nvPicPr>
          <p:cNvPr id="15362" name="Picture 2" descr="E:\depositphotos_52249577-stock-photo-fluorine-element-french-fluor.jpg"/>
          <p:cNvPicPr>
            <a:picLocks noChangeAspect="1" noChangeArrowheads="1"/>
          </p:cNvPicPr>
          <p:nvPr/>
        </p:nvPicPr>
        <p:blipFill>
          <a:blip r:embed="rId2"/>
          <a:srcRect/>
          <a:stretch>
            <a:fillRect/>
          </a:stretch>
        </p:blipFill>
        <p:spPr bwMode="auto">
          <a:xfrm>
            <a:off x="7139353" y="4909625"/>
            <a:ext cx="1343465" cy="1758462"/>
          </a:xfrm>
          <a:prstGeom prst="rect">
            <a:avLst/>
          </a:prstGeom>
          <a:ln>
            <a:noFill/>
          </a:ln>
          <a:effectLst>
            <a:softEdge rad="112500"/>
          </a:effectLst>
        </p:spPr>
      </p:pic>
      <p:pic>
        <p:nvPicPr>
          <p:cNvPr id="15363" name="Picture 3" descr="E:\fluor-site.jpg"/>
          <p:cNvPicPr>
            <a:picLocks noChangeAspect="1" noChangeArrowheads="1"/>
          </p:cNvPicPr>
          <p:nvPr/>
        </p:nvPicPr>
        <p:blipFill>
          <a:blip r:embed="rId3"/>
          <a:srcRect/>
          <a:stretch>
            <a:fillRect/>
          </a:stretch>
        </p:blipFill>
        <p:spPr bwMode="auto">
          <a:xfrm>
            <a:off x="1229605" y="253220"/>
            <a:ext cx="1260377" cy="1456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1760607"/>
      </p:ext>
    </p:extLst>
  </p:cSld>
  <p:clrMapOvr>
    <a:masterClrMapping/>
  </p:clrMapOvr>
  <p:transition>
    <p:pull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10000"/>
          </a:bodyPr>
          <a:lstStyle/>
          <a:p>
            <a:r>
              <a:rPr lang="fr-FR" b="1" dirty="0" smtClean="0"/>
              <a:t>Besoins en Zinc</a:t>
            </a:r>
          </a:p>
          <a:p>
            <a:r>
              <a:rPr lang="fr-FR" dirty="0" smtClean="0"/>
              <a:t>La carence en zinc provoque chez l’enfant un ralentissement de la croissance.</a:t>
            </a:r>
          </a:p>
          <a:p>
            <a:pPr>
              <a:buNone/>
            </a:pPr>
            <a:r>
              <a:rPr lang="fr-FR" dirty="0" smtClean="0"/>
              <a:t>   Les formes plus sévères peuvent entraîner des déficits de l’immunité cellulaire, des troubles cutanés et des phanères, des anomalies du renouvellement cellulaire (muqueuses), de la diarrhée…</a:t>
            </a:r>
          </a:p>
          <a:p>
            <a:r>
              <a:rPr lang="fr-FR" dirty="0" smtClean="0"/>
              <a:t>Pendant la première année de vie, les apports en zinc conseillés chez le nourrisson sont de 5 mg par jour. Les apports s’élèvent ensuite progressivement</a:t>
            </a:r>
            <a:endParaRPr lang="fr-FR" b="1" dirty="0"/>
          </a:p>
        </p:txBody>
      </p:sp>
    </p:spTree>
    <p:extLst>
      <p:ext uri="{BB962C8B-B14F-4D97-AF65-F5344CB8AC3E}">
        <p14:creationId xmlns:p14="http://schemas.microsoft.com/office/powerpoint/2010/main" val="327436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57033" y="1382687"/>
            <a:ext cx="7202456" cy="3797239"/>
          </a:xfrm>
        </p:spPr>
        <p:txBody>
          <a:bodyPr>
            <a:noAutofit/>
          </a:bodyPr>
          <a:lstStyle/>
          <a:p>
            <a:r>
              <a:rPr lang="fr-FR" sz="1800" b="1" dirty="0" smtClean="0"/>
              <a:t>Vitamines</a:t>
            </a:r>
          </a:p>
          <a:p>
            <a:r>
              <a:rPr lang="fr-FR" dirty="0" smtClean="0"/>
              <a:t>Chez le nouveau né, en cas d’allaitement maternel, il faut prescrire des suppléments de vitamine K de la naissance à l’âge de 3 mois.</a:t>
            </a:r>
          </a:p>
          <a:p>
            <a:r>
              <a:rPr lang="fr-FR" dirty="0" smtClean="0"/>
              <a:t>Exceptionnellement, on peut observer des signes de carence (vitamine B1,vitamine B12...) chez un nourrisson allaité par une mère dont l’alimentation est très anormale et déséquilibrée.</a:t>
            </a:r>
          </a:p>
          <a:p>
            <a:r>
              <a:rPr lang="fr-FR" dirty="0" smtClean="0"/>
              <a:t>Dans les préparations pour nourrissons, toutes les vitamines sont présentes en quantités adéquates pour autant que les volumes ingérés soient suffisants, à l’exception de la vitamine D.</a:t>
            </a:r>
          </a:p>
          <a:p>
            <a:r>
              <a:rPr lang="fr-FR" dirty="0" smtClean="0"/>
              <a:t>Chez l’enfant plus grand, s’il bénéficie d’un régime varié et équilibré, toutes les vitamines sont présentes en quantités suffisantes, sauf la vitamine D.</a:t>
            </a:r>
            <a:endParaRPr lang="fr-FR" dirty="0"/>
          </a:p>
        </p:txBody>
      </p:sp>
      <p:pic>
        <p:nvPicPr>
          <p:cNvPr id="4" name="Picture 2"/>
          <p:cNvPicPr>
            <a:picLocks noChangeAspect="1" noChangeArrowheads="1"/>
          </p:cNvPicPr>
          <p:nvPr/>
        </p:nvPicPr>
        <p:blipFill>
          <a:blip r:embed="rId2"/>
          <a:srcRect/>
          <a:stretch>
            <a:fillRect/>
          </a:stretch>
        </p:blipFill>
        <p:spPr bwMode="auto">
          <a:xfrm>
            <a:off x="7229790" y="0"/>
            <a:ext cx="1587137" cy="1711234"/>
          </a:xfrm>
          <a:prstGeom prst="ellipse">
            <a:avLst/>
          </a:prstGeom>
          <a:ln>
            <a:noFill/>
          </a:ln>
          <a:effectLst>
            <a:softEdge rad="112500"/>
          </a:effectLst>
        </p:spPr>
      </p:pic>
    </p:spTree>
    <p:extLst>
      <p:ext uri="{BB962C8B-B14F-4D97-AF65-F5344CB8AC3E}">
        <p14:creationId xmlns:p14="http://schemas.microsoft.com/office/powerpoint/2010/main" val="326939126"/>
      </p:ext>
    </p:extLst>
  </p:cSld>
  <p:clrMapOvr>
    <a:masterClrMapping/>
  </p:clrMapOvr>
  <p:transition>
    <p:pull dir="l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10000"/>
          </a:bodyPr>
          <a:lstStyle/>
          <a:p>
            <a:r>
              <a:rPr lang="fr-FR" b="1" dirty="0" smtClean="0"/>
              <a:t>BESOINS EN VITAMINE D</a:t>
            </a:r>
          </a:p>
          <a:p>
            <a:r>
              <a:rPr lang="fr-FR" dirty="0" smtClean="0"/>
              <a:t>La vitamine D joue un rôle important dans l’absorption calcique. L’alimentation n’apporte pas suffisamment de vitamine D.</a:t>
            </a:r>
          </a:p>
          <a:p>
            <a:r>
              <a:rPr lang="fr-FR" dirty="0" smtClean="0"/>
              <a:t>les apports conseillés en vitamine D sont de 800 à 1 000UI/jour. Le lait maternel contient environ 25 à 70 UI/litre.</a:t>
            </a:r>
          </a:p>
          <a:p>
            <a:r>
              <a:rPr lang="fr-FR" dirty="0" smtClean="0"/>
              <a:t>Il est conseillé de donner de la vitamine D durant les deux premières années de vie puis durant les hivers peu ensoleillés.</a:t>
            </a:r>
            <a:endParaRPr lang="fr-FR" dirty="0"/>
          </a:p>
        </p:txBody>
      </p:sp>
      <p:pic>
        <p:nvPicPr>
          <p:cNvPr id="7170" name="Picture 2" descr="E:\vimtaine-D.png"/>
          <p:cNvPicPr>
            <a:picLocks noChangeAspect="1" noChangeArrowheads="1"/>
          </p:cNvPicPr>
          <p:nvPr/>
        </p:nvPicPr>
        <p:blipFill>
          <a:blip r:embed="rId2"/>
          <a:srcRect/>
          <a:stretch>
            <a:fillRect/>
          </a:stretch>
        </p:blipFill>
        <p:spPr bwMode="auto">
          <a:xfrm>
            <a:off x="453256" y="0"/>
            <a:ext cx="2684111" cy="1698444"/>
          </a:xfrm>
          <a:prstGeom prst="rect">
            <a:avLst/>
          </a:prstGeom>
          <a:ln>
            <a:noFill/>
          </a:ln>
          <a:effectLst>
            <a:softEdge rad="112500"/>
          </a:effectLst>
        </p:spPr>
      </p:pic>
      <p:pic>
        <p:nvPicPr>
          <p:cNvPr id="7171" name="Picture 3" descr="E:\vignette-focus.jpg"/>
          <p:cNvPicPr>
            <a:picLocks noChangeAspect="1" noChangeArrowheads="1"/>
          </p:cNvPicPr>
          <p:nvPr/>
        </p:nvPicPr>
        <p:blipFill>
          <a:blip r:embed="rId3"/>
          <a:srcRect/>
          <a:stretch>
            <a:fillRect/>
          </a:stretch>
        </p:blipFill>
        <p:spPr bwMode="auto">
          <a:xfrm>
            <a:off x="5791745" y="4702629"/>
            <a:ext cx="2584813" cy="1959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5927951"/>
      </p:ext>
    </p:extLst>
  </p:cSld>
  <p:clrMapOvr>
    <a:masterClrMapping/>
  </p:clrMapOvr>
  <p:transition>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1815738"/>
            <a:ext cx="7278076" cy="4180114"/>
          </a:xfrm>
        </p:spPr>
        <p:txBody>
          <a:bodyPr>
            <a:normAutofit fontScale="70000" lnSpcReduction="20000"/>
          </a:bodyPr>
          <a:lstStyle/>
          <a:p>
            <a:r>
              <a:rPr lang="fr-FR" b="1" dirty="0" smtClean="0"/>
              <a:t>Besoin en vitamine K</a:t>
            </a:r>
          </a:p>
          <a:p>
            <a:r>
              <a:rPr lang="fr-FR" dirty="0" smtClean="0"/>
              <a:t>Les nouveau-nés et les jeunes nourrissons sont particulièrement exposés aux risques hémorragiques liés au déficit en vitamine K.</a:t>
            </a:r>
          </a:p>
          <a:p>
            <a:r>
              <a:rPr lang="fr-FR" dirty="0" smtClean="0"/>
              <a:t>La vitamine K permet la synthèse de facteurs de coagulation du sang mais est insuffisamment synthétisée par le nouveau-né. Pour éviter la maladie hémorragique du nouveau-né, il est conseillé d’administrer 2mg de vitamine K au moment de la naissance et au 3ème jour. Les laits infantiles sont supplémentés en vitamine K mais le lait maternel en contient de façon insuffisante. Ainsi pendant la durée de l’allaitement exclusif, il est conseillée de supplémenter l’alimentation de 2 mg par semaine.</a:t>
            </a:r>
            <a:endParaRPr lang="fr-FR" b="1" dirty="0" smtClean="0"/>
          </a:p>
          <a:p>
            <a:endParaRPr lang="fr-FR" dirty="0"/>
          </a:p>
        </p:txBody>
      </p:sp>
      <p:pic>
        <p:nvPicPr>
          <p:cNvPr id="8194" name="Picture 2" descr="E:\images (2).jpg"/>
          <p:cNvPicPr>
            <a:picLocks noChangeAspect="1" noChangeArrowheads="1"/>
          </p:cNvPicPr>
          <p:nvPr/>
        </p:nvPicPr>
        <p:blipFill>
          <a:blip r:embed="rId2"/>
          <a:srcRect/>
          <a:stretch>
            <a:fillRect/>
          </a:stretch>
        </p:blipFill>
        <p:spPr bwMode="auto">
          <a:xfrm>
            <a:off x="6750640" y="5068388"/>
            <a:ext cx="1971675" cy="1580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7106937"/>
      </p:ext>
    </p:extLst>
  </p:cSld>
  <p:clrMapOvr>
    <a:masterClrMapping/>
  </p:clrMapOvr>
  <p:transition>
    <p:blind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10000"/>
          </a:bodyPr>
          <a:lstStyle/>
          <a:p>
            <a:pPr>
              <a:buNone/>
            </a:pPr>
            <a:r>
              <a:rPr lang="fr-FR" b="1" dirty="0" smtClean="0"/>
              <a:t>Besoins en Fibres </a:t>
            </a:r>
          </a:p>
          <a:p>
            <a:r>
              <a:rPr lang="fr-FR" dirty="0" smtClean="0"/>
              <a:t> les fibres facilitent le transit intestinal et permettent de bien éliminer les déchets</a:t>
            </a:r>
          </a:p>
          <a:p>
            <a:r>
              <a:rPr lang="fr-FR" dirty="0" smtClean="0"/>
              <a:t>Les fibres alimentaires ont un rôle intéressant vis- à - vis de la tolérance au glucose et du profil lipidique</a:t>
            </a:r>
            <a:r>
              <a:rPr lang="fr-FR" i="1" dirty="0" smtClean="0"/>
              <a:t>. </a:t>
            </a:r>
            <a:r>
              <a:rPr lang="fr-FR" dirty="0" smtClean="0"/>
              <a:t>Il est conseillé d’accroître leur part dans l’alimentation habituelle. Une recommandation américaine récente, propose l’ingestion journalière de « âge + 5 »g de fibres par jour pour les enfants</a:t>
            </a:r>
            <a:endParaRPr lang="fr-FR" dirty="0"/>
          </a:p>
        </p:txBody>
      </p:sp>
      <p:pic>
        <p:nvPicPr>
          <p:cNvPr id="9218" name="Picture 2" descr="E:\Fibres-min.jpg"/>
          <p:cNvPicPr>
            <a:picLocks noChangeAspect="1" noChangeArrowheads="1"/>
          </p:cNvPicPr>
          <p:nvPr/>
        </p:nvPicPr>
        <p:blipFill>
          <a:blip r:embed="rId2"/>
          <a:srcRect/>
          <a:stretch>
            <a:fillRect/>
          </a:stretch>
        </p:blipFill>
        <p:spPr bwMode="auto">
          <a:xfrm>
            <a:off x="5692957" y="4557668"/>
            <a:ext cx="2673803" cy="1960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3015140"/>
      </p:ext>
    </p:extLst>
  </p:cSld>
  <p:clrMapOvr>
    <a:masterClrMapping/>
  </p:clrMapOvr>
  <p:transition>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smtClean="0">
                <a:solidFill>
                  <a:schemeClr val="accent1">
                    <a:lumMod val="75000"/>
                  </a:schemeClr>
                </a:solidFill>
                <a:latin typeface="Times New Roman" pitchFamily="18" charset="0"/>
                <a:cs typeface="Times New Roman" pitchFamily="18" charset="0"/>
              </a:rPr>
              <a:t>Plan de travail </a:t>
            </a:r>
            <a:endParaRPr lang="fr-FR" dirty="0">
              <a:solidFill>
                <a:schemeClr val="accent1">
                  <a:lumMod val="75000"/>
                </a:schemeClr>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2821577" y="1894116"/>
            <a:ext cx="5469564" cy="4206239"/>
          </a:xfrm>
        </p:spPr>
        <p:txBody>
          <a:bodyPr>
            <a:noAutofit/>
          </a:bodyPr>
          <a:lstStyle/>
          <a:p>
            <a:pPr>
              <a:lnSpc>
                <a:spcPct val="100000"/>
              </a:lnSpc>
              <a:buFont typeface="Wingdings" pitchFamily="2" charset="2"/>
              <a:buChar char="ü"/>
            </a:pPr>
            <a:r>
              <a:rPr lang="fr-FR" sz="2400" dirty="0" smtClean="0"/>
              <a:t>Introduction</a:t>
            </a:r>
          </a:p>
          <a:p>
            <a:pPr>
              <a:lnSpc>
                <a:spcPct val="100000"/>
              </a:lnSpc>
              <a:buFont typeface="Wingdings" pitchFamily="2" charset="2"/>
              <a:buChar char="ü"/>
            </a:pPr>
            <a:r>
              <a:rPr lang="fr-FR" sz="2400" dirty="0" smtClean="0"/>
              <a:t>Apports recommandés en énergie </a:t>
            </a:r>
          </a:p>
          <a:p>
            <a:pPr>
              <a:lnSpc>
                <a:spcPct val="100000"/>
              </a:lnSpc>
              <a:buFont typeface="Wingdings" pitchFamily="2" charset="2"/>
              <a:buChar char="ü"/>
            </a:pPr>
            <a:r>
              <a:rPr lang="fr-FR" sz="2400" dirty="0" smtClean="0"/>
              <a:t>Les besoins en nutriments </a:t>
            </a:r>
          </a:p>
          <a:p>
            <a:pPr lvl="1">
              <a:lnSpc>
                <a:spcPct val="100000"/>
              </a:lnSpc>
              <a:buFont typeface="Wingdings" pitchFamily="2" charset="2"/>
              <a:buChar char="ü"/>
            </a:pPr>
            <a:r>
              <a:rPr lang="fr-FR" sz="2400" dirty="0" smtClean="0"/>
              <a:t>Besoins en éléments énergétiques </a:t>
            </a:r>
          </a:p>
          <a:p>
            <a:pPr lvl="1">
              <a:lnSpc>
                <a:spcPct val="100000"/>
              </a:lnSpc>
              <a:buFont typeface="Wingdings" pitchFamily="2" charset="2"/>
              <a:buChar char="ü"/>
            </a:pPr>
            <a:r>
              <a:rPr lang="fr-FR" sz="2400" dirty="0" smtClean="0"/>
              <a:t>Besoins en éléments non énergétiques</a:t>
            </a:r>
          </a:p>
          <a:p>
            <a:pPr>
              <a:lnSpc>
                <a:spcPct val="100000"/>
              </a:lnSpc>
              <a:buFont typeface="Wingdings" pitchFamily="2" charset="2"/>
              <a:buChar char="ü"/>
            </a:pPr>
            <a:r>
              <a:rPr lang="fr-FR" sz="2400" dirty="0" smtClean="0"/>
              <a:t>Alimentation de nouveau-né et le nourrisson </a:t>
            </a:r>
          </a:p>
          <a:p>
            <a:pPr>
              <a:lnSpc>
                <a:spcPct val="100000"/>
              </a:lnSpc>
              <a:buFont typeface="Wingdings" pitchFamily="2" charset="2"/>
              <a:buChar char="ü"/>
            </a:pPr>
            <a:r>
              <a:rPr lang="fr-FR" sz="2400" dirty="0" smtClean="0"/>
              <a:t>La courbe d'évolution </a:t>
            </a:r>
          </a:p>
          <a:p>
            <a:pPr>
              <a:lnSpc>
                <a:spcPct val="100000"/>
              </a:lnSpc>
              <a:buFont typeface="Wingdings" pitchFamily="2" charset="2"/>
              <a:buChar char="ü"/>
            </a:pPr>
            <a:r>
              <a:rPr lang="fr-FR" sz="2400" dirty="0" smtClean="0"/>
              <a:t>Conclusion</a:t>
            </a:r>
            <a:endParaRPr lang="fr-FR" sz="2400" dirty="0"/>
          </a:p>
        </p:txBody>
      </p:sp>
      <p:pic>
        <p:nvPicPr>
          <p:cNvPr id="5" name="Picture 34">
            <a:extLst>
              <a:ext uri="{FF2B5EF4-FFF2-40B4-BE49-F238E27FC236}">
                <a16:creationId xmlns="" xmlns:a16="http://schemas.microsoft.com/office/drawing/2014/main" id="{36C2226A-B111-467D-9ABD-7F50809BE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873" y="657593"/>
            <a:ext cx="629786" cy="761741"/>
          </a:xfrm>
          <a:prstGeom prst="rect">
            <a:avLst/>
          </a:prstGeom>
        </p:spPr>
      </p:pic>
      <p:sp>
        <p:nvSpPr>
          <p:cNvPr id="6" name="Oval 16">
            <a:extLst>
              <a:ext uri="{FF2B5EF4-FFF2-40B4-BE49-F238E27FC236}">
                <a16:creationId xmlns:a16="http://schemas.microsoft.com/office/drawing/2014/main" xmlns="" id="{CC513DC5-E548-497E-96D0-70BBEFB049FD}"/>
              </a:ext>
            </a:extLst>
          </p:cNvPr>
          <p:cNvSpPr/>
          <p:nvPr/>
        </p:nvSpPr>
        <p:spPr>
          <a:xfrm>
            <a:off x="6304475" y="1052115"/>
            <a:ext cx="1234440" cy="1645920"/>
          </a:xfrm>
          <a:prstGeom prst="ellipse">
            <a:avLst/>
          </a:prstGeom>
          <a:solidFill>
            <a:srgbClr val="355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17">
            <a:extLst>
              <a:ext uri="{FF2B5EF4-FFF2-40B4-BE49-F238E27FC236}">
                <a16:creationId xmlns:a16="http://schemas.microsoft.com/office/drawing/2014/main" xmlns="" id="{339B3E99-E1BD-4A2A-86F8-F25C78BEAB68}"/>
              </a:ext>
            </a:extLst>
          </p:cNvPr>
          <p:cNvSpPr/>
          <p:nvPr/>
        </p:nvSpPr>
        <p:spPr>
          <a:xfrm>
            <a:off x="7642662" y="1766210"/>
            <a:ext cx="664163" cy="885550"/>
          </a:xfrm>
          <a:prstGeom prst="ellipse">
            <a:avLst/>
          </a:prstGeom>
          <a:solidFill>
            <a:srgbClr val="6A5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18">
            <a:extLst>
              <a:ext uri="{FF2B5EF4-FFF2-40B4-BE49-F238E27FC236}">
                <a16:creationId xmlns:a16="http://schemas.microsoft.com/office/drawing/2014/main" xmlns="" id="{EB0A8E20-7602-42CF-8534-EDDB74458B2A}"/>
              </a:ext>
            </a:extLst>
          </p:cNvPr>
          <p:cNvSpPr/>
          <p:nvPr/>
        </p:nvSpPr>
        <p:spPr>
          <a:xfrm>
            <a:off x="6473125" y="521768"/>
            <a:ext cx="546909" cy="729212"/>
          </a:xfrm>
          <a:prstGeom prst="ellipse">
            <a:avLst/>
          </a:prstGeom>
          <a:solidFill>
            <a:srgbClr val="F6B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19">
            <a:extLst>
              <a:ext uri="{FF2B5EF4-FFF2-40B4-BE49-F238E27FC236}">
                <a16:creationId xmlns:a16="http://schemas.microsoft.com/office/drawing/2014/main" xmlns="" id="{146AF008-1E5D-401A-B052-8F2517D19489}"/>
              </a:ext>
            </a:extLst>
          </p:cNvPr>
          <p:cNvSpPr/>
          <p:nvPr/>
        </p:nvSpPr>
        <p:spPr>
          <a:xfrm>
            <a:off x="8061694" y="550410"/>
            <a:ext cx="811835" cy="1082447"/>
          </a:xfrm>
          <a:prstGeom prst="ellipse">
            <a:avLst/>
          </a:prstGeom>
          <a:solidFill>
            <a:srgbClr val="BE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20">
            <a:extLst>
              <a:ext uri="{FF2B5EF4-FFF2-40B4-BE49-F238E27FC236}">
                <a16:creationId xmlns:a16="http://schemas.microsoft.com/office/drawing/2014/main" xmlns="" id="{1CBDA6A2-4162-43EC-A00B-0AD9A11ED94E}"/>
              </a:ext>
            </a:extLst>
          </p:cNvPr>
          <p:cNvSpPr/>
          <p:nvPr/>
        </p:nvSpPr>
        <p:spPr>
          <a:xfrm>
            <a:off x="7398912" y="564791"/>
            <a:ext cx="432805" cy="577073"/>
          </a:xfrm>
          <a:prstGeom prst="ellipse">
            <a:avLst/>
          </a:prstGeom>
          <a:solidFill>
            <a:srgbClr val="F07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5" descr="Plan.jpg"/>
          <p:cNvPicPr>
            <a:picLocks noChangeAspect="1"/>
          </p:cNvPicPr>
          <p:nvPr/>
        </p:nvPicPr>
        <p:blipFill>
          <a:blip r:embed="rId3"/>
          <a:stretch>
            <a:fillRect/>
          </a:stretch>
        </p:blipFill>
        <p:spPr>
          <a:xfrm>
            <a:off x="456497" y="3075493"/>
            <a:ext cx="1365772" cy="1483443"/>
          </a:xfrm>
          <a:prstGeom prst="ellipse">
            <a:avLst/>
          </a:prstGeom>
          <a:ln>
            <a:noFill/>
          </a:ln>
          <a:effectLst>
            <a:softEdge rad="112500"/>
          </a:effectLst>
        </p:spPr>
      </p:pic>
      <p:pic>
        <p:nvPicPr>
          <p:cNvPr id="12" name="Picture 2">
            <a:extLst>
              <a:ext uri="{FF2B5EF4-FFF2-40B4-BE49-F238E27FC236}">
                <a16:creationId xmlns="" xmlns:a16="http://schemas.microsoft.com/office/drawing/2014/main" id="{D82CEC2F-631F-4007-ACAC-D9B634BFE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185182">
            <a:off x="106820" y="2316465"/>
            <a:ext cx="2675139" cy="3249692"/>
          </a:xfrm>
          <a:prstGeom prst="rect">
            <a:avLst/>
          </a:prstGeom>
        </p:spPr>
      </p:pic>
    </p:spTree>
    <p:extLst>
      <p:ext uri="{BB962C8B-B14F-4D97-AF65-F5344CB8AC3E}">
        <p14:creationId xmlns:p14="http://schemas.microsoft.com/office/powerpoint/2010/main" val="2209573774"/>
      </p:ext>
    </p:extLst>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75000"/>
                  </a:schemeClr>
                </a:solidFill>
                <a:latin typeface="Times New Roman" pitchFamily="18" charset="0"/>
                <a:cs typeface="Times New Roman" pitchFamily="18" charset="0"/>
              </a:rPr>
              <a:t>Alimentation des nourrissons :</a:t>
            </a:r>
          </a:p>
        </p:txBody>
      </p:sp>
      <p:sp>
        <p:nvSpPr>
          <p:cNvPr id="3" name="Espace réservé du contenu 2"/>
          <p:cNvSpPr>
            <a:spLocks noGrp="1"/>
          </p:cNvSpPr>
          <p:nvPr>
            <p:ph idx="1"/>
          </p:nvPr>
        </p:nvSpPr>
        <p:spPr>
          <a:xfrm>
            <a:off x="1088685" y="2015732"/>
            <a:ext cx="7202456" cy="4045434"/>
          </a:xfrm>
        </p:spPr>
        <p:txBody>
          <a:bodyPr>
            <a:normAutofit fontScale="77500" lnSpcReduction="20000"/>
          </a:bodyPr>
          <a:lstStyle/>
          <a:p>
            <a:pPr>
              <a:buNone/>
            </a:pPr>
            <a:r>
              <a:rPr lang="fr-FR" dirty="0" smtClean="0"/>
              <a:t>    1-LE LAIT ET LES PRODUITS LAITIERS</a:t>
            </a:r>
          </a:p>
          <a:p>
            <a:r>
              <a:rPr lang="fr-FR" dirty="0" smtClean="0"/>
              <a:t>  Dès la naissance aux 4 mois de vie d’enfant , le lait est le seul aliment qu'il puisse digérer. Qu'il s'agisse de lait maternel ou lait infantile, l’enfant doit être nourri exclusivement de lait. </a:t>
            </a:r>
          </a:p>
          <a:p>
            <a:r>
              <a:rPr lang="fr-FR" dirty="0" smtClean="0"/>
              <a:t>Et même après, lors de la diversification, le lait doit rester la base de son alimentation jusqu'à ses 3 ans.</a:t>
            </a:r>
          </a:p>
          <a:p>
            <a:r>
              <a:rPr lang="fr-FR" dirty="0" smtClean="0"/>
              <a:t>Les yaourts peuvent être proposés si l’enfant semble bouder le lait. </a:t>
            </a:r>
            <a:br>
              <a:rPr lang="fr-FR" dirty="0" smtClean="0"/>
            </a:br>
            <a:r>
              <a:rPr lang="fr-FR" dirty="0" smtClean="0"/>
              <a:t>Le fromage quant à lui n'est possible qu'à partir de 9 mois mais attention, nous parlons du fromage fondu.</a:t>
            </a:r>
          </a:p>
          <a:p>
            <a:endParaRPr lang="fr-FR" dirty="0"/>
          </a:p>
        </p:txBody>
      </p:sp>
      <p:pic>
        <p:nvPicPr>
          <p:cNvPr id="10242" name="Picture 2" descr="E:\d\rrrrrf.PNG"/>
          <p:cNvPicPr>
            <a:picLocks noChangeAspect="1" noChangeArrowheads="1"/>
          </p:cNvPicPr>
          <p:nvPr/>
        </p:nvPicPr>
        <p:blipFill>
          <a:blip r:embed="rId2"/>
          <a:srcRect/>
          <a:stretch>
            <a:fillRect/>
          </a:stretch>
        </p:blipFill>
        <p:spPr bwMode="auto">
          <a:xfrm>
            <a:off x="7002304" y="326572"/>
            <a:ext cx="1805328" cy="1358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3" name="Picture 3" descr="E:\bando-3parjour.jpg"/>
          <p:cNvPicPr>
            <a:picLocks noChangeAspect="1" noChangeArrowheads="1"/>
          </p:cNvPicPr>
          <p:nvPr/>
        </p:nvPicPr>
        <p:blipFill>
          <a:blip r:embed="rId3"/>
          <a:srcRect/>
          <a:stretch>
            <a:fillRect/>
          </a:stretch>
        </p:blipFill>
        <p:spPr bwMode="auto">
          <a:xfrm>
            <a:off x="6385414" y="5458266"/>
            <a:ext cx="2150159" cy="1399734"/>
          </a:xfrm>
          <a:prstGeom prst="rect">
            <a:avLst/>
          </a:prstGeom>
          <a:noFill/>
        </p:spPr>
      </p:pic>
    </p:spTree>
    <p:extLst>
      <p:ext uri="{BB962C8B-B14F-4D97-AF65-F5344CB8AC3E}">
        <p14:creationId xmlns:p14="http://schemas.microsoft.com/office/powerpoint/2010/main" val="2408570791"/>
      </p:ext>
    </p:extLst>
  </p:cSld>
  <p:clrMapOvr>
    <a:masterClrMapping/>
  </p:clrMapOvr>
  <p:transition>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diversification alimentaire du lait et produits laitier"/>
          <p:cNvPicPr>
            <a:picLocks noGrp="1"/>
          </p:cNvPicPr>
          <p:nvPr>
            <p:ph idx="1"/>
          </p:nvPr>
        </p:nvPicPr>
        <p:blipFill>
          <a:blip r:embed="rId2"/>
          <a:srcRect/>
          <a:stretch>
            <a:fillRect/>
          </a:stretch>
        </p:blipFill>
        <p:spPr bwMode="auto">
          <a:xfrm>
            <a:off x="969917" y="1959430"/>
            <a:ext cx="7357655" cy="3866605"/>
          </a:xfrm>
          <a:prstGeom prst="rect">
            <a:avLst/>
          </a:prstGeom>
          <a:noFill/>
          <a:ln w="9525">
            <a:noFill/>
            <a:miter lim="800000"/>
            <a:headEnd/>
            <a:tailEnd/>
          </a:ln>
        </p:spPr>
      </p:pic>
    </p:spTree>
    <p:extLst>
      <p:ext uri="{BB962C8B-B14F-4D97-AF65-F5344CB8AC3E}">
        <p14:creationId xmlns:p14="http://schemas.microsoft.com/office/powerpoint/2010/main" val="24013219"/>
      </p:ext>
    </p:extLst>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pPr>
              <a:buNone/>
            </a:pPr>
            <a:r>
              <a:rPr lang="fr-FR" dirty="0" smtClean="0"/>
              <a:t>2-la diversification :</a:t>
            </a:r>
          </a:p>
          <a:p>
            <a:r>
              <a:rPr lang="fr-FR" dirty="0" smtClean="0"/>
              <a:t>L’être humain est omnivore. Les apports nutritionnels recommandés évoluent avec l’âge pour répondre aux besoins de croissance et d’activités ; le bon fonctionnement de l’organisme dépend d’un apport équilibré en nutriments (acides gras essentiels, vitamines, minéraux, glucides complexes, fibres, protéines...). C’est donc tout naturellement et par besoin que le bébé va progressivement manger d’autres aliments que le lait qui, seul, ne répond à tousses besoins que pendant les 6 premiers mois de vie.</a:t>
            </a:r>
          </a:p>
        </p:txBody>
      </p:sp>
      <p:pic>
        <p:nvPicPr>
          <p:cNvPr id="22530" name="Picture 2" descr="E:\fotolia_59431799_s.jpg"/>
          <p:cNvPicPr>
            <a:picLocks noChangeAspect="1" noChangeArrowheads="1"/>
          </p:cNvPicPr>
          <p:nvPr/>
        </p:nvPicPr>
        <p:blipFill>
          <a:blip r:embed="rId2"/>
          <a:srcRect/>
          <a:stretch>
            <a:fillRect/>
          </a:stretch>
        </p:blipFill>
        <p:spPr bwMode="auto">
          <a:xfrm>
            <a:off x="6689187" y="4487595"/>
            <a:ext cx="2289517" cy="2131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9471285"/>
      </p:ext>
    </p:extLst>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1319350"/>
            <a:ext cx="7202456" cy="4441371"/>
          </a:xfrm>
        </p:spPr>
        <p:txBody>
          <a:bodyPr>
            <a:normAutofit fontScale="70000" lnSpcReduction="20000"/>
          </a:bodyPr>
          <a:lstStyle/>
          <a:p>
            <a:r>
              <a:rPr lang="fr-FR" b="1" dirty="0" smtClean="0"/>
              <a:t>LES LÉGUMES</a:t>
            </a:r>
          </a:p>
          <a:p>
            <a:r>
              <a:rPr lang="fr-FR" dirty="0" smtClean="0"/>
              <a:t>Commencez la diversification de l’enfant par les légumes et passés les 4 mois, introduisez une à deux cuillères d'un légume mixé afin qu'il s'acclimate à une texture plus épaisse. Choisissez la carotte ou un légume vert. En effet, ces légumes « simples » sont sans risque allergène pour les petits. Parmi eux vous avez la courge, la courgette, les haricots verts, les épinards, le poireau. </a:t>
            </a:r>
            <a:br>
              <a:rPr lang="fr-FR" dirty="0" smtClean="0"/>
            </a:br>
            <a:r>
              <a:rPr lang="fr-FR" dirty="0" smtClean="0"/>
              <a:t>s'est habitué, passez aux purées de légume, il est important de ne lui proposer qu'un seul légume mixé à la fois afin qu'il découvre vraiment le goût de celui-ci. Pour les légumes crus, les légumes secs et les légumineuses, il faudra patienter jusqu'au 1 an de bébé pour lui faire savourer</a:t>
            </a:r>
            <a:endParaRPr lang="fr-FR" b="1" dirty="0" smtClean="0"/>
          </a:p>
          <a:p>
            <a:endParaRPr lang="fr-FR" dirty="0"/>
          </a:p>
        </p:txBody>
      </p:sp>
      <p:pic>
        <p:nvPicPr>
          <p:cNvPr id="4" name="Espace réservé du contenu 3" descr="diversification alimentaire des légumes"/>
          <p:cNvPicPr>
            <a:picLocks/>
          </p:cNvPicPr>
          <p:nvPr/>
        </p:nvPicPr>
        <p:blipFill>
          <a:blip r:embed="rId2"/>
          <a:srcRect/>
          <a:stretch>
            <a:fillRect/>
          </a:stretch>
        </p:blipFill>
        <p:spPr bwMode="auto">
          <a:xfrm>
            <a:off x="1273630" y="5172892"/>
            <a:ext cx="7004957" cy="1685109"/>
          </a:xfrm>
          <a:prstGeom prst="rect">
            <a:avLst/>
          </a:prstGeom>
          <a:noFill/>
          <a:ln w="9525">
            <a:noFill/>
            <a:miter lim="800000"/>
            <a:headEnd/>
            <a:tailEnd/>
          </a:ln>
        </p:spPr>
      </p:pic>
      <p:pic>
        <p:nvPicPr>
          <p:cNvPr id="16386" name="Picture 2" descr="E:\iStock-589415708-1080x675.jpg"/>
          <p:cNvPicPr>
            <a:picLocks noChangeAspect="1" noChangeArrowheads="1"/>
          </p:cNvPicPr>
          <p:nvPr/>
        </p:nvPicPr>
        <p:blipFill>
          <a:blip r:embed="rId3"/>
          <a:srcRect/>
          <a:stretch>
            <a:fillRect/>
          </a:stretch>
        </p:blipFill>
        <p:spPr bwMode="auto">
          <a:xfrm>
            <a:off x="5968659" y="168812"/>
            <a:ext cx="2503610" cy="1505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864801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69090" y="1254035"/>
            <a:ext cx="7202456" cy="3924928"/>
          </a:xfrm>
        </p:spPr>
        <p:txBody>
          <a:bodyPr>
            <a:normAutofit fontScale="77500" lnSpcReduction="20000"/>
          </a:bodyPr>
          <a:lstStyle/>
          <a:p>
            <a:r>
              <a:rPr lang="fr-FR" b="1" dirty="0" smtClean="0"/>
              <a:t>LES FRUITS</a:t>
            </a:r>
          </a:p>
          <a:p>
            <a:r>
              <a:rPr lang="fr-FR" dirty="0" smtClean="0"/>
              <a:t>Comme les légumes, les fruits sont dégustés en purée après avoir été cuit. A partir de 4 mois, privilégiez les fruits « simples » comme la pomme, la poire, la banane, la prune, l'abricot ou la pêche. </a:t>
            </a:r>
            <a:br>
              <a:rPr lang="fr-FR" dirty="0" smtClean="0"/>
            </a:br>
            <a:r>
              <a:rPr lang="fr-FR" dirty="0" smtClean="0"/>
              <a:t>Dès 6 mois, ces mêmes fruits peuvent être mangés crus à condition qu'ils soient bien écrasés. En effet, ce n'est qu'à partir d'un an que bébé pourra savourer des fruits en – petits – morceaux. </a:t>
            </a:r>
            <a:br>
              <a:rPr lang="fr-FR" dirty="0" smtClean="0"/>
            </a:br>
            <a:r>
              <a:rPr lang="fr-FR" dirty="0" smtClean="0"/>
              <a:t>Les fruits exotiques sont introduits vers 9 mois alors que les fruits rouges sont envisageables vers 1 an, tout comme le jus de fruit dilué.</a:t>
            </a:r>
          </a:p>
          <a:p>
            <a:endParaRPr lang="fr-FR" b="1" dirty="0" smtClean="0"/>
          </a:p>
          <a:p>
            <a:endParaRPr lang="fr-FR" dirty="0"/>
          </a:p>
        </p:txBody>
      </p:sp>
      <p:pic>
        <p:nvPicPr>
          <p:cNvPr id="4" name="Image 3" descr="diversification alimentaire des fruits"/>
          <p:cNvPicPr/>
          <p:nvPr/>
        </p:nvPicPr>
        <p:blipFill>
          <a:blip r:embed="rId2"/>
          <a:srcRect/>
          <a:stretch>
            <a:fillRect/>
          </a:stretch>
        </p:blipFill>
        <p:spPr bwMode="auto">
          <a:xfrm>
            <a:off x="1332412" y="4911635"/>
            <a:ext cx="7298871" cy="1946367"/>
          </a:xfrm>
          <a:prstGeom prst="rect">
            <a:avLst/>
          </a:prstGeom>
          <a:noFill/>
          <a:ln w="9525">
            <a:noFill/>
            <a:miter lim="800000"/>
            <a:headEnd/>
            <a:tailEnd/>
          </a:ln>
        </p:spPr>
      </p:pic>
      <p:pic>
        <p:nvPicPr>
          <p:cNvPr id="11266" name="Picture 2" descr="E:\1590_1_or_1480108548.jpg"/>
          <p:cNvPicPr>
            <a:picLocks noChangeAspect="1" noChangeArrowheads="1"/>
          </p:cNvPicPr>
          <p:nvPr/>
        </p:nvPicPr>
        <p:blipFill>
          <a:blip r:embed="rId3"/>
          <a:srcRect/>
          <a:stretch>
            <a:fillRect/>
          </a:stretch>
        </p:blipFill>
        <p:spPr bwMode="auto">
          <a:xfrm>
            <a:off x="6270172" y="156754"/>
            <a:ext cx="2243546" cy="1502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1025163"/>
      </p:ext>
    </p:extLst>
  </p:cSld>
  <p:clrMapOvr>
    <a:masterClrMapping/>
  </p:clrMapOvr>
  <p:transition>
    <p:cut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1423852"/>
            <a:ext cx="7202456" cy="4042494"/>
          </a:xfrm>
        </p:spPr>
        <p:txBody>
          <a:bodyPr>
            <a:normAutofit fontScale="85000" lnSpcReduction="10000"/>
          </a:bodyPr>
          <a:lstStyle/>
          <a:p>
            <a:r>
              <a:rPr lang="fr-FR" b="1" dirty="0" smtClean="0"/>
              <a:t>LES CÉRÉALES ET FÉCULENTS</a:t>
            </a:r>
          </a:p>
          <a:p>
            <a:r>
              <a:rPr lang="fr-FR" dirty="0" smtClean="0"/>
              <a:t>Les céréales infantiles que l'on dilue dans le biberon ne sont pas conseillées avant 5 mois. Attention cependant au gluten qui doit être proscrit avant 9 mois  sous peine d'allergie. La pomme de terre est le premier féculent à introduire. Elle vous permettra de lier les purées ou soupes de légume de bébé. </a:t>
            </a:r>
            <a:br>
              <a:rPr lang="fr-FR" dirty="0" smtClean="0"/>
            </a:br>
            <a:r>
              <a:rPr lang="fr-FR" dirty="0" smtClean="0"/>
              <a:t>Le riz et les pâtes sont possibles dès 7 mois. Quant au pain, ce n'est pas avant 9 mois !</a:t>
            </a:r>
          </a:p>
          <a:p>
            <a:endParaRPr lang="fr-FR" b="1" dirty="0" smtClean="0"/>
          </a:p>
          <a:p>
            <a:endParaRPr lang="fr-FR" dirty="0"/>
          </a:p>
        </p:txBody>
      </p:sp>
      <p:pic>
        <p:nvPicPr>
          <p:cNvPr id="4" name="Image 3" descr="diversification alimentaire des céréales et féculents"/>
          <p:cNvPicPr/>
          <p:nvPr/>
        </p:nvPicPr>
        <p:blipFill>
          <a:blip r:embed="rId2"/>
          <a:srcRect/>
          <a:stretch>
            <a:fillRect/>
          </a:stretch>
        </p:blipFill>
        <p:spPr bwMode="auto">
          <a:xfrm>
            <a:off x="1234440" y="4167052"/>
            <a:ext cx="7338060" cy="2690948"/>
          </a:xfrm>
          <a:prstGeom prst="rect">
            <a:avLst/>
          </a:prstGeom>
          <a:noFill/>
          <a:ln w="9525">
            <a:noFill/>
            <a:miter lim="800000"/>
            <a:headEnd/>
            <a:tailEnd/>
          </a:ln>
        </p:spPr>
      </p:pic>
      <p:pic>
        <p:nvPicPr>
          <p:cNvPr id="17410" name="Picture 2" descr="E:\feculents-hemorroides.jpg"/>
          <p:cNvPicPr>
            <a:picLocks noChangeAspect="1" noChangeArrowheads="1"/>
          </p:cNvPicPr>
          <p:nvPr/>
        </p:nvPicPr>
        <p:blipFill>
          <a:blip r:embed="rId3"/>
          <a:srcRect/>
          <a:stretch>
            <a:fillRect/>
          </a:stretch>
        </p:blipFill>
        <p:spPr bwMode="auto">
          <a:xfrm>
            <a:off x="6089772" y="0"/>
            <a:ext cx="2488004" cy="1631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5789524"/>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1254035"/>
            <a:ext cx="7202456" cy="4212311"/>
          </a:xfrm>
        </p:spPr>
        <p:txBody>
          <a:bodyPr>
            <a:normAutofit fontScale="92500" lnSpcReduction="20000"/>
          </a:bodyPr>
          <a:lstStyle/>
          <a:p>
            <a:r>
              <a:rPr lang="fr-FR" b="1" dirty="0" smtClean="0"/>
              <a:t>LES VIANDES, POISSONS ET ŒUFS</a:t>
            </a:r>
          </a:p>
          <a:p>
            <a:r>
              <a:rPr lang="fr-FR" dirty="0" smtClean="0"/>
              <a:t>Pour faire découvrir la viande à votre enfant, optez pour la volaille dès 6 mois. A 7 mois, faites-lui découvrir le poisson maigre et les œufs mais attention les quantités sont infimes  Comptez 10 grammes par jour. </a:t>
            </a:r>
            <a:br>
              <a:rPr lang="fr-FR" dirty="0" smtClean="0"/>
            </a:br>
            <a:r>
              <a:rPr lang="fr-FR" dirty="0" smtClean="0"/>
              <a:t>Ce n'est qu'à 1 an que bébé pourra se délecter de toute sorte de viande quant aux fruits de mer, il faudra patienter jusqu'à ses 18 mois.</a:t>
            </a:r>
          </a:p>
          <a:p>
            <a:endParaRPr lang="fr-FR" b="1" dirty="0" smtClean="0"/>
          </a:p>
          <a:p>
            <a:endParaRPr lang="fr-FR" dirty="0"/>
          </a:p>
        </p:txBody>
      </p:sp>
      <p:pic>
        <p:nvPicPr>
          <p:cNvPr id="4" name="Image 3" descr="diversification alimentaire des viandes, poissons et oeufs"/>
          <p:cNvPicPr/>
          <p:nvPr/>
        </p:nvPicPr>
        <p:blipFill>
          <a:blip r:embed="rId2"/>
          <a:srcRect/>
          <a:stretch>
            <a:fillRect/>
          </a:stretch>
        </p:blipFill>
        <p:spPr bwMode="auto">
          <a:xfrm>
            <a:off x="1175658" y="3631474"/>
            <a:ext cx="7210697" cy="3226526"/>
          </a:xfrm>
          <a:prstGeom prst="rect">
            <a:avLst/>
          </a:prstGeom>
          <a:noFill/>
          <a:ln w="9525">
            <a:noFill/>
            <a:miter lim="800000"/>
            <a:headEnd/>
            <a:tailEnd/>
          </a:ln>
        </p:spPr>
      </p:pic>
      <p:pic>
        <p:nvPicPr>
          <p:cNvPr id="18434" name="Picture 2" descr="E:\protéines.jpg"/>
          <p:cNvPicPr>
            <a:picLocks noChangeAspect="1" noChangeArrowheads="1"/>
          </p:cNvPicPr>
          <p:nvPr/>
        </p:nvPicPr>
        <p:blipFill>
          <a:blip r:embed="rId3"/>
          <a:srcRect/>
          <a:stretch>
            <a:fillRect/>
          </a:stretch>
        </p:blipFill>
        <p:spPr bwMode="auto">
          <a:xfrm>
            <a:off x="6190957" y="1"/>
            <a:ext cx="2207456" cy="1519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9994597"/>
      </p:ext>
    </p:extLst>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1345475"/>
            <a:ext cx="7202456" cy="4120871"/>
          </a:xfrm>
        </p:spPr>
        <p:txBody>
          <a:bodyPr>
            <a:normAutofit fontScale="92500"/>
          </a:bodyPr>
          <a:lstStyle/>
          <a:p>
            <a:r>
              <a:rPr lang="fr-FR" b="1" dirty="0" smtClean="0"/>
              <a:t>LES AIDES CULINAIRES</a:t>
            </a:r>
          </a:p>
          <a:p>
            <a:r>
              <a:rPr lang="fr-FR" dirty="0" smtClean="0"/>
              <a:t>Les matières grasses telles que le beurre, l'huile et la crème fraîche sont à éviter autant que possible. Cependant, à partir de 8 mois d’enfant, vous pouvez y avoir recours en très petite quantité.</a:t>
            </a:r>
            <a:br>
              <a:rPr lang="fr-FR" dirty="0" smtClean="0"/>
            </a:br>
            <a:r>
              <a:rPr lang="fr-FR" dirty="0" smtClean="0"/>
              <a:t>Quant au sel et poivre, ce n'est qu'à partir de 18 et 12 mois mais que pour la cuisson !</a:t>
            </a:r>
          </a:p>
          <a:p>
            <a:endParaRPr lang="fr-FR" dirty="0"/>
          </a:p>
        </p:txBody>
      </p:sp>
      <p:pic>
        <p:nvPicPr>
          <p:cNvPr id="4" name="Image 3" descr="diversification alimentaire des matières grasses"/>
          <p:cNvPicPr/>
          <p:nvPr/>
        </p:nvPicPr>
        <p:blipFill>
          <a:blip r:embed="rId2"/>
          <a:srcRect/>
          <a:stretch>
            <a:fillRect/>
          </a:stretch>
        </p:blipFill>
        <p:spPr bwMode="auto">
          <a:xfrm>
            <a:off x="1185455" y="3500847"/>
            <a:ext cx="6965768" cy="1528354"/>
          </a:xfrm>
          <a:prstGeom prst="rect">
            <a:avLst/>
          </a:prstGeom>
          <a:noFill/>
          <a:ln w="9525">
            <a:noFill/>
            <a:miter lim="800000"/>
            <a:headEnd/>
            <a:tailEnd/>
          </a:ln>
        </p:spPr>
      </p:pic>
      <p:pic>
        <p:nvPicPr>
          <p:cNvPr id="5" name="Image 4" descr="diversification alimentaire des condiments"/>
          <p:cNvPicPr/>
          <p:nvPr/>
        </p:nvPicPr>
        <p:blipFill>
          <a:blip r:embed="rId3"/>
          <a:srcRect/>
          <a:stretch>
            <a:fillRect/>
          </a:stretch>
        </p:blipFill>
        <p:spPr bwMode="auto">
          <a:xfrm>
            <a:off x="1205048" y="5447212"/>
            <a:ext cx="6985363" cy="1410788"/>
          </a:xfrm>
          <a:prstGeom prst="rect">
            <a:avLst/>
          </a:prstGeom>
          <a:noFill/>
          <a:ln w="9525">
            <a:noFill/>
            <a:miter lim="800000"/>
            <a:headEnd/>
            <a:tailEnd/>
          </a:ln>
        </p:spPr>
      </p:pic>
      <p:pic>
        <p:nvPicPr>
          <p:cNvPr id="21506" name="Picture 2" descr="E:\ensemble-moulins-sel-poivre-peugeot-collection-toul-rabais-14212122-regular.jpg"/>
          <p:cNvPicPr>
            <a:picLocks noChangeAspect="1" noChangeArrowheads="1"/>
          </p:cNvPicPr>
          <p:nvPr/>
        </p:nvPicPr>
        <p:blipFill>
          <a:blip r:embed="rId4"/>
          <a:srcRect/>
          <a:stretch>
            <a:fillRect/>
          </a:stretch>
        </p:blipFill>
        <p:spPr bwMode="auto">
          <a:xfrm>
            <a:off x="4789829" y="1"/>
            <a:ext cx="3608583" cy="1603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4210436"/>
      </p:ext>
    </p:extLst>
  </p:cSld>
  <p:clrMapOvr>
    <a:masterClrMapping/>
  </p:clrMapOvr>
  <p:transition>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1267098"/>
            <a:ext cx="7202456" cy="4199248"/>
          </a:xfrm>
        </p:spPr>
        <p:txBody>
          <a:bodyPr>
            <a:normAutofit fontScale="92500" lnSpcReduction="10000"/>
          </a:bodyPr>
          <a:lstStyle/>
          <a:p>
            <a:r>
              <a:rPr lang="fr-FR" b="1" dirty="0" smtClean="0"/>
              <a:t>LES PRODUITS SUCRÉS</a:t>
            </a:r>
          </a:p>
          <a:p>
            <a:r>
              <a:rPr lang="fr-FR" dirty="0" smtClean="0"/>
              <a:t>On le sait, tout le monde est tenté par une petite sucrerie et surtout bébé. Mais attention, ces douceurs ne sont autorisées qu'à partir d'un an voir 18 mois pour les biscuits, le temps pour votre enfant de bien apprendre à mâcher sans s'étrangler. </a:t>
            </a:r>
            <a:br>
              <a:rPr lang="fr-FR" dirty="0" smtClean="0"/>
            </a:br>
            <a:r>
              <a:rPr lang="fr-FR" dirty="0" smtClean="0"/>
              <a:t>Pour ce qui est du chocolat, bébé patientera jusqu'à ses 18 mois.</a:t>
            </a:r>
          </a:p>
          <a:p>
            <a:endParaRPr lang="fr-FR" dirty="0"/>
          </a:p>
        </p:txBody>
      </p:sp>
      <p:pic>
        <p:nvPicPr>
          <p:cNvPr id="4" name="Image 3" descr="diversification alimentaire des produits sucrés"/>
          <p:cNvPicPr/>
          <p:nvPr/>
        </p:nvPicPr>
        <p:blipFill>
          <a:blip r:embed="rId2"/>
          <a:srcRect/>
          <a:stretch>
            <a:fillRect/>
          </a:stretch>
        </p:blipFill>
        <p:spPr bwMode="auto">
          <a:xfrm>
            <a:off x="1165860" y="3488599"/>
            <a:ext cx="7014754" cy="1096463"/>
          </a:xfrm>
          <a:prstGeom prst="rect">
            <a:avLst/>
          </a:prstGeom>
          <a:noFill/>
          <a:ln w="9525">
            <a:noFill/>
            <a:miter lim="800000"/>
            <a:headEnd/>
            <a:tailEnd/>
          </a:ln>
        </p:spPr>
      </p:pic>
      <p:pic>
        <p:nvPicPr>
          <p:cNvPr id="19458" name="Picture 2" descr="E:\les-produits-sucrés-660x400.jpg"/>
          <p:cNvPicPr>
            <a:picLocks noChangeAspect="1" noChangeArrowheads="1"/>
          </p:cNvPicPr>
          <p:nvPr/>
        </p:nvPicPr>
        <p:blipFill>
          <a:blip r:embed="rId3"/>
          <a:srcRect/>
          <a:stretch>
            <a:fillRect/>
          </a:stretch>
        </p:blipFill>
        <p:spPr bwMode="auto">
          <a:xfrm>
            <a:off x="5759621" y="4684542"/>
            <a:ext cx="2364471" cy="2173458"/>
          </a:xfrm>
          <a:prstGeom prst="rect">
            <a:avLst/>
          </a:prstGeom>
          <a:ln>
            <a:noFill/>
          </a:ln>
          <a:effectLst>
            <a:softEdge rad="112500"/>
          </a:effectLst>
        </p:spPr>
      </p:pic>
    </p:spTree>
    <p:extLst>
      <p:ext uri="{BB962C8B-B14F-4D97-AF65-F5344CB8AC3E}">
        <p14:creationId xmlns:p14="http://schemas.microsoft.com/office/powerpoint/2010/main" val="80336557"/>
      </p:ext>
    </p:extLst>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1280161"/>
            <a:ext cx="7202456" cy="4186185"/>
          </a:xfrm>
        </p:spPr>
        <p:txBody>
          <a:bodyPr/>
          <a:lstStyle/>
          <a:p>
            <a:r>
              <a:rPr lang="fr-FR" b="1" dirty="0" smtClean="0"/>
              <a:t>LES BOISSONS</a:t>
            </a:r>
          </a:p>
          <a:p>
            <a:r>
              <a:rPr lang="fr-FR" dirty="0" smtClean="0"/>
              <a:t>En matière de boisson, privilégiez l'eau minérale pour les biberons comme en général. Si bébé peut boire un jus dilué des 12 mois, les sodas sont réservés aux grands enfants. Trois ans serait donc un âge correct.</a:t>
            </a:r>
          </a:p>
          <a:p>
            <a:endParaRPr lang="fr-FR" dirty="0"/>
          </a:p>
        </p:txBody>
      </p:sp>
      <p:pic>
        <p:nvPicPr>
          <p:cNvPr id="4" name="Image 3" descr="diversification alimentaire des boissons"/>
          <p:cNvPicPr/>
          <p:nvPr/>
        </p:nvPicPr>
        <p:blipFill>
          <a:blip r:embed="rId2"/>
          <a:srcRect/>
          <a:stretch>
            <a:fillRect/>
          </a:stretch>
        </p:blipFill>
        <p:spPr bwMode="auto">
          <a:xfrm>
            <a:off x="1175658" y="3148965"/>
            <a:ext cx="7112725" cy="1214029"/>
          </a:xfrm>
          <a:prstGeom prst="rect">
            <a:avLst/>
          </a:prstGeom>
          <a:noFill/>
          <a:ln w="9525">
            <a:noFill/>
            <a:miter lim="800000"/>
            <a:headEnd/>
            <a:tailEnd/>
          </a:ln>
        </p:spPr>
      </p:pic>
      <p:pic>
        <p:nvPicPr>
          <p:cNvPr id="20482" name="Picture 2" descr="E:\shutterstock_318922925-1024x453 (1).jpg"/>
          <p:cNvPicPr>
            <a:picLocks noChangeAspect="1" noChangeArrowheads="1"/>
          </p:cNvPicPr>
          <p:nvPr/>
        </p:nvPicPr>
        <p:blipFill>
          <a:blip r:embed="rId3"/>
          <a:srcRect/>
          <a:stretch>
            <a:fillRect/>
          </a:stretch>
        </p:blipFill>
        <p:spPr bwMode="auto">
          <a:xfrm>
            <a:off x="4501662" y="4487594"/>
            <a:ext cx="3717388" cy="2167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2882159"/>
      </p:ext>
    </p:extLst>
  </p:cSld>
  <p:clrMapOvr>
    <a:masterClrMapping/>
  </p:clrMapOvr>
  <p:transition>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1">
                    <a:lumMod val="75000"/>
                  </a:schemeClr>
                </a:solidFill>
                <a:latin typeface="Times New Roman" pitchFamily="18" charset="0"/>
                <a:cs typeface="Times New Roman" pitchFamily="18" charset="0"/>
              </a:rPr>
              <a:t>Introduction</a:t>
            </a:r>
            <a:r>
              <a:rPr lang="fr-FR" dirty="0" smtClean="0"/>
              <a:t/>
            </a:r>
            <a:br>
              <a:rPr lang="fr-FR" dirty="0" smtClean="0"/>
            </a:br>
            <a:endParaRPr lang="fr-FR" dirty="0"/>
          </a:p>
        </p:txBody>
      </p:sp>
      <p:sp>
        <p:nvSpPr>
          <p:cNvPr id="3" name="Espace réservé du contenu 2"/>
          <p:cNvSpPr>
            <a:spLocks noGrp="1"/>
          </p:cNvSpPr>
          <p:nvPr>
            <p:ph idx="1"/>
          </p:nvPr>
        </p:nvSpPr>
        <p:spPr>
          <a:xfrm>
            <a:off x="1088685" y="1959430"/>
            <a:ext cx="7202456" cy="3506916"/>
          </a:xfrm>
        </p:spPr>
        <p:txBody>
          <a:bodyPr/>
          <a:lstStyle/>
          <a:p>
            <a:r>
              <a:rPr lang="fr-FR" sz="2400" dirty="0" smtClean="0"/>
              <a:t>   L'alimentation d'un nouveau-né et le nourrisson constitue un élément essentiel de son bien-être, ainsi que de sa croissance et de son développement optimaux. La croissance rapide au cours de la première année de vie doit être soutenue par une bonne alimentation, de manière à poursuivre la croissance et le développement amorcés lors de la conception</a:t>
            </a:r>
            <a:r>
              <a:rPr lang="fr-FR" dirty="0" smtClean="0"/>
              <a:t>.</a:t>
            </a:r>
          </a:p>
          <a:p>
            <a:pPr>
              <a:buNone/>
            </a:pPr>
            <a:endParaRPr lang="fr-FR" dirty="0"/>
          </a:p>
        </p:txBody>
      </p:sp>
      <p:pic>
        <p:nvPicPr>
          <p:cNvPr id="4" name="Picture 34">
            <a:extLst>
              <a:ext uri="{FF2B5EF4-FFF2-40B4-BE49-F238E27FC236}">
                <a16:creationId xmlns="" xmlns:a16="http://schemas.microsoft.com/office/drawing/2014/main" id="{36C2226A-B111-467D-9ABD-7F50809BE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5364" y="657593"/>
            <a:ext cx="629786" cy="761741"/>
          </a:xfrm>
          <a:prstGeom prst="rect">
            <a:avLst/>
          </a:prstGeom>
        </p:spPr>
      </p:pic>
      <p:pic>
        <p:nvPicPr>
          <p:cNvPr id="5" name="Image 4" descr="https://www.allobebe.fr/img/cms/1/de-9-a-12-mois-feculents-et-viandes-rouges-sont-de-la-partie.jpg"/>
          <p:cNvPicPr/>
          <p:nvPr/>
        </p:nvPicPr>
        <p:blipFill>
          <a:blip r:embed="rId3"/>
          <a:srcRect/>
          <a:stretch>
            <a:fillRect/>
          </a:stretch>
        </p:blipFill>
        <p:spPr bwMode="auto">
          <a:xfrm>
            <a:off x="6495506" y="4263890"/>
            <a:ext cx="1908028" cy="209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58109878"/>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75000"/>
                  </a:schemeClr>
                </a:solidFill>
                <a:latin typeface="Times New Roman" pitchFamily="18" charset="0"/>
                <a:cs typeface="Times New Roman" pitchFamily="18" charset="0"/>
              </a:rPr>
              <a:t>La courbe d'évolution :</a:t>
            </a:r>
          </a:p>
        </p:txBody>
      </p:sp>
      <p:sp>
        <p:nvSpPr>
          <p:cNvPr id="3" name="Espace réservé du contenu 2"/>
          <p:cNvSpPr>
            <a:spLocks noGrp="1"/>
          </p:cNvSpPr>
          <p:nvPr>
            <p:ph idx="1"/>
          </p:nvPr>
        </p:nvSpPr>
        <p:spPr/>
        <p:txBody>
          <a:bodyPr>
            <a:normAutofit fontScale="92500" lnSpcReduction="10000"/>
          </a:bodyPr>
          <a:lstStyle/>
          <a:p>
            <a:r>
              <a:rPr lang="fr-FR" dirty="0" smtClean="0"/>
              <a:t>La croissance est très importante de 0 à 3 ans : le poids d’enfant est multiplié par 4, sa taille par 2 et sa masse osseuse par4 .Cette croissance et ce développement impliquent donc des besoins nutritionnels particuliers. Autre aspect qui explique les besoins nutritionnels spécifiques : une maturité physiologique en cours d’acquisition.</a:t>
            </a:r>
          </a:p>
          <a:p>
            <a:r>
              <a:rPr lang="fr-FR" dirty="0" smtClean="0"/>
              <a:t>La courbe d'évolution d’enfant permet de suivre le bon déroulement de sa croissance</a:t>
            </a:r>
            <a:endParaRPr lang="fr-FR" dirty="0"/>
          </a:p>
        </p:txBody>
      </p:sp>
      <p:pic>
        <p:nvPicPr>
          <p:cNvPr id="4" name="Image 3" descr="https://www.allobebe.fr/img/cms/1/220x220-courbe-croissance-bebe.jpg"/>
          <p:cNvPicPr/>
          <p:nvPr/>
        </p:nvPicPr>
        <p:blipFill>
          <a:blip r:embed="rId2"/>
          <a:srcRect/>
          <a:stretch>
            <a:fillRect/>
          </a:stretch>
        </p:blipFill>
        <p:spPr bwMode="auto">
          <a:xfrm>
            <a:off x="7255567" y="169818"/>
            <a:ext cx="1569244" cy="1541417"/>
          </a:xfrm>
          <a:prstGeom prst="rect">
            <a:avLst/>
          </a:prstGeom>
          <a:noFill/>
          <a:ln w="9525">
            <a:noFill/>
            <a:miter lim="800000"/>
            <a:headEnd/>
            <a:tailEnd/>
          </a:ln>
        </p:spPr>
      </p:pic>
    </p:spTree>
    <p:extLst>
      <p:ext uri="{BB962C8B-B14F-4D97-AF65-F5344CB8AC3E}">
        <p14:creationId xmlns:p14="http://schemas.microsoft.com/office/powerpoint/2010/main" val="568965536"/>
      </p:ext>
    </p:extLst>
  </p:cSld>
  <p:clrMapOvr>
    <a:masterClrMapping/>
  </p:clrMapOvr>
  <p:transition>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2"/>
          <a:srcRect/>
          <a:stretch>
            <a:fillRect/>
          </a:stretch>
        </p:blipFill>
        <p:spPr bwMode="auto">
          <a:xfrm>
            <a:off x="0" y="0"/>
            <a:ext cx="4428308"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389121" y="0"/>
            <a:ext cx="4754880" cy="6858000"/>
          </a:xfrm>
          <a:prstGeom prst="rect">
            <a:avLst/>
          </a:prstGeom>
          <a:noFill/>
          <a:ln w="9525">
            <a:noFill/>
            <a:miter lim="800000"/>
            <a:headEnd/>
            <a:tailEnd/>
          </a:ln>
          <a:effectLst/>
        </p:spPr>
      </p:pic>
    </p:spTree>
    <p:extLst>
      <p:ext uri="{BB962C8B-B14F-4D97-AF65-F5344CB8AC3E}">
        <p14:creationId xmlns:p14="http://schemas.microsoft.com/office/powerpoint/2010/main" val="4106715660"/>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8685" y="2015733"/>
            <a:ext cx="7202456" cy="3914805"/>
          </a:xfrm>
        </p:spPr>
        <p:txBody>
          <a:bodyPr>
            <a:normAutofit fontScale="92500" lnSpcReduction="20000"/>
          </a:bodyPr>
          <a:lstStyle/>
          <a:p>
            <a:r>
              <a:rPr lang="fr-FR" sz="2200" dirty="0" smtClean="0"/>
              <a:t>La ligne du bas représente une limite de référence, l'enfant qui se situe en dessous de la ligne présente un ralentissement de la croissance ou une insuffisance au niveau de la prise de poids.</a:t>
            </a:r>
          </a:p>
          <a:p>
            <a:r>
              <a:rPr lang="fr-FR" sz="2200" dirty="0" smtClean="0"/>
              <a:t>La ligne du haut est une limite de référence également, l'enfant qui se situe au-dessus connaît une croissance ou une prise de poids rapide.</a:t>
            </a:r>
          </a:p>
          <a:p>
            <a:r>
              <a:rPr lang="fr-FR" sz="2200" u="sng" dirty="0" smtClean="0"/>
              <a:t>Exemple</a:t>
            </a:r>
            <a:r>
              <a:rPr lang="fr-FR" sz="2200" dirty="0" smtClean="0"/>
              <a:t>:</a:t>
            </a:r>
          </a:p>
          <a:p>
            <a:r>
              <a:rPr lang="fr-FR" sz="2200" dirty="0" smtClean="0"/>
              <a:t>La taille et le poids d’un enfant de 6 mois:</a:t>
            </a:r>
            <a:endParaRPr lang="fr-FR" sz="2200" b="1" dirty="0" smtClean="0"/>
          </a:p>
          <a:p>
            <a:r>
              <a:rPr lang="fr-FR" sz="2200" dirty="0" smtClean="0"/>
              <a:t>A 6 mois l’enfant pèse environ </a:t>
            </a:r>
            <a:r>
              <a:rPr lang="fr-FR" sz="2200" b="1" dirty="0" smtClean="0"/>
              <a:t>7,4 kg et mesure 67 cm</a:t>
            </a:r>
            <a:r>
              <a:rPr lang="fr-FR" sz="2200" dirty="0" smtClean="0"/>
              <a:t>. De 6 mois à 1 an, l’enfant va prendre en moyenne 12 grammes par jour.</a:t>
            </a:r>
          </a:p>
          <a:p>
            <a:pPr lvl="0"/>
            <a:r>
              <a:rPr lang="fr-FR" sz="2200" dirty="0" smtClean="0">
                <a:solidFill>
                  <a:srgbClr val="0070C0"/>
                </a:solidFill>
              </a:rPr>
              <a:t>Garçon : </a:t>
            </a:r>
            <a:r>
              <a:rPr lang="fr-FR" sz="2200" dirty="0" smtClean="0"/>
              <a:t>de 6 à 9,1 kg</a:t>
            </a:r>
          </a:p>
          <a:p>
            <a:pPr lvl="0"/>
            <a:r>
              <a:rPr lang="fr-FR" sz="2200" dirty="0" smtClean="0">
                <a:solidFill>
                  <a:srgbClr val="FF0000"/>
                </a:solidFill>
              </a:rPr>
              <a:t>Fille</a:t>
            </a:r>
            <a:r>
              <a:rPr lang="fr-FR" sz="2200" dirty="0" smtClean="0"/>
              <a:t> : de 5,5 à 8,3 kg</a:t>
            </a:r>
          </a:p>
          <a:p>
            <a:endParaRPr lang="fr-FR" dirty="0"/>
          </a:p>
        </p:txBody>
      </p:sp>
    </p:spTree>
    <p:extLst>
      <p:ext uri="{BB962C8B-B14F-4D97-AF65-F5344CB8AC3E}">
        <p14:creationId xmlns:p14="http://schemas.microsoft.com/office/powerpoint/2010/main" val="1836259044"/>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75000"/>
                  </a:schemeClr>
                </a:solidFill>
                <a:latin typeface="Times New Roman" pitchFamily="18" charset="0"/>
                <a:cs typeface="Times New Roman" pitchFamily="18" charset="0"/>
              </a:rPr>
              <a:t>Conclusion</a:t>
            </a:r>
            <a:endParaRPr lang="fr-FR" dirty="0">
              <a:solidFill>
                <a:schemeClr val="accent1">
                  <a:lumMod val="75000"/>
                </a:schemeClr>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1088685" y="2015733"/>
            <a:ext cx="7202456" cy="3450613"/>
          </a:xfrm>
        </p:spPr>
        <p:txBody>
          <a:bodyPr>
            <a:normAutofit fontScale="77500" lnSpcReduction="20000"/>
          </a:bodyPr>
          <a:lstStyle/>
          <a:p>
            <a:pPr>
              <a:buNone/>
            </a:pPr>
            <a:r>
              <a:rPr lang="fr-FR" dirty="0" smtClean="0"/>
              <a:t>Une alimentation se doit d’être  seine , complète, varié et équilibré chez les nouveau-nées ainsi que les nourrissons  lors des premiers cycles de la vie .</a:t>
            </a:r>
          </a:p>
          <a:p>
            <a:pPr>
              <a:buNone/>
            </a:pPr>
            <a:r>
              <a:rPr lang="fr-FR" dirty="0" smtClean="0"/>
              <a:t>Cela induit une croissance et un développement optimal, renforcement du système immunitaire , et couvrir les besoins énergétiques  du quotidiens</a:t>
            </a:r>
          </a:p>
          <a:p>
            <a:pPr>
              <a:buNone/>
            </a:pPr>
            <a:r>
              <a:rPr lang="fr-FR" dirty="0" smtClean="0"/>
              <a:t>Cette dernière se repartit selon l’âge , suivit avec  précision «  courbe d’évolution »</a:t>
            </a:r>
          </a:p>
          <a:p>
            <a:pPr>
              <a:buNone/>
            </a:pPr>
            <a:r>
              <a:rPr lang="fr-FR" dirty="0" smtClean="0"/>
              <a:t>Vaut mieux prévenir que guérir …. Nos enfants ,Nos priorités</a:t>
            </a:r>
          </a:p>
          <a:p>
            <a:pPr>
              <a:buNone/>
            </a:pPr>
            <a:endParaRPr lang="fr-FR" dirty="0" smtClean="0"/>
          </a:p>
        </p:txBody>
      </p:sp>
      <p:pic>
        <p:nvPicPr>
          <p:cNvPr id="4" name="Picture 34">
            <a:extLst>
              <a:ext uri="{FF2B5EF4-FFF2-40B4-BE49-F238E27FC236}">
                <a16:creationId xmlns="" xmlns:a16="http://schemas.microsoft.com/office/drawing/2014/main" id="{36C2226A-B111-467D-9ABD-7F50809BE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937" y="726866"/>
            <a:ext cx="629786" cy="761741"/>
          </a:xfrm>
          <a:prstGeom prst="rect">
            <a:avLst/>
          </a:prstGeom>
        </p:spPr>
      </p:pic>
    </p:spTree>
    <p:extLst>
      <p:ext uri="{BB962C8B-B14F-4D97-AF65-F5344CB8AC3E}">
        <p14:creationId xmlns:p14="http://schemas.microsoft.com/office/powerpoint/2010/main" val="1227507845"/>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lumMod val="75000"/>
                  </a:schemeClr>
                </a:solidFill>
                <a:latin typeface="Times New Roman" pitchFamily="18" charset="0"/>
                <a:cs typeface="Times New Roman" pitchFamily="18" charset="0"/>
              </a:rPr>
              <a:t>Référence bibliographique</a:t>
            </a:r>
            <a:endParaRPr lang="fr-FR" dirty="0"/>
          </a:p>
        </p:txBody>
      </p:sp>
      <p:sp>
        <p:nvSpPr>
          <p:cNvPr id="3" name="Espace réservé du texte 2"/>
          <p:cNvSpPr>
            <a:spLocks noGrp="1"/>
          </p:cNvSpPr>
          <p:nvPr>
            <p:ph type="body" idx="1"/>
          </p:nvPr>
        </p:nvSpPr>
        <p:spPr>
          <a:xfrm>
            <a:off x="218209" y="1936422"/>
            <a:ext cx="4340657" cy="571251"/>
          </a:xfrm>
        </p:spPr>
        <p:txBody>
          <a:bodyPr/>
          <a:lstStyle/>
          <a:p>
            <a:r>
              <a:rPr lang="fr-FR" dirty="0" smtClean="0"/>
              <a:t>internet</a:t>
            </a:r>
            <a:endParaRPr lang="fr-FR" dirty="0"/>
          </a:p>
        </p:txBody>
      </p:sp>
      <p:sp>
        <p:nvSpPr>
          <p:cNvPr id="4" name="Espace réservé du contenu 3"/>
          <p:cNvSpPr>
            <a:spLocks noGrp="1"/>
          </p:cNvSpPr>
          <p:nvPr>
            <p:ph sz="half" idx="2"/>
          </p:nvPr>
        </p:nvSpPr>
        <p:spPr>
          <a:xfrm>
            <a:off x="0" y="2824270"/>
            <a:ext cx="4717473" cy="3271731"/>
          </a:xfrm>
        </p:spPr>
        <p:txBody>
          <a:bodyPr>
            <a:normAutofit fontScale="70000" lnSpcReduction="20000"/>
          </a:bodyPr>
          <a:lstStyle/>
          <a:p>
            <a:r>
              <a:rPr lang="fr-FR" u="sng" dirty="0" smtClean="0">
                <a:solidFill>
                  <a:srgbClr val="002060"/>
                </a:solidFill>
                <a:hlinkClick r:id="rId2"/>
              </a:rPr>
              <a:t>http://www.vitabio.fr/conseils-enfants-details.php?id_conseil=38</a:t>
            </a:r>
            <a:endParaRPr lang="fr-FR" dirty="0" smtClean="0">
              <a:solidFill>
                <a:srgbClr val="002060"/>
              </a:solidFill>
            </a:endParaRPr>
          </a:p>
          <a:p>
            <a:r>
              <a:rPr lang="fr-FR" u="sng" dirty="0" smtClean="0">
                <a:solidFill>
                  <a:srgbClr val="002060"/>
                </a:solidFill>
                <a:hlinkClick r:id="rId3"/>
              </a:rPr>
              <a:t>https://www.nutripro.nestle.fr</a:t>
            </a:r>
            <a:endParaRPr lang="fr-FR" dirty="0" smtClean="0">
              <a:solidFill>
                <a:srgbClr val="002060"/>
              </a:solidFill>
            </a:endParaRPr>
          </a:p>
          <a:p>
            <a:r>
              <a:rPr lang="fr-FR" u="sng" dirty="0" smtClean="0">
                <a:solidFill>
                  <a:srgbClr val="002060"/>
                </a:solidFill>
                <a:hlinkClick r:id="rId4"/>
              </a:rPr>
              <a:t>https://www.allobebe.fr/courbe-croissance-bebe.ht</a:t>
            </a:r>
            <a:endParaRPr lang="fr-FR" dirty="0" smtClean="0">
              <a:solidFill>
                <a:srgbClr val="002060"/>
              </a:solidFill>
            </a:endParaRPr>
          </a:p>
          <a:p>
            <a:r>
              <a:rPr lang="fr-FR" u="sng" dirty="0" smtClean="0">
                <a:solidFill>
                  <a:srgbClr val="002060"/>
                </a:solidFill>
                <a:hlinkClick r:id="rId5"/>
              </a:rPr>
              <a:t>https://naitreetgrandir.com/fr/outils/boite_outils/fiche.aspx?doc=Courbe_croissance</a:t>
            </a:r>
            <a:endParaRPr lang="fr-FR" dirty="0" smtClean="0">
              <a:solidFill>
                <a:srgbClr val="002060"/>
              </a:solidFill>
            </a:endParaRPr>
          </a:p>
          <a:p>
            <a:r>
              <a:rPr lang="fr-FR" u="sng" dirty="0" smtClean="0">
                <a:solidFill>
                  <a:srgbClr val="002060"/>
                </a:solidFill>
                <a:hlinkClick r:id="rId6"/>
              </a:rPr>
              <a:t>https://www.kabrita.com/fr/besoins-nutritionnels-pendant-la-croissance</a:t>
            </a:r>
            <a:endParaRPr lang="fr-FR" dirty="0" smtClean="0">
              <a:solidFill>
                <a:srgbClr val="002060"/>
              </a:solidFill>
            </a:endParaRPr>
          </a:p>
          <a:p>
            <a:r>
              <a:rPr lang="fr-FR" u="sng" dirty="0" smtClean="0">
                <a:solidFill>
                  <a:srgbClr val="002060"/>
                </a:solidFill>
                <a:hlinkClick r:id="rId7"/>
              </a:rPr>
              <a:t>https://paroledemamans-academy.com/pdma/modules/nutrition-infantile/lalimentation-lactee</a:t>
            </a:r>
            <a:endParaRPr lang="fr-FR" dirty="0" smtClean="0">
              <a:solidFill>
                <a:srgbClr val="002060"/>
              </a:solidFill>
            </a:endParaRPr>
          </a:p>
          <a:p>
            <a:r>
              <a:rPr lang="fr-FR" u="sng" dirty="0" smtClean="0">
                <a:solidFill>
                  <a:srgbClr val="002060"/>
                </a:solidFill>
                <a:hlinkClick r:id="rId8"/>
              </a:rPr>
              <a:t>https://onmangequoi.lamutuellegenerale.fr</a:t>
            </a:r>
            <a:endParaRPr lang="fr-FR" dirty="0" smtClean="0">
              <a:solidFill>
                <a:srgbClr val="002060"/>
              </a:solidFill>
            </a:endParaRPr>
          </a:p>
          <a:p>
            <a:endParaRPr lang="fr-FR" dirty="0" smtClean="0">
              <a:solidFill>
                <a:srgbClr val="002060"/>
              </a:solidFill>
            </a:endParaRPr>
          </a:p>
          <a:p>
            <a:endParaRPr lang="fr-FR" dirty="0"/>
          </a:p>
        </p:txBody>
      </p:sp>
      <p:sp>
        <p:nvSpPr>
          <p:cNvPr id="5" name="Espace réservé du texte 4"/>
          <p:cNvSpPr>
            <a:spLocks noGrp="1"/>
          </p:cNvSpPr>
          <p:nvPr>
            <p:ph type="body" sz="quarter" idx="3"/>
          </p:nvPr>
        </p:nvSpPr>
        <p:spPr>
          <a:xfrm>
            <a:off x="4809272" y="1939637"/>
            <a:ext cx="3483864" cy="609600"/>
          </a:xfrm>
        </p:spPr>
        <p:txBody>
          <a:bodyPr/>
          <a:lstStyle/>
          <a:p>
            <a:r>
              <a:rPr lang="fr-FR" dirty="0" smtClean="0"/>
              <a:t>ouvrages</a:t>
            </a:r>
            <a:endParaRPr lang="fr-FR" dirty="0"/>
          </a:p>
        </p:txBody>
      </p:sp>
      <p:sp>
        <p:nvSpPr>
          <p:cNvPr id="6" name="Espace réservé du contenu 5"/>
          <p:cNvSpPr>
            <a:spLocks noGrp="1"/>
          </p:cNvSpPr>
          <p:nvPr>
            <p:ph sz="quarter" idx="4"/>
          </p:nvPr>
        </p:nvSpPr>
        <p:spPr>
          <a:xfrm>
            <a:off x="4809271" y="2821491"/>
            <a:ext cx="4885448" cy="2637371"/>
          </a:xfrm>
        </p:spPr>
        <p:txBody>
          <a:bodyPr>
            <a:normAutofit/>
          </a:bodyPr>
          <a:lstStyle/>
          <a:p>
            <a:r>
              <a:rPr lang="fr-FR" dirty="0" smtClean="0"/>
              <a:t>Atlas poche de la nutrition / Nutrition humaine</a:t>
            </a:r>
          </a:p>
          <a:p>
            <a:endParaRPr lang="fr-FR" dirty="0" smtClean="0"/>
          </a:p>
          <a:p>
            <a:endParaRPr lang="fr-FR" dirty="0" smtClean="0"/>
          </a:p>
          <a:p>
            <a:endParaRPr lang="fr-FR" dirty="0" smtClean="0"/>
          </a:p>
          <a:p>
            <a:pPr>
              <a:buNone/>
            </a:pPr>
            <a:endParaRPr lang="fr-FR" dirty="0"/>
          </a:p>
        </p:txBody>
      </p:sp>
      <p:pic>
        <p:nvPicPr>
          <p:cNvPr id="8" name="Image 7" descr="RÃ©sultat de recherche d'images pour &quot;telechargement atlas de poche de nutrition&quot;"/>
          <p:cNvPicPr/>
          <p:nvPr/>
        </p:nvPicPr>
        <p:blipFill>
          <a:blip r:embed="rId9"/>
          <a:srcRect/>
          <a:stretch>
            <a:fillRect/>
          </a:stretch>
        </p:blipFill>
        <p:spPr bwMode="auto">
          <a:xfrm>
            <a:off x="5261431" y="3482497"/>
            <a:ext cx="1170542" cy="1920775"/>
          </a:xfrm>
          <a:prstGeom prst="rect">
            <a:avLst/>
          </a:prstGeom>
          <a:ln>
            <a:noFill/>
          </a:ln>
          <a:effectLst>
            <a:outerShdw blurRad="292100" dist="139700" dir="2700000" algn="tl" rotWithShape="0">
              <a:srgbClr val="333333">
                <a:alpha val="65000"/>
              </a:srgbClr>
            </a:outerShdw>
          </a:effectLst>
        </p:spPr>
      </p:pic>
      <p:pic>
        <p:nvPicPr>
          <p:cNvPr id="9" name="Image 8" descr="RÃ©sultat de recherche d'images pour &quot;telechargement nutrition humaines connaissance et pratique&quot;"/>
          <p:cNvPicPr/>
          <p:nvPr/>
        </p:nvPicPr>
        <p:blipFill>
          <a:blip r:embed="rId10"/>
          <a:srcRect/>
          <a:stretch>
            <a:fillRect/>
          </a:stretch>
        </p:blipFill>
        <p:spPr bwMode="auto">
          <a:xfrm>
            <a:off x="7499551" y="3454426"/>
            <a:ext cx="1124904" cy="1990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357853"/>
      </p:ext>
    </p:extLst>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صور-اطفال-يلعبون-2017-6.jp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5" name="Rectangle 4"/>
          <p:cNvSpPr/>
          <p:nvPr/>
        </p:nvSpPr>
        <p:spPr>
          <a:xfrm>
            <a:off x="6427872" y="5107577"/>
            <a:ext cx="2716128" cy="1569660"/>
          </a:xfrm>
          <a:prstGeom prst="rect">
            <a:avLst/>
          </a:prstGeom>
        </p:spPr>
        <p:txBody>
          <a:bodyPr wrap="square">
            <a:spAutoFit/>
          </a:bodyPr>
          <a:lstStyle/>
          <a:p>
            <a:pPr algn="ctr"/>
            <a:r>
              <a:rPr lang="fr-FR" sz="3200" i="1" dirty="0" smtClean="0">
                <a:ln>
                  <a:solidFill>
                    <a:srgbClr val="00B0F0"/>
                  </a:solidFill>
                </a:ln>
                <a:latin typeface="Algerian" pitchFamily="82" charset="0"/>
              </a:rPr>
              <a:t>Merci  pour VOTRE ATTENTION </a:t>
            </a:r>
            <a:endParaRPr lang="fr-FR" sz="3200" i="1" dirty="0">
              <a:ln>
                <a:solidFill>
                  <a:srgbClr val="00B0F0"/>
                </a:solidFill>
              </a:ln>
            </a:endParaRPr>
          </a:p>
        </p:txBody>
      </p:sp>
    </p:spTree>
    <p:extLst>
      <p:ext uri="{BB962C8B-B14F-4D97-AF65-F5344CB8AC3E}">
        <p14:creationId xmlns:p14="http://schemas.microsoft.com/office/powerpoint/2010/main" val="265479899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1340768"/>
            <a:ext cx="8712968" cy="1894362"/>
          </a:xfrm>
        </p:spPr>
        <p:txBody>
          <a:bodyPr>
            <a:normAutofit fontScale="90000"/>
          </a:bodyPr>
          <a:lstStyle/>
          <a:p>
            <a:r>
              <a:rPr lang="fr-FR" dirty="0">
                <a:latin typeface="Arial Black" panose="020B0A04020102020204" pitchFamily="34" charset="0"/>
              </a:rPr>
              <a:t>Les besoins nutritionnels chez les femmes </a:t>
            </a:r>
            <a:r>
              <a:rPr lang="fr-FR" dirty="0" smtClean="0">
                <a:latin typeface="Arial Black" panose="020B0A04020102020204" pitchFamily="34" charset="0"/>
              </a:rPr>
              <a:t>durant </a:t>
            </a:r>
            <a:r>
              <a:rPr lang="fr-FR" dirty="0">
                <a:latin typeface="Arial Black" panose="020B0A04020102020204" pitchFamily="34" charset="0"/>
              </a:rPr>
              <a:t>l’allaitement</a:t>
            </a:r>
            <a:r>
              <a:rPr lang="fr-FR" dirty="0"/>
              <a:t/>
            </a:r>
            <a:br>
              <a:rPr lang="fr-FR" dirty="0"/>
            </a:b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3468519"/>
            <a:ext cx="5904656" cy="306896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2051720" cy="420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383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9513" y="1"/>
            <a:ext cx="7246240" cy="1862048"/>
          </a:xfrm>
          <a:prstGeom prst="rect">
            <a:avLst/>
          </a:prstGeom>
        </p:spPr>
        <p:txBody>
          <a:bodyPr>
            <a:spAutoFit/>
          </a:bodyPr>
          <a:lstStyle/>
          <a:p>
            <a:pPr algn="ctr">
              <a:defRPr/>
            </a:pPr>
            <a:r>
              <a:rPr lang="fr-FR" sz="2300" dirty="0">
                <a:solidFill>
                  <a:schemeClr val="accent1">
                    <a:lumMod val="50000"/>
                  </a:schemeClr>
                </a:solidFill>
                <a:latin typeface="Arial" pitchFamily="34" charset="0"/>
                <a:cs typeface="Arial" pitchFamily="34" charset="0"/>
              </a:rPr>
              <a:t>   </a:t>
            </a:r>
            <a:r>
              <a:rPr lang="fr-FR" sz="2300" b="0" dirty="0">
                <a:solidFill>
                  <a:schemeClr val="accent1">
                    <a:lumMod val="50000"/>
                  </a:schemeClr>
                </a:solidFill>
                <a:latin typeface="+mn-lt"/>
                <a:cs typeface="Arial" pitchFamily="34" charset="0"/>
              </a:rPr>
              <a:t>République Algérienne Démocratique et Populaire              </a:t>
            </a:r>
            <a:br>
              <a:rPr lang="fr-FR" sz="2300" b="0" dirty="0">
                <a:solidFill>
                  <a:schemeClr val="accent1">
                    <a:lumMod val="50000"/>
                  </a:schemeClr>
                </a:solidFill>
                <a:latin typeface="+mn-lt"/>
                <a:cs typeface="Arial" pitchFamily="34" charset="0"/>
              </a:rPr>
            </a:br>
            <a:r>
              <a:rPr lang="fr-FR" sz="2300" b="0" dirty="0">
                <a:solidFill>
                  <a:schemeClr val="accent1">
                    <a:lumMod val="50000"/>
                  </a:schemeClr>
                </a:solidFill>
                <a:latin typeface="+mn-lt"/>
                <a:cs typeface="Arial" pitchFamily="34" charset="0"/>
              </a:rPr>
              <a:t>Ministère  l'Enseignement Supérieur et de la Recherche Scientifique </a:t>
            </a:r>
            <a:br>
              <a:rPr lang="fr-FR" sz="2300" b="0" dirty="0">
                <a:solidFill>
                  <a:schemeClr val="accent1">
                    <a:lumMod val="50000"/>
                  </a:schemeClr>
                </a:solidFill>
                <a:latin typeface="+mn-lt"/>
                <a:cs typeface="Arial" pitchFamily="34" charset="0"/>
              </a:rPr>
            </a:br>
            <a:r>
              <a:rPr lang="fr-FR" sz="2300" b="0" dirty="0">
                <a:solidFill>
                  <a:schemeClr val="accent1">
                    <a:lumMod val="50000"/>
                  </a:schemeClr>
                </a:solidFill>
                <a:latin typeface="+mn-lt"/>
                <a:cs typeface="Arial" pitchFamily="34" charset="0"/>
              </a:rPr>
              <a:t>Faculté  des  Sciences  de la Nature  et  de la Vie  et des Sciences                            de  la Terre  et  l’Univers</a:t>
            </a:r>
            <a:endParaRPr lang="fr-FR" sz="2300" b="0" dirty="0">
              <a:solidFill>
                <a:schemeClr val="accent1">
                  <a:lumMod val="50000"/>
                </a:schemeClr>
              </a:solidFill>
              <a:latin typeface="+mn-lt"/>
            </a:endParaRPr>
          </a:p>
        </p:txBody>
      </p:sp>
      <p:sp>
        <p:nvSpPr>
          <p:cNvPr id="3" name="Rectangle 2"/>
          <p:cNvSpPr/>
          <p:nvPr/>
        </p:nvSpPr>
        <p:spPr>
          <a:xfrm>
            <a:off x="215283" y="2514600"/>
            <a:ext cx="8114787" cy="1200329"/>
          </a:xfrm>
          <a:prstGeom prst="rect">
            <a:avLst/>
          </a:prstGeom>
        </p:spPr>
        <p:txBody>
          <a:bodyPr wrap="none">
            <a:spAutoFit/>
          </a:bodyPr>
          <a:lstStyle/>
          <a:p>
            <a:pPr algn="ctr">
              <a:defRPr/>
            </a:pPr>
            <a:r>
              <a:rPr lang="fr-FR" sz="3600" dirty="0">
                <a:effectLst>
                  <a:outerShdw blurRad="38100" dist="38100" dir="2700000" algn="tl">
                    <a:srgbClr val="000000">
                      <a:alpha val="43137"/>
                    </a:srgbClr>
                  </a:outerShdw>
                </a:effectLst>
                <a:cs typeface="Arial" pitchFamily="34" charset="0"/>
              </a:rPr>
              <a:t>Les besoins nutritionnels chez les femmes </a:t>
            </a:r>
          </a:p>
          <a:p>
            <a:pPr algn="ctr">
              <a:defRPr/>
            </a:pPr>
            <a:r>
              <a:rPr lang="fr-FR" sz="3600" dirty="0">
                <a:effectLst>
                  <a:outerShdw blurRad="38100" dist="38100" dir="2700000" algn="tl">
                    <a:srgbClr val="000000">
                      <a:alpha val="43137"/>
                    </a:srgbClr>
                  </a:outerShdw>
                </a:effectLst>
                <a:cs typeface="Arial" pitchFamily="34" charset="0"/>
              </a:rPr>
              <a:t>durant l’allaitement</a:t>
            </a:r>
            <a:endParaRPr lang="fr-FR" sz="3600" dirty="0">
              <a:effectLst>
                <a:outerShdw blurRad="38100" dist="38100" dir="2700000" algn="tl">
                  <a:srgbClr val="000000">
                    <a:alpha val="43137"/>
                  </a:srgbClr>
                </a:outerShdw>
              </a:effectLst>
            </a:endParaRPr>
          </a:p>
        </p:txBody>
      </p:sp>
      <p:pic>
        <p:nvPicPr>
          <p:cNvPr id="307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1364" y="3530600"/>
            <a:ext cx="407109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375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66974" y="2133601"/>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rPr>
              <a:t>Introduction </a:t>
            </a:r>
            <a:endParaRPr lang="fr-FR">
              <a:latin typeface="Arial" charset="0"/>
              <a:cs typeface="Arial" charset="0"/>
            </a:endParaRPr>
          </a:p>
        </p:txBody>
      </p:sp>
      <p:sp>
        <p:nvSpPr>
          <p:cNvPr id="4" name="Titre 1"/>
          <p:cNvSpPr txBox="1">
            <a:spLocks/>
          </p:cNvSpPr>
          <p:nvPr/>
        </p:nvSpPr>
        <p:spPr bwMode="auto">
          <a:xfrm>
            <a:off x="1183724" y="228600"/>
            <a:ext cx="5799164" cy="1049338"/>
          </a:xfrm>
          <a:prstGeom prst="rect">
            <a:avLst/>
          </a:prstGeom>
          <a:noFill/>
          <a:ln w="9525">
            <a:noFill/>
            <a:miter lim="800000"/>
            <a:headEnd/>
            <a:tailEnd/>
          </a:ln>
        </p:spPr>
        <p:txBody>
          <a:bodyPr anchor="b">
            <a:normAutofit/>
          </a:bodyPr>
          <a:lstStyle/>
          <a:p>
            <a:pPr eaLnBrk="0" hangingPunct="0">
              <a:defRPr/>
            </a:pPr>
            <a:r>
              <a:rPr lang="en-US" sz="4000" dirty="0">
                <a:effectLst>
                  <a:outerShdw blurRad="38100" dist="38100" dir="2700000" algn="tl">
                    <a:srgbClr val="000000">
                      <a:alpha val="43137"/>
                    </a:srgbClr>
                  </a:outerShdw>
                </a:effectLst>
              </a:rPr>
              <a:t>Plan de travail</a:t>
            </a:r>
            <a:r>
              <a:rPr lang="en-US" sz="4400" b="0" kern="0" dirty="0">
                <a:solidFill>
                  <a:schemeClr val="accent1">
                    <a:lumMod val="75000"/>
                  </a:schemeClr>
                </a:solidFill>
                <a:effectLst>
                  <a:outerShdw blurRad="38100" dist="38100" dir="2700000" algn="tl">
                    <a:srgbClr val="000000">
                      <a:alpha val="43137"/>
                    </a:srgbClr>
                  </a:outerShdw>
                </a:effectLst>
                <a:ea typeface="+mj-ea"/>
                <a:cs typeface="Times New Roman" pitchFamily="18" charset="0"/>
              </a:rPr>
              <a:t> </a:t>
            </a:r>
            <a:endParaRPr lang="fr-FR" sz="4400" b="0" kern="0" dirty="0">
              <a:solidFill>
                <a:schemeClr val="accent1">
                  <a:lumMod val="75000"/>
                </a:schemeClr>
              </a:solidFill>
              <a:effectLst>
                <a:outerShdw blurRad="38100" dist="38100" dir="2700000" algn="tl">
                  <a:srgbClr val="000000">
                    <a:alpha val="43137"/>
                  </a:srgbClr>
                </a:outerShdw>
              </a:effectLst>
              <a:ea typeface="+mj-ea"/>
              <a:cs typeface="Times New Roman" pitchFamily="18" charset="0"/>
            </a:endParaRPr>
          </a:p>
        </p:txBody>
      </p:sp>
      <p:pic>
        <p:nvPicPr>
          <p:cNvPr id="4100" name="Picture 3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460" y="517526"/>
            <a:ext cx="718108"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6">
            <a:extLst>
              <a:ext uri="{FF2B5EF4-FFF2-40B4-BE49-F238E27FC236}"/>
            </a:extLst>
          </p:cNvPr>
          <p:cNvSpPr/>
          <p:nvPr/>
        </p:nvSpPr>
        <p:spPr>
          <a:xfrm>
            <a:off x="7187869" y="911225"/>
            <a:ext cx="1407709" cy="1646238"/>
          </a:xfrm>
          <a:prstGeom prst="ellipse">
            <a:avLst/>
          </a:prstGeom>
          <a:solidFill>
            <a:srgbClr val="355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solidFill>
                <a:prstClr val="white"/>
              </a:solidFill>
              <a:latin typeface="Calibri" panose="020F0502020204030204"/>
            </a:endParaRPr>
          </a:p>
        </p:txBody>
      </p:sp>
      <p:sp>
        <p:nvSpPr>
          <p:cNvPr id="8" name="Oval 18">
            <a:extLst>
              <a:ext uri="{FF2B5EF4-FFF2-40B4-BE49-F238E27FC236}"/>
            </a:extLst>
          </p:cNvPr>
          <p:cNvSpPr/>
          <p:nvPr/>
        </p:nvSpPr>
        <p:spPr>
          <a:xfrm>
            <a:off x="7380631" y="381001"/>
            <a:ext cx="623084" cy="728663"/>
          </a:xfrm>
          <a:prstGeom prst="ellipse">
            <a:avLst/>
          </a:prstGeom>
          <a:solidFill>
            <a:srgbClr val="F6B1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solidFill>
                <a:prstClr val="white"/>
              </a:solidFill>
              <a:latin typeface="Calibri" panose="020F0502020204030204"/>
            </a:endParaRPr>
          </a:p>
        </p:txBody>
      </p:sp>
      <p:sp>
        <p:nvSpPr>
          <p:cNvPr id="9" name="Oval 20">
            <a:extLst>
              <a:ext uri="{FF2B5EF4-FFF2-40B4-BE49-F238E27FC236}"/>
            </a:extLst>
          </p:cNvPr>
          <p:cNvSpPr/>
          <p:nvPr/>
        </p:nvSpPr>
        <p:spPr>
          <a:xfrm>
            <a:off x="8435394" y="423863"/>
            <a:ext cx="494124" cy="577850"/>
          </a:xfrm>
          <a:prstGeom prst="ellipse">
            <a:avLst/>
          </a:prstGeom>
          <a:solidFill>
            <a:srgbClr val="F072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solidFill>
                <a:prstClr val="white"/>
              </a:solidFill>
              <a:latin typeface="Calibri" panose="020F0502020204030204"/>
            </a:endParaRPr>
          </a:p>
        </p:txBody>
      </p:sp>
      <p:sp>
        <p:nvSpPr>
          <p:cNvPr id="10" name="Oval 17">
            <a:extLst>
              <a:ext uri="{FF2B5EF4-FFF2-40B4-BE49-F238E27FC236}"/>
            </a:extLst>
          </p:cNvPr>
          <p:cNvSpPr/>
          <p:nvPr/>
        </p:nvSpPr>
        <p:spPr>
          <a:xfrm>
            <a:off x="8416390" y="1766888"/>
            <a:ext cx="456114" cy="595312"/>
          </a:xfrm>
          <a:prstGeom prst="ellipse">
            <a:avLst/>
          </a:prstGeom>
          <a:solidFill>
            <a:srgbClr val="6A5D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solidFill>
                <a:prstClr val="white"/>
              </a:solidFill>
              <a:latin typeface="Calibri" panose="020F0502020204030204"/>
            </a:endParaRPr>
          </a:p>
        </p:txBody>
      </p:sp>
      <p:sp>
        <p:nvSpPr>
          <p:cNvPr id="4105" name="Rectangle 10"/>
          <p:cNvSpPr>
            <a:spLocks noChangeArrowheads="1"/>
          </p:cNvSpPr>
          <p:nvPr/>
        </p:nvSpPr>
        <p:spPr bwMode="auto">
          <a:xfrm>
            <a:off x="466974" y="2743201"/>
            <a:ext cx="4886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atin typeface="Arial" charset="0"/>
                <a:cs typeface="Arial" charset="0"/>
              </a:rPr>
              <a:t>Apports recommandés en énergie </a:t>
            </a:r>
          </a:p>
        </p:txBody>
      </p:sp>
      <p:sp>
        <p:nvSpPr>
          <p:cNvPr id="4106" name="Rectangle 11"/>
          <p:cNvSpPr>
            <a:spLocks noChangeArrowheads="1"/>
          </p:cNvSpPr>
          <p:nvPr/>
        </p:nvSpPr>
        <p:spPr bwMode="auto">
          <a:xfrm>
            <a:off x="466974" y="3352801"/>
            <a:ext cx="2941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atin typeface="Arial" charset="0"/>
                <a:cs typeface="Arial" charset="0"/>
              </a:rPr>
              <a:t>Les besoins en nutriments </a:t>
            </a:r>
          </a:p>
        </p:txBody>
      </p:sp>
      <p:sp>
        <p:nvSpPr>
          <p:cNvPr id="4107" name="Rectangle 12"/>
          <p:cNvSpPr>
            <a:spLocks noChangeArrowheads="1"/>
          </p:cNvSpPr>
          <p:nvPr/>
        </p:nvSpPr>
        <p:spPr bwMode="auto">
          <a:xfrm>
            <a:off x="466974" y="4038601"/>
            <a:ext cx="5277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atin typeface="Arial" charset="0"/>
                <a:cs typeface="Arial" charset="0"/>
              </a:rPr>
              <a:t>Les besoins en minéraux et vitamines</a:t>
            </a:r>
          </a:p>
        </p:txBody>
      </p:sp>
      <p:sp>
        <p:nvSpPr>
          <p:cNvPr id="4108" name="Rectangle 11"/>
          <p:cNvSpPr>
            <a:spLocks noChangeArrowheads="1"/>
          </p:cNvSpPr>
          <p:nvPr/>
        </p:nvSpPr>
        <p:spPr bwMode="auto">
          <a:xfrm>
            <a:off x="466974" y="4648201"/>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atin typeface="Arial" charset="0"/>
                <a:cs typeface="Arial" charset="0"/>
              </a:rPr>
              <a:t>Conclusion </a:t>
            </a:r>
            <a:endParaRPr lang="fr-FR"/>
          </a:p>
        </p:txBody>
      </p:sp>
    </p:spTree>
    <p:extLst>
      <p:ext uri="{BB962C8B-B14F-4D97-AF65-F5344CB8AC3E}">
        <p14:creationId xmlns:p14="http://schemas.microsoft.com/office/powerpoint/2010/main" val="2789088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descr="Large confetti"/>
          <p:cNvSpPr>
            <a:spLocks noGrp="1" noChangeArrowheads="1"/>
          </p:cNvSpPr>
          <p:nvPr>
            <p:ph type="title"/>
          </p:nvPr>
        </p:nvSpPr>
        <p:spPr>
          <a:xfrm>
            <a:off x="1316758" y="609600"/>
            <a:ext cx="2277855" cy="685800"/>
          </a:xfrm>
        </p:spPr>
        <p:txBody>
          <a:bodyPr/>
          <a:lstStyle/>
          <a:p>
            <a:pPr eaLnBrk="1" hangingPunct="1">
              <a:defRPr/>
            </a:pPr>
            <a:r>
              <a:rPr lang="en-US" sz="2800" b="1" dirty="0" smtClean="0">
                <a:solidFill>
                  <a:schemeClr val="bg2">
                    <a:lumMod val="50000"/>
                  </a:schemeClr>
                </a:solidFill>
                <a:latin typeface="Arial" pitchFamily="34" charset="0"/>
                <a:cs typeface="Arial" pitchFamily="34" charset="0"/>
              </a:rPr>
              <a:t>Introduction</a:t>
            </a:r>
            <a:r>
              <a:rPr lang="en-US" sz="3200" b="1" dirty="0" smtClean="0">
                <a:latin typeface="Arial" pitchFamily="34" charset="0"/>
                <a:cs typeface="Arial" pitchFamily="34" charset="0"/>
              </a:rPr>
              <a:t> </a:t>
            </a:r>
          </a:p>
        </p:txBody>
      </p:sp>
      <p:sp>
        <p:nvSpPr>
          <p:cNvPr id="3" name="Rectangle 2"/>
          <p:cNvSpPr/>
          <p:nvPr/>
        </p:nvSpPr>
        <p:spPr>
          <a:xfrm>
            <a:off x="271496" y="1963739"/>
            <a:ext cx="8144893" cy="2862322"/>
          </a:xfrm>
          <a:prstGeom prst="rect">
            <a:avLst/>
          </a:prstGeom>
        </p:spPr>
        <p:txBody>
          <a:bodyPr>
            <a:spAutoFit/>
          </a:bodyPr>
          <a:lstStyle/>
          <a:p>
            <a:pPr>
              <a:defRPr/>
            </a:pPr>
            <a:r>
              <a:rPr lang="fr-FR" b="0" dirty="0">
                <a:solidFill>
                  <a:schemeClr val="bg2">
                    <a:lumMod val="50000"/>
                  </a:schemeClr>
                </a:solidFill>
                <a:latin typeface="Arial" pitchFamily="34" charset="0"/>
                <a:cs typeface="Arial" pitchFamily="34" charset="0"/>
              </a:rPr>
              <a:t>L’allaitement maternel constitue la référence pour l’alimentation du nourrisson pendant les premiers mois de la vie. </a:t>
            </a:r>
          </a:p>
          <a:p>
            <a:pPr>
              <a:defRPr/>
            </a:pPr>
            <a:r>
              <a:rPr lang="fr-FR" b="0" dirty="0">
                <a:solidFill>
                  <a:schemeClr val="bg2">
                    <a:lumMod val="50000"/>
                  </a:schemeClr>
                </a:solidFill>
                <a:latin typeface="Arial" pitchFamily="34" charset="0"/>
                <a:cs typeface="Arial" pitchFamily="34" charset="0"/>
              </a:rPr>
              <a:t>Les mères se posent souvent des questions sur les aliments qu’elles doivent consommer et sur ceux qu’elles devraient éviter durant l’allaitement. </a:t>
            </a:r>
          </a:p>
          <a:p>
            <a:pPr>
              <a:defRPr/>
            </a:pPr>
            <a:r>
              <a:rPr lang="fr-FR" b="0" dirty="0">
                <a:solidFill>
                  <a:schemeClr val="bg2">
                    <a:lumMod val="50000"/>
                  </a:schemeClr>
                </a:solidFill>
                <a:latin typeface="Arial" pitchFamily="34" charset="0"/>
                <a:cs typeface="Arial" pitchFamily="34" charset="0"/>
              </a:rPr>
              <a:t>La composition du lait maternel ne varie que très légèrement selon les mères. Si son régime est continuellement inadéquat, la mère pourra souffrir d’une baisse de résistance et de petites maladies ; pourtant, le lait restera de bonne qualité. Il n’est pas besoin d’un régime ou d’aliments particuliers. Cependant, pour rester en bonne santé, être vigoureuses et dynamiques, les mères devraient essayer d’avoir une alimentation équilibrée et variée.</a:t>
            </a:r>
          </a:p>
        </p:txBody>
      </p:sp>
      <p:pic>
        <p:nvPicPr>
          <p:cNvPr id="5124" name="Picture 6" descr="MCj042994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703" y="76200"/>
            <a:ext cx="142264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365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lumMod val="75000"/>
                  </a:schemeClr>
                </a:solidFill>
                <a:latin typeface="Times New Roman" pitchFamily="18" charset="0"/>
                <a:cs typeface="Times New Roman" pitchFamily="18" charset="0"/>
              </a:rPr>
              <a:t>Apports recommandés en énergie</a:t>
            </a:r>
            <a:r>
              <a:rPr lang="fr-FR" dirty="0" smtClean="0"/>
              <a:t> </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t>les besoins énergétiques résultent de différents facteurs définis en fonction du métabolisme de base, de la thermogénèse induit par l’alimentation, de la croissance et des dépenses dues à l’activité physique.</a:t>
            </a:r>
          </a:p>
          <a:p>
            <a:r>
              <a:rPr lang="fr-FR" dirty="0" smtClean="0"/>
              <a:t>Le métabolisme basal correspond à la quantité d’énergie minimale nécessaire pour le maintien de la vie végétative (50 calories/kilos/24h la première année de vie, 45 calories/kilo/24h de 1 à 3 ans, 100 calories/kilos/24h ensuite)</a:t>
            </a:r>
          </a:p>
          <a:p>
            <a:r>
              <a:rPr lang="fr-FR" dirty="0" smtClean="0"/>
              <a:t>Compte tenu du rythme rapide de la croissance, les besoins énergétiques de l’enfant sont accrus pendant les premiers mois de la vie.</a:t>
            </a:r>
            <a:endParaRPr lang="fr-FR" dirty="0"/>
          </a:p>
        </p:txBody>
      </p:sp>
      <p:pic>
        <p:nvPicPr>
          <p:cNvPr id="4" name="Picture 34">
            <a:extLst>
              <a:ext uri="{FF2B5EF4-FFF2-40B4-BE49-F238E27FC236}">
                <a16:creationId xmlns="" xmlns:a16="http://schemas.microsoft.com/office/drawing/2014/main" id="{36C2226A-B111-467D-9ABD-7F50809BE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7813" y="657593"/>
            <a:ext cx="629786" cy="761741"/>
          </a:xfrm>
          <a:prstGeom prst="rect">
            <a:avLst/>
          </a:prstGeom>
        </p:spPr>
      </p:pic>
    </p:spTree>
    <p:extLst>
      <p:ext uri="{BB962C8B-B14F-4D97-AF65-F5344CB8AC3E}">
        <p14:creationId xmlns:p14="http://schemas.microsoft.com/office/powerpoint/2010/main" val="2208849007"/>
      </p:ext>
    </p:extLst>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3725" y="762000"/>
            <a:ext cx="5606022" cy="523220"/>
          </a:xfrm>
          <a:prstGeom prst="rect">
            <a:avLst/>
          </a:prstGeom>
        </p:spPr>
        <p:txBody>
          <a:bodyPr wrap="none">
            <a:spAutoFit/>
          </a:bodyPr>
          <a:lstStyle/>
          <a:p>
            <a:pPr>
              <a:defRPr/>
            </a:pPr>
            <a:r>
              <a:rPr lang="fr-FR" sz="2800" dirty="0">
                <a:solidFill>
                  <a:schemeClr val="bg2">
                    <a:lumMod val="50000"/>
                  </a:schemeClr>
                </a:solidFill>
                <a:latin typeface="Arial" pitchFamily="34" charset="0"/>
                <a:cs typeface="Arial" pitchFamily="34" charset="0"/>
              </a:rPr>
              <a:t>Apports recommandés en énergie</a:t>
            </a:r>
          </a:p>
        </p:txBody>
      </p:sp>
      <p:sp>
        <p:nvSpPr>
          <p:cNvPr id="5" name="Content Placeholder 5"/>
          <p:cNvSpPr>
            <a:spLocks noGrp="1"/>
          </p:cNvSpPr>
          <p:nvPr>
            <p:ph idx="1"/>
          </p:nvPr>
        </p:nvSpPr>
        <p:spPr>
          <a:xfrm>
            <a:off x="401815" y="2286000"/>
            <a:ext cx="7772943" cy="3657600"/>
          </a:xfrm>
        </p:spPr>
        <p:txBody>
          <a:bodyPr/>
          <a:lstStyle/>
          <a:p>
            <a:pPr lvl="1">
              <a:defRPr/>
            </a:pPr>
            <a:r>
              <a:rPr lang="fr-FR" sz="2400" b="1" dirty="0" smtClean="0">
                <a:solidFill>
                  <a:schemeClr val="bg2">
                    <a:lumMod val="50000"/>
                  </a:schemeClr>
                </a:solidFill>
                <a:latin typeface="Arial" charset="0"/>
                <a:cs typeface="Arial" charset="0"/>
              </a:rPr>
              <a:t>Besoins en énergie:</a:t>
            </a:r>
          </a:p>
          <a:p>
            <a:pPr>
              <a:buFontTx/>
              <a:buNone/>
              <a:defRPr/>
            </a:pPr>
            <a:r>
              <a:rPr lang="fr-FR" sz="2400" dirty="0" smtClean="0">
                <a:solidFill>
                  <a:schemeClr val="bg2">
                    <a:lumMod val="50000"/>
                  </a:schemeClr>
                </a:solidFill>
                <a:latin typeface="Arial" charset="0"/>
                <a:cs typeface="Arial" charset="0"/>
              </a:rPr>
              <a:t> Durant la période d’allaitement, l’organisme de la mère produit 780 ml de lait par  jour, ce qui occasionne une forte augmentation des besoins énergétiques. Une partie de l’énergie nécessaire peut être puisée dans les réserves de graisse constituées pendant la grossesse. Le reste de l’énergie nécessaire (env. 500 kcal) peut être puisé dans l’alimentation.</a:t>
            </a:r>
          </a:p>
          <a:p>
            <a:pPr>
              <a:buFontTx/>
              <a:buNone/>
              <a:defRPr/>
            </a:pPr>
            <a:endParaRPr lang="fr-FR" sz="2400" dirty="0" smtClean="0">
              <a:solidFill>
                <a:schemeClr val="bg2">
                  <a:lumMod val="50000"/>
                </a:schemeClr>
              </a:solidFill>
              <a:latin typeface="Arial" charset="0"/>
              <a:cs typeface="Arial" charset="0"/>
            </a:endParaRPr>
          </a:p>
        </p:txBody>
      </p:sp>
    </p:spTree>
    <p:extLst>
      <p:ext uri="{BB962C8B-B14F-4D97-AF65-F5344CB8AC3E}">
        <p14:creationId xmlns:p14="http://schemas.microsoft.com/office/powerpoint/2010/main" val="1634227933"/>
      </p:ext>
    </p:extLst>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466974" y="2057400"/>
            <a:ext cx="7772943" cy="4191000"/>
          </a:xfrm>
        </p:spPr>
        <p:txBody>
          <a:bodyPr>
            <a:normAutofit fontScale="92500"/>
          </a:bodyPr>
          <a:lstStyle/>
          <a:p>
            <a:pPr>
              <a:defRPr/>
            </a:pPr>
            <a:r>
              <a:rPr lang="fr-FR" sz="2400" b="1" dirty="0" smtClean="0">
                <a:solidFill>
                  <a:schemeClr val="bg2">
                    <a:lumMod val="50000"/>
                  </a:schemeClr>
                </a:solidFill>
                <a:latin typeface="Arial" charset="0"/>
                <a:cs typeface="Arial" charset="0"/>
              </a:rPr>
              <a:t>Les besoins en protéines :</a:t>
            </a:r>
          </a:p>
          <a:p>
            <a:pPr>
              <a:buFontTx/>
              <a:buNone/>
              <a:defRPr/>
            </a:pPr>
            <a:r>
              <a:rPr lang="fr-FR" sz="2400" dirty="0" smtClean="0">
                <a:solidFill>
                  <a:schemeClr val="bg2">
                    <a:lumMod val="50000"/>
                  </a:schemeClr>
                </a:solidFill>
                <a:latin typeface="Arial" charset="0"/>
                <a:cs typeface="Arial" charset="0"/>
              </a:rPr>
              <a:t>Suite à l’accouchement, les besoins en protéines sont augmentées afin d’accélérer la cicatrisation.</a:t>
            </a:r>
          </a:p>
          <a:p>
            <a:pPr>
              <a:buFontTx/>
              <a:buNone/>
              <a:defRPr/>
            </a:pPr>
            <a:r>
              <a:rPr lang="fr-FR" sz="2400" dirty="0" smtClean="0">
                <a:solidFill>
                  <a:schemeClr val="bg2">
                    <a:lumMod val="50000"/>
                  </a:schemeClr>
                </a:solidFill>
                <a:latin typeface="Arial" charset="0"/>
                <a:cs typeface="Arial" charset="0"/>
              </a:rPr>
              <a:t>De plus, elles sont nécessaires pour la production de lait.</a:t>
            </a:r>
          </a:p>
          <a:p>
            <a:pPr>
              <a:defRPr/>
            </a:pPr>
            <a:r>
              <a:rPr lang="fr-FR" sz="2400" b="1" dirty="0" smtClean="0">
                <a:solidFill>
                  <a:schemeClr val="bg2">
                    <a:lumMod val="50000"/>
                  </a:schemeClr>
                </a:solidFill>
                <a:latin typeface="Arial" charset="0"/>
                <a:cs typeface="Arial" charset="0"/>
              </a:rPr>
              <a:t>Les besoins en lipides :</a:t>
            </a:r>
          </a:p>
          <a:p>
            <a:pPr>
              <a:buFontTx/>
              <a:buNone/>
              <a:defRPr/>
            </a:pPr>
            <a:r>
              <a:rPr lang="fr-FR" sz="2400" dirty="0" smtClean="0">
                <a:solidFill>
                  <a:schemeClr val="bg2">
                    <a:lumMod val="50000"/>
                  </a:schemeClr>
                </a:solidFill>
                <a:latin typeface="Arial" charset="0"/>
                <a:cs typeface="Arial" charset="0"/>
              </a:rPr>
              <a:t>Puisque la composition du lait reflète celle de l’alimentation de la mère, il est important que celle-ci fournisse des acides gras de bonne qualité (Acides Gras Insaturés) nécessaires au développement du nourrisson (et plus précisément au développement du système nerveux).</a:t>
            </a:r>
          </a:p>
          <a:p>
            <a:pPr>
              <a:buFontTx/>
              <a:buNone/>
              <a:defRPr/>
            </a:pPr>
            <a:endParaRPr lang="fr-FR" sz="2400" dirty="0" smtClean="0">
              <a:latin typeface="Arial" charset="0"/>
              <a:cs typeface="Arial" charset="0"/>
            </a:endParaRPr>
          </a:p>
          <a:p>
            <a:pPr>
              <a:buFontTx/>
              <a:buNone/>
              <a:defRPr/>
            </a:pPr>
            <a:endParaRPr lang="fr-FR" dirty="0" smtClean="0"/>
          </a:p>
        </p:txBody>
      </p:sp>
      <p:sp>
        <p:nvSpPr>
          <p:cNvPr id="7171" name="Title 1" descr="Large confetti"/>
          <p:cNvSpPr>
            <a:spLocks noGrp="1"/>
          </p:cNvSpPr>
          <p:nvPr>
            <p:ph type="title"/>
          </p:nvPr>
        </p:nvSpPr>
        <p:spPr>
          <a:xfrm>
            <a:off x="1118565" y="533401"/>
            <a:ext cx="7771586" cy="665163"/>
          </a:xfrm>
        </p:spPr>
        <p:txBody>
          <a:bodyPr>
            <a:normAutofit fontScale="90000"/>
          </a:bodyPr>
          <a:lstStyle/>
          <a:p>
            <a:r>
              <a:rPr lang="fr-FR" sz="2800" b="1" smtClean="0">
                <a:latin typeface="Arial" charset="0"/>
                <a:cs typeface="Arial" charset="0"/>
              </a:rPr>
              <a:t>Les besoins nutritionnels de la femme allaitante</a:t>
            </a:r>
          </a:p>
        </p:txBody>
      </p:sp>
    </p:spTree>
    <p:extLst>
      <p:ext uri="{BB962C8B-B14F-4D97-AF65-F5344CB8AC3E}">
        <p14:creationId xmlns:p14="http://schemas.microsoft.com/office/powerpoint/2010/main" val="2721862707"/>
      </p:ext>
    </p:extLst>
  </p:cSld>
  <p:clrMapOvr>
    <a:masterClrMapping/>
  </p:clrMapOvr>
  <p:transition>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336655" y="1828800"/>
            <a:ext cx="8340371" cy="4495800"/>
          </a:xfrm>
        </p:spPr>
        <p:txBody>
          <a:bodyPr/>
          <a:lstStyle/>
          <a:p>
            <a:pPr>
              <a:defRPr/>
            </a:pPr>
            <a:r>
              <a:rPr lang="fr-FR" sz="2400" b="1" dirty="0" smtClean="0">
                <a:solidFill>
                  <a:schemeClr val="bg2">
                    <a:lumMod val="50000"/>
                  </a:schemeClr>
                </a:solidFill>
                <a:latin typeface="Arial" charset="0"/>
                <a:cs typeface="Arial" charset="0"/>
              </a:rPr>
              <a:t>Les besoins en glucides :</a:t>
            </a:r>
          </a:p>
          <a:p>
            <a:pPr>
              <a:buFontTx/>
              <a:buNone/>
              <a:defRPr/>
            </a:pPr>
            <a:r>
              <a:rPr lang="fr-FR" sz="2400" dirty="0" smtClean="0">
                <a:solidFill>
                  <a:schemeClr val="bg2">
                    <a:lumMod val="50000"/>
                  </a:schemeClr>
                </a:solidFill>
                <a:latin typeface="Arial" charset="0"/>
                <a:cs typeface="Arial" charset="0"/>
              </a:rPr>
              <a:t>Le besoin reste inchangé par rapport aux apports nutritionnels conseillés de la femme adulte</a:t>
            </a:r>
            <a:endParaRPr lang="fr-FR" sz="2400" b="1" dirty="0" smtClean="0">
              <a:solidFill>
                <a:schemeClr val="bg2">
                  <a:lumMod val="50000"/>
                </a:schemeClr>
              </a:solidFill>
              <a:latin typeface="Arial" charset="0"/>
              <a:cs typeface="Arial" charset="0"/>
            </a:endParaRPr>
          </a:p>
          <a:p>
            <a:pPr>
              <a:defRPr/>
            </a:pPr>
            <a:r>
              <a:rPr lang="fr-FR" sz="2400" b="1" dirty="0" smtClean="0">
                <a:solidFill>
                  <a:schemeClr val="bg2">
                    <a:lumMod val="50000"/>
                  </a:schemeClr>
                </a:solidFill>
                <a:latin typeface="Arial" charset="0"/>
                <a:cs typeface="Arial" charset="0"/>
              </a:rPr>
              <a:t>Les besoins en eau :</a:t>
            </a:r>
          </a:p>
          <a:p>
            <a:pPr>
              <a:buFontTx/>
              <a:buNone/>
              <a:defRPr/>
            </a:pPr>
            <a:r>
              <a:rPr lang="fr-FR" sz="2400" dirty="0" smtClean="0">
                <a:solidFill>
                  <a:schemeClr val="bg2">
                    <a:lumMod val="50000"/>
                  </a:schemeClr>
                </a:solidFill>
                <a:latin typeface="Arial" charset="0"/>
                <a:cs typeface="Arial" charset="0"/>
              </a:rPr>
              <a:t>L’apport en eau doit couvrir les besoins de la mère qui sont d’environ de 1 à 1.5 l de boissons par jour.</a:t>
            </a:r>
          </a:p>
          <a:p>
            <a:pPr>
              <a:buFontTx/>
              <a:buNone/>
              <a:defRPr/>
            </a:pPr>
            <a:r>
              <a:rPr lang="fr-FR" sz="2400" dirty="0" smtClean="0">
                <a:solidFill>
                  <a:schemeClr val="bg2">
                    <a:lumMod val="50000"/>
                  </a:schemeClr>
                </a:solidFill>
                <a:latin typeface="Arial" charset="0"/>
                <a:cs typeface="Arial" charset="0"/>
              </a:rPr>
              <a:t>Mais doit également couvrir les besoins liés à l’allaitement soit environ 600 ml.</a:t>
            </a:r>
          </a:p>
          <a:p>
            <a:pPr>
              <a:buFontTx/>
              <a:buNone/>
              <a:defRPr/>
            </a:pPr>
            <a:endParaRPr lang="fr-FR" sz="2400" dirty="0" smtClean="0">
              <a:latin typeface="Arial" charset="0"/>
              <a:cs typeface="Arial" charset="0"/>
            </a:endParaRPr>
          </a:p>
          <a:p>
            <a:pPr>
              <a:defRPr/>
            </a:pPr>
            <a:endParaRPr lang="fr-FR" sz="2400" dirty="0" smtClean="0">
              <a:latin typeface="Arial" charset="0"/>
              <a:cs typeface="Arial" charset="0"/>
            </a:endParaRPr>
          </a:p>
        </p:txBody>
      </p:sp>
      <p:pic>
        <p:nvPicPr>
          <p:cNvPr id="3" name="Picture 2" descr="E:\maxresdefault.jpg"/>
          <p:cNvPicPr>
            <a:picLocks noChangeAspect="1" noChangeArrowheads="1"/>
          </p:cNvPicPr>
          <p:nvPr/>
        </p:nvPicPr>
        <p:blipFill>
          <a:blip r:embed="rId2" cstate="print"/>
          <a:srcRect/>
          <a:stretch>
            <a:fillRect/>
          </a:stretch>
        </p:blipFill>
        <p:spPr bwMode="auto">
          <a:xfrm>
            <a:off x="3920409" y="82850"/>
            <a:ext cx="2215411" cy="1364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E:\eau-pour-le-colon.jpg"/>
          <p:cNvPicPr>
            <a:picLocks noChangeAspect="1" noChangeArrowheads="1"/>
          </p:cNvPicPr>
          <p:nvPr/>
        </p:nvPicPr>
        <p:blipFill>
          <a:blip r:embed="rId3"/>
          <a:srcRect/>
          <a:stretch>
            <a:fillRect/>
          </a:stretch>
        </p:blipFill>
        <p:spPr bwMode="auto">
          <a:xfrm>
            <a:off x="6807210" y="4910430"/>
            <a:ext cx="2260772" cy="1642770"/>
          </a:xfrm>
          <a:prstGeom prst="rect">
            <a:avLst/>
          </a:prstGeom>
          <a:ln>
            <a:noFill/>
          </a:ln>
          <a:effectLst>
            <a:softEdge rad="112500"/>
          </a:effectLst>
        </p:spPr>
      </p:pic>
      <p:sp>
        <p:nvSpPr>
          <p:cNvPr id="5" name="Rectangle 4"/>
          <p:cNvSpPr/>
          <p:nvPr/>
        </p:nvSpPr>
        <p:spPr>
          <a:xfrm>
            <a:off x="271497" y="5059364"/>
            <a:ext cx="5994641" cy="923330"/>
          </a:xfrm>
          <a:prstGeom prst="rect">
            <a:avLst/>
          </a:prstGeom>
        </p:spPr>
        <p:txBody>
          <a:bodyPr>
            <a:spAutoFit/>
          </a:bodyPr>
          <a:lstStyle/>
          <a:p>
            <a:pPr>
              <a:defRPr/>
            </a:pPr>
            <a:r>
              <a:rPr lang="fr-FR" b="0" dirty="0">
                <a:solidFill>
                  <a:schemeClr val="bg2">
                    <a:lumMod val="50000"/>
                  </a:schemeClr>
                </a:solidFill>
                <a:latin typeface="Arial" charset="0"/>
                <a:cs typeface="Arial" charset="0"/>
              </a:rPr>
              <a:t>Il sera donc conseillé de boire 2 l au minimum par jour.</a:t>
            </a:r>
          </a:p>
          <a:p>
            <a:pPr>
              <a:defRPr/>
            </a:pPr>
            <a:r>
              <a:rPr lang="fr-FR" b="0" dirty="0">
                <a:solidFill>
                  <a:schemeClr val="bg2">
                    <a:lumMod val="50000"/>
                  </a:schemeClr>
                </a:solidFill>
                <a:latin typeface="Arial" charset="0"/>
                <a:cs typeface="Arial" charset="0"/>
              </a:rPr>
              <a:t>Ces apports pourront être majorés en fonction des saisons et des fortes chaleurs notamment.</a:t>
            </a:r>
          </a:p>
        </p:txBody>
      </p:sp>
    </p:spTree>
    <p:extLst>
      <p:ext uri="{BB962C8B-B14F-4D97-AF65-F5344CB8AC3E}">
        <p14:creationId xmlns:p14="http://schemas.microsoft.com/office/powerpoint/2010/main" val="416238194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wipe(down)">
                                      <p:cBhvr>
                                        <p:cTn id="7" dur="500"/>
                                        <p:tgtEl>
                                          <p:spTgt spid="14338">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338">
                                            <p:txEl>
                                              <p:pRg st="1" end="1"/>
                                            </p:txEl>
                                          </p:spTgt>
                                        </p:tgtEl>
                                        <p:attrNameLst>
                                          <p:attrName>style.visibility</p:attrName>
                                        </p:attrNameLst>
                                      </p:cBhvr>
                                      <p:to>
                                        <p:strVal val="visible"/>
                                      </p:to>
                                    </p:set>
                                    <p:animEffect transition="in" filter="wipe(down)">
                                      <p:cBhvr>
                                        <p:cTn id="10" dur="500"/>
                                        <p:tgtEl>
                                          <p:spTgt spid="14338">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338">
                                            <p:txEl>
                                              <p:pRg st="2" end="2"/>
                                            </p:txEl>
                                          </p:spTgt>
                                        </p:tgtEl>
                                        <p:attrNameLst>
                                          <p:attrName>style.visibility</p:attrName>
                                        </p:attrNameLst>
                                      </p:cBhvr>
                                      <p:to>
                                        <p:strVal val="visible"/>
                                      </p:to>
                                    </p:set>
                                    <p:animEffect transition="in" filter="wipe(down)">
                                      <p:cBhvr>
                                        <p:cTn id="13" dur="500"/>
                                        <p:tgtEl>
                                          <p:spTgt spid="14338">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338">
                                            <p:txEl>
                                              <p:pRg st="3" end="3"/>
                                            </p:txEl>
                                          </p:spTgt>
                                        </p:tgtEl>
                                        <p:attrNameLst>
                                          <p:attrName>style.visibility</p:attrName>
                                        </p:attrNameLst>
                                      </p:cBhvr>
                                      <p:to>
                                        <p:strVal val="visible"/>
                                      </p:to>
                                    </p:set>
                                    <p:animEffect transition="in" filter="wipe(down)">
                                      <p:cBhvr>
                                        <p:cTn id="16" dur="500"/>
                                        <p:tgtEl>
                                          <p:spTgt spid="14338">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animEffect transition="in" filter="wipe(down)">
                                      <p:cBhvr>
                                        <p:cTn id="19" dur="500"/>
                                        <p:tgtEl>
                                          <p:spTgt spid="14338">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calcmode="lin" valueType="num">
                                      <p:cBhvr additive="base">
                                        <p:cTn id="3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allAtOnce"/>
      <p:bldP spid="5"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36656" y="1752600"/>
            <a:ext cx="8470689" cy="4572000"/>
          </a:xfrm>
        </p:spPr>
        <p:txBody>
          <a:bodyPr>
            <a:normAutofit fontScale="92500" lnSpcReduction="10000"/>
          </a:bodyPr>
          <a:lstStyle/>
          <a:p>
            <a:pPr lvl="1">
              <a:buFont typeface="Wingdings" pitchFamily="2" charset="2"/>
              <a:buChar char="§"/>
              <a:defRPr/>
            </a:pPr>
            <a:r>
              <a:rPr lang="fr-FR" sz="2400" b="1" dirty="0" smtClean="0">
                <a:solidFill>
                  <a:srgbClr val="990033"/>
                </a:solidFill>
                <a:effectLst>
                  <a:outerShdw blurRad="38100" dist="38100" dir="2700000" algn="tl">
                    <a:srgbClr val="000000">
                      <a:alpha val="43137"/>
                    </a:srgbClr>
                  </a:outerShdw>
                </a:effectLst>
                <a:latin typeface="Arial" charset="0"/>
                <a:cs typeface="Arial" charset="0"/>
              </a:rPr>
              <a:t>Besoins en fer :</a:t>
            </a:r>
          </a:p>
          <a:p>
            <a:pPr>
              <a:buFontTx/>
              <a:buNone/>
              <a:defRPr/>
            </a:pPr>
            <a:r>
              <a:rPr lang="fr-FR" sz="2400" dirty="0" smtClean="0">
                <a:solidFill>
                  <a:schemeClr val="bg2">
                    <a:lumMod val="50000"/>
                  </a:schemeClr>
                </a:solidFill>
                <a:latin typeface="Arial" charset="0"/>
                <a:cs typeface="Arial" charset="0"/>
              </a:rPr>
              <a:t>la lactation entraine une augmentation de l’absorption du fer. Il n’est donc pas nécessaire de supplémenter les femmes allaitantes en bonne santé.</a:t>
            </a:r>
          </a:p>
          <a:p>
            <a:pPr lvl="1">
              <a:buFont typeface="Wingdings" pitchFamily="2" charset="2"/>
              <a:buChar char="§"/>
              <a:defRPr/>
            </a:pPr>
            <a:r>
              <a:rPr lang="fr-FR" sz="2400" b="1" dirty="0" smtClean="0">
                <a:solidFill>
                  <a:srgbClr val="990033"/>
                </a:solidFill>
                <a:effectLst>
                  <a:outerShdw blurRad="38100" dist="38100" dir="2700000" algn="tl">
                    <a:srgbClr val="000000">
                      <a:alpha val="43137"/>
                    </a:srgbClr>
                  </a:outerShdw>
                </a:effectLst>
                <a:latin typeface="Arial" charset="0"/>
                <a:cs typeface="Arial" charset="0"/>
              </a:rPr>
              <a:t>Les besoins en calcium et vitamine D :</a:t>
            </a:r>
          </a:p>
          <a:p>
            <a:pPr>
              <a:buFontTx/>
              <a:buNone/>
              <a:defRPr/>
            </a:pPr>
            <a:r>
              <a:rPr lang="fr-FR" sz="2400" dirty="0" smtClean="0">
                <a:solidFill>
                  <a:schemeClr val="bg2">
                    <a:lumMod val="50000"/>
                  </a:schemeClr>
                </a:solidFill>
                <a:latin typeface="Arial" charset="0"/>
                <a:cs typeface="Arial" charset="0"/>
              </a:rPr>
              <a:t>Les apports sont les mêmes que ceux de la femme enceinte. Les absorptions intestinales sont facilitées pendant l’allaitement. La vitamine D influe sur la qualité du lait maternel.</a:t>
            </a:r>
          </a:p>
          <a:p>
            <a:pPr lvl="1">
              <a:buFont typeface="Wingdings" pitchFamily="2" charset="2"/>
              <a:buChar char="§"/>
              <a:defRPr/>
            </a:pPr>
            <a:r>
              <a:rPr lang="fr-FR" sz="2400" b="1" dirty="0" smtClean="0">
                <a:solidFill>
                  <a:srgbClr val="990033"/>
                </a:solidFill>
                <a:effectLst>
                  <a:outerShdw blurRad="38100" dist="38100" dir="2700000" algn="tl">
                    <a:srgbClr val="000000">
                      <a:alpha val="43137"/>
                    </a:srgbClr>
                  </a:outerShdw>
                </a:effectLst>
                <a:latin typeface="Arial" charset="0"/>
                <a:cs typeface="Arial" charset="0"/>
              </a:rPr>
              <a:t>Les besoins en vitamine A :</a:t>
            </a:r>
          </a:p>
          <a:p>
            <a:pPr>
              <a:buFontTx/>
              <a:buNone/>
              <a:defRPr/>
            </a:pPr>
            <a:r>
              <a:rPr lang="fr-FR" sz="2400" dirty="0" smtClean="0">
                <a:solidFill>
                  <a:schemeClr val="bg2">
                    <a:lumMod val="50000"/>
                  </a:schemeClr>
                </a:solidFill>
                <a:latin typeface="Arial" charset="0"/>
                <a:cs typeface="Arial" charset="0"/>
              </a:rPr>
              <a:t>En raison de ses faibles réserves  à la naissance, il est particulièrement important d’assurer un apport adéquat au nourrisson en vitamine A. Il est donc conseillé d’augmenter les apports de la mère.</a:t>
            </a:r>
          </a:p>
          <a:p>
            <a:pPr>
              <a:defRPr/>
            </a:pPr>
            <a:endParaRPr lang="fr-FR" sz="2400" dirty="0" smtClean="0">
              <a:solidFill>
                <a:schemeClr val="bg2">
                  <a:lumMod val="50000"/>
                </a:schemeClr>
              </a:solidFill>
            </a:endParaRPr>
          </a:p>
        </p:txBody>
      </p:sp>
      <p:sp>
        <p:nvSpPr>
          <p:cNvPr id="4" name="Rectangle 3"/>
          <p:cNvSpPr/>
          <p:nvPr/>
        </p:nvSpPr>
        <p:spPr>
          <a:xfrm>
            <a:off x="1183725" y="757238"/>
            <a:ext cx="5994641" cy="954107"/>
          </a:xfrm>
          <a:prstGeom prst="rect">
            <a:avLst/>
          </a:prstGeom>
        </p:spPr>
        <p:txBody>
          <a:bodyPr>
            <a:spAutoFit/>
          </a:bodyPr>
          <a:lstStyle/>
          <a:p>
            <a:pPr>
              <a:defRPr/>
            </a:pPr>
            <a:r>
              <a:rPr lang="fr-FR" sz="2800" dirty="0">
                <a:solidFill>
                  <a:schemeClr val="bg2">
                    <a:lumMod val="50000"/>
                  </a:schemeClr>
                </a:solidFill>
                <a:latin typeface="Arial" charset="0"/>
                <a:cs typeface="Arial" charset="0"/>
              </a:rPr>
              <a:t>Les besoins en minéraux et vitamines :</a:t>
            </a:r>
          </a:p>
        </p:txBody>
      </p:sp>
    </p:spTree>
    <p:extLst>
      <p:ext uri="{BB962C8B-B14F-4D97-AF65-F5344CB8AC3E}">
        <p14:creationId xmlns:p14="http://schemas.microsoft.com/office/powerpoint/2010/main" val="2580784608"/>
      </p:ext>
    </p:extLst>
  </p:cSld>
  <p:clrMapOvr>
    <a:masterClrMapping/>
  </p:clrMapOvr>
  <p:transition>
    <p:wheel spokes="3"/>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MCj0397350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199" y="152401"/>
            <a:ext cx="1000464"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41178" y="2209800"/>
            <a:ext cx="8731325" cy="38862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fr-FR" b="0" dirty="0">
                <a:solidFill>
                  <a:schemeClr val="bg2">
                    <a:lumMod val="50000"/>
                  </a:schemeClr>
                </a:solidFill>
                <a:latin typeface="Arial" charset="0"/>
                <a:cs typeface="Arial" charset="0"/>
              </a:rPr>
              <a:t> Le meilleur moyen et le plus sûr pour nourrir un bébé de la naissance à 6 mois est l'allaitement maternel exclusif. L'allaitement exclusif signifie que le bébé n'a d'autre nourriture ou boisson que le lait maternel (pas d'eau, de thé, de miel, de bouillie, etc.). Tous les besoins nutritionnels des bébés sont satisfaits par le seul lait maternel, même dans leurs tous premiers jours de vie.  Ils n'ont pas besoin d'eau même dans les climats chauds.  Si on leur donne autre chose que du lait, même en petites quantités, certains des avantages de l'allaitement maternel se perdent.</a:t>
            </a:r>
            <a:endParaRPr lang="fr-FR" b="0" dirty="0">
              <a:solidFill>
                <a:schemeClr val="bg2">
                  <a:lumMod val="50000"/>
                </a:schemeClr>
              </a:solidFill>
            </a:endParaRPr>
          </a:p>
        </p:txBody>
      </p:sp>
    </p:spTree>
    <p:extLst>
      <p:ext uri="{BB962C8B-B14F-4D97-AF65-F5344CB8AC3E}">
        <p14:creationId xmlns:p14="http://schemas.microsoft.com/office/powerpoint/2010/main" val="235716592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ame Side Corner Rectangle 3"/>
          <p:cNvSpPr/>
          <p:nvPr/>
        </p:nvSpPr>
        <p:spPr>
          <a:xfrm>
            <a:off x="1164720" y="152400"/>
            <a:ext cx="6339442" cy="1195388"/>
          </a:xfrm>
          <a:prstGeom prst="snip2Same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fr-FR" dirty="0">
                <a:solidFill>
                  <a:schemeClr val="bg2">
                    <a:lumMod val="50000"/>
                  </a:schemeClr>
                </a:solidFill>
                <a:latin typeface="Arial" pitchFamily="34" charset="0"/>
                <a:cs typeface="Arial" pitchFamily="34" charset="0"/>
              </a:rPr>
              <a:t>Aux mères qui n’allaitent pas</a:t>
            </a:r>
          </a:p>
        </p:txBody>
      </p:sp>
      <p:sp>
        <p:nvSpPr>
          <p:cNvPr id="5" name="Rounded Rectangle 4"/>
          <p:cNvSpPr/>
          <p:nvPr/>
        </p:nvSpPr>
        <p:spPr>
          <a:xfrm>
            <a:off x="141178" y="1981200"/>
            <a:ext cx="8861644" cy="419258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defRPr/>
            </a:pPr>
            <a:r>
              <a:rPr lang="fr-FR" b="0" dirty="0">
                <a:solidFill>
                  <a:schemeClr val="bg2">
                    <a:lumMod val="50000"/>
                  </a:schemeClr>
                </a:solidFill>
                <a:latin typeface="Arial" pitchFamily="34" charset="0"/>
                <a:cs typeface="Arial" pitchFamily="34" charset="0"/>
              </a:rPr>
              <a:t> Le lait maternel est le meilleur aliment qui soit pour  votre enfant. Cependant, si vous ne pouvez allaiter, un enfant peut tout aussi bien se   développer de façon saine avec un lait de substitution donné au biberon. Aujourd’hui la composition du lait   pour bébé se rapproche de plus en plus, en termes d’apport énergétique et nutritionnel, de celle du lait  maternel. Les substances immunitaires existantes dans le lait maternel font cependant défaut. Des liens  affectifs profonds entre la  mère et l’enfant peuvent  aussi bien se créer avec une alimentation au biberon qu’avec l’allaitement. Donc il faut le allaiter</a:t>
            </a:r>
          </a:p>
        </p:txBody>
      </p:sp>
    </p:spTree>
    <p:extLst>
      <p:ext uri="{BB962C8B-B14F-4D97-AF65-F5344CB8AC3E}">
        <p14:creationId xmlns:p14="http://schemas.microsoft.com/office/powerpoint/2010/main" val="1639534334"/>
      </p:ext>
    </p:extLst>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271496" y="2133600"/>
            <a:ext cx="8405530" cy="4191000"/>
          </a:xfrm>
        </p:spPr>
        <p:txBody>
          <a:bodyPr/>
          <a:lstStyle/>
          <a:p>
            <a:pPr>
              <a:defRPr/>
            </a:pPr>
            <a:r>
              <a:rPr lang="fr-FR" sz="2400" dirty="0" smtClean="0">
                <a:solidFill>
                  <a:schemeClr val="bg2">
                    <a:lumMod val="50000"/>
                  </a:schemeClr>
                </a:solidFill>
                <a:latin typeface="Arial" charset="0"/>
                <a:cs typeface="Arial" charset="0"/>
              </a:rPr>
              <a:t>Faire 3 repas par jour + 1 collation  dans l’après-midi.</a:t>
            </a:r>
          </a:p>
          <a:p>
            <a:pPr>
              <a:defRPr/>
            </a:pPr>
            <a:r>
              <a:rPr lang="fr-FR" sz="2400" dirty="0" smtClean="0">
                <a:solidFill>
                  <a:schemeClr val="bg2">
                    <a:lumMod val="50000"/>
                  </a:schemeClr>
                </a:solidFill>
                <a:latin typeface="Arial" charset="0"/>
                <a:cs typeface="Arial" charset="0"/>
              </a:rPr>
              <a:t>Consommer 4 produits laitiers  par jour.</a:t>
            </a:r>
          </a:p>
          <a:p>
            <a:pPr>
              <a:defRPr/>
            </a:pPr>
            <a:r>
              <a:rPr lang="fr-FR" sz="2400" dirty="0" smtClean="0">
                <a:solidFill>
                  <a:schemeClr val="bg2">
                    <a:lumMod val="50000"/>
                  </a:schemeClr>
                </a:solidFill>
                <a:latin typeface="Arial" charset="0"/>
                <a:cs typeface="Arial" charset="0"/>
              </a:rPr>
              <a:t>Consommer à chaque repas des féculents en alternant ceux qui sont complets de ceux qui sont raffinés.</a:t>
            </a:r>
          </a:p>
          <a:p>
            <a:pPr>
              <a:defRPr/>
            </a:pPr>
            <a:r>
              <a:rPr lang="fr-FR" sz="2400" dirty="0" smtClean="0">
                <a:solidFill>
                  <a:schemeClr val="bg2">
                    <a:lumMod val="50000"/>
                  </a:schemeClr>
                </a:solidFill>
                <a:latin typeface="Arial" charset="0"/>
                <a:cs typeface="Arial" charset="0"/>
              </a:rPr>
              <a:t>Consommer  5 à 6 portions de végétaux crus et cuits par jour. Varier au maximum les fruits et légumes pour avoir un apport satisfaisant en vitamines, minéraux et oligo-éléments.</a:t>
            </a:r>
          </a:p>
          <a:p>
            <a:pPr>
              <a:defRPr/>
            </a:pPr>
            <a:r>
              <a:rPr lang="fr-FR" sz="2400" dirty="0" smtClean="0">
                <a:solidFill>
                  <a:schemeClr val="bg2">
                    <a:lumMod val="50000"/>
                  </a:schemeClr>
                </a:solidFill>
                <a:latin typeface="Arial" charset="0"/>
                <a:cs typeface="Arial" charset="0"/>
              </a:rPr>
              <a:t>Consommer de la viande (ou poisson ou œufs) 1 à 2 fois par jour.</a:t>
            </a:r>
          </a:p>
        </p:txBody>
      </p:sp>
      <p:sp>
        <p:nvSpPr>
          <p:cNvPr id="18435" name="Title 1" descr="Large confetti"/>
          <p:cNvSpPr>
            <a:spLocks noGrp="1"/>
          </p:cNvSpPr>
          <p:nvPr>
            <p:ph type="title"/>
          </p:nvPr>
        </p:nvSpPr>
        <p:spPr>
          <a:xfrm>
            <a:off x="1118566" y="533401"/>
            <a:ext cx="6735827" cy="817563"/>
          </a:xfrm>
        </p:spPr>
        <p:txBody>
          <a:bodyPr/>
          <a:lstStyle/>
          <a:p>
            <a:pPr>
              <a:defRPr/>
            </a:pPr>
            <a:r>
              <a:rPr lang="fr-FR" sz="2800" b="1" dirty="0" smtClean="0">
                <a:solidFill>
                  <a:schemeClr val="bg2">
                    <a:lumMod val="50000"/>
                  </a:schemeClr>
                </a:solidFill>
                <a:latin typeface="Arial" charset="0"/>
                <a:cs typeface="Arial" charset="0"/>
              </a:rPr>
              <a:t>Alimentation et allaitement  à retenir :</a:t>
            </a:r>
            <a:endParaRPr lang="fr-FR" sz="2800" b="1" dirty="0" smtClean="0">
              <a:solidFill>
                <a:schemeClr val="bg2">
                  <a:lumMod val="50000"/>
                </a:schemeClr>
              </a:solidFill>
            </a:endParaRPr>
          </a:p>
        </p:txBody>
      </p:sp>
    </p:spTree>
    <p:extLst>
      <p:ext uri="{BB962C8B-B14F-4D97-AF65-F5344CB8AC3E}">
        <p14:creationId xmlns:p14="http://schemas.microsoft.com/office/powerpoint/2010/main" val="3770373707"/>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532133" y="2133600"/>
            <a:ext cx="7772943" cy="4191000"/>
          </a:xfrm>
        </p:spPr>
        <p:txBody>
          <a:bodyPr/>
          <a:lstStyle/>
          <a:p>
            <a:pPr>
              <a:defRPr/>
            </a:pPr>
            <a:r>
              <a:rPr lang="fr-FR" sz="2400" dirty="0" smtClean="0">
                <a:solidFill>
                  <a:schemeClr val="bg2">
                    <a:lumMod val="50000"/>
                  </a:schemeClr>
                </a:solidFill>
                <a:latin typeface="Arial" charset="0"/>
                <a:cs typeface="Arial" charset="0"/>
              </a:rPr>
              <a:t>Insister sur une consommation régulière de poissons gras et huiles végétales variées.</a:t>
            </a:r>
          </a:p>
          <a:p>
            <a:pPr>
              <a:defRPr/>
            </a:pPr>
            <a:r>
              <a:rPr lang="fr-FR" sz="2400" dirty="0" smtClean="0">
                <a:solidFill>
                  <a:schemeClr val="bg2">
                    <a:lumMod val="50000"/>
                  </a:schemeClr>
                </a:solidFill>
                <a:latin typeface="Arial" charset="0"/>
                <a:cs typeface="Arial" charset="0"/>
              </a:rPr>
              <a:t>Limiter la consommation de produits sucrés car ils peuvent provoquer une prise de poids aussi bien pour la mère que pour le bébé.</a:t>
            </a:r>
          </a:p>
          <a:p>
            <a:pPr>
              <a:defRPr/>
            </a:pPr>
            <a:r>
              <a:rPr lang="fr-FR" sz="2400" dirty="0" smtClean="0">
                <a:solidFill>
                  <a:schemeClr val="bg2">
                    <a:lumMod val="50000"/>
                  </a:schemeClr>
                </a:solidFill>
                <a:latin typeface="Arial" charset="0"/>
                <a:cs typeface="Arial" charset="0"/>
              </a:rPr>
              <a:t>Boire au moins 2 l d’eau par jour</a:t>
            </a:r>
          </a:p>
          <a:p>
            <a:pPr>
              <a:defRPr/>
            </a:pPr>
            <a:r>
              <a:rPr lang="fr-FR" sz="2400" dirty="0" smtClean="0">
                <a:solidFill>
                  <a:schemeClr val="bg2">
                    <a:lumMod val="50000"/>
                  </a:schemeClr>
                </a:solidFill>
                <a:latin typeface="Arial" charset="0"/>
                <a:cs typeface="Arial" charset="0"/>
              </a:rPr>
              <a:t>Limiter votre consommation de thé ou de café : les effets de la caféine chez le nourrisson sont mal connus.</a:t>
            </a:r>
          </a:p>
          <a:p>
            <a:pPr>
              <a:buFontTx/>
              <a:buNone/>
              <a:defRPr/>
            </a:pPr>
            <a:endParaRPr lang="fr-FR" dirty="0" smtClean="0"/>
          </a:p>
          <a:p>
            <a:pPr>
              <a:defRPr/>
            </a:pPr>
            <a:endParaRPr lang="fr-FR" dirty="0" smtClean="0"/>
          </a:p>
        </p:txBody>
      </p:sp>
    </p:spTree>
    <p:extLst>
      <p:ext uri="{BB962C8B-B14F-4D97-AF65-F5344CB8AC3E}">
        <p14:creationId xmlns:p14="http://schemas.microsoft.com/office/powerpoint/2010/main" val="272266078"/>
      </p:ext>
    </p:extLst>
  </p:cSld>
  <p:clrMapOvr>
    <a:masterClrMapping/>
  </p:clrMapOvr>
  <p:transition>
    <p:wipe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90-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497" y="2133600"/>
            <a:ext cx="4170185" cy="3886200"/>
          </a:xfrm>
          <a:noFill/>
        </p:spPr>
      </p:pic>
      <p:sp>
        <p:nvSpPr>
          <p:cNvPr id="5" name="Rectangle 4"/>
          <p:cNvSpPr/>
          <p:nvPr/>
        </p:nvSpPr>
        <p:spPr>
          <a:xfrm>
            <a:off x="4637159" y="2819401"/>
            <a:ext cx="4039867" cy="1477328"/>
          </a:xfrm>
          <a:prstGeom prst="rect">
            <a:avLst/>
          </a:prstGeom>
        </p:spPr>
        <p:txBody>
          <a:bodyPr>
            <a:spAutoFit/>
          </a:bodyPr>
          <a:lstStyle/>
          <a:p>
            <a:pPr>
              <a:defRPr/>
            </a:pPr>
            <a:r>
              <a:rPr lang="fr-FR" b="0" dirty="0">
                <a:solidFill>
                  <a:schemeClr val="bg2">
                    <a:lumMod val="50000"/>
                  </a:schemeClr>
                </a:solidFill>
                <a:latin typeface="Arial" pitchFamily="34" charset="0"/>
                <a:cs typeface="Arial" pitchFamily="34" charset="0"/>
              </a:rPr>
              <a:t>Un panneau d'affichage à Dakar au Sénégal encourage la nutrition des enfants avec le message "Cet enfant est bien portant. Il a une alimentation variée et suffisante"</a:t>
            </a:r>
            <a:r>
              <a:rPr lang="fr-FR" dirty="0">
                <a:solidFill>
                  <a:schemeClr val="bg2">
                    <a:lumMod val="50000"/>
                  </a:schemeClr>
                </a:solidFill>
              </a:rPr>
              <a:t> .</a:t>
            </a:r>
          </a:p>
        </p:txBody>
      </p:sp>
    </p:spTree>
    <p:extLst>
      <p:ext uri="{BB962C8B-B14F-4D97-AF65-F5344CB8AC3E}">
        <p14:creationId xmlns:p14="http://schemas.microsoft.com/office/powerpoint/2010/main" val="244703377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descr="Large confetti"/>
          <p:cNvSpPr>
            <a:spLocks noGrp="1"/>
          </p:cNvSpPr>
          <p:nvPr>
            <p:ph type="title"/>
          </p:nvPr>
        </p:nvSpPr>
        <p:spPr>
          <a:xfrm>
            <a:off x="1053406" y="533401"/>
            <a:ext cx="7191941" cy="741363"/>
          </a:xfrm>
        </p:spPr>
        <p:txBody>
          <a:bodyPr>
            <a:normAutofit fontScale="90000"/>
          </a:bodyPr>
          <a:lstStyle/>
          <a:p>
            <a:pPr>
              <a:defRPr/>
            </a:pPr>
            <a:r>
              <a:rPr lang="fr-FR" sz="2800" b="1" dirty="0" smtClean="0">
                <a:solidFill>
                  <a:schemeClr val="bg2">
                    <a:lumMod val="50000"/>
                  </a:schemeClr>
                </a:solidFill>
                <a:latin typeface="Arial" charset="0"/>
                <a:cs typeface="Arial" charset="0"/>
              </a:rPr>
              <a:t>Quels aliments éviter pendant l'allaitement ?</a:t>
            </a:r>
            <a:endParaRPr lang="fr-FR" sz="3200" b="1" dirty="0" smtClean="0">
              <a:solidFill>
                <a:schemeClr val="bg2">
                  <a:lumMod val="50000"/>
                </a:schemeClr>
              </a:solidFill>
            </a:endParaRPr>
          </a:p>
        </p:txBody>
      </p:sp>
      <p:sp>
        <p:nvSpPr>
          <p:cNvPr id="3" name="Content Placeholder 2"/>
          <p:cNvSpPr>
            <a:spLocks noGrp="1"/>
          </p:cNvSpPr>
          <p:nvPr>
            <p:ph idx="1"/>
          </p:nvPr>
        </p:nvSpPr>
        <p:spPr>
          <a:xfrm>
            <a:off x="685529" y="1905000"/>
            <a:ext cx="7991497" cy="4648200"/>
          </a:xfrm>
        </p:spPr>
        <p:txBody>
          <a:bodyPr>
            <a:normAutofit fontScale="92500"/>
          </a:bodyPr>
          <a:lstStyle/>
          <a:p>
            <a:pPr>
              <a:buFont typeface="Wingdings" pitchFamily="2" charset="2"/>
              <a:buChar char="q"/>
              <a:defRPr/>
            </a:pPr>
            <a:r>
              <a:rPr lang="fr-FR" sz="2400" dirty="0" smtClean="0">
                <a:solidFill>
                  <a:schemeClr val="bg2">
                    <a:lumMod val="50000"/>
                  </a:schemeClr>
                </a:solidFill>
                <a:latin typeface="Arial" pitchFamily="34" charset="0"/>
                <a:cs typeface="Arial" pitchFamily="34" charset="0"/>
              </a:rPr>
              <a:t> Les allergènes à surveiller</a:t>
            </a:r>
          </a:p>
          <a:p>
            <a:pPr>
              <a:buFontTx/>
              <a:buNone/>
              <a:defRPr/>
            </a:pPr>
            <a:r>
              <a:rPr lang="fr-FR" sz="2400" dirty="0" smtClean="0">
                <a:solidFill>
                  <a:schemeClr val="bg2">
                    <a:lumMod val="50000"/>
                  </a:schemeClr>
                </a:solidFill>
                <a:latin typeface="Arial" pitchFamily="34" charset="0"/>
                <a:cs typeface="Arial" pitchFamily="34" charset="0"/>
              </a:rPr>
              <a:t>Il arrive parfois que le bébé réagisse mal au lait maternel et développe une allergie. Celle-ci peut alors se manifester par de l’eczéma, une éruption cutanée, des problèmes intestinaux… Il convient alors de trouver l’aliment responsable pour le retirer de l’alimentation de la mère.</a:t>
            </a:r>
          </a:p>
          <a:p>
            <a:pPr>
              <a:buFontTx/>
              <a:buNone/>
              <a:defRPr/>
            </a:pPr>
            <a:r>
              <a:rPr lang="fr-FR" sz="2400" dirty="0" smtClean="0">
                <a:solidFill>
                  <a:schemeClr val="bg2">
                    <a:lumMod val="50000"/>
                  </a:schemeClr>
                </a:solidFill>
                <a:latin typeface="Arial" pitchFamily="34" charset="0"/>
                <a:cs typeface="Arial" pitchFamily="34" charset="0"/>
              </a:rPr>
              <a:t>Le lait maternel contient des traces infimes de protéines. L’allergène le plus fréquemment responsable des allergies chez le bébé sont les protéines de lait de vache. En cas de doute, on cesse les produits à base de lait de vache pendant trois semaines. Si le bébé va mieux, la maman cesse de manger l’aliment concerné jusqu'à la fin de l’allaitement</a:t>
            </a:r>
          </a:p>
          <a:p>
            <a:pPr>
              <a:buFontTx/>
              <a:buNone/>
              <a:defRPr/>
            </a:pPr>
            <a:endParaRPr lang="fr-FR" dirty="0"/>
          </a:p>
        </p:txBody>
      </p:sp>
    </p:spTree>
    <p:extLst>
      <p:ext uri="{BB962C8B-B14F-4D97-AF65-F5344CB8AC3E}">
        <p14:creationId xmlns:p14="http://schemas.microsoft.com/office/powerpoint/2010/main" val="3166003912"/>
      </p:ext>
    </p:extLst>
  </p:cSld>
  <p:clrMapOvr>
    <a:masterClrMapping/>
  </p:clrMapOvr>
  <p:transition>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r>
              <a:rPr lang="fr-FR" dirty="0" smtClean="0"/>
              <a:t>Les besoins quantitatifs ne sont pas proportionnels au poids et à la taille, ils dépendent du nombre de cellules et de leur degré d’activité.</a:t>
            </a:r>
          </a:p>
          <a:p>
            <a:r>
              <a:rPr lang="fr-FR" dirty="0" smtClean="0"/>
              <a:t>Les besoins énergétiques journaliers des enfants de 1 à 3 ans sont de 1270 Kcal (Kilocalorie). Pour un meilleur rendement, ils doivent être répartis en 10 à 20% de protides, 40 à 60% de glucides et 30 à 40% de lipides.</a:t>
            </a:r>
            <a:endParaRPr lang="fr-FR" dirty="0"/>
          </a:p>
        </p:txBody>
      </p:sp>
      <p:pic>
        <p:nvPicPr>
          <p:cNvPr id="4" name="Image 3" descr="https://www.allobebe.fr/img/cms/1/220x220-bienfaits-lait-bebe.jpg"/>
          <p:cNvPicPr/>
          <p:nvPr/>
        </p:nvPicPr>
        <p:blipFill>
          <a:blip r:embed="rId2"/>
          <a:srcRect/>
          <a:stretch>
            <a:fillRect/>
          </a:stretch>
        </p:blipFill>
        <p:spPr bwMode="auto">
          <a:xfrm>
            <a:off x="6414520" y="4408586"/>
            <a:ext cx="1569244" cy="209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2120996"/>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descr="Large confetti"/>
          <p:cNvSpPr>
            <a:spLocks noGrp="1"/>
          </p:cNvSpPr>
          <p:nvPr>
            <p:ph type="title"/>
          </p:nvPr>
        </p:nvSpPr>
        <p:spPr/>
        <p:txBody>
          <a:bodyPr/>
          <a:lstStyle/>
          <a:p>
            <a:r>
              <a:rPr lang="fr-FR" smtClean="0"/>
              <a:t>Conclusion :</a:t>
            </a:r>
          </a:p>
        </p:txBody>
      </p:sp>
      <p:sp>
        <p:nvSpPr>
          <p:cNvPr id="19459" name="Content Placeholder 2"/>
          <p:cNvSpPr>
            <a:spLocks noGrp="1"/>
          </p:cNvSpPr>
          <p:nvPr>
            <p:ph idx="1"/>
          </p:nvPr>
        </p:nvSpPr>
        <p:spPr>
          <a:xfrm>
            <a:off x="401815" y="2133600"/>
            <a:ext cx="7772943" cy="4191000"/>
          </a:xfrm>
        </p:spPr>
        <p:txBody>
          <a:bodyPr/>
          <a:lstStyle/>
          <a:p>
            <a:pPr>
              <a:defRPr/>
            </a:pPr>
            <a:r>
              <a:rPr lang="fr-FR" sz="2400" dirty="0" smtClean="0">
                <a:solidFill>
                  <a:schemeClr val="bg2">
                    <a:lumMod val="50000"/>
                  </a:schemeClr>
                </a:solidFill>
                <a:latin typeface="Arial" pitchFamily="34" charset="0"/>
                <a:cs typeface="Arial" pitchFamily="34" charset="0"/>
              </a:rPr>
              <a:t>L’allaitement maternel est le moyen naturel et le plus intéressant pour nourrir un nouveau-né il ne doit pas être délacé en faveur de l’allaitement artificiel en absence de contre-indication.</a:t>
            </a:r>
          </a:p>
          <a:p>
            <a:pPr>
              <a:buFontTx/>
              <a:buNone/>
              <a:defRPr/>
            </a:pPr>
            <a:endParaRPr lang="fr-FR" sz="2400" dirty="0" smtClean="0">
              <a:solidFill>
                <a:schemeClr val="bg2">
                  <a:lumMod val="50000"/>
                </a:schemeClr>
              </a:solidFill>
              <a:latin typeface="Arial" pitchFamily="34" charset="0"/>
              <a:cs typeface="Arial" pitchFamily="34" charset="0"/>
            </a:endParaRPr>
          </a:p>
          <a:p>
            <a:pPr>
              <a:defRPr/>
            </a:pPr>
            <a:r>
              <a:rPr lang="fr-FR" sz="2400" dirty="0" smtClean="0">
                <a:solidFill>
                  <a:schemeClr val="bg2">
                    <a:lumMod val="50000"/>
                  </a:schemeClr>
                </a:solidFill>
                <a:latin typeface="Arial" pitchFamily="34" charset="0"/>
                <a:cs typeface="Arial" pitchFamily="34" charset="0"/>
              </a:rPr>
              <a:t>Vaut mieux prévenir que guérir …. Nos enfants ,Nos priorités</a:t>
            </a:r>
          </a:p>
          <a:p>
            <a:pPr>
              <a:defRPr/>
            </a:pPr>
            <a:endParaRPr lang="fr-FR" sz="2400" dirty="0" smtClean="0">
              <a:solidFill>
                <a:schemeClr val="bg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679711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459">
                                            <p:txEl>
                                              <p:pRg st="2" end="2"/>
                                            </p:txEl>
                                          </p:spTgt>
                                        </p:tgtEl>
                                        <p:attrNameLst>
                                          <p:attrName>style.visibility</p:attrName>
                                        </p:attrNameLst>
                                      </p:cBhvr>
                                      <p:to>
                                        <p:strVal val="visible"/>
                                      </p:to>
                                    </p:set>
                                    <p:animEffect transition="in" filter="wipe(down)">
                                      <p:cBhvr>
                                        <p:cTn id="10"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7467600" cy="1143000"/>
          </a:xfrm>
        </p:spPr>
        <p:txBody>
          <a:bodyPr/>
          <a:lstStyle/>
          <a:p>
            <a:r>
              <a:rPr lang="fr-FR" b="1" dirty="0" smtClean="0"/>
              <a:t>      Plan de travail</a:t>
            </a:r>
            <a:endParaRPr lang="fr-FR" b="1" dirty="0"/>
          </a:p>
        </p:txBody>
      </p:sp>
      <p:sp>
        <p:nvSpPr>
          <p:cNvPr id="3" name="Espace réservé du contenu 2"/>
          <p:cNvSpPr>
            <a:spLocks noGrp="1"/>
          </p:cNvSpPr>
          <p:nvPr>
            <p:ph sz="quarter" idx="1"/>
          </p:nvPr>
        </p:nvSpPr>
        <p:spPr>
          <a:xfrm>
            <a:off x="467544" y="1844824"/>
            <a:ext cx="7467600" cy="3124944"/>
          </a:xfrm>
        </p:spPr>
        <p:txBody>
          <a:bodyPr>
            <a:normAutofit fontScale="70000" lnSpcReduction="20000"/>
          </a:bodyPr>
          <a:lstStyle/>
          <a:p>
            <a:r>
              <a:rPr lang="fr-FR" dirty="0" smtClean="0"/>
              <a:t>Introduction</a:t>
            </a:r>
          </a:p>
          <a:p>
            <a:pPr marL="0" indent="0">
              <a:buNone/>
            </a:pPr>
            <a:endParaRPr lang="fr-FR" dirty="0" smtClean="0"/>
          </a:p>
          <a:p>
            <a:r>
              <a:rPr lang="fr-FR" dirty="0" smtClean="0"/>
              <a:t>Apports recommandés en énergie</a:t>
            </a:r>
          </a:p>
          <a:p>
            <a:pPr marL="0" indent="0">
              <a:buNone/>
            </a:pPr>
            <a:endParaRPr lang="fr-FR" dirty="0" smtClean="0"/>
          </a:p>
          <a:p>
            <a:r>
              <a:rPr lang="fr-FR" dirty="0" smtClean="0"/>
              <a:t>Les besoins en nutriments</a:t>
            </a:r>
          </a:p>
          <a:p>
            <a:pPr marL="0" indent="0">
              <a:buNone/>
            </a:pPr>
            <a:endParaRPr lang="fr-FR" dirty="0" smtClean="0"/>
          </a:p>
          <a:p>
            <a:r>
              <a:rPr lang="fr-FR" dirty="0" smtClean="0"/>
              <a:t>Les besoins en minéraux et vitamines</a:t>
            </a:r>
          </a:p>
          <a:p>
            <a:pPr marL="0" indent="0">
              <a:buNone/>
            </a:pPr>
            <a:endParaRPr lang="fr-FR" dirty="0" smtClean="0"/>
          </a:p>
          <a:p>
            <a:r>
              <a:rPr lang="fr-FR" dirty="0" smtClean="0"/>
              <a:t>Conclusion</a:t>
            </a:r>
            <a:endParaRPr lang="fr-FR" dirty="0"/>
          </a:p>
        </p:txBody>
      </p:sp>
    </p:spTree>
    <p:extLst>
      <p:ext uri="{BB962C8B-B14F-4D97-AF65-F5344CB8AC3E}">
        <p14:creationId xmlns:p14="http://schemas.microsoft.com/office/powerpoint/2010/main" val="11384731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Introduction</a:t>
            </a:r>
            <a:r>
              <a:rPr lang="fr-FR" dirty="0" smtClean="0"/>
              <a:t/>
            </a:r>
            <a:br>
              <a:rPr lang="fr-FR" dirty="0" smtClean="0"/>
            </a:br>
            <a:endParaRPr lang="fr-FR" dirty="0"/>
          </a:p>
        </p:txBody>
      </p:sp>
      <p:sp>
        <p:nvSpPr>
          <p:cNvPr id="3" name="Espace réservé du contenu 2"/>
          <p:cNvSpPr>
            <a:spLocks noGrp="1"/>
          </p:cNvSpPr>
          <p:nvPr>
            <p:ph sz="quarter" idx="1"/>
          </p:nvPr>
        </p:nvSpPr>
        <p:spPr>
          <a:xfrm>
            <a:off x="539552" y="1196752"/>
            <a:ext cx="7467600" cy="4873752"/>
          </a:xfrm>
        </p:spPr>
        <p:txBody>
          <a:bodyPr>
            <a:normAutofit fontScale="70000" lnSpcReduction="20000"/>
          </a:bodyPr>
          <a:lstStyle/>
          <a:p>
            <a:pPr marL="0" indent="0" algn="just">
              <a:lnSpc>
                <a:spcPct val="110000"/>
              </a:lnSpc>
              <a:spcBef>
                <a:spcPts val="0"/>
              </a:spcBef>
              <a:buNone/>
            </a:pPr>
            <a:r>
              <a:rPr lang="fr-FR" dirty="0" smtClean="0">
                <a:latin typeface="Arial" panose="020B0604020202020204" pitchFamily="34" charset="0"/>
                <a:cs typeface="Arial" panose="020B0604020202020204" pitchFamily="34" charset="0"/>
              </a:rPr>
              <a:t>L’allaitement maternel constitue la référence pour l’alimentation du nourrisson pendant les premiers mois de la vie.</a:t>
            </a:r>
          </a:p>
          <a:p>
            <a:pPr marL="0" indent="0" algn="just">
              <a:lnSpc>
                <a:spcPct val="110000"/>
              </a:lnSpc>
              <a:spcBef>
                <a:spcPts val="0"/>
              </a:spcBef>
              <a:buNone/>
            </a:pPr>
            <a:r>
              <a:rPr lang="fr-FR" dirty="0" smtClean="0">
                <a:latin typeface="Arial" panose="020B0604020202020204" pitchFamily="34" charset="0"/>
                <a:cs typeface="Arial" panose="020B0604020202020204" pitchFamily="34" charset="0"/>
              </a:rPr>
              <a:t>Les mères se posent souvent des questions sur les aliments qu’elles doivent consommer et sur ceux qu’elles devraient éviter durant l’allaitement.</a:t>
            </a:r>
          </a:p>
          <a:p>
            <a:pPr marL="0" indent="0" algn="just">
              <a:lnSpc>
                <a:spcPct val="110000"/>
              </a:lnSpc>
              <a:spcBef>
                <a:spcPts val="0"/>
              </a:spcBef>
              <a:buNone/>
            </a:pPr>
            <a:r>
              <a:rPr lang="fr-FR" dirty="0" smtClean="0">
                <a:latin typeface="Arial" panose="020B0604020202020204" pitchFamily="34" charset="0"/>
                <a:cs typeface="Arial" panose="020B0604020202020204" pitchFamily="34" charset="0"/>
              </a:rPr>
              <a:t>La composition du lait maternel ne varie que très légèrement selon les mères .Si son régime est continuellement inadéquat , la mère pourra souffrir d’une baisse de résistance et de petites maladies  ;     pourtant , le lait restera de bonne qualité . Il n’est pas besoin d’un régime ou d’aliments particuliers . Cependant ,pour rester en bonne santé ,être vigoureuses et dynamiques , les mères devraient essayer d’avoir une alimentation équilibrée et variée.</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237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95536" y="1196752"/>
            <a:ext cx="8424936" cy="46805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600" dirty="0" smtClean="0">
                <a:solidFill>
                  <a:srgbClr val="FFFF00"/>
                </a:solidFill>
              </a:rPr>
              <a:t>L’allaitement maternel  exclusif offre à l’enfant des avantages nutritionnels(vitamines et anticorps vitaux), de santé(diminution de la fréquence des diarrhée)et psychosociaux(formation des liens maternels)</a:t>
            </a:r>
            <a:endParaRPr lang="fr-FR" sz="3600" dirty="0">
              <a:solidFill>
                <a:srgbClr val="FFFF00"/>
              </a:solidFill>
            </a:endParaRPr>
          </a:p>
        </p:txBody>
      </p:sp>
    </p:spTree>
    <p:extLst>
      <p:ext uri="{BB962C8B-B14F-4D97-AF65-F5344CB8AC3E}">
        <p14:creationId xmlns:p14="http://schemas.microsoft.com/office/powerpoint/2010/main" val="12382913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Apports recommandés en énergie</a:t>
            </a:r>
            <a:br>
              <a:rPr lang="fr-FR" dirty="0" smtClean="0">
                <a:solidFill>
                  <a:srgbClr val="FF0000"/>
                </a:solidFill>
              </a:rPr>
            </a:br>
            <a:endParaRPr lang="fr-FR" dirty="0">
              <a:solidFill>
                <a:srgbClr val="FF0000"/>
              </a:solidFill>
            </a:endParaRPr>
          </a:p>
        </p:txBody>
      </p:sp>
      <p:sp>
        <p:nvSpPr>
          <p:cNvPr id="3" name="Espace réservé du contenu 2"/>
          <p:cNvSpPr>
            <a:spLocks noGrp="1"/>
          </p:cNvSpPr>
          <p:nvPr>
            <p:ph sz="quarter" idx="1"/>
          </p:nvPr>
        </p:nvSpPr>
        <p:spPr/>
        <p:txBody>
          <a:bodyPr>
            <a:normAutofit fontScale="92500" lnSpcReduction="10000"/>
          </a:bodyPr>
          <a:lstStyle/>
          <a:p>
            <a:pPr>
              <a:buFont typeface="Wingdings" panose="05000000000000000000" pitchFamily="2" charset="2"/>
              <a:buChar char="§"/>
            </a:pPr>
            <a:r>
              <a:rPr lang="fr-FR" b="1" dirty="0" smtClean="0">
                <a:solidFill>
                  <a:schemeClr val="accent3">
                    <a:lumMod val="50000"/>
                  </a:schemeClr>
                </a:solidFill>
              </a:rPr>
              <a:t>Besoins en énergie:</a:t>
            </a:r>
          </a:p>
          <a:p>
            <a:pPr marL="0" indent="0" algn="just">
              <a:buNone/>
            </a:pPr>
            <a:endParaRPr lang="fr-FR" dirty="0" smtClean="0">
              <a:latin typeface="Arial" panose="020B0604020202020204" pitchFamily="34" charset="0"/>
              <a:cs typeface="Arial" panose="020B0604020202020204" pitchFamily="34" charset="0"/>
            </a:endParaRPr>
          </a:p>
          <a:p>
            <a:pPr marL="0" indent="0" algn="just">
              <a:buNone/>
            </a:pPr>
            <a:r>
              <a:rPr lang="fr-FR" dirty="0" smtClean="0">
                <a:latin typeface="Arial" panose="020B0604020202020204" pitchFamily="34" charset="0"/>
                <a:cs typeface="Arial" panose="020B0604020202020204" pitchFamily="34" charset="0"/>
              </a:rPr>
              <a:t>Durant la période d’allaitement , l’organisme de la mère produit 780 ml de lait par jour, ce qui occasionne une forte augmentation des besoins énergétiques . Une partie de l’énergie nécessaire peut être puisée dans les réserves de graisse constituées pendant la grossesse . Le reste de l’énergie nécessaire( env. 500Kcal) peut être puisé dans l’alimentation.</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6670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922114"/>
          </a:xfrm>
        </p:spPr>
        <p:txBody>
          <a:bodyPr>
            <a:normAutofit fontScale="90000"/>
          </a:bodyPr>
          <a:lstStyle/>
          <a:p>
            <a:r>
              <a:rPr lang="fr-FR" b="1" dirty="0" smtClean="0">
                <a:solidFill>
                  <a:srgbClr val="FF0000"/>
                </a:solidFill>
                <a:latin typeface="Arial" panose="020B0604020202020204" pitchFamily="34" charset="0"/>
                <a:cs typeface="Arial" panose="020B0604020202020204" pitchFamily="34" charset="0"/>
              </a:rPr>
              <a:t>Les besoins nutritionnels de la femme allaitante</a:t>
            </a:r>
            <a:endParaRPr lang="fr-FR" b="1"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sz="quarter" idx="1"/>
          </p:nvPr>
        </p:nvSpPr>
        <p:spPr/>
        <p:txBody>
          <a:bodyPr>
            <a:normAutofit fontScale="85000" lnSpcReduction="10000"/>
          </a:bodyPr>
          <a:lstStyle/>
          <a:p>
            <a:pPr>
              <a:buFont typeface="Wingdings" panose="05000000000000000000" pitchFamily="2" charset="2"/>
              <a:buChar char="§"/>
            </a:pPr>
            <a:r>
              <a:rPr lang="fr-FR" b="1" dirty="0" smtClean="0">
                <a:solidFill>
                  <a:schemeClr val="accent1">
                    <a:lumMod val="75000"/>
                  </a:schemeClr>
                </a:solidFill>
                <a:latin typeface="Arial" panose="020B0604020202020204" pitchFamily="34" charset="0"/>
                <a:cs typeface="Arial" panose="020B0604020202020204" pitchFamily="34" charset="0"/>
              </a:rPr>
              <a:t>Les besoins en protéines:</a:t>
            </a:r>
          </a:p>
          <a:p>
            <a:pPr marL="0" indent="0" algn="just">
              <a:spcBef>
                <a:spcPts val="0"/>
              </a:spcBef>
              <a:buNone/>
            </a:pPr>
            <a:r>
              <a:rPr lang="fr-FR" dirty="0" smtClean="0">
                <a:latin typeface="Arial" panose="020B0604020202020204" pitchFamily="34" charset="0"/>
                <a:cs typeface="Arial" panose="020B0604020202020204" pitchFamily="34" charset="0"/>
              </a:rPr>
              <a:t>Suite à l’accouchement , les besoins en protéines sont augmentées afin d’accélère la cicatrisation</a:t>
            </a:r>
          </a:p>
          <a:p>
            <a:pPr marL="0" indent="0" algn="just">
              <a:spcBef>
                <a:spcPts val="0"/>
              </a:spcBef>
              <a:buNone/>
            </a:pPr>
            <a:r>
              <a:rPr lang="fr-FR" dirty="0" smtClean="0">
                <a:latin typeface="Arial" panose="020B0604020202020204" pitchFamily="34" charset="0"/>
                <a:cs typeface="Arial" panose="020B0604020202020204" pitchFamily="34" charset="0"/>
              </a:rPr>
              <a:t>De plus , elles sont nécessaires pour la production de lait</a:t>
            </a:r>
          </a:p>
          <a:p>
            <a:pPr>
              <a:buFont typeface="Wingdings" panose="05000000000000000000" pitchFamily="2" charset="2"/>
              <a:buChar char="§"/>
            </a:pPr>
            <a:r>
              <a:rPr lang="fr-FR" b="1" dirty="0" smtClean="0">
                <a:solidFill>
                  <a:schemeClr val="accent1">
                    <a:lumMod val="75000"/>
                  </a:schemeClr>
                </a:solidFill>
                <a:latin typeface="Arial" panose="020B0604020202020204" pitchFamily="34" charset="0"/>
                <a:cs typeface="Arial" panose="020B0604020202020204" pitchFamily="34" charset="0"/>
              </a:rPr>
              <a:t>Les besoins en lipides:</a:t>
            </a:r>
          </a:p>
          <a:p>
            <a:pPr marL="0" indent="0" algn="just">
              <a:spcBef>
                <a:spcPts val="0"/>
              </a:spcBef>
              <a:buNone/>
            </a:pPr>
            <a:r>
              <a:rPr lang="fr-FR" dirty="0" smtClean="0"/>
              <a:t>Puisque la composition de lait reflète celle de l’alimentation de la mère , il est important que celle-ci fournisse des acides gras de bonne qualité(acides gars insaturés)nécessaire au développement du nourrisson</a:t>
            </a:r>
            <a:endParaRPr lang="fr-FR" dirty="0"/>
          </a:p>
        </p:txBody>
      </p:sp>
    </p:spTree>
    <p:extLst>
      <p:ext uri="{BB962C8B-B14F-4D97-AF65-F5344CB8AC3E}">
        <p14:creationId xmlns:p14="http://schemas.microsoft.com/office/powerpoint/2010/main" val="12300266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95535" y="188640"/>
            <a:ext cx="8407003" cy="4873752"/>
          </a:xfrm>
        </p:spPr>
        <p:txBody>
          <a:bodyPr>
            <a:normAutofit fontScale="85000" lnSpcReduction="10000"/>
          </a:bodyPr>
          <a:lstStyle/>
          <a:p>
            <a:pPr>
              <a:buFont typeface="Wingdings" panose="05000000000000000000" pitchFamily="2" charset="2"/>
              <a:buChar char="§"/>
            </a:pPr>
            <a:r>
              <a:rPr lang="fr-FR" b="1" dirty="0" smtClean="0">
                <a:solidFill>
                  <a:schemeClr val="accent1">
                    <a:lumMod val="75000"/>
                  </a:schemeClr>
                </a:solidFill>
                <a:latin typeface="Arial" panose="020B0604020202020204" pitchFamily="34" charset="0"/>
                <a:cs typeface="Arial" panose="020B0604020202020204" pitchFamily="34" charset="0"/>
              </a:rPr>
              <a:t>Les besoins en glucides:</a:t>
            </a:r>
          </a:p>
          <a:p>
            <a:pPr marL="0" indent="0" algn="just">
              <a:buNone/>
            </a:pPr>
            <a:r>
              <a:rPr lang="fr-FR" dirty="0" smtClean="0">
                <a:latin typeface="Arial" panose="020B0604020202020204" pitchFamily="34" charset="0"/>
                <a:cs typeface="Arial" panose="020B0604020202020204" pitchFamily="34" charset="0"/>
              </a:rPr>
              <a:t>Les besoins reste inchangé par rapport aux apports nutritionnels conseillés de la femme adulte</a:t>
            </a:r>
          </a:p>
          <a:p>
            <a:pPr>
              <a:buFont typeface="Wingdings" panose="05000000000000000000" pitchFamily="2" charset="2"/>
              <a:buChar char="§"/>
            </a:pPr>
            <a:r>
              <a:rPr lang="fr-FR" b="1" dirty="0" smtClean="0">
                <a:solidFill>
                  <a:schemeClr val="accent1">
                    <a:lumMod val="75000"/>
                  </a:schemeClr>
                </a:solidFill>
                <a:latin typeface="Arial" panose="020B0604020202020204" pitchFamily="34" charset="0"/>
                <a:cs typeface="Arial" panose="020B0604020202020204" pitchFamily="34" charset="0"/>
              </a:rPr>
              <a:t>Les besoins en eau:</a:t>
            </a:r>
          </a:p>
          <a:p>
            <a:pPr marL="342900" lvl="0" indent="0" algn="just" eaLnBrk="0" fontAlgn="base" hangingPunct="0">
              <a:spcBef>
                <a:spcPts val="0"/>
              </a:spcBef>
              <a:spcAft>
                <a:spcPct val="0"/>
              </a:spcAft>
              <a:buClrTx/>
              <a:buSzPct val="85000"/>
              <a:buNone/>
              <a:defRPr/>
            </a:pPr>
            <a:r>
              <a:rPr lang="fr-FR" kern="0" dirty="0">
                <a:solidFill>
                  <a:srgbClr val="333333">
                    <a:lumMod val="50000"/>
                  </a:srgbClr>
                </a:solidFill>
                <a:latin typeface="Arial" charset="0"/>
                <a:cs typeface="Arial" charset="0"/>
              </a:rPr>
              <a:t>L’apport en eau doit couvrir les besoins de la mère qui sont d’environ de 1 à 1.5 l de boissons par jour.</a:t>
            </a:r>
          </a:p>
          <a:p>
            <a:pPr marL="342900" lvl="0" indent="0" algn="just" eaLnBrk="0" fontAlgn="base" hangingPunct="0">
              <a:spcBef>
                <a:spcPts val="0"/>
              </a:spcBef>
              <a:spcAft>
                <a:spcPct val="0"/>
              </a:spcAft>
              <a:buClrTx/>
              <a:buSzPct val="85000"/>
              <a:buNone/>
              <a:defRPr/>
            </a:pPr>
            <a:r>
              <a:rPr lang="fr-FR" kern="0" dirty="0">
                <a:solidFill>
                  <a:srgbClr val="333333">
                    <a:lumMod val="50000"/>
                  </a:srgbClr>
                </a:solidFill>
                <a:latin typeface="Arial" charset="0"/>
                <a:cs typeface="Arial" charset="0"/>
              </a:rPr>
              <a:t>Mais doit également couvrir les besoins liés à l’allaitement soit environ 600 ml</a:t>
            </a:r>
            <a:r>
              <a:rPr lang="fr-FR" kern="0" dirty="0" smtClean="0">
                <a:solidFill>
                  <a:srgbClr val="333333">
                    <a:lumMod val="50000"/>
                  </a:srgbClr>
                </a:solidFill>
                <a:latin typeface="Arial" charset="0"/>
                <a:cs typeface="Arial" charset="0"/>
              </a:rPr>
              <a:t>.</a:t>
            </a:r>
          </a:p>
          <a:p>
            <a:pPr marL="0" lvl="0" indent="0" algn="just" fontAlgn="base">
              <a:spcBef>
                <a:spcPts val="0"/>
              </a:spcBef>
              <a:spcAft>
                <a:spcPct val="0"/>
              </a:spcAft>
              <a:buClrTx/>
              <a:buSzTx/>
              <a:buNone/>
              <a:defRPr/>
            </a:pPr>
            <a:r>
              <a:rPr lang="fr-FR" dirty="0">
                <a:solidFill>
                  <a:srgbClr val="333333">
                    <a:lumMod val="50000"/>
                  </a:srgbClr>
                </a:solidFill>
                <a:latin typeface="Arial" charset="0"/>
                <a:cs typeface="Arial" charset="0"/>
              </a:rPr>
              <a:t>Il sera donc conseillé de boire 2 l au minimum par jour.</a:t>
            </a:r>
          </a:p>
          <a:p>
            <a:pPr marL="0" lvl="0" indent="0" algn="just" fontAlgn="base">
              <a:spcBef>
                <a:spcPts val="0"/>
              </a:spcBef>
              <a:spcAft>
                <a:spcPct val="0"/>
              </a:spcAft>
              <a:buClrTx/>
              <a:buSzTx/>
              <a:buNone/>
              <a:defRPr/>
            </a:pPr>
            <a:r>
              <a:rPr lang="fr-FR" dirty="0">
                <a:solidFill>
                  <a:srgbClr val="333333">
                    <a:lumMod val="50000"/>
                  </a:srgbClr>
                </a:solidFill>
                <a:latin typeface="Arial" charset="0"/>
                <a:cs typeface="Arial" charset="0"/>
              </a:rPr>
              <a:t>Ces apports pourront être majorés en fonction des saisons et des fortes chaleurs notamment</a:t>
            </a:r>
            <a:endParaRPr lang="fr-FR" kern="0" dirty="0">
              <a:solidFill>
                <a:srgbClr val="333333">
                  <a:lumMod val="50000"/>
                </a:srgbClr>
              </a:solidFill>
              <a:latin typeface="Arial" charset="0"/>
              <a:cs typeface="Arial" charset="0"/>
            </a:endParaRPr>
          </a:p>
          <a:p>
            <a:pPr marL="342900" lvl="0" indent="-342900" eaLnBrk="0" fontAlgn="base" hangingPunct="0">
              <a:spcBef>
                <a:spcPct val="20000"/>
              </a:spcBef>
              <a:spcAft>
                <a:spcPct val="0"/>
              </a:spcAft>
              <a:buClrTx/>
              <a:buSzPct val="85000"/>
              <a:buNone/>
              <a:defRPr/>
            </a:pPr>
            <a:endParaRPr lang="fr-FR" kern="0" dirty="0">
              <a:solidFill>
                <a:srgbClr val="00264C"/>
              </a:solidFill>
              <a:latin typeface="Arial" charset="0"/>
              <a:cs typeface="Arial" charset="0"/>
            </a:endParaRPr>
          </a:p>
          <a:p>
            <a:pPr marL="0" indent="0">
              <a:buNone/>
            </a:pPr>
            <a:endParaRPr lang="fr-FR" dirty="0"/>
          </a:p>
        </p:txBody>
      </p:sp>
      <p:pic>
        <p:nvPicPr>
          <p:cNvPr id="4" name="Picture 2" descr="E:\maxresdefault.jpg"/>
          <p:cNvPicPr>
            <a:picLocks noChangeAspect="1" noChangeArrowheads="1"/>
          </p:cNvPicPr>
          <p:nvPr/>
        </p:nvPicPr>
        <p:blipFill>
          <a:blip r:embed="rId2" cstate="print"/>
          <a:srcRect/>
          <a:stretch>
            <a:fillRect/>
          </a:stretch>
        </p:blipFill>
        <p:spPr bwMode="auto">
          <a:xfrm>
            <a:off x="1331640" y="5218113"/>
            <a:ext cx="2590800" cy="1364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5218113"/>
            <a:ext cx="2646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3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467600" cy="706090"/>
          </a:xfrm>
        </p:spPr>
        <p:txBody>
          <a:bodyPr>
            <a:normAutofit fontScale="90000"/>
          </a:bodyPr>
          <a:lstStyle/>
          <a:p>
            <a:r>
              <a:rPr lang="fr-FR" b="1" dirty="0" smtClean="0">
                <a:solidFill>
                  <a:srgbClr val="FF0000"/>
                </a:solidFill>
                <a:latin typeface="Arial" panose="020B0604020202020204" pitchFamily="34" charset="0"/>
                <a:cs typeface="Arial" panose="020B0604020202020204" pitchFamily="34" charset="0"/>
              </a:rPr>
              <a:t>Les besoins en minéraux et vitamines:</a:t>
            </a:r>
            <a:br>
              <a:rPr lang="fr-FR" b="1" dirty="0" smtClean="0">
                <a:solidFill>
                  <a:srgbClr val="FF0000"/>
                </a:solidFill>
                <a:latin typeface="Arial" panose="020B0604020202020204" pitchFamily="34" charset="0"/>
                <a:cs typeface="Arial" panose="020B0604020202020204" pitchFamily="34" charset="0"/>
              </a:rPr>
            </a:br>
            <a:endParaRPr lang="fr-FR" b="1"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sz="quarter" idx="1"/>
          </p:nvPr>
        </p:nvSpPr>
        <p:spPr>
          <a:xfrm>
            <a:off x="0" y="1052736"/>
            <a:ext cx="9144000" cy="5493224"/>
          </a:xfrm>
        </p:spPr>
        <p:txBody>
          <a:bodyPr>
            <a:normAutofit fontScale="85000" lnSpcReduction="20000"/>
          </a:bodyPr>
          <a:lstStyle/>
          <a:p>
            <a:pPr>
              <a:buFont typeface="Wingdings" panose="05000000000000000000" pitchFamily="2" charset="2"/>
              <a:buChar char="§"/>
            </a:pPr>
            <a:r>
              <a:rPr lang="fr-FR" b="1" dirty="0" smtClean="0">
                <a:solidFill>
                  <a:schemeClr val="accent1">
                    <a:lumMod val="75000"/>
                  </a:schemeClr>
                </a:solidFill>
                <a:latin typeface="Arial" panose="020B0604020202020204" pitchFamily="34" charset="0"/>
                <a:cs typeface="Arial" panose="020B0604020202020204" pitchFamily="34" charset="0"/>
              </a:rPr>
              <a:t>Besoins en fer:</a:t>
            </a:r>
          </a:p>
          <a:p>
            <a:pPr marL="0" lvl="0" indent="0" algn="just" eaLnBrk="0" fontAlgn="base" hangingPunct="0">
              <a:lnSpc>
                <a:spcPct val="110000"/>
              </a:lnSpc>
              <a:spcBef>
                <a:spcPts val="0"/>
              </a:spcBef>
              <a:spcAft>
                <a:spcPct val="0"/>
              </a:spcAft>
              <a:buClrTx/>
              <a:buSzPct val="85000"/>
              <a:buNone/>
              <a:defRPr/>
            </a:pPr>
            <a:r>
              <a:rPr lang="fr-FR" kern="0" dirty="0">
                <a:solidFill>
                  <a:srgbClr val="333333">
                    <a:lumMod val="50000"/>
                  </a:srgbClr>
                </a:solidFill>
                <a:latin typeface="Arial" charset="0"/>
                <a:cs typeface="Arial" charset="0"/>
              </a:rPr>
              <a:t>la lactation entraine une augmentation de l’absorption du fer. Il n’est donc pas nécessaire de supplémenter les femmes allaitantes en bonne santé.</a:t>
            </a:r>
          </a:p>
          <a:p>
            <a:pPr>
              <a:buFont typeface="Wingdings" panose="05000000000000000000" pitchFamily="2" charset="2"/>
              <a:buChar char="§"/>
            </a:pPr>
            <a:r>
              <a:rPr lang="fr-FR" b="1" dirty="0" smtClean="0">
                <a:solidFill>
                  <a:schemeClr val="accent1">
                    <a:lumMod val="75000"/>
                  </a:schemeClr>
                </a:solidFill>
                <a:latin typeface="Arial" panose="020B0604020202020204" pitchFamily="34" charset="0"/>
                <a:cs typeface="Arial" panose="020B0604020202020204" pitchFamily="34" charset="0"/>
              </a:rPr>
              <a:t>Besoins en calcium et vitamine D :</a:t>
            </a:r>
          </a:p>
          <a:p>
            <a:pPr marL="0" lvl="0" indent="0" algn="just" eaLnBrk="0" fontAlgn="base" hangingPunct="0">
              <a:lnSpc>
                <a:spcPct val="110000"/>
              </a:lnSpc>
              <a:spcBef>
                <a:spcPts val="0"/>
              </a:spcBef>
              <a:spcAft>
                <a:spcPct val="0"/>
              </a:spcAft>
              <a:buClrTx/>
              <a:buSzPct val="85000"/>
              <a:buNone/>
              <a:defRPr/>
            </a:pPr>
            <a:r>
              <a:rPr lang="fr-FR" kern="0" dirty="0">
                <a:solidFill>
                  <a:srgbClr val="333333">
                    <a:lumMod val="50000"/>
                  </a:srgbClr>
                </a:solidFill>
                <a:latin typeface="Arial" charset="0"/>
                <a:cs typeface="Arial" charset="0"/>
              </a:rPr>
              <a:t>Les apports sont les mêmes que ceux de la femme enceinte. Les absorptions intestinales sont facilitées pendant l’allaitement. La vitamine D influe sur la qualité du lait maternel.</a:t>
            </a:r>
          </a:p>
          <a:p>
            <a:pPr>
              <a:buFont typeface="Wingdings" panose="05000000000000000000" pitchFamily="2" charset="2"/>
              <a:buChar char="§"/>
            </a:pPr>
            <a:r>
              <a:rPr lang="fr-FR" b="1" dirty="0" smtClean="0">
                <a:solidFill>
                  <a:schemeClr val="accent1">
                    <a:lumMod val="75000"/>
                  </a:schemeClr>
                </a:solidFill>
                <a:latin typeface="Arial" panose="020B0604020202020204" pitchFamily="34" charset="0"/>
                <a:cs typeface="Arial" panose="020B0604020202020204" pitchFamily="34" charset="0"/>
              </a:rPr>
              <a:t>Les besoins en vitamine A :</a:t>
            </a:r>
          </a:p>
          <a:p>
            <a:pPr marL="0" indent="0" algn="just">
              <a:spcBef>
                <a:spcPts val="0"/>
              </a:spcBef>
              <a:buNone/>
            </a:pPr>
            <a:r>
              <a:rPr lang="fr-FR" kern="0" dirty="0">
                <a:solidFill>
                  <a:srgbClr val="333333">
                    <a:lumMod val="50000"/>
                  </a:srgbClr>
                </a:solidFill>
                <a:latin typeface="Arial" charset="0"/>
                <a:cs typeface="Arial" charset="0"/>
              </a:rPr>
              <a:t>En raison de ses faibles réserves  à la naissance, il est particulièrement important d’assurer un apport adéquat au nourrisson en vitamine A. Il est donc conseillé d’augmenter les apports de la mère</a:t>
            </a:r>
            <a:endParaRPr lang="fr-FR" dirty="0"/>
          </a:p>
        </p:txBody>
      </p:sp>
    </p:spTree>
    <p:extLst>
      <p:ext uri="{BB962C8B-B14F-4D97-AF65-F5344CB8AC3E}">
        <p14:creationId xmlns:p14="http://schemas.microsoft.com/office/powerpoint/2010/main" val="1251956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051720" cy="237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à coins arrondis 3"/>
          <p:cNvSpPr/>
          <p:nvPr/>
        </p:nvSpPr>
        <p:spPr>
          <a:xfrm>
            <a:off x="1353103" y="1473277"/>
            <a:ext cx="7776864" cy="511256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Le meilleur moyen et le plus sûr pour nourrir un bébé de la naissance à 6 mois est l'allaitement maternel exclusif. L'allaitement exclusif signifie que le bébé n'a d'autre nourriture ou boisson que le lait maternel (pas d'eau, de thé, de miel, de bouillie, etc.). Tous les besoins nutritionnels des bébés sont satisfaits par le seul lait maternel, même dans leurs tous premiers jours de vie.  Ils n'ont pas besoin d'eau même dans les climats chauds.  Si on leur donne autre chose que du lait, même en petites quantités, certains des avantages de l'allaitement maternel se perdent</a:t>
            </a:r>
            <a:endParaRPr lang="fr-FR" sz="2400" dirty="0">
              <a:solidFill>
                <a:schemeClr val="tx1"/>
              </a:solidFill>
            </a:endParaRPr>
          </a:p>
        </p:txBody>
      </p:sp>
    </p:spTree>
    <p:extLst>
      <p:ext uri="{BB962C8B-B14F-4D97-AF65-F5344CB8AC3E}">
        <p14:creationId xmlns:p14="http://schemas.microsoft.com/office/powerpoint/2010/main" val="26126675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988840"/>
            <a:ext cx="8507288" cy="4137323"/>
          </a:xfrm>
        </p:spPr>
        <p:txBody>
          <a:bodyPr>
            <a:normAutofit fontScale="85000" lnSpcReduction="20000"/>
          </a:bodyPr>
          <a:lstStyle/>
          <a:p>
            <a:pPr marL="0" lvl="0" indent="0" algn="just" fontAlgn="base">
              <a:spcBef>
                <a:spcPct val="0"/>
              </a:spcBef>
              <a:spcAft>
                <a:spcPct val="0"/>
              </a:spcAft>
              <a:buClrTx/>
              <a:buSzTx/>
              <a:buNone/>
              <a:defRPr/>
            </a:pPr>
            <a:r>
              <a:rPr lang="fr-FR" dirty="0">
                <a:solidFill>
                  <a:srgbClr val="333333">
                    <a:lumMod val="50000"/>
                  </a:srgbClr>
                </a:solidFill>
                <a:latin typeface="Arial" pitchFamily="34" charset="0"/>
                <a:cs typeface="Arial" pitchFamily="34" charset="0"/>
              </a:rPr>
              <a:t> Le lait maternel est le meilleur aliment qui soit pour  votre enfant. Cependant, si vous ne pouvez allaiter, un enfant peut tout aussi bien se   développer de façon saine avec un lait de substitution donné au biberon. Aujourd’hui la composition du lait   pour bébé se rapproche de plus en plus, en termes d’apport énergétique et nutritionnel, de celle du lait  maternel. Les substances immunitaires existantes dans le lait maternel font cependant défaut. Des liens  affectifs profonds entre la  mère et l’enfant peuvent  aussi bien se créer avec une alimentation au biberon qu’avec l’allaitement. Donc il faut le allaiter</a:t>
            </a:r>
          </a:p>
          <a:p>
            <a:pPr algn="just"/>
            <a:endParaRPr lang="fr-FR" dirty="0"/>
          </a:p>
        </p:txBody>
      </p:sp>
      <p:sp>
        <p:nvSpPr>
          <p:cNvPr id="4" name="Rogner un rectangle avec un coin du même côté 3"/>
          <p:cNvSpPr/>
          <p:nvPr/>
        </p:nvSpPr>
        <p:spPr>
          <a:xfrm>
            <a:off x="914520" y="369625"/>
            <a:ext cx="7545912" cy="936104"/>
          </a:xfrm>
          <a:prstGeom prst="snip2SameRect">
            <a:avLst>
              <a:gd name="adj1" fmla="val 37787"/>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rgbClr val="FF0000"/>
                </a:solidFill>
              </a:rPr>
              <a:t>Aux mères qui n’allaitent pas </a:t>
            </a:r>
            <a:endParaRPr lang="fr-FR" sz="4000" dirty="0">
              <a:solidFill>
                <a:srgbClr val="FF0000"/>
              </a:solidFill>
            </a:endParaRPr>
          </a:p>
        </p:txBody>
      </p:sp>
    </p:spTree>
    <p:extLst>
      <p:ext uri="{BB962C8B-B14F-4D97-AF65-F5344CB8AC3E}">
        <p14:creationId xmlns:p14="http://schemas.microsoft.com/office/powerpoint/2010/main" val="2923699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75000"/>
                  </a:schemeClr>
                </a:solidFill>
                <a:latin typeface="Times New Roman" pitchFamily="18" charset="0"/>
                <a:cs typeface="Times New Roman" pitchFamily="18" charset="0"/>
              </a:rPr>
              <a:t>Les besoins en nutriments </a:t>
            </a:r>
            <a:r>
              <a:rPr lang="fr-FR" sz="2000" dirty="0" smtClean="0"/>
              <a:t/>
            </a:r>
            <a:br>
              <a:rPr lang="fr-FR" sz="2000" dirty="0" smtClean="0"/>
            </a:br>
            <a:endParaRPr lang="fr-FR" sz="2000" dirty="0" smtClean="0">
              <a:latin typeface="+mn-lt"/>
              <a:ea typeface="+mn-ea"/>
              <a:cs typeface="+mn-cs"/>
            </a:endParaRPr>
          </a:p>
        </p:txBody>
      </p:sp>
      <p:sp>
        <p:nvSpPr>
          <p:cNvPr id="3" name="Espace réservé du contenu 2"/>
          <p:cNvSpPr>
            <a:spLocks noGrp="1"/>
          </p:cNvSpPr>
          <p:nvPr>
            <p:ph idx="1"/>
          </p:nvPr>
        </p:nvSpPr>
        <p:spPr/>
        <p:txBody>
          <a:bodyPr>
            <a:normAutofit fontScale="92500" lnSpcReduction="20000"/>
          </a:bodyPr>
          <a:lstStyle/>
          <a:p>
            <a:r>
              <a:rPr lang="fr-FR" dirty="0" smtClean="0"/>
              <a:t>Un enfant qui grandit a des besoins nutritionnels bien plus importants qu'un adulte. Une mauvaise alimentation peut entraîner des carences en nutriments essentiels indispensables au développement et à une croissance normale. Un enfant en pleine croissance a besoin tous les jours de plusieurs nutriments essentiels.</a:t>
            </a:r>
          </a:p>
          <a:p>
            <a:r>
              <a:rPr lang="fr-FR" dirty="0" smtClean="0"/>
              <a:t>Une alimentation variée permet d'apporter au corps tous les éléments nutritifs dont il a besoin pour fonctionner : protéines, glucides, lipides, fibres, vitamines, minéraux et oligoéléments.</a:t>
            </a:r>
            <a:endParaRPr lang="fr-FR" dirty="0"/>
          </a:p>
        </p:txBody>
      </p:sp>
      <p:pic>
        <p:nvPicPr>
          <p:cNvPr id="4" name="Picture 34">
            <a:extLst>
              <a:ext uri="{FF2B5EF4-FFF2-40B4-BE49-F238E27FC236}">
                <a16:creationId xmlns="" xmlns:a16="http://schemas.microsoft.com/office/drawing/2014/main" id="{36C2226A-B111-467D-9ABD-7F50809BE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953" y="631467"/>
            <a:ext cx="629786" cy="761741"/>
          </a:xfrm>
          <a:prstGeom prst="rect">
            <a:avLst/>
          </a:prstGeom>
        </p:spPr>
      </p:pic>
      <p:pic>
        <p:nvPicPr>
          <p:cNvPr id="2050" name="Picture 2" descr="E:\besoins-nutritionnels.jpg"/>
          <p:cNvPicPr>
            <a:picLocks noChangeAspect="1" noChangeArrowheads="1"/>
          </p:cNvPicPr>
          <p:nvPr/>
        </p:nvPicPr>
        <p:blipFill>
          <a:blip r:embed="rId3"/>
          <a:srcRect/>
          <a:stretch>
            <a:fillRect/>
          </a:stretch>
        </p:blipFill>
        <p:spPr bwMode="auto">
          <a:xfrm>
            <a:off x="6106273" y="4706848"/>
            <a:ext cx="2300288"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5683034"/>
      </p:ext>
    </p:extLst>
  </p:cSld>
  <p:clrMapOvr>
    <a:masterClrMapping/>
  </p:clrMapOvr>
  <p:transition>
    <p:wipe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7467600" cy="1143000"/>
          </a:xfrm>
        </p:spPr>
        <p:txBody>
          <a:bodyPr>
            <a:normAutofit fontScale="90000"/>
          </a:bodyPr>
          <a:lstStyle/>
          <a:p>
            <a:r>
              <a:rPr lang="fr-FR" b="1" dirty="0" smtClean="0">
                <a:solidFill>
                  <a:srgbClr val="FF0000"/>
                </a:solidFill>
                <a:latin typeface="Arial" panose="020B0604020202020204" pitchFamily="34" charset="0"/>
                <a:cs typeface="Arial" panose="020B0604020202020204" pitchFamily="34" charset="0"/>
              </a:rPr>
              <a:t>Alimentation et allaitement à retenir:</a:t>
            </a:r>
            <a:endParaRPr lang="fr-FR" b="1"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sz="quarter" idx="1"/>
          </p:nvPr>
        </p:nvSpPr>
        <p:spPr>
          <a:xfrm>
            <a:off x="467544" y="1412776"/>
            <a:ext cx="7467600" cy="4873752"/>
          </a:xfrm>
        </p:spPr>
        <p:txBody>
          <a:bodyPr>
            <a:normAutofit fontScale="92500" lnSpcReduction="20000"/>
          </a:bodyPr>
          <a:lstStyle/>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Faire 3 repas par jour + 1 collation  dans l’après-midi.</a:t>
            </a:r>
          </a:p>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Consommer 4 produits laitiers  par jour.</a:t>
            </a:r>
          </a:p>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Consommer à chaque repas des féculents en alternant ceux qui sont complets de ceux qui sont raffinés.</a:t>
            </a:r>
          </a:p>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Consommer  5 à 6 portions de végétaux crus et cuits par jour. Varier au maximum les fruits et légumes pour avoir un apport satisfaisant en vitamines, minéraux et oligo-éléments.</a:t>
            </a:r>
          </a:p>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Consommer de la viande (ou poisson ou œufs) 1 à 2 fois par jour.</a:t>
            </a:r>
          </a:p>
          <a:p>
            <a:endParaRPr lang="fr-FR" dirty="0"/>
          </a:p>
        </p:txBody>
      </p:sp>
    </p:spTree>
    <p:extLst>
      <p:ext uri="{BB962C8B-B14F-4D97-AF65-F5344CB8AC3E}">
        <p14:creationId xmlns:p14="http://schemas.microsoft.com/office/powerpoint/2010/main" val="4286441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a:xfrm>
            <a:off x="467544" y="1984248"/>
            <a:ext cx="7467600" cy="4873752"/>
          </a:xfrm>
        </p:spPr>
        <p:txBody>
          <a:bodyPr>
            <a:normAutofit fontScale="92500" lnSpcReduction="10000"/>
          </a:bodyPr>
          <a:lstStyle/>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Insister sur une consommation régulière de poissons gras et huiles végétales variées.</a:t>
            </a:r>
          </a:p>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Limiter la consommation de produits sucrés car ils peuvent provoquer une prise de poids aussi bien pour la mère que pour le bébé.</a:t>
            </a:r>
          </a:p>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Boire au moins 2 l d’eau par jour</a:t>
            </a:r>
          </a:p>
          <a:p>
            <a:pPr marL="0" lvl="0" indent="0" algn="just" eaLnBrk="0" fontAlgn="base" hangingPunct="0">
              <a:spcBef>
                <a:spcPts val="0"/>
              </a:spcBef>
              <a:spcAft>
                <a:spcPct val="0"/>
              </a:spcAft>
              <a:buClrTx/>
              <a:buSzPct val="85000"/>
              <a:buBlip>
                <a:blip r:embed="rId2"/>
              </a:buBlip>
              <a:defRPr/>
            </a:pPr>
            <a:r>
              <a:rPr lang="fr-FR" kern="0" dirty="0">
                <a:solidFill>
                  <a:srgbClr val="333333">
                    <a:lumMod val="50000"/>
                  </a:srgbClr>
                </a:solidFill>
                <a:latin typeface="Arial" charset="0"/>
                <a:cs typeface="Arial" charset="0"/>
              </a:rPr>
              <a:t>Limiter votre consommation de thé ou de café : les effets de la caféine chez le nourrisson sont mal connus.</a:t>
            </a:r>
          </a:p>
          <a:p>
            <a:pPr marL="342900" lvl="0" indent="-342900" eaLnBrk="0" fontAlgn="base" hangingPunct="0">
              <a:spcBef>
                <a:spcPct val="20000"/>
              </a:spcBef>
              <a:spcAft>
                <a:spcPct val="0"/>
              </a:spcAft>
              <a:buClrTx/>
              <a:buSzPct val="85000"/>
              <a:buNone/>
              <a:defRPr/>
            </a:pPr>
            <a:endParaRPr lang="fr-FR" sz="3200" kern="0" dirty="0">
              <a:solidFill>
                <a:srgbClr val="00264C"/>
              </a:solidFill>
              <a:latin typeface="Times New Roman"/>
            </a:endParaRPr>
          </a:p>
          <a:p>
            <a:pPr marL="342900" lvl="0" indent="-342900" eaLnBrk="0" fontAlgn="base" hangingPunct="0">
              <a:spcBef>
                <a:spcPct val="20000"/>
              </a:spcBef>
              <a:spcAft>
                <a:spcPct val="0"/>
              </a:spcAft>
              <a:buClrTx/>
              <a:buSzPct val="85000"/>
              <a:buBlip>
                <a:blip r:embed="rId2"/>
              </a:buBlip>
              <a:defRPr/>
            </a:pPr>
            <a:endParaRPr lang="fr-FR" sz="3200" kern="0" dirty="0">
              <a:solidFill>
                <a:srgbClr val="00264C"/>
              </a:solidFill>
              <a:latin typeface="Times New Roman"/>
            </a:endParaRPr>
          </a:p>
          <a:p>
            <a:endParaRPr lang="fr-FR" dirty="0"/>
          </a:p>
        </p:txBody>
      </p:sp>
    </p:spTree>
    <p:extLst>
      <p:ext uri="{BB962C8B-B14F-4D97-AF65-F5344CB8AC3E}">
        <p14:creationId xmlns:p14="http://schemas.microsoft.com/office/powerpoint/2010/main" val="1238597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6737"/>
            <a:ext cx="8147248" cy="994122"/>
          </a:xfrm>
        </p:spPr>
        <p:txBody>
          <a:bodyPr>
            <a:normAutofit fontScale="90000"/>
          </a:bodyPr>
          <a:lstStyle/>
          <a:p>
            <a:r>
              <a:rPr lang="fr-FR" b="1" dirty="0" smtClean="0">
                <a:solidFill>
                  <a:srgbClr val="FF0000"/>
                </a:solidFill>
                <a:latin typeface="Arial" panose="020B0604020202020204" pitchFamily="34" charset="0"/>
                <a:cs typeface="Arial" panose="020B0604020202020204" pitchFamily="34" charset="0"/>
              </a:rPr>
              <a:t>Quels aliments éviter </a:t>
            </a:r>
            <a:r>
              <a:rPr lang="fr-FR" b="1" dirty="0">
                <a:solidFill>
                  <a:srgbClr val="FF0000"/>
                </a:solidFill>
                <a:latin typeface="Arial" panose="020B0604020202020204" pitchFamily="34" charset="0"/>
                <a:cs typeface="Arial" panose="020B0604020202020204" pitchFamily="34" charset="0"/>
              </a:rPr>
              <a:t>pendant l’allaitement?</a:t>
            </a:r>
          </a:p>
        </p:txBody>
      </p:sp>
      <p:sp>
        <p:nvSpPr>
          <p:cNvPr id="3" name="Espace réservé du contenu 2"/>
          <p:cNvSpPr>
            <a:spLocks noGrp="1"/>
          </p:cNvSpPr>
          <p:nvPr>
            <p:ph sz="quarter" idx="1"/>
          </p:nvPr>
        </p:nvSpPr>
        <p:spPr/>
        <p:txBody>
          <a:bodyPr>
            <a:normAutofit fontScale="70000" lnSpcReduction="20000"/>
          </a:bodyPr>
          <a:lstStyle/>
          <a:p>
            <a:pPr marL="0" lvl="0" indent="0" algn="just" eaLnBrk="0" fontAlgn="base" hangingPunct="0">
              <a:lnSpc>
                <a:spcPct val="110000"/>
              </a:lnSpc>
              <a:spcBef>
                <a:spcPts val="0"/>
              </a:spcBef>
              <a:spcAft>
                <a:spcPct val="0"/>
              </a:spcAft>
              <a:buClrTx/>
              <a:buSzPct val="85000"/>
              <a:buFont typeface="Wingdings" pitchFamily="2" charset="2"/>
              <a:buChar char="q"/>
              <a:defRPr/>
            </a:pPr>
            <a:r>
              <a:rPr lang="fr-FR" kern="0" dirty="0">
                <a:solidFill>
                  <a:srgbClr val="333333">
                    <a:lumMod val="50000"/>
                  </a:srgbClr>
                </a:solidFill>
                <a:latin typeface="Arial" pitchFamily="34" charset="0"/>
                <a:cs typeface="Arial" pitchFamily="34" charset="0"/>
              </a:rPr>
              <a:t> Les allergènes à surveiller</a:t>
            </a:r>
          </a:p>
          <a:p>
            <a:pPr marL="0" lvl="0" indent="0" algn="just" eaLnBrk="0" fontAlgn="base" hangingPunct="0">
              <a:lnSpc>
                <a:spcPct val="110000"/>
              </a:lnSpc>
              <a:spcBef>
                <a:spcPts val="0"/>
              </a:spcBef>
              <a:spcAft>
                <a:spcPct val="0"/>
              </a:spcAft>
              <a:buClrTx/>
              <a:buSzPct val="85000"/>
              <a:buNone/>
              <a:defRPr/>
            </a:pPr>
            <a:r>
              <a:rPr lang="fr-FR" kern="0" dirty="0">
                <a:solidFill>
                  <a:srgbClr val="333333">
                    <a:lumMod val="50000"/>
                  </a:srgbClr>
                </a:solidFill>
                <a:latin typeface="Arial" pitchFamily="34" charset="0"/>
                <a:cs typeface="Arial" pitchFamily="34" charset="0"/>
              </a:rPr>
              <a:t>Il arrive parfois que le bébé réagisse mal au lait maternel et développe une allergie. Celle-ci peut alors se manifester par de l’eczéma, une éruption cutanée, des problèmes intestinaux… Il convient alors de trouver l’aliment responsable pour le retirer de l’alimentation de la mère.</a:t>
            </a:r>
          </a:p>
          <a:p>
            <a:pPr marL="0" lvl="0" indent="0" algn="just" eaLnBrk="0" fontAlgn="base" hangingPunct="0">
              <a:lnSpc>
                <a:spcPct val="110000"/>
              </a:lnSpc>
              <a:spcBef>
                <a:spcPts val="0"/>
              </a:spcBef>
              <a:spcAft>
                <a:spcPct val="0"/>
              </a:spcAft>
              <a:buClrTx/>
              <a:buSzPct val="85000"/>
              <a:buNone/>
              <a:defRPr/>
            </a:pPr>
            <a:r>
              <a:rPr lang="fr-FR" kern="0" dirty="0">
                <a:solidFill>
                  <a:srgbClr val="333333">
                    <a:lumMod val="50000"/>
                  </a:srgbClr>
                </a:solidFill>
                <a:latin typeface="Arial" pitchFamily="34" charset="0"/>
                <a:cs typeface="Arial" pitchFamily="34" charset="0"/>
              </a:rPr>
              <a:t>Le lait maternel contient des traces infimes de protéines. L’allergène le plus fréquemment responsable des allergies chez le bébé sont les protéines de lait de vache. En cas de doute, on cesse les produits à base de lait de vache pendant trois semaines. Si le bébé va mieux, la maman cesse de manger l’aliment concerné jusqu'à la fin de l’allaitement</a:t>
            </a:r>
          </a:p>
        </p:txBody>
      </p:sp>
    </p:spTree>
    <p:extLst>
      <p:ext uri="{BB962C8B-B14F-4D97-AF65-F5344CB8AC3E}">
        <p14:creationId xmlns:p14="http://schemas.microsoft.com/office/powerpoint/2010/main" val="861370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0000"/>
                </a:solidFill>
                <a:latin typeface="Arial" panose="020B0604020202020204" pitchFamily="34" charset="0"/>
                <a:cs typeface="Arial" panose="020B0604020202020204" pitchFamily="34" charset="0"/>
              </a:rPr>
              <a:t>Conclusion</a:t>
            </a:r>
            <a:endParaRPr lang="fr-FR" b="1"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sz="quarter" idx="1"/>
          </p:nvPr>
        </p:nvSpPr>
        <p:spPr>
          <a:xfrm>
            <a:off x="467544" y="1967511"/>
            <a:ext cx="7467600" cy="4873752"/>
          </a:xfrm>
        </p:spPr>
        <p:txBody>
          <a:bodyPr/>
          <a:lstStyle/>
          <a:p>
            <a:pPr marL="0" lvl="0" indent="0" algn="just" eaLnBrk="0" fontAlgn="base" hangingPunct="0">
              <a:spcBef>
                <a:spcPts val="0"/>
              </a:spcBef>
              <a:spcAft>
                <a:spcPct val="0"/>
              </a:spcAft>
              <a:buClrTx/>
              <a:buSzPct val="85000"/>
              <a:buNone/>
              <a:defRPr/>
            </a:pPr>
            <a:r>
              <a:rPr lang="fr-FR" kern="0" dirty="0" smtClean="0">
                <a:solidFill>
                  <a:srgbClr val="333333">
                    <a:lumMod val="50000"/>
                  </a:srgbClr>
                </a:solidFill>
                <a:latin typeface="Arial" pitchFamily="34" charset="0"/>
                <a:cs typeface="Arial" pitchFamily="34" charset="0"/>
              </a:rPr>
              <a:t>L’allaitement </a:t>
            </a:r>
            <a:r>
              <a:rPr lang="fr-FR" kern="0" dirty="0">
                <a:solidFill>
                  <a:srgbClr val="333333">
                    <a:lumMod val="50000"/>
                  </a:srgbClr>
                </a:solidFill>
                <a:latin typeface="Arial" pitchFamily="34" charset="0"/>
                <a:cs typeface="Arial" pitchFamily="34" charset="0"/>
              </a:rPr>
              <a:t>maternel est le moyen naturel et le plus intéressant pour nourrir un nouveau-né il ne doit pas être délacé en faveur de l’allaitement artificiel en absence de contre-indication.</a:t>
            </a:r>
          </a:p>
          <a:p>
            <a:pPr marL="0" lvl="0" indent="0" algn="just" eaLnBrk="0" fontAlgn="base" hangingPunct="0">
              <a:spcBef>
                <a:spcPts val="0"/>
              </a:spcBef>
              <a:spcAft>
                <a:spcPct val="0"/>
              </a:spcAft>
              <a:buClrTx/>
              <a:buSzPct val="85000"/>
              <a:buNone/>
              <a:defRPr/>
            </a:pPr>
            <a:endParaRPr lang="fr-FR" kern="0" dirty="0" smtClean="0">
              <a:solidFill>
                <a:srgbClr val="333333">
                  <a:lumMod val="50000"/>
                </a:srgbClr>
              </a:solidFill>
              <a:latin typeface="Arial" pitchFamily="34" charset="0"/>
              <a:cs typeface="Arial" pitchFamily="34" charset="0"/>
            </a:endParaRPr>
          </a:p>
          <a:p>
            <a:pPr marL="0" lvl="0" indent="0" algn="just" eaLnBrk="0" fontAlgn="base" hangingPunct="0">
              <a:spcBef>
                <a:spcPts val="0"/>
              </a:spcBef>
              <a:spcAft>
                <a:spcPct val="0"/>
              </a:spcAft>
              <a:buClrTx/>
              <a:buSzPct val="85000"/>
              <a:buNone/>
              <a:defRPr/>
            </a:pPr>
            <a:r>
              <a:rPr lang="fr-FR" kern="0" dirty="0" smtClean="0">
                <a:solidFill>
                  <a:srgbClr val="333333">
                    <a:lumMod val="50000"/>
                  </a:srgbClr>
                </a:solidFill>
                <a:latin typeface="Arial" pitchFamily="34" charset="0"/>
                <a:cs typeface="Arial" pitchFamily="34" charset="0"/>
              </a:rPr>
              <a:t>Vaut </a:t>
            </a:r>
            <a:r>
              <a:rPr lang="fr-FR" kern="0" dirty="0">
                <a:solidFill>
                  <a:srgbClr val="333333">
                    <a:lumMod val="50000"/>
                  </a:srgbClr>
                </a:solidFill>
                <a:latin typeface="Arial" pitchFamily="34" charset="0"/>
                <a:cs typeface="Arial" pitchFamily="34" charset="0"/>
              </a:rPr>
              <a:t>mieux prévenir que guérir …. Nos enfants ,Nos priorités</a:t>
            </a:r>
          </a:p>
          <a:p>
            <a:pPr marL="0" lvl="0" indent="0" eaLnBrk="0" fontAlgn="base" hangingPunct="0">
              <a:spcBef>
                <a:spcPct val="20000"/>
              </a:spcBef>
              <a:spcAft>
                <a:spcPct val="0"/>
              </a:spcAft>
              <a:buClrTx/>
              <a:buSzPct val="85000"/>
              <a:buNone/>
              <a:defRPr/>
            </a:pPr>
            <a:endParaRPr lang="fr-FR" kern="0" dirty="0">
              <a:solidFill>
                <a:srgbClr val="333333">
                  <a:lumMod val="50000"/>
                </a:srgbClr>
              </a:solidFill>
              <a:latin typeface="Arial" pitchFamily="34" charset="0"/>
              <a:cs typeface="Arial" pitchFamily="34" charset="0"/>
            </a:endParaRPr>
          </a:p>
          <a:p>
            <a:pPr marL="0" indent="0">
              <a:buNone/>
            </a:pPr>
            <a:endParaRPr lang="fr-FR" dirty="0"/>
          </a:p>
        </p:txBody>
      </p:sp>
    </p:spTree>
    <p:extLst>
      <p:ext uri="{BB962C8B-B14F-4D97-AF65-F5344CB8AC3E}">
        <p14:creationId xmlns:p14="http://schemas.microsoft.com/office/powerpoint/2010/main" val="24533946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70992" y="1988840"/>
            <a:ext cx="9073008" cy="704850"/>
          </a:xfrm>
        </p:spPr>
        <p:txBody>
          <a:bodyPr>
            <a:normAutofit fontScale="90000"/>
          </a:bodyPr>
          <a:lstStyle/>
          <a:p>
            <a:pPr algn="ctr"/>
            <a:r>
              <a:rPr lang="fr-FR" altLang="fr-FR" sz="5400" b="1" i="1" dirty="0" smtClean="0">
                <a:solidFill>
                  <a:srgbClr val="000000"/>
                </a:solidFill>
                <a:effectLst>
                  <a:outerShdw blurRad="38100" dist="38100" dir="2700000" algn="tl">
                    <a:srgbClr val="000000">
                      <a:alpha val="43137"/>
                    </a:srgbClr>
                  </a:outerShdw>
                </a:effectLst>
                <a:latin typeface="Bell MT" panose="02020503060305020303" pitchFamily="18" charset="0"/>
              </a:rPr>
              <a:t>	</a:t>
            </a:r>
            <a:br>
              <a:rPr lang="fr-FR" altLang="fr-FR" sz="5400" b="1" i="1" dirty="0" smtClean="0">
                <a:solidFill>
                  <a:srgbClr val="000000"/>
                </a:solidFill>
                <a:effectLst>
                  <a:outerShdw blurRad="38100" dist="38100" dir="2700000" algn="tl">
                    <a:srgbClr val="000000">
                      <a:alpha val="43137"/>
                    </a:srgbClr>
                  </a:outerShdw>
                </a:effectLst>
                <a:latin typeface="Bell MT" panose="02020503060305020303" pitchFamily="18" charset="0"/>
              </a:rPr>
            </a:br>
            <a:r>
              <a:rPr lang="fr-FR" altLang="fr-FR" sz="5400" b="1" i="1" dirty="0" smtClean="0">
                <a:solidFill>
                  <a:srgbClr val="000000"/>
                </a:solidFill>
                <a:effectLst>
                  <a:outerShdw blurRad="38100" dist="38100" dir="2700000" algn="tl">
                    <a:srgbClr val="000000">
                      <a:alpha val="43137"/>
                    </a:srgbClr>
                  </a:outerShdw>
                </a:effectLst>
                <a:latin typeface="Bell MT" panose="02020503060305020303" pitchFamily="18" charset="0"/>
              </a:rPr>
              <a:t/>
            </a:r>
            <a:br>
              <a:rPr lang="fr-FR" altLang="fr-FR" sz="5400" b="1" i="1" dirty="0" smtClean="0">
                <a:solidFill>
                  <a:srgbClr val="000000"/>
                </a:solidFill>
                <a:effectLst>
                  <a:outerShdw blurRad="38100" dist="38100" dir="2700000" algn="tl">
                    <a:srgbClr val="000000">
                      <a:alpha val="43137"/>
                    </a:srgbClr>
                  </a:outerShdw>
                </a:effectLst>
                <a:latin typeface="Bell MT" panose="02020503060305020303" pitchFamily="18" charset="0"/>
              </a:rPr>
            </a:br>
            <a:r>
              <a:rPr lang="fr-FR" altLang="fr-FR" sz="5400" b="1" i="1" dirty="0" smtClean="0">
                <a:solidFill>
                  <a:srgbClr val="000000"/>
                </a:solidFill>
                <a:effectLst>
                  <a:outerShdw blurRad="38100" dist="38100" dir="2700000" algn="tl">
                    <a:srgbClr val="000000">
                      <a:alpha val="43137"/>
                    </a:srgbClr>
                  </a:outerShdw>
                </a:effectLst>
                <a:latin typeface="Bell MT" panose="02020503060305020303" pitchFamily="18" charset="0"/>
              </a:rPr>
              <a:t>Les besoins nutritionnels du sportif</a:t>
            </a:r>
            <a:endParaRPr lang="en-US" altLang="fr-FR" sz="5400" b="1" i="1" dirty="0">
              <a:solidFill>
                <a:srgbClr val="000000"/>
              </a:solidFill>
              <a:effectLst>
                <a:outerShdw blurRad="38100" dist="38100" dir="2700000" algn="tl">
                  <a:srgbClr val="000000">
                    <a:alpha val="43137"/>
                  </a:srgbClr>
                </a:outerShdw>
              </a:effectLst>
              <a:latin typeface="Bell MT" panose="02020503060305020303" pitchFamily="18" charset="0"/>
            </a:endParaRPr>
          </a:p>
        </p:txBody>
      </p:sp>
      <p:sp>
        <p:nvSpPr>
          <p:cNvPr id="2" name="Sous-titre 1"/>
          <p:cNvSpPr>
            <a:spLocks noGrp="1"/>
          </p:cNvSpPr>
          <p:nvPr>
            <p:ph type="subTitle" idx="1"/>
          </p:nvPr>
        </p:nvSpPr>
        <p:spPr/>
        <p:txBody>
          <a:bodyPr/>
          <a:lstStyle/>
          <a:p>
            <a:endParaRPr lang="fr-FR"/>
          </a:p>
        </p:txBody>
      </p:sp>
    </p:spTree>
    <p:extLst>
      <p:ext uri="{BB962C8B-B14F-4D97-AF65-F5344CB8AC3E}">
        <p14:creationId xmlns:p14="http://schemas.microsoft.com/office/powerpoint/2010/main" val="11694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i="1" u="sng" dirty="0" smtClean="0">
                <a:solidFill>
                  <a:srgbClr val="000000"/>
                </a:solidFill>
                <a:effectLst>
                  <a:outerShdw blurRad="38100" dist="38100" dir="2700000" algn="tl">
                    <a:srgbClr val="000000">
                      <a:alpha val="43137"/>
                    </a:srgbClr>
                  </a:outerShdw>
                </a:effectLst>
              </a:rPr>
              <a:t>Sommaire :</a:t>
            </a:r>
            <a:endParaRPr lang="fr-FR"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251520" y="1052736"/>
            <a:ext cx="8130480" cy="4738464"/>
          </a:xfrm>
        </p:spPr>
        <p:txBody>
          <a:bodyPr/>
          <a:lstStyle/>
          <a:p>
            <a:pPr marL="0" indent="0">
              <a:buNone/>
            </a:pPr>
            <a:r>
              <a:rPr lang="fr-FR" sz="2400" i="1" dirty="0" smtClean="0">
                <a:solidFill>
                  <a:srgbClr val="000000"/>
                </a:solidFill>
              </a:rPr>
              <a:t>1.     Introduction</a:t>
            </a:r>
          </a:p>
          <a:p>
            <a:pPr marL="0" indent="0">
              <a:buNone/>
            </a:pPr>
            <a:r>
              <a:rPr lang="fr-FR" sz="2400" i="1" dirty="0" smtClean="0">
                <a:solidFill>
                  <a:srgbClr val="000000"/>
                </a:solidFill>
              </a:rPr>
              <a:t>2.    Dépenses et apports énergétiques chez le sportif</a:t>
            </a:r>
          </a:p>
          <a:p>
            <a:pPr marL="0" indent="0">
              <a:buNone/>
            </a:pPr>
            <a:r>
              <a:rPr lang="fr-FR" sz="2400" i="1" dirty="0" smtClean="0">
                <a:solidFill>
                  <a:srgbClr val="000000"/>
                </a:solidFill>
              </a:rPr>
              <a:t>3.    Nature et mise en réserve des substrats utilisés</a:t>
            </a:r>
          </a:p>
          <a:p>
            <a:pPr marL="0" indent="0">
              <a:buNone/>
            </a:pPr>
            <a:r>
              <a:rPr lang="fr-FR" sz="2400" i="1" dirty="0" smtClean="0">
                <a:solidFill>
                  <a:srgbClr val="000000"/>
                </a:solidFill>
              </a:rPr>
              <a:t>3.1. Les glucides</a:t>
            </a:r>
          </a:p>
          <a:p>
            <a:pPr marL="0" indent="0">
              <a:buNone/>
            </a:pPr>
            <a:r>
              <a:rPr lang="fr-FR" sz="2400" i="1" dirty="0" smtClean="0">
                <a:solidFill>
                  <a:srgbClr val="000000"/>
                </a:solidFill>
              </a:rPr>
              <a:t>3.2. Les lipides</a:t>
            </a:r>
          </a:p>
          <a:p>
            <a:pPr marL="0" indent="0">
              <a:buNone/>
            </a:pPr>
            <a:r>
              <a:rPr lang="fr-FR" sz="2400" i="1" dirty="0" smtClean="0">
                <a:solidFill>
                  <a:srgbClr val="000000"/>
                </a:solidFill>
              </a:rPr>
              <a:t>3.3. Les protéines</a:t>
            </a:r>
          </a:p>
          <a:p>
            <a:pPr marL="0" indent="0">
              <a:buNone/>
            </a:pPr>
            <a:r>
              <a:rPr lang="fr-FR" sz="2400" i="1" dirty="0" smtClean="0">
                <a:solidFill>
                  <a:srgbClr val="000000"/>
                </a:solidFill>
              </a:rPr>
              <a:t>3.4. eau ,sels minéraux et vitamines</a:t>
            </a:r>
          </a:p>
          <a:p>
            <a:pPr marL="0" indent="0">
              <a:buNone/>
            </a:pPr>
            <a:r>
              <a:rPr lang="fr-FR" sz="2400" i="1" dirty="0" smtClean="0">
                <a:solidFill>
                  <a:srgbClr val="000000"/>
                </a:solidFill>
              </a:rPr>
              <a:t>4     Les besoins caloriques </a:t>
            </a:r>
          </a:p>
          <a:p>
            <a:pPr marL="0" indent="0">
              <a:buNone/>
            </a:pPr>
            <a:r>
              <a:rPr lang="fr-FR" sz="2400" i="1" dirty="0" smtClean="0">
                <a:solidFill>
                  <a:srgbClr val="000000"/>
                </a:solidFill>
              </a:rPr>
              <a:t>5    Conclusion</a:t>
            </a:r>
          </a:p>
          <a:p>
            <a:pPr marL="0" indent="0">
              <a:buNone/>
            </a:pPr>
            <a:endParaRPr lang="fr-FR" sz="2400" dirty="0" smtClean="0"/>
          </a:p>
        </p:txBody>
      </p:sp>
    </p:spTree>
    <p:extLst>
      <p:ext uri="{BB962C8B-B14F-4D97-AF65-F5344CB8AC3E}">
        <p14:creationId xmlns:p14="http://schemas.microsoft.com/office/powerpoint/2010/main" val="189279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body" idx="1"/>
          </p:nvPr>
        </p:nvSpPr>
        <p:spPr>
          <a:xfrm>
            <a:off x="395536" y="1124744"/>
            <a:ext cx="8424936" cy="4666456"/>
          </a:xfrm>
        </p:spPr>
        <p:txBody>
          <a:bodyPr/>
          <a:lstStyle/>
          <a:p>
            <a:pPr>
              <a:lnSpc>
                <a:spcPct val="80000"/>
              </a:lnSpc>
            </a:pPr>
            <a:r>
              <a:rPr lang="fr-FR" altLang="ko-KR" sz="2200" dirty="0" smtClean="0">
                <a:solidFill>
                  <a:srgbClr val="000000"/>
                </a:solidFill>
                <a:latin typeface="Verdana" pitchFamily="34" charset="0"/>
                <a:ea typeface="굴림" charset="-127"/>
              </a:rPr>
              <a:t>L’alimentation du sportif doit permettre compenser les pertes dues au métabolisme et à l’effort. Le régime alimentaire optimal peut se définir comme celui qui fournit les nutriments nécessaires pour la croissance, le maintien et la réparation des tissus et pour l’effort.</a:t>
            </a:r>
          </a:p>
          <a:p>
            <a:pPr>
              <a:lnSpc>
                <a:spcPct val="80000"/>
              </a:lnSpc>
            </a:pPr>
            <a:r>
              <a:rPr lang="fr-FR" altLang="ko-KR" sz="2200" dirty="0" smtClean="0">
                <a:solidFill>
                  <a:srgbClr val="000000"/>
                </a:solidFill>
                <a:latin typeface="Verdana" pitchFamily="34" charset="0"/>
                <a:ea typeface="굴림" charset="-127"/>
              </a:rPr>
              <a:t>La ration alimentaire sur le plan quantitatif, qualitatif est très importante aussi bien chez le sportif de loisir, le sportif de compétition ou même l’athlète de haut niveau. Chez l’athlète, elle permettra d’optimiser la performance, en particulier dans les sports d’endurance.</a:t>
            </a:r>
          </a:p>
        </p:txBody>
      </p:sp>
      <p:sp>
        <p:nvSpPr>
          <p:cNvPr id="17415" name="Rectangle 7"/>
          <p:cNvSpPr>
            <a:spLocks noGrp="1" noChangeArrowheads="1"/>
          </p:cNvSpPr>
          <p:nvPr>
            <p:ph type="title"/>
          </p:nvPr>
        </p:nvSpPr>
        <p:spPr/>
        <p:txBody>
          <a:bodyPr/>
          <a:lstStyle/>
          <a:p>
            <a:r>
              <a:rPr lang="en-US" altLang="fr-FR" sz="4000" b="1" i="1" u="sng" dirty="0" smtClean="0">
                <a:solidFill>
                  <a:srgbClr val="000000"/>
                </a:solidFill>
                <a:effectLst>
                  <a:outerShdw blurRad="38100" dist="38100" dir="2700000" algn="tl">
                    <a:srgbClr val="000000">
                      <a:alpha val="43137"/>
                    </a:srgbClr>
                  </a:outerShdw>
                </a:effectLst>
              </a:rPr>
              <a:t>1 / </a:t>
            </a:r>
            <a:r>
              <a:rPr lang="en-US" altLang="fr-FR" sz="4000" b="1" i="1" u="sng" dirty="0">
                <a:solidFill>
                  <a:srgbClr val="000000"/>
                </a:solidFill>
                <a:effectLst>
                  <a:outerShdw blurRad="38100" dist="38100" dir="2700000" algn="tl">
                    <a:srgbClr val="000000">
                      <a:alpha val="43137"/>
                    </a:srgbClr>
                  </a:outerShdw>
                </a:effectLst>
              </a:rPr>
              <a:t>I</a:t>
            </a:r>
            <a:r>
              <a:rPr lang="en-US" altLang="fr-FR" sz="4000" b="1" i="1" u="sng" dirty="0" smtClean="0">
                <a:solidFill>
                  <a:srgbClr val="000000"/>
                </a:solidFill>
                <a:effectLst>
                  <a:outerShdw blurRad="38100" dist="38100" dir="2700000" algn="tl">
                    <a:srgbClr val="000000">
                      <a:alpha val="43137"/>
                    </a:srgbClr>
                  </a:outerShdw>
                </a:effectLst>
              </a:rPr>
              <a:t>NTRODUCTION </a:t>
            </a:r>
            <a:endParaRPr lang="en-US" altLang="fr-FR" sz="4000" b="1" i="1" u="sng" dirty="0">
              <a:solidFill>
                <a:srgbClr val="000000"/>
              </a:solidFill>
              <a:effectLst>
                <a:outerShdw blurRad="38100" dist="38100" dir="2700000" algn="tl">
                  <a:srgbClr val="000000">
                    <a:alpha val="43137"/>
                  </a:srgbClr>
                </a:outerShdw>
              </a:effectLst>
            </a:endParaRPr>
          </a:p>
        </p:txBody>
      </p:sp>
      <p:pic>
        <p:nvPicPr>
          <p:cNvPr id="174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5" y="4077071"/>
            <a:ext cx="6083604" cy="2355899"/>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68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fade">
                                      <p:cBhvr>
                                        <p:cTn id="7" dur="500"/>
                                        <p:tgtEl>
                                          <p:spTgt spid="174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413">
                                            <p:txEl>
                                              <p:pRg st="0" end="0"/>
                                            </p:txEl>
                                          </p:spTgt>
                                        </p:tgtEl>
                                        <p:attrNameLst>
                                          <p:attrName>style.visibility</p:attrName>
                                        </p:attrNameLst>
                                      </p:cBhvr>
                                      <p:to>
                                        <p:strVal val="visible"/>
                                      </p:to>
                                    </p:set>
                                    <p:anim calcmode="lin" valueType="num">
                                      <p:cBhvr additive="base">
                                        <p:cTn id="12" dur="500" fill="hold"/>
                                        <p:tgtEl>
                                          <p:spTgt spid="1741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1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3">
                                            <p:txEl>
                                              <p:pRg st="1" end="1"/>
                                            </p:txEl>
                                          </p:spTgt>
                                        </p:tgtEl>
                                        <p:attrNameLst>
                                          <p:attrName>style.visibility</p:attrName>
                                        </p:attrNameLst>
                                      </p:cBhvr>
                                      <p:to>
                                        <p:strVal val="visible"/>
                                      </p:to>
                                    </p:set>
                                    <p:anim calcmode="lin" valueType="num">
                                      <p:cBhvr additive="base">
                                        <p:cTn id="16" dur="500" fill="hold"/>
                                        <p:tgtEl>
                                          <p:spTgt spid="1741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4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49760" y="188640"/>
            <a:ext cx="7294240" cy="936104"/>
          </a:xfrm>
        </p:spPr>
        <p:txBody>
          <a:bodyPr>
            <a:normAutofit fontScale="90000"/>
          </a:bodyPr>
          <a:lstStyle/>
          <a:p>
            <a:r>
              <a:rPr lang="fr-FR" altLang="fr-FR" sz="3600" b="1" i="1" u="sng" dirty="0" smtClean="0">
                <a:solidFill>
                  <a:srgbClr val="000000"/>
                </a:solidFill>
                <a:effectLst>
                  <a:outerShdw blurRad="38100" dist="38100" dir="2700000" algn="tl">
                    <a:srgbClr val="000000">
                      <a:alpha val="43137"/>
                    </a:srgbClr>
                  </a:outerShdw>
                </a:effectLst>
              </a:rPr>
              <a:t>2/Dépenses et apports énergétiques chez le sportif</a:t>
            </a:r>
            <a:endParaRPr lang="fr-FR" altLang="fr-FR" sz="3600" b="1" i="1" u="sng" dirty="0">
              <a:solidFill>
                <a:srgbClr val="000000"/>
              </a:solidFill>
              <a:effectLst>
                <a:outerShdw blurRad="38100" dist="38100" dir="2700000" algn="tl">
                  <a:srgbClr val="000000">
                    <a:alpha val="43137"/>
                  </a:srgbClr>
                </a:outerShdw>
              </a:effectLst>
            </a:endParaRPr>
          </a:p>
        </p:txBody>
      </p:sp>
      <p:sp>
        <p:nvSpPr>
          <p:cNvPr id="60419" name="Rectangle 3"/>
          <p:cNvSpPr>
            <a:spLocks noGrp="1" noChangeArrowheads="1"/>
          </p:cNvSpPr>
          <p:nvPr>
            <p:ph type="body" idx="1"/>
          </p:nvPr>
        </p:nvSpPr>
        <p:spPr>
          <a:xfrm>
            <a:off x="1907704" y="1340768"/>
            <a:ext cx="6934200" cy="5256584"/>
          </a:xfrm>
        </p:spPr>
        <p:txBody>
          <a:bodyPr/>
          <a:lstStyle/>
          <a:p>
            <a:pPr marL="0" indent="0">
              <a:lnSpc>
                <a:spcPct val="80000"/>
              </a:lnSpc>
              <a:buNone/>
            </a:pPr>
            <a:r>
              <a:rPr lang="fr-FR" altLang="fr-FR" sz="2400" b="1" i="1" dirty="0" smtClean="0">
                <a:solidFill>
                  <a:srgbClr val="000000"/>
                </a:solidFill>
              </a:rPr>
              <a:t>Les dépenses énergétiques sont tout d’abord :</a:t>
            </a:r>
          </a:p>
          <a:p>
            <a:pPr>
              <a:lnSpc>
                <a:spcPct val="80000"/>
              </a:lnSpc>
            </a:pPr>
            <a:r>
              <a:rPr lang="fr-FR" altLang="fr-FR" sz="2400" dirty="0" smtClean="0">
                <a:solidFill>
                  <a:srgbClr val="000000"/>
                </a:solidFill>
              </a:rPr>
              <a:t>Le métabolisme de base, soit l’énergie minimale requise pour que les fonctions vitales soient maintenues en état d’éveil</a:t>
            </a:r>
          </a:p>
          <a:p>
            <a:pPr>
              <a:lnSpc>
                <a:spcPct val="80000"/>
              </a:lnSpc>
            </a:pPr>
            <a:r>
              <a:rPr lang="fr-FR" altLang="fr-FR" sz="2400" dirty="0" smtClean="0">
                <a:solidFill>
                  <a:srgbClr val="000000"/>
                </a:solidFill>
              </a:rPr>
              <a:t>Les apports alimentaires du sportif vont avoir 2 objectifs :</a:t>
            </a:r>
          </a:p>
          <a:p>
            <a:pPr>
              <a:lnSpc>
                <a:spcPct val="80000"/>
              </a:lnSpc>
            </a:pPr>
            <a:r>
              <a:rPr lang="fr-FR" altLang="fr-FR" sz="2400" dirty="0" smtClean="0">
                <a:solidFill>
                  <a:srgbClr val="000000"/>
                </a:solidFill>
              </a:rPr>
              <a:t>Couvrir les besoins énergétiques par les différents nutriments : glucides, lipides et protéines</a:t>
            </a:r>
          </a:p>
          <a:p>
            <a:pPr>
              <a:lnSpc>
                <a:spcPct val="80000"/>
              </a:lnSpc>
            </a:pPr>
            <a:r>
              <a:rPr lang="fr-FR" altLang="fr-FR" sz="2400" dirty="0" smtClean="0">
                <a:solidFill>
                  <a:srgbClr val="000000"/>
                </a:solidFill>
              </a:rPr>
              <a:t>couvrir les besoins plastiques pour la réparation des tissus, les dépenses immunitaires, les enzymes, ce qui se fait essentiellement par les protéines, les minéraux, les vitamines et les oligo-éléments.</a:t>
            </a:r>
          </a:p>
        </p:txBody>
      </p:sp>
    </p:spTree>
    <p:extLst>
      <p:ext uri="{BB962C8B-B14F-4D97-AF65-F5344CB8AC3E}">
        <p14:creationId xmlns:p14="http://schemas.microsoft.com/office/powerpoint/2010/main" val="7810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barn(inVertical)">
                                      <p:cBhvr>
                                        <p:cTn id="7" dur="5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Effect transition="in" filter="wipe(down)">
                                      <p:cBhvr>
                                        <p:cTn id="12" dur="500"/>
                                        <p:tgtEl>
                                          <p:spTgt spid="6041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0419">
                                            <p:txEl>
                                              <p:pRg st="1" end="1"/>
                                            </p:txEl>
                                          </p:spTgt>
                                        </p:tgtEl>
                                        <p:attrNameLst>
                                          <p:attrName>style.visibility</p:attrName>
                                        </p:attrNameLst>
                                      </p:cBhvr>
                                      <p:to>
                                        <p:strVal val="visible"/>
                                      </p:to>
                                    </p:set>
                                    <p:animEffect transition="in" filter="wipe(down)">
                                      <p:cBhvr>
                                        <p:cTn id="15" dur="500"/>
                                        <p:tgtEl>
                                          <p:spTgt spid="6041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0419">
                                            <p:txEl>
                                              <p:pRg st="2" end="2"/>
                                            </p:txEl>
                                          </p:spTgt>
                                        </p:tgtEl>
                                        <p:attrNameLst>
                                          <p:attrName>style.visibility</p:attrName>
                                        </p:attrNameLst>
                                      </p:cBhvr>
                                      <p:to>
                                        <p:strVal val="visible"/>
                                      </p:to>
                                    </p:set>
                                    <p:animEffect transition="in" filter="wipe(down)">
                                      <p:cBhvr>
                                        <p:cTn id="18" dur="500"/>
                                        <p:tgtEl>
                                          <p:spTgt spid="6041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0419">
                                            <p:txEl>
                                              <p:pRg st="3" end="3"/>
                                            </p:txEl>
                                          </p:spTgt>
                                        </p:tgtEl>
                                        <p:attrNameLst>
                                          <p:attrName>style.visibility</p:attrName>
                                        </p:attrNameLst>
                                      </p:cBhvr>
                                      <p:to>
                                        <p:strVal val="visible"/>
                                      </p:to>
                                    </p:set>
                                    <p:animEffect transition="in" filter="wipe(down)">
                                      <p:cBhvr>
                                        <p:cTn id="21" dur="500"/>
                                        <p:tgtEl>
                                          <p:spTgt spid="6041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0419">
                                            <p:txEl>
                                              <p:pRg st="4" end="4"/>
                                            </p:txEl>
                                          </p:spTgt>
                                        </p:tgtEl>
                                        <p:attrNameLst>
                                          <p:attrName>style.visibility</p:attrName>
                                        </p:attrNameLst>
                                      </p:cBhvr>
                                      <p:to>
                                        <p:strVal val="visible"/>
                                      </p:to>
                                    </p:set>
                                    <p:animEffect transition="in" filter="wipe(down)">
                                      <p:cBhvr>
                                        <p:cTn id="26" dur="500"/>
                                        <p:tgtEl>
                                          <p:spTgt spid="60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052736"/>
            <a:ext cx="8784976" cy="5328592"/>
          </a:xfrm>
        </p:spPr>
        <p:txBody>
          <a:bodyPr/>
          <a:lstStyle/>
          <a:p>
            <a:r>
              <a:rPr lang="fr-FR" sz="2400" dirty="0">
                <a:solidFill>
                  <a:srgbClr val="000000"/>
                </a:solidFill>
              </a:rPr>
              <a:t>La thermorégulation </a:t>
            </a:r>
          </a:p>
          <a:p>
            <a:r>
              <a:rPr lang="fr-FR" sz="2400" dirty="0">
                <a:solidFill>
                  <a:srgbClr val="000000"/>
                </a:solidFill>
              </a:rPr>
              <a:t>Le climat chaud augmente le métabolisme de base </a:t>
            </a:r>
            <a:r>
              <a:rPr lang="fr-FR" sz="2400" dirty="0" smtClean="0">
                <a:solidFill>
                  <a:srgbClr val="000000"/>
                </a:solidFill>
              </a:rPr>
              <a:t>L’ambiance </a:t>
            </a:r>
            <a:r>
              <a:rPr lang="fr-FR" sz="2400" dirty="0">
                <a:solidFill>
                  <a:srgbClr val="000000"/>
                </a:solidFill>
              </a:rPr>
              <a:t>froide va doubler facilement le métabolisme de base mais cela dépendra de l’adiposité du sujet.</a:t>
            </a:r>
          </a:p>
          <a:p>
            <a:r>
              <a:rPr lang="fr-FR" sz="2400" dirty="0">
                <a:solidFill>
                  <a:srgbClr val="000000"/>
                </a:solidFill>
              </a:rPr>
              <a:t>L’activité journalière représente environ 1/3 du métabolisme de base.</a:t>
            </a:r>
          </a:p>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420392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710" y="3429000"/>
            <a:ext cx="2181225"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766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458200" cy="715963"/>
          </a:xfrm>
        </p:spPr>
        <p:txBody>
          <a:bodyPr>
            <a:normAutofit fontScale="90000"/>
          </a:bodyPr>
          <a:lstStyle/>
          <a:p>
            <a:r>
              <a:rPr lang="fr-FR" sz="3200" b="1" i="1" u="sng" dirty="0" smtClean="0">
                <a:solidFill>
                  <a:srgbClr val="000000"/>
                </a:solidFill>
                <a:effectLst>
                  <a:outerShdw blurRad="38100" dist="38100" dir="2700000" algn="tl">
                    <a:srgbClr val="000000">
                      <a:alpha val="43137"/>
                    </a:srgbClr>
                  </a:outerShdw>
                </a:effectLst>
              </a:rPr>
              <a:t>3. Nature et mise en réserve des substrats utilisés</a:t>
            </a:r>
            <a:br>
              <a:rPr lang="fr-FR" sz="3200" b="1" i="1" u="sng" dirty="0" smtClean="0">
                <a:solidFill>
                  <a:srgbClr val="000000"/>
                </a:solidFill>
                <a:effectLst>
                  <a:outerShdw blurRad="38100" dist="38100" dir="2700000" algn="tl">
                    <a:srgbClr val="000000">
                      <a:alpha val="43137"/>
                    </a:srgbClr>
                  </a:outerShdw>
                </a:effectLst>
              </a:rPr>
            </a:br>
            <a:endParaRPr lang="fr-FR" sz="3200"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07504" y="1124744"/>
            <a:ext cx="8784976" cy="5400600"/>
          </a:xfrm>
        </p:spPr>
        <p:txBody>
          <a:bodyPr/>
          <a:lstStyle/>
          <a:p>
            <a:r>
              <a:rPr lang="fr-FR" sz="2400" i="1" dirty="0" smtClean="0">
                <a:solidFill>
                  <a:srgbClr val="000000"/>
                </a:solidFill>
              </a:rPr>
              <a:t>Pour se représenter facilement quels substrats énergétiques sont utilisés à l’effort, il suffit de faire la comparaison avec une voiture :</a:t>
            </a:r>
          </a:p>
          <a:p>
            <a:r>
              <a:rPr lang="fr-FR" sz="2400" i="1" dirty="0" smtClean="0">
                <a:solidFill>
                  <a:srgbClr val="000000"/>
                </a:solidFill>
              </a:rPr>
              <a:t>Les glucides étant le « SUPER »</a:t>
            </a:r>
          </a:p>
          <a:p>
            <a:r>
              <a:rPr lang="fr-FR" sz="2400" i="1" dirty="0" smtClean="0">
                <a:solidFill>
                  <a:srgbClr val="000000"/>
                </a:solidFill>
              </a:rPr>
              <a:t>Les lipides étant le « DIESEL »</a:t>
            </a:r>
          </a:p>
          <a:p>
            <a:r>
              <a:rPr lang="fr-FR" sz="2400" i="1" dirty="0" smtClean="0">
                <a:solidFill>
                  <a:srgbClr val="000000"/>
                </a:solidFill>
              </a:rPr>
              <a:t>Les protéines étant très peu utilisées</a:t>
            </a:r>
          </a:p>
          <a:p>
            <a:r>
              <a:rPr lang="fr-FR" sz="2400" i="1" dirty="0" smtClean="0">
                <a:solidFill>
                  <a:srgbClr val="000000"/>
                </a:solidFill>
              </a:rPr>
              <a:t>L’organisme cherchera toujours à épargner les glucides.</a:t>
            </a:r>
          </a:p>
          <a:p>
            <a:endParaRPr lang="fr-FR" sz="2800" dirty="0" smtClean="0"/>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221088"/>
            <a:ext cx="4058394" cy="2272308"/>
          </a:xfrm>
          <a:prstGeom prst="rect">
            <a:avLst/>
          </a:prstGeom>
          <a:noFill/>
          <a:ln>
            <a:noFill/>
          </a:ln>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072788"/>
            <a:ext cx="3456384" cy="252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83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
                                            <p:txEl>
                                              <p:pRg st="3" end="3"/>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5890"/>
                                        </p:tgtEl>
                                        <p:attrNameLst>
                                          <p:attrName>style.visibility</p:attrName>
                                        </p:attrNameLst>
                                      </p:cBhvr>
                                      <p:to>
                                        <p:strVal val="visible"/>
                                      </p:to>
                                    </p:set>
                                    <p:animEffect transition="in" filter="fade">
                                      <p:cBhvr>
                                        <p:cTn id="39" dur="500"/>
                                        <p:tgtEl>
                                          <p:spTgt spid="16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1">
                    <a:lumMod val="75000"/>
                  </a:schemeClr>
                </a:solidFill>
                <a:latin typeface="Times New Roman" pitchFamily="18" charset="0"/>
                <a:cs typeface="Times New Roman" pitchFamily="18" charset="0"/>
              </a:rPr>
              <a:t>BESOINS en éléments énergétiques </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fontScale="92500" lnSpcReduction="20000"/>
          </a:bodyPr>
          <a:lstStyle/>
          <a:p>
            <a:pPr>
              <a:buNone/>
            </a:pPr>
            <a:r>
              <a:rPr lang="fr-FR" dirty="0" smtClean="0"/>
              <a:t>1-besoins en protéines :</a:t>
            </a:r>
          </a:p>
          <a:p>
            <a:r>
              <a:rPr lang="fr-FR" dirty="0" smtClean="0"/>
              <a:t>La ration protidique idéale est difficile à définir (1 à 4g/kg/j). Elle assure une croissance harmonieuse, un développement cérébral normal, une faible morbidité et prépare à la survie prolongée.</a:t>
            </a:r>
          </a:p>
          <a:p>
            <a:r>
              <a:rPr lang="fr-FR" dirty="0" smtClean="0"/>
              <a:t>assurer le renouvellement cellulaire et couvrir les besoins de croissance. L’apport recommandé de protéines par jour est donc en moyenne de 10g/j de la naissance à 3 ans soit 12 à 15% de l’apport énergétique total.</a:t>
            </a:r>
            <a:endParaRPr lang="fr-FR" dirty="0"/>
          </a:p>
        </p:txBody>
      </p:sp>
      <p:pic>
        <p:nvPicPr>
          <p:cNvPr id="4" name="Picture 34">
            <a:extLst>
              <a:ext uri="{FF2B5EF4-FFF2-40B4-BE49-F238E27FC236}">
                <a16:creationId xmlns="" xmlns:a16="http://schemas.microsoft.com/office/drawing/2014/main" id="{36C2226A-B111-467D-9ABD-7F50809BE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4770" y="631467"/>
            <a:ext cx="629786" cy="761741"/>
          </a:xfrm>
          <a:prstGeom prst="rect">
            <a:avLst/>
          </a:prstGeom>
        </p:spPr>
      </p:pic>
      <p:pic>
        <p:nvPicPr>
          <p:cNvPr id="1026" name="Picture 2" descr="E:\proteine.jpg"/>
          <p:cNvPicPr>
            <a:picLocks noChangeAspect="1" noChangeArrowheads="1"/>
          </p:cNvPicPr>
          <p:nvPr/>
        </p:nvPicPr>
        <p:blipFill>
          <a:blip r:embed="rId3"/>
          <a:srcRect/>
          <a:stretch>
            <a:fillRect/>
          </a:stretch>
        </p:blipFill>
        <p:spPr bwMode="auto">
          <a:xfrm>
            <a:off x="6158729" y="4624253"/>
            <a:ext cx="2482351" cy="193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728631"/>
      </p:ext>
    </p:extLst>
  </p:cSld>
  <p:clrMapOvr>
    <a:masterClrMapping/>
  </p:clrMapOvr>
  <p:transition>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458200" cy="715963"/>
          </a:xfrm>
        </p:spPr>
        <p:txBody>
          <a:bodyPr>
            <a:normAutofit fontScale="90000"/>
          </a:bodyPr>
          <a:lstStyle/>
          <a:p>
            <a:r>
              <a:rPr lang="fr-FR" b="1" i="1" u="sng" dirty="0" smtClean="0">
                <a:solidFill>
                  <a:srgbClr val="000000"/>
                </a:solidFill>
                <a:effectLst>
                  <a:outerShdw blurRad="38100" dist="38100" dir="2700000" algn="tl">
                    <a:srgbClr val="000000">
                      <a:alpha val="43137"/>
                    </a:srgbClr>
                  </a:outerShdw>
                </a:effectLst>
              </a:rPr>
              <a:t>3.1. Les glucides</a:t>
            </a:r>
            <a:br>
              <a:rPr lang="fr-FR" b="1" i="1" u="sng" dirty="0" smtClean="0">
                <a:solidFill>
                  <a:srgbClr val="000000"/>
                </a:solidFill>
                <a:effectLst>
                  <a:outerShdw blurRad="38100" dist="38100" dir="2700000" algn="tl">
                    <a:srgbClr val="000000">
                      <a:alpha val="43137"/>
                    </a:srgbClr>
                  </a:outerShdw>
                </a:effectLst>
              </a:rPr>
            </a:br>
            <a:endParaRPr lang="fr-FR"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79512" y="908720"/>
            <a:ext cx="8640960" cy="5472608"/>
          </a:xfrm>
        </p:spPr>
        <p:txBody>
          <a:bodyPr/>
          <a:lstStyle/>
          <a:p>
            <a:r>
              <a:rPr lang="fr-FR" sz="2000" i="1" dirty="0" smtClean="0">
                <a:solidFill>
                  <a:srgbClr val="000000"/>
                </a:solidFill>
              </a:rPr>
              <a:t>Le glycogène musculaire : environ 15 g/kg de muscle soit environ 350 à 400 g chez un individu moyen, va permettre de faire un effort d’environ 2 heures.</a:t>
            </a:r>
          </a:p>
          <a:p>
            <a:r>
              <a:rPr lang="fr-FR" sz="2000" i="1" dirty="0" smtClean="0">
                <a:solidFill>
                  <a:srgbClr val="000000"/>
                </a:solidFill>
              </a:rPr>
              <a:t>Le glycogène hépatique : 100 g environ chez un individu de gabarit moyen va permettre de faire un effort de 20 à 30 mn.</a:t>
            </a:r>
          </a:p>
          <a:p>
            <a:r>
              <a:rPr lang="fr-FR" sz="2000" i="1" dirty="0" smtClean="0">
                <a:solidFill>
                  <a:srgbClr val="000000"/>
                </a:solidFill>
              </a:rPr>
              <a:t>Le glucose dans le sang et dans le liquide extracellulaire : 10 g, va permettre de tenir de 5 à 10 mn.</a:t>
            </a:r>
          </a:p>
          <a:p>
            <a:r>
              <a:rPr lang="fr-FR" sz="2000" i="1" dirty="0" smtClean="0">
                <a:solidFill>
                  <a:srgbClr val="000000"/>
                </a:solidFill>
              </a:rPr>
              <a:t>La captation musculaire du glucose augmente avec la durée de l’effort, jusqu’à 40 à 60 minutes, puis sur des longues durées, c’est la part des lipides qui devient prédominante avec une captation des acides gras libres.</a:t>
            </a:r>
          </a:p>
          <a:p>
            <a:endParaRPr lang="fr-FR" sz="2000" i="1" dirty="0" smtClean="0">
              <a:solidFill>
                <a:srgbClr val="000000"/>
              </a:solidFill>
            </a:endParaRPr>
          </a:p>
          <a:p>
            <a:endParaRPr lang="fr-FR" sz="2800" dirty="0"/>
          </a:p>
        </p:txBody>
      </p:sp>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4293096"/>
            <a:ext cx="6939136" cy="2232248"/>
          </a:xfrm>
          <a:prstGeom prst="rect">
            <a:avLst/>
          </a:prstGeom>
          <a:noFill/>
          <a:ln>
            <a:noFill/>
          </a:ln>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65038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458200" cy="715963"/>
          </a:xfrm>
        </p:spPr>
        <p:txBody>
          <a:bodyPr>
            <a:normAutofit fontScale="90000"/>
          </a:bodyPr>
          <a:lstStyle/>
          <a:p>
            <a:r>
              <a:rPr lang="fr-FR" b="1" i="1" u="sng" dirty="0" smtClean="0">
                <a:solidFill>
                  <a:srgbClr val="000000"/>
                </a:solidFill>
                <a:effectLst>
                  <a:outerShdw blurRad="38100" dist="38100" dir="2700000" algn="tl">
                    <a:srgbClr val="000000">
                      <a:alpha val="43137"/>
                    </a:srgbClr>
                  </a:outerShdw>
                </a:effectLst>
              </a:rPr>
              <a:t>3.2. Les lipides</a:t>
            </a:r>
            <a:br>
              <a:rPr lang="fr-FR" b="1" i="1" u="sng" dirty="0" smtClean="0">
                <a:solidFill>
                  <a:srgbClr val="000000"/>
                </a:solidFill>
                <a:effectLst>
                  <a:outerShdw blurRad="38100" dist="38100" dir="2700000" algn="tl">
                    <a:srgbClr val="000000">
                      <a:alpha val="43137"/>
                    </a:srgbClr>
                  </a:outerShdw>
                </a:effectLst>
              </a:rPr>
            </a:br>
            <a:endParaRPr lang="fr-FR"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32792" y="548680"/>
            <a:ext cx="8496944" cy="5688632"/>
          </a:xfrm>
        </p:spPr>
        <p:txBody>
          <a:bodyPr/>
          <a:lstStyle/>
          <a:p>
            <a:pPr marL="0" indent="0">
              <a:buNone/>
            </a:pPr>
            <a:endParaRPr lang="fr-FR" dirty="0" smtClean="0"/>
          </a:p>
          <a:p>
            <a:r>
              <a:rPr lang="fr-FR" sz="2000" dirty="0" smtClean="0">
                <a:solidFill>
                  <a:srgbClr val="000000"/>
                </a:solidFill>
              </a:rPr>
              <a:t>Il existe des triglycérides musculaires qui seront les premiers utilisés, car proches de la cellule musculaire mais également les triglycérides du tissu adipeux, en particulier sous cutané, des lipides de réserve (en dehors de lipides constitutifs) qui sont d’environ 12 % chez l’homme et de plus de 15 % chez la femme, ce qui représente des quantités inépuisables.</a:t>
            </a:r>
          </a:p>
          <a:p>
            <a:r>
              <a:rPr lang="fr-FR" sz="2000" dirty="0" smtClean="0">
                <a:solidFill>
                  <a:srgbClr val="000000"/>
                </a:solidFill>
              </a:rPr>
              <a:t>Les triglycérides sont stockés localement et peuvent donc être utilisés.</a:t>
            </a:r>
          </a:p>
          <a:p>
            <a:r>
              <a:rPr lang="fr-FR" sz="2000" dirty="0" smtClean="0">
                <a:solidFill>
                  <a:srgbClr val="000000"/>
                </a:solidFill>
              </a:rPr>
              <a:t>Les acides gras circulant venant des triglycérides et du tissu adipeux vont également pouvoir être utilisés. </a:t>
            </a:r>
          </a:p>
          <a:p>
            <a:endParaRPr lang="fr-FR" sz="2000" dirty="0">
              <a:solidFill>
                <a:srgbClr val="000000"/>
              </a:solidFill>
            </a:endParaRPr>
          </a:p>
        </p:txBody>
      </p:sp>
      <p:pic>
        <p:nvPicPr>
          <p:cNvPr id="162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221088"/>
            <a:ext cx="7128792" cy="2376264"/>
          </a:xfrm>
          <a:prstGeom prst="rect">
            <a:avLst/>
          </a:prstGeom>
          <a:noFill/>
          <a:ln>
            <a:noFill/>
          </a:ln>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965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04664"/>
            <a:ext cx="8458200" cy="715963"/>
          </a:xfrm>
        </p:spPr>
        <p:txBody>
          <a:bodyPr>
            <a:normAutofit fontScale="90000"/>
          </a:bodyPr>
          <a:lstStyle/>
          <a:p>
            <a:r>
              <a:rPr lang="fr-FR" b="1" i="1" u="sng" dirty="0" smtClean="0">
                <a:solidFill>
                  <a:srgbClr val="000000"/>
                </a:solidFill>
                <a:effectLst>
                  <a:outerShdw blurRad="38100" dist="38100" dir="2700000" algn="tl">
                    <a:srgbClr val="000000">
                      <a:alpha val="43137"/>
                    </a:srgbClr>
                  </a:outerShdw>
                </a:effectLst>
              </a:rPr>
              <a:t>3.3. Les protéines</a:t>
            </a:r>
            <a:br>
              <a:rPr lang="fr-FR" b="1" i="1" u="sng" dirty="0" smtClean="0">
                <a:solidFill>
                  <a:srgbClr val="000000"/>
                </a:solidFill>
                <a:effectLst>
                  <a:outerShdw blurRad="38100" dist="38100" dir="2700000" algn="tl">
                    <a:srgbClr val="000000">
                      <a:alpha val="43137"/>
                    </a:srgbClr>
                  </a:outerShdw>
                </a:effectLst>
              </a:rPr>
            </a:br>
            <a:endParaRPr lang="fr-FR"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0043" y="548680"/>
            <a:ext cx="8712968" cy="5976664"/>
          </a:xfrm>
        </p:spPr>
        <p:txBody>
          <a:bodyPr/>
          <a:lstStyle/>
          <a:p>
            <a:pPr marL="0" indent="0">
              <a:buNone/>
            </a:pPr>
            <a:endParaRPr lang="fr-FR" dirty="0" smtClean="0"/>
          </a:p>
          <a:p>
            <a:r>
              <a:rPr lang="fr-FR" sz="2400" dirty="0" smtClean="0">
                <a:solidFill>
                  <a:srgbClr val="000000"/>
                </a:solidFill>
              </a:rPr>
              <a:t>Les protéines apparaissaient au siècle dernier, comme un substrat essentiel de l’effort mais on s’est vite aperçu que sa participation était véritablement dérisoire : 5 à 10 %</a:t>
            </a:r>
          </a:p>
          <a:p>
            <a:r>
              <a:rPr lang="fr-FR" sz="2400" dirty="0" smtClean="0">
                <a:solidFill>
                  <a:srgbClr val="000000"/>
                </a:solidFill>
              </a:rPr>
              <a:t>Cependant, des études récentes ont montré l’utilisation significative des protéines, non seulement dans les efforts de force mais également dans des efforts d’endurance longs et intenses.</a:t>
            </a:r>
          </a:p>
          <a:p>
            <a:r>
              <a:rPr lang="fr-FR" sz="2400" dirty="0" smtClean="0">
                <a:solidFill>
                  <a:srgbClr val="000000"/>
                </a:solidFill>
              </a:rPr>
              <a:t>La difficulté étant d’évaluer la synthèse et le catabolisme protéique à l’effort par des moyens simples.</a:t>
            </a:r>
          </a:p>
          <a:p>
            <a:endParaRPr lang="fr-FR" sz="2400" dirty="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653136"/>
            <a:ext cx="7164288"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9073008" cy="715963"/>
          </a:xfrm>
        </p:spPr>
        <p:txBody>
          <a:bodyPr>
            <a:normAutofit fontScale="90000"/>
          </a:bodyPr>
          <a:lstStyle/>
          <a:p>
            <a:r>
              <a:rPr lang="fr-FR" sz="3600" b="1" i="1" u="sng" dirty="0" smtClean="0">
                <a:solidFill>
                  <a:srgbClr val="000000"/>
                </a:solidFill>
                <a:effectLst>
                  <a:outerShdw blurRad="38100" dist="38100" dir="2700000" algn="tl">
                    <a:srgbClr val="000000">
                      <a:alpha val="43137"/>
                    </a:srgbClr>
                  </a:outerShdw>
                </a:effectLst>
              </a:rPr>
              <a:t>3/4</a:t>
            </a:r>
            <a:r>
              <a:rPr lang="fr-FR" sz="5400" b="1" i="1" u="sng" dirty="0" smtClean="0">
                <a:solidFill>
                  <a:srgbClr val="000000"/>
                </a:solidFill>
                <a:effectLst>
                  <a:outerShdw blurRad="38100" dist="38100" dir="2700000" algn="tl">
                    <a:srgbClr val="000000">
                      <a:alpha val="43137"/>
                    </a:srgbClr>
                  </a:outerShdw>
                </a:effectLst>
              </a:rPr>
              <a:t>. </a:t>
            </a:r>
            <a:r>
              <a:rPr lang="fr-FR" sz="3600" b="1" i="1" u="sng" dirty="0" smtClean="0">
                <a:solidFill>
                  <a:srgbClr val="000000"/>
                </a:solidFill>
                <a:effectLst>
                  <a:outerShdw blurRad="38100" dist="38100" dir="2700000" algn="tl">
                    <a:srgbClr val="000000">
                      <a:alpha val="43137"/>
                    </a:srgbClr>
                  </a:outerShdw>
                </a:effectLst>
              </a:rPr>
              <a:t>eau, sels minéraux et vitamines</a:t>
            </a:r>
            <a:r>
              <a:rPr lang="fr-FR" sz="5400" b="1" i="1" u="sng" dirty="0" smtClean="0">
                <a:solidFill>
                  <a:srgbClr val="000000"/>
                </a:solidFill>
                <a:effectLst>
                  <a:outerShdw blurRad="38100" dist="38100" dir="2700000" algn="tl">
                    <a:srgbClr val="000000">
                      <a:alpha val="43137"/>
                    </a:srgbClr>
                  </a:outerShdw>
                </a:effectLst>
              </a:rPr>
              <a:t/>
            </a:r>
            <a:br>
              <a:rPr lang="fr-FR" sz="5400" b="1" i="1" u="sng" dirty="0" smtClean="0">
                <a:solidFill>
                  <a:srgbClr val="000000"/>
                </a:solidFill>
                <a:effectLst>
                  <a:outerShdw blurRad="38100" dist="38100" dir="2700000" algn="tl">
                    <a:srgbClr val="000000">
                      <a:alpha val="43137"/>
                    </a:srgbClr>
                  </a:outerShdw>
                </a:effectLst>
              </a:rPr>
            </a:br>
            <a:endParaRPr lang="fr-FR" sz="5400"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575048" y="836712"/>
            <a:ext cx="8568952" cy="4896544"/>
          </a:xfrm>
        </p:spPr>
        <p:txBody>
          <a:bodyPr/>
          <a:lstStyle/>
          <a:p>
            <a:pPr marL="0" indent="0" algn="ctr">
              <a:buNone/>
            </a:pPr>
            <a:r>
              <a:rPr lang="fr-FR" sz="2800" b="1" i="1" dirty="0" smtClean="0">
                <a:solidFill>
                  <a:srgbClr val="000000"/>
                </a:solidFill>
              </a:rPr>
              <a:t>L’eau</a:t>
            </a:r>
            <a:endParaRPr lang="fr-FR" sz="2000" b="1" i="1" dirty="0" smtClean="0">
              <a:solidFill>
                <a:srgbClr val="000000"/>
              </a:solidFill>
            </a:endParaRPr>
          </a:p>
          <a:p>
            <a:r>
              <a:rPr lang="fr-FR" sz="2200" dirty="0" smtClean="0">
                <a:solidFill>
                  <a:srgbClr val="000000"/>
                </a:solidFill>
              </a:rPr>
              <a:t>L’eau constitue 40 à 60 % de notre massa corporelle.</a:t>
            </a:r>
          </a:p>
          <a:p>
            <a:r>
              <a:rPr lang="fr-FR" sz="2200" dirty="0" smtClean="0">
                <a:solidFill>
                  <a:srgbClr val="000000"/>
                </a:solidFill>
              </a:rPr>
              <a:t>L’apport normal d’eau chez l’homme est un minimum de 2,5 litres : 1 litre par les aliments et 1,5 litres par la ration hydrique pour couvrir les pertes journalières qui sont de 1,5 litres par les urines, 350 ml par les poumons, 500 ml par la sueur et 100 ml dans les selles.</a:t>
            </a:r>
          </a:p>
          <a:p>
            <a:r>
              <a:rPr lang="fr-FR" sz="2200" dirty="0" smtClean="0">
                <a:solidFill>
                  <a:srgbClr val="000000"/>
                </a:solidFill>
              </a:rPr>
              <a:t>Mais le besoin d’eau à l’effort peut être 5 à 6 fois plus important et d’autant plus que la température est élevée.</a:t>
            </a:r>
          </a:p>
          <a:p>
            <a:r>
              <a:rPr lang="fr-FR" sz="2200" dirty="0" smtClean="0">
                <a:solidFill>
                  <a:srgbClr val="000000"/>
                </a:solidFill>
              </a:rPr>
              <a:t>L’état de déshydratation a des répercussions sur l’activité physique qui sont très importantes et d’autant plus que la température est élevée.</a:t>
            </a:r>
          </a:p>
          <a:p>
            <a:pPr algn="r"/>
            <a:r>
              <a:rPr lang="fr-FR" sz="2200" dirty="0" smtClean="0">
                <a:solidFill>
                  <a:srgbClr val="000000"/>
                </a:solidFill>
              </a:rPr>
              <a:t>      En dehors de la température d’autres facteurs vont également jouer : le  </a:t>
            </a:r>
            <a:r>
              <a:rPr lang="fr-FR" sz="2200" dirty="0">
                <a:solidFill>
                  <a:srgbClr val="000000"/>
                </a:solidFill>
              </a:rPr>
              <a:t> </a:t>
            </a:r>
            <a:r>
              <a:rPr lang="fr-FR" sz="2200" dirty="0" smtClean="0">
                <a:solidFill>
                  <a:srgbClr val="000000"/>
                </a:solidFill>
              </a:rPr>
              <a:t> degré hygrométrique, le type de régime alimentaire et le type de travail musculaire.</a:t>
            </a:r>
            <a:endParaRPr lang="fr-FR" sz="2200" dirty="0">
              <a:solidFill>
                <a:srgbClr val="000000"/>
              </a:solidFill>
            </a:endParaRPr>
          </a:p>
        </p:txBody>
      </p:sp>
    </p:spTree>
    <p:extLst>
      <p:ext uri="{BB962C8B-B14F-4D97-AF65-F5344CB8AC3E}">
        <p14:creationId xmlns:p14="http://schemas.microsoft.com/office/powerpoint/2010/main" val="12533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00"/>
                                        <p:tgtEl>
                                          <p:spTgt spid="3">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ircle(in)">
                                      <p:cBhvr>
                                        <p:cTn id="3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04664"/>
            <a:ext cx="8458200" cy="715963"/>
          </a:xfrm>
        </p:spPr>
        <p:txBody>
          <a:bodyPr>
            <a:normAutofit fontScale="90000"/>
          </a:bodyPr>
          <a:lstStyle/>
          <a:p>
            <a:pPr algn="ctr"/>
            <a:r>
              <a:rPr lang="fr-FR" b="1" i="1" u="sng" dirty="0" smtClean="0">
                <a:solidFill>
                  <a:srgbClr val="000000"/>
                </a:solidFill>
                <a:effectLst>
                  <a:outerShdw blurRad="38100" dist="38100" dir="2700000" algn="tl">
                    <a:srgbClr val="000000">
                      <a:alpha val="43137"/>
                    </a:srgbClr>
                  </a:outerShdw>
                </a:effectLst>
              </a:rPr>
              <a:t> Les minéraux</a:t>
            </a:r>
            <a:br>
              <a:rPr lang="fr-FR" b="1" i="1" u="sng" dirty="0" smtClean="0">
                <a:solidFill>
                  <a:srgbClr val="000000"/>
                </a:solidFill>
                <a:effectLst>
                  <a:outerShdw blurRad="38100" dist="38100" dir="2700000" algn="tl">
                    <a:srgbClr val="000000">
                      <a:alpha val="43137"/>
                    </a:srgbClr>
                  </a:outerShdw>
                </a:effectLst>
              </a:rPr>
            </a:br>
            <a:endParaRPr lang="fr-FR"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79512" y="1052736"/>
            <a:ext cx="8640960" cy="5400600"/>
          </a:xfrm>
        </p:spPr>
        <p:txBody>
          <a:bodyPr/>
          <a:lstStyle/>
          <a:p>
            <a:r>
              <a:rPr lang="fr-FR" sz="2000" dirty="0" smtClean="0">
                <a:solidFill>
                  <a:srgbClr val="000000"/>
                </a:solidFill>
              </a:rPr>
              <a:t>Un régime équilibré ne devrait pas apporter de carence aussi bien en sels minéraux qu’en vitamines chez un sujet actif.</a:t>
            </a:r>
          </a:p>
          <a:p>
            <a:r>
              <a:rPr lang="fr-FR" sz="2000" dirty="0" smtClean="0">
                <a:solidFill>
                  <a:srgbClr val="000000"/>
                </a:solidFill>
              </a:rPr>
              <a:t>Un bon équilibre du sodium et du potassium est important car il régule la quantité d’eau dans l’organisme et maintien l’équilibre acido-basique, la stabilité de la pression artérielle.</a:t>
            </a:r>
          </a:p>
          <a:p>
            <a:r>
              <a:rPr lang="fr-FR" sz="2000" dirty="0" smtClean="0">
                <a:solidFill>
                  <a:srgbClr val="000000"/>
                </a:solidFill>
              </a:rPr>
              <a:t>L’apport journalier de 3 à 5 g par jour est en général couvert par les apports habituels.</a:t>
            </a:r>
          </a:p>
          <a:p>
            <a:r>
              <a:rPr lang="fr-FR" sz="2000" dirty="0" smtClean="0">
                <a:solidFill>
                  <a:srgbClr val="000000"/>
                </a:solidFill>
              </a:rPr>
              <a:t>En dehors d’efforts très intenses et prolongés, il peut exister des possibilités de déficit qui pourront entraîner des anomalies de l’électrocardiogramme à type d’extrasystoles, des diminutions de performance et une augmentation à la susceptibilité aux coups de chaleur.</a:t>
            </a:r>
          </a:p>
          <a:p>
            <a:endParaRPr lang="fr-FR" sz="2000" dirty="0">
              <a:solidFill>
                <a:srgbClr val="000000"/>
              </a:solidFill>
            </a:endParaRPr>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4869160"/>
            <a:ext cx="2819400" cy="1619250"/>
          </a:xfrm>
          <a:prstGeom prst="rect">
            <a:avLst/>
          </a:prstGeom>
          <a:noFill/>
          <a:ln>
            <a:noFill/>
          </a:ln>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66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688185"/>
            <a:ext cx="2314575" cy="1981200"/>
          </a:xfrm>
          <a:prstGeom prst="rect">
            <a:avLst/>
          </a:prstGeom>
          <a:noFill/>
          <a:ln>
            <a:noFill/>
          </a:ln>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86919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14757 -0.05111 C -0.14757 -0.01804 -0.12049 0.00879 -0.0875 0.00879 C -0.04861 0.00879 -0.03455 -0.02105 -0.02865 -0.03909 L -0.02257 -0.06314 C -0.0165 -0.08118 -0.00157 -0.11101 0.04236 -0.11101 C 0.07048 -0.11101 0.10243 -0.08418 0.10243 -0.05111 C 0.10243 -0.01804 0.07048 0.00879 0.04236 0.00879 C -0.00157 0.00879 -0.0165 -0.02105 -0.02257 -0.03909 L -0.02865 -0.06314 C -0.03455 -0.08118 -0.04861 -0.11101 -0.0875 -0.11101 C -0.12049 -0.11101 -0.14757 -0.08418 -0.14757 -0.05111 Z " pathEditMode="relative" rAng="0" ptsTypes="ffFffffFfff">
                                      <p:cBhvr>
                                        <p:cTn id="6" dur="2000" fill="hold"/>
                                        <p:tgtEl>
                                          <p:spTgt spid="2"/>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par>
                                <p:cTn id="15" presetID="3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2" end="2"/>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60648"/>
            <a:ext cx="8712968" cy="5904656"/>
          </a:xfrm>
        </p:spPr>
        <p:txBody>
          <a:bodyPr/>
          <a:lstStyle/>
          <a:p>
            <a:r>
              <a:rPr lang="fr-FR" sz="2800" b="1" i="1" u="sng" dirty="0" smtClean="0">
                <a:solidFill>
                  <a:srgbClr val="000000"/>
                </a:solidFill>
                <a:effectLst>
                  <a:outerShdw blurRad="38100" dist="38100" dir="2700000" algn="tl">
                    <a:srgbClr val="000000">
                      <a:alpha val="43137"/>
                    </a:srgbClr>
                  </a:outerShdw>
                </a:effectLst>
              </a:rPr>
              <a:t> 3 types de sels minéraux entraînent des carences chez le sportif, il s’agit :</a:t>
            </a:r>
          </a:p>
          <a:p>
            <a:r>
              <a:rPr lang="fr-FR" sz="2400" b="1" i="1" dirty="0" smtClean="0">
                <a:solidFill>
                  <a:srgbClr val="000000"/>
                </a:solidFill>
              </a:rPr>
              <a:t>Du fer</a:t>
            </a:r>
            <a:r>
              <a:rPr lang="fr-FR" sz="2000" dirty="0" smtClean="0">
                <a:solidFill>
                  <a:srgbClr val="000000"/>
                </a:solidFill>
              </a:rPr>
              <a:t>, le besoin étant de 15 mg chez l’homme et de 30 à 35 mg chez la femme, comme dans la population générale, il existe un manque d’apport surtout dans les sports d’endurance par le fait d’une culture plutôt « végétarienne » et en particulier de non-apport de viande rouge</a:t>
            </a:r>
          </a:p>
          <a:p>
            <a:r>
              <a:rPr lang="fr-FR" sz="2400" b="1" i="1" dirty="0" smtClean="0">
                <a:solidFill>
                  <a:srgbClr val="000000"/>
                </a:solidFill>
              </a:rPr>
              <a:t>Du calcium</a:t>
            </a:r>
            <a:r>
              <a:rPr lang="fr-FR" sz="2000" dirty="0" smtClean="0">
                <a:solidFill>
                  <a:srgbClr val="000000"/>
                </a:solidFill>
              </a:rPr>
              <a:t>, les besoins sont de 1 200 mg par jour et ne sont souvent pas couverts par les apports en particulier, chez l’enfant et l’adolescent. Le calcium est un co-enzyme essentiel dans la contraction musculaire.</a:t>
            </a:r>
          </a:p>
          <a:p>
            <a:r>
              <a:rPr lang="fr-FR" sz="2400" b="1" i="1" dirty="0" smtClean="0">
                <a:solidFill>
                  <a:srgbClr val="000000"/>
                </a:solidFill>
              </a:rPr>
              <a:t>Le magnésium</a:t>
            </a:r>
            <a:r>
              <a:rPr lang="fr-FR" sz="2000" dirty="0" smtClean="0">
                <a:solidFill>
                  <a:srgbClr val="000000"/>
                </a:solidFill>
              </a:rPr>
              <a:t>, les besoins de 400 mg à 600 mg par jour qui là aussi ne sont pas, en général, couverts par l’alimentation comme d’ailleurs dans la population des non-sportifs. </a:t>
            </a:r>
            <a:endParaRPr lang="fr-FR" sz="2000"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820" y="4725144"/>
            <a:ext cx="2987824"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145" y="4725144"/>
            <a:ext cx="2352675"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020" y="4725144"/>
            <a:ext cx="2143125"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40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32656"/>
            <a:ext cx="8458200" cy="715963"/>
          </a:xfrm>
        </p:spPr>
        <p:txBody>
          <a:bodyPr>
            <a:normAutofit fontScale="90000"/>
          </a:bodyPr>
          <a:lstStyle/>
          <a:p>
            <a:r>
              <a:rPr lang="fr-FR" b="1" i="1" u="sng" dirty="0" smtClean="0">
                <a:solidFill>
                  <a:srgbClr val="000000"/>
                </a:solidFill>
                <a:effectLst>
                  <a:outerShdw blurRad="38100" dist="38100" dir="2700000" algn="tl">
                    <a:srgbClr val="000000">
                      <a:alpha val="43137"/>
                    </a:srgbClr>
                  </a:outerShdw>
                </a:effectLst>
              </a:rPr>
              <a:t>4/Les besoins caloriques </a:t>
            </a:r>
            <a:br>
              <a:rPr lang="fr-FR" b="1" i="1" u="sng" dirty="0" smtClean="0">
                <a:solidFill>
                  <a:srgbClr val="000000"/>
                </a:solidFill>
                <a:effectLst>
                  <a:outerShdw blurRad="38100" dist="38100" dir="2700000" algn="tl">
                    <a:srgbClr val="000000">
                      <a:alpha val="43137"/>
                    </a:srgbClr>
                  </a:outerShdw>
                </a:effectLst>
              </a:rPr>
            </a:br>
            <a:endParaRPr lang="fr-FR"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79512" y="764704"/>
            <a:ext cx="8712968" cy="5760640"/>
          </a:xfrm>
        </p:spPr>
        <p:txBody>
          <a:bodyPr/>
          <a:lstStyle/>
          <a:p>
            <a:pPr marL="0" indent="0">
              <a:buNone/>
            </a:pPr>
            <a:endParaRPr lang="fr-FR" sz="2000" dirty="0" smtClean="0"/>
          </a:p>
          <a:p>
            <a:r>
              <a:rPr lang="fr-FR" sz="2000" dirty="0" smtClean="0">
                <a:solidFill>
                  <a:srgbClr val="000000"/>
                </a:solidFill>
              </a:rPr>
              <a:t>Les besoins caloriques sont basés sur les besoins recommandés pour le sédentaire (1800-2000 cal pour les femmes, 2200-2500 cal pour les hommes) auxquels viendront s’ajouter les besoins liés à l’activité physique. Il n’existe pas de standard, la quantité de calories nécessaires variera énormément en fonction du type d’effort, de sa durée et de son intensité (2500 à 3000, 4000...).</a:t>
            </a:r>
          </a:p>
          <a:p>
            <a:r>
              <a:rPr lang="fr-FR" sz="2000" dirty="0" smtClean="0">
                <a:solidFill>
                  <a:srgbClr val="000000"/>
                </a:solidFill>
              </a:rPr>
              <a:t>Un « poids de forme » stable associé à l’absence de fatigue chronique sera un bon indicateur pour évaluer les calories.</a:t>
            </a:r>
          </a:p>
          <a:p>
            <a:endParaRPr lang="fr-FR" sz="2000" dirty="0" smtClean="0">
              <a:solidFill>
                <a:srgbClr val="000000"/>
              </a:solidFill>
            </a:endParaRPr>
          </a:p>
          <a:p>
            <a:endParaRPr lang="fr-FR" sz="2000" dirty="0">
              <a:solidFill>
                <a:srgbClr val="000000"/>
              </a:solidFill>
            </a:endParaRPr>
          </a:p>
        </p:txBody>
      </p:sp>
      <p:pic>
        <p:nvPicPr>
          <p:cNvPr id="167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805" y="4149080"/>
            <a:ext cx="6934200" cy="2286000"/>
          </a:xfrm>
          <a:prstGeom prst="rect">
            <a:avLst/>
          </a:prstGeom>
          <a:noFill/>
          <a:ln>
            <a:noFill/>
          </a:ln>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08234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60648"/>
            <a:ext cx="8458200" cy="715963"/>
          </a:xfrm>
        </p:spPr>
        <p:txBody>
          <a:bodyPr>
            <a:normAutofit fontScale="90000"/>
          </a:bodyPr>
          <a:lstStyle/>
          <a:p>
            <a:r>
              <a:rPr lang="fr-FR" sz="4000" b="1" i="1" u="sng" dirty="0">
                <a:solidFill>
                  <a:srgbClr val="000000"/>
                </a:solidFill>
                <a:effectLst>
                  <a:outerShdw blurRad="38100" dist="38100" dir="2700000" algn="tl">
                    <a:srgbClr val="000000">
                      <a:alpha val="43137"/>
                    </a:srgbClr>
                  </a:outerShdw>
                </a:effectLst>
              </a:rPr>
              <a:t>5</a:t>
            </a:r>
            <a:r>
              <a:rPr lang="fr-FR" sz="4000" b="1" i="1" u="sng" dirty="0" smtClean="0">
                <a:solidFill>
                  <a:srgbClr val="000000"/>
                </a:solidFill>
                <a:effectLst>
                  <a:outerShdw blurRad="38100" dist="38100" dir="2700000" algn="tl">
                    <a:srgbClr val="000000">
                      <a:alpha val="43137"/>
                    </a:srgbClr>
                  </a:outerShdw>
                </a:effectLst>
              </a:rPr>
              <a:t>. Les besoins hydriques du sportif</a:t>
            </a:r>
            <a:br>
              <a:rPr lang="fr-FR" sz="4000" b="1" i="1" u="sng" dirty="0" smtClean="0">
                <a:solidFill>
                  <a:srgbClr val="000000"/>
                </a:solidFill>
                <a:effectLst>
                  <a:outerShdw blurRad="38100" dist="38100" dir="2700000" algn="tl">
                    <a:srgbClr val="000000">
                      <a:alpha val="43137"/>
                    </a:srgbClr>
                  </a:outerShdw>
                </a:effectLst>
              </a:rPr>
            </a:br>
            <a:endParaRPr lang="fr-FR" sz="4000"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395536" y="1052736"/>
            <a:ext cx="8496944" cy="5328592"/>
          </a:xfrm>
        </p:spPr>
        <p:txBody>
          <a:bodyPr/>
          <a:lstStyle/>
          <a:p>
            <a:r>
              <a:rPr lang="fr-FR" sz="2000" dirty="0" smtClean="0">
                <a:solidFill>
                  <a:srgbClr val="000000"/>
                </a:solidFill>
              </a:rPr>
              <a:t>Les besoins en eau sont estimés à 1 ml/calorie donc 2 à 2,5 l pour une alimentation d’environ 2000 à 2500 calories.</a:t>
            </a:r>
          </a:p>
          <a:p>
            <a:r>
              <a:rPr lang="fr-FR" sz="2000" dirty="0" smtClean="0">
                <a:solidFill>
                  <a:srgbClr val="000000"/>
                </a:solidFill>
              </a:rPr>
              <a:t>Les aliments d’une journée apportant environ 1 litre d’eau, il faut boire 1 à 1,5 l d’eau par jour.</a:t>
            </a:r>
          </a:p>
          <a:p>
            <a:r>
              <a:rPr lang="fr-FR" sz="2000" dirty="0" smtClean="0">
                <a:solidFill>
                  <a:srgbClr val="000000"/>
                </a:solidFill>
              </a:rPr>
              <a:t>Cette quantité d’eau doit être répartie tout au long de la journée.</a:t>
            </a:r>
          </a:p>
          <a:p>
            <a:r>
              <a:rPr lang="fr-FR" sz="2000" dirty="0" smtClean="0">
                <a:solidFill>
                  <a:srgbClr val="000000"/>
                </a:solidFill>
              </a:rPr>
              <a:t>La soif chez un sportif entraîné, est un mauvais indicateur de l’état de déshydratation.</a:t>
            </a:r>
          </a:p>
          <a:p>
            <a:r>
              <a:rPr lang="fr-FR" sz="2000" dirty="0" smtClean="0">
                <a:solidFill>
                  <a:srgbClr val="000000"/>
                </a:solidFill>
              </a:rPr>
              <a:t>Chaque sportif doit savoir estimer ses pertes d’eau pour boire en conséquence (couleur des urines, pesée juste avant et après   entraînement...). </a:t>
            </a:r>
          </a:p>
          <a:p>
            <a:pPr algn="ctr"/>
            <a:endParaRPr lang="fr-FR" sz="2000" dirty="0" smtClean="0">
              <a:solidFill>
                <a:srgbClr val="000000"/>
              </a:solidFill>
            </a:endParaRPr>
          </a:p>
        </p:txBody>
      </p:sp>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293096"/>
            <a:ext cx="5400600" cy="2305050"/>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29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i="1" u="sng" dirty="0">
                <a:solidFill>
                  <a:srgbClr val="000000"/>
                </a:solidFill>
                <a:effectLst>
                  <a:outerShdw blurRad="38100" dist="38100" dir="2700000" algn="tl">
                    <a:srgbClr val="000000">
                      <a:alpha val="43137"/>
                    </a:srgbClr>
                  </a:outerShdw>
                </a:effectLst>
              </a:rPr>
              <a:t>6</a:t>
            </a:r>
            <a:r>
              <a:rPr lang="fr-FR" b="1" i="1" u="sng" dirty="0" smtClean="0">
                <a:solidFill>
                  <a:srgbClr val="000000"/>
                </a:solidFill>
                <a:effectLst>
                  <a:outerShdw blurRad="38100" dist="38100" dir="2700000" algn="tl">
                    <a:srgbClr val="000000">
                      <a:alpha val="43137"/>
                    </a:srgbClr>
                  </a:outerShdw>
                </a:effectLst>
              </a:rPr>
              <a:t> Conclusion</a:t>
            </a:r>
            <a:endParaRPr lang="fr-FR" b="1" i="1" u="sng" dirty="0">
              <a:solidFill>
                <a:srgbClr val="000000"/>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35050" y="1052736"/>
            <a:ext cx="8927529" cy="4267200"/>
          </a:xfrm>
        </p:spPr>
        <p:txBody>
          <a:bodyPr/>
          <a:lstStyle/>
          <a:p>
            <a:pPr algn="ctr"/>
            <a:r>
              <a:rPr lang="fr-FR" sz="2000" dirty="0">
                <a:solidFill>
                  <a:srgbClr val="000000"/>
                </a:solidFill>
              </a:rPr>
              <a:t>L’utilisation des substrats à l’effort va dépendre de plusieurs facteurs </a:t>
            </a:r>
            <a:r>
              <a:rPr lang="fr-FR" sz="2000" dirty="0" smtClean="0">
                <a:solidFill>
                  <a:srgbClr val="000000"/>
                </a:solidFill>
              </a:rPr>
              <a:t>:</a:t>
            </a:r>
            <a:br>
              <a:rPr lang="fr-FR" sz="2000" dirty="0" smtClean="0">
                <a:solidFill>
                  <a:srgbClr val="000000"/>
                </a:solidFill>
              </a:rPr>
            </a:br>
            <a:r>
              <a:rPr lang="fr-FR" sz="2000" dirty="0" smtClean="0">
                <a:solidFill>
                  <a:srgbClr val="000000"/>
                </a:solidFill>
              </a:rPr>
              <a:t>De l’intensité de l’effort, (plus l’effort est intense, plus il y aura d’utilisation des glucides. Plus l’effort sera faible, plus il y aura utilisation des lipides).</a:t>
            </a:r>
            <a:br>
              <a:rPr lang="fr-FR" sz="2000" dirty="0" smtClean="0">
                <a:solidFill>
                  <a:srgbClr val="000000"/>
                </a:solidFill>
              </a:rPr>
            </a:br>
            <a:r>
              <a:rPr lang="fr-FR" sz="2000" dirty="0" smtClean="0">
                <a:solidFill>
                  <a:srgbClr val="000000"/>
                </a:solidFill>
              </a:rPr>
              <a:t>De la durée de l’effort, (plus l’effort sera long, plus il y aura utilisation importante des lipides. Plus il sera court et intense, et il y aura utilisation des glucides).</a:t>
            </a:r>
            <a:br>
              <a:rPr lang="fr-FR" sz="2000" dirty="0" smtClean="0">
                <a:solidFill>
                  <a:srgbClr val="000000"/>
                </a:solidFill>
              </a:rPr>
            </a:br>
            <a:r>
              <a:rPr lang="fr-FR" sz="2000" dirty="0" smtClean="0">
                <a:solidFill>
                  <a:srgbClr val="000000"/>
                </a:solidFill>
              </a:rPr>
              <a:t>Du niveau d’entraînement, (L’utilisation des lipides augmente avec le niveau d’entraînement).</a:t>
            </a:r>
            <a:br>
              <a:rPr lang="fr-FR" sz="2000" dirty="0" smtClean="0">
                <a:solidFill>
                  <a:srgbClr val="000000"/>
                </a:solidFill>
              </a:rPr>
            </a:br>
            <a:r>
              <a:rPr lang="fr-FR" sz="2000" dirty="0" smtClean="0">
                <a:solidFill>
                  <a:srgbClr val="000000"/>
                </a:solidFill>
              </a:rPr>
              <a:t>Du régime alimentaire du jour précédent, (Un régime hyper glucidique peut permettre une participation des glucides plus importante, par contre le jeun ou le régime lipido-protédique va diminuer l’utilisation des glucides)et du type de fibres recrutées,</a:t>
            </a:r>
            <a:br>
              <a:rPr lang="fr-FR" sz="2000" dirty="0" smtClean="0">
                <a:solidFill>
                  <a:srgbClr val="000000"/>
                </a:solidFill>
              </a:rPr>
            </a:br>
            <a:r>
              <a:rPr lang="fr-FR" sz="2000" dirty="0" smtClean="0">
                <a:solidFill>
                  <a:srgbClr val="000000"/>
                </a:solidFill>
              </a:rPr>
              <a:t>De la température extérieure. (Si froide, utilisation préférentielle des acides gras libres, si chaudes, utilisation préférentielle des glucides).</a:t>
            </a:r>
            <a:endParaRPr lang="fr-FR" sz="2000" dirty="0">
              <a:solidFill>
                <a:srgbClr val="000000"/>
              </a:solidFill>
            </a:endParaRPr>
          </a:p>
        </p:txBody>
      </p:sp>
    </p:spTree>
    <p:extLst>
      <p:ext uri="{BB962C8B-B14F-4D97-AF65-F5344CB8AC3E}">
        <p14:creationId xmlns:p14="http://schemas.microsoft.com/office/powerpoint/2010/main" val="37040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458200" cy="715963"/>
          </a:xfrm>
        </p:spPr>
        <p:txBody>
          <a:bodyPr>
            <a:normAutofit fontScale="90000"/>
          </a:bodyPr>
          <a:lstStyle/>
          <a:p>
            <a:pPr algn="ctr"/>
            <a:r>
              <a:rPr lang="fr-FR" b="1" i="1" u="sng" dirty="0" smtClean="0">
                <a:solidFill>
                  <a:srgbClr val="000000"/>
                </a:solidFill>
              </a:rPr>
              <a:t>Références : </a:t>
            </a:r>
            <a:br>
              <a:rPr lang="fr-FR" b="1" i="1" u="sng" dirty="0" smtClean="0">
                <a:solidFill>
                  <a:srgbClr val="000000"/>
                </a:solidFill>
              </a:rPr>
            </a:br>
            <a:endParaRPr lang="fr-FR" b="1" i="1" u="sng" dirty="0">
              <a:solidFill>
                <a:srgbClr val="000000"/>
              </a:solidFill>
            </a:endParaRPr>
          </a:p>
        </p:txBody>
      </p:sp>
      <p:sp>
        <p:nvSpPr>
          <p:cNvPr id="3" name="Espace réservé du contenu 2"/>
          <p:cNvSpPr>
            <a:spLocks noGrp="1"/>
          </p:cNvSpPr>
          <p:nvPr>
            <p:ph idx="1"/>
          </p:nvPr>
        </p:nvSpPr>
        <p:spPr>
          <a:xfrm>
            <a:off x="323528" y="836712"/>
            <a:ext cx="8640960" cy="4954488"/>
          </a:xfrm>
        </p:spPr>
        <p:txBody>
          <a:bodyPr/>
          <a:lstStyle/>
          <a:p>
            <a:endParaRPr lang="fr-FR" sz="2800" dirty="0" smtClean="0"/>
          </a:p>
          <a:p>
            <a:r>
              <a:rPr lang="fr-FR" sz="2800" dirty="0" smtClean="0">
                <a:solidFill>
                  <a:srgbClr val="000000"/>
                </a:solidFill>
                <a:effectLst>
                  <a:outerShdw blurRad="38100" dist="38100" dir="2700000" algn="tl">
                    <a:srgbClr val="000000">
                      <a:alpha val="43137"/>
                    </a:srgbClr>
                  </a:outerShdw>
                </a:effectLst>
              </a:rPr>
              <a:t>Nutrition, Alimentation et Sport, Camille, Pascal et Josette CRAPLET</a:t>
            </a:r>
          </a:p>
          <a:p>
            <a:r>
              <a:rPr lang="fr-FR" sz="2800" dirty="0" smtClean="0">
                <a:solidFill>
                  <a:srgbClr val="000000"/>
                </a:solidFill>
                <a:effectLst>
                  <a:outerShdw blurRad="38100" dist="38100" dir="2700000" algn="tl">
                    <a:srgbClr val="000000">
                      <a:alpha val="43137"/>
                    </a:srgbClr>
                  </a:outerShdw>
                </a:effectLst>
              </a:rPr>
              <a:t>Les besoins nutritionnels des athlètes, F. BROUNS</a:t>
            </a:r>
          </a:p>
          <a:p>
            <a:r>
              <a:rPr lang="fr-FR" sz="2800" dirty="0" smtClean="0">
                <a:solidFill>
                  <a:srgbClr val="000000"/>
                </a:solidFill>
                <a:effectLst>
                  <a:outerShdw blurRad="38100" dist="38100" dir="2700000" algn="tl">
                    <a:srgbClr val="000000">
                      <a:alpha val="43137"/>
                    </a:srgbClr>
                  </a:outerShdw>
                </a:effectLst>
              </a:rPr>
              <a:t>Guide nutritionnel des sports d’endurance, D.RICHE</a:t>
            </a:r>
          </a:p>
          <a:p>
            <a:r>
              <a:rPr lang="fr-FR" sz="2800" dirty="0" smtClean="0">
                <a:solidFill>
                  <a:srgbClr val="000000"/>
                </a:solidFill>
                <a:effectLst>
                  <a:outerShdw blurRad="38100" dist="38100" dir="2700000" algn="tl">
                    <a:srgbClr val="000000">
                      <a:alpha val="43137"/>
                    </a:srgbClr>
                  </a:outerShdw>
                </a:effectLst>
              </a:rPr>
              <a:t>Médecine du Sport : chapitre Nutrition et Sport, E. BRUNET-GUEDG, B. BROYER, J. GENETY</a:t>
            </a:r>
            <a:endParaRPr lang="fr-FR" sz="28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7376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2-besoins en glucides :</a:t>
            </a:r>
          </a:p>
          <a:p>
            <a:r>
              <a:rPr lang="fr-FR" dirty="0" smtClean="0"/>
              <a:t>Les glucides ont un rôle essentiellement énergétique et participent également à des processus de synthèse (glycoprotéine) et d’épuration (conjugaison hépatique). Les besoins en glucides sont de 10 à 15g/kg de la naissance à 1 an et représentent 50% à 58% de l’apport énergétique total à partir de 3 ans.</a:t>
            </a:r>
            <a:endParaRPr lang="fr-FR" dirty="0"/>
          </a:p>
        </p:txBody>
      </p:sp>
      <p:pic>
        <p:nvPicPr>
          <p:cNvPr id="3074" name="Picture 2" descr="E:\maxresdefault.jpg"/>
          <p:cNvPicPr>
            <a:picLocks noChangeAspect="1" noChangeArrowheads="1"/>
          </p:cNvPicPr>
          <p:nvPr/>
        </p:nvPicPr>
        <p:blipFill>
          <a:blip r:embed="rId2"/>
          <a:srcRect/>
          <a:stretch>
            <a:fillRect/>
          </a:stretch>
        </p:blipFill>
        <p:spPr bwMode="auto">
          <a:xfrm>
            <a:off x="5623561" y="4271555"/>
            <a:ext cx="2919548" cy="2050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8440169"/>
      </p:ext>
    </p:extLst>
  </p:cSld>
  <p:clrMapOvr>
    <a:masterClrMapping/>
  </p:clrMapOvr>
  <p:transition>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7801" y="404664"/>
            <a:ext cx="7772400" cy="2179910"/>
          </a:xfrm>
        </p:spPr>
        <p:style>
          <a:lnRef idx="2">
            <a:schemeClr val="dk1"/>
          </a:lnRef>
          <a:fillRef idx="1">
            <a:schemeClr val="lt1"/>
          </a:fillRef>
          <a:effectRef idx="0">
            <a:schemeClr val="dk1"/>
          </a:effectRef>
          <a:fontRef idx="minor">
            <a:schemeClr val="dk1"/>
          </a:fontRef>
        </p:style>
        <p:txBody>
          <a:bodyPr>
            <a:normAutofit/>
          </a:bodyPr>
          <a:lstStyle/>
          <a:p>
            <a:pPr rtl="1"/>
            <a:r>
              <a:rPr lang="fr-FR" dirty="0" smtClean="0">
                <a:solidFill>
                  <a:srgbClr val="C00000"/>
                </a:solidFill>
              </a:rPr>
              <a:t>Les macronutriments chez</a:t>
            </a:r>
            <a:br>
              <a:rPr lang="fr-FR" dirty="0" smtClean="0">
                <a:solidFill>
                  <a:srgbClr val="C00000"/>
                </a:solidFill>
              </a:rPr>
            </a:br>
            <a:r>
              <a:rPr lang="fr-FR" dirty="0" smtClean="0">
                <a:solidFill>
                  <a:srgbClr val="C00000"/>
                </a:solidFill>
              </a:rPr>
              <a:t>les personnes âgées</a:t>
            </a:r>
            <a:endParaRPr lang="fr-FR" dirty="0">
              <a:solidFill>
                <a:srgbClr val="C0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01" y="3717032"/>
            <a:ext cx="8129984" cy="2717304"/>
          </a:xfrm>
          <a:prstGeom prst="rect">
            <a:avLst/>
          </a:prstGeom>
        </p:spPr>
      </p:pic>
      <p:sp>
        <p:nvSpPr>
          <p:cNvPr id="4" name="Sous-titre 3"/>
          <p:cNvSpPr>
            <a:spLocks noGrp="1"/>
          </p:cNvSpPr>
          <p:nvPr>
            <p:ph type="subTitle" idx="1"/>
          </p:nvPr>
        </p:nvSpPr>
        <p:spPr/>
        <p:txBody>
          <a:bodyPr/>
          <a:lstStyle/>
          <a:p>
            <a:endParaRPr lang="fr-FR"/>
          </a:p>
        </p:txBody>
      </p:sp>
    </p:spTree>
    <p:extLst>
      <p:ext uri="{BB962C8B-B14F-4D97-AF65-F5344CB8AC3E}">
        <p14:creationId xmlns:p14="http://schemas.microsoft.com/office/powerpoint/2010/main" val="35477062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normAutofit fontScale="77500" lnSpcReduction="20000"/>
          </a:bodyPr>
          <a:lstStyle/>
          <a:p>
            <a:r>
              <a:rPr lang="fr-FR" sz="3100" dirty="0">
                <a:latin typeface="Times New Roman" pitchFamily="18" charset="0"/>
                <a:cs typeface="Times New Roman" pitchFamily="18" charset="0"/>
              </a:rPr>
              <a:t>Manger est, pour beaucoup, un vrai plaisir dans la vie, mais c’est une activité qui a ses propres règles, et le laisser-aller n’est pas une option viable sur le long terme. On a tous envie d’un poulet frites de temps en temps, mais là est la limite : “de temps en temps”. Plus le temps passe, plus notre corps se fragilise, et si certains écarts ne sont pas si graves lorsque l’on a 20ans, passé 70ans, cela peut être synonyme de maux d’estomac et de problèmes de santé divers. Afin de rester en forme le plus longtemps possible, mais également à limiter la perte d’autonomie sur la durée, il est important de se nourrir convenablement, mais également de pratiquer une activité physique régulière.</a:t>
            </a:r>
          </a:p>
          <a:p>
            <a:pPr marL="0" indent="0">
              <a:buNone/>
            </a:pPr>
            <a:r>
              <a:rPr lang="fr-FR" dirty="0" smtClean="0"/>
              <a:t/>
            </a:r>
            <a:br>
              <a:rPr lang="fr-FR" dirty="0" smtClean="0"/>
            </a:br>
            <a:endParaRPr lang="fr-FR" dirty="0"/>
          </a:p>
        </p:txBody>
      </p:sp>
      <p:sp>
        <p:nvSpPr>
          <p:cNvPr id="2" name="Titre 1"/>
          <p:cNvSpPr>
            <a:spLocks noGrp="1"/>
          </p:cNvSpPr>
          <p:nvPr>
            <p:ph type="title"/>
          </p:nvPr>
        </p:nvSpPr>
        <p:spPr/>
        <p:txBody>
          <a:bodyPr>
            <a:normAutofit/>
          </a:bodyPr>
          <a:lstStyle/>
          <a:p>
            <a:pPr algn="l"/>
            <a:r>
              <a:rPr lang="fr-FR" sz="2400" b="1" u="sng" dirty="0" smtClean="0">
                <a:solidFill>
                  <a:srgbClr val="C00000"/>
                </a:solidFill>
                <a:latin typeface="Times New Roman" pitchFamily="18" charset="0"/>
                <a:cs typeface="Times New Roman" pitchFamily="18" charset="0"/>
              </a:rPr>
              <a:t>Définition</a:t>
            </a:r>
            <a:r>
              <a:rPr lang="fr-FR" sz="2400" dirty="0" smtClean="0">
                <a:solidFill>
                  <a:srgbClr val="C00000"/>
                </a:solidFill>
                <a:latin typeface="Times New Roman" pitchFamily="18" charset="0"/>
                <a:cs typeface="Times New Roman" pitchFamily="18" charset="0"/>
              </a:rPr>
              <a:t>:</a:t>
            </a:r>
            <a:br>
              <a:rPr lang="fr-FR" sz="2400" dirty="0" smtClean="0">
                <a:solidFill>
                  <a:srgbClr val="C00000"/>
                </a:solidFill>
                <a:latin typeface="Times New Roman" pitchFamily="18" charset="0"/>
                <a:cs typeface="Times New Roman" pitchFamily="18" charset="0"/>
              </a:rPr>
            </a:br>
            <a:endParaRPr lang="fr-FR" sz="2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56265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Autofit/>
          </a:bodyPr>
          <a:lstStyle/>
          <a:p>
            <a:r>
              <a:rPr lang="fr-FR" sz="2400" dirty="0" smtClean="0">
                <a:latin typeface="Times New Roman" pitchFamily="18" charset="0"/>
                <a:cs typeface="Times New Roman" pitchFamily="18" charset="0"/>
              </a:rPr>
              <a:t>Afin de mettre en évidence le profond intérêt de la nutrition lorsque l’on avance en âge, il faut tout d’abord prendre conscience que la situation sanitaire des personnes âgées est en partie conditionnée par leur statut nutritionnel. Il apparaît alors important de réaliser un état des lieux de la situation nutritionnelle des individus âgés, puis de comparer cette situation aux véritables besoins des personnes vieillissantes, pour s’évertuer ensuite à trouver une stratégie permettant de</a:t>
            </a:r>
          </a:p>
          <a:p>
            <a:pPr marL="0" indent="0">
              <a:buNone/>
            </a:pPr>
            <a:r>
              <a:rPr lang="fr-FR" sz="2400" dirty="0" smtClean="0">
                <a:latin typeface="Times New Roman" pitchFamily="18" charset="0"/>
                <a:cs typeface="Times New Roman" pitchFamily="18" charset="0"/>
              </a:rPr>
              <a:t>    lutter contre les problèmes nutritionnels rencontrés.</a:t>
            </a:r>
            <a:endParaRPr lang="fr-FR" sz="2400" dirty="0">
              <a:latin typeface="Times New Roman" pitchFamily="18" charset="0"/>
              <a:cs typeface="Times New Roman" pitchFamily="18" charset="0"/>
            </a:endParaRPr>
          </a:p>
        </p:txBody>
      </p:sp>
      <p:sp>
        <p:nvSpPr>
          <p:cNvPr id="2" name="Titre 1"/>
          <p:cNvSpPr>
            <a:spLocks noGrp="1"/>
          </p:cNvSpPr>
          <p:nvPr>
            <p:ph type="title"/>
          </p:nvPr>
        </p:nvSpPr>
        <p:spPr/>
        <p:txBody>
          <a:bodyPr>
            <a:normAutofit/>
          </a:bodyPr>
          <a:lstStyle/>
          <a:p>
            <a:pPr algn="l"/>
            <a:r>
              <a:rPr lang="fr-FR" sz="2400" b="1" u="sng" dirty="0" smtClean="0">
                <a:solidFill>
                  <a:srgbClr val="C00000"/>
                </a:solidFill>
                <a:latin typeface="Times New Roman" pitchFamily="18" charset="0"/>
                <a:cs typeface="Times New Roman" pitchFamily="18" charset="0"/>
              </a:rPr>
              <a:t> Les personnes âgées et la nutrition:</a:t>
            </a:r>
            <a:br>
              <a:rPr lang="fr-FR" sz="2400" b="1" u="sng" dirty="0" smtClean="0">
                <a:solidFill>
                  <a:srgbClr val="C00000"/>
                </a:solidFill>
                <a:latin typeface="Times New Roman" pitchFamily="18" charset="0"/>
                <a:cs typeface="Times New Roman" pitchFamily="18" charset="0"/>
              </a:rPr>
            </a:br>
            <a:endParaRPr lang="fr-FR" sz="2400" b="1" u="sng"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169953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fr-FR" sz="2400" dirty="0" smtClean="0">
                <a:latin typeface="Times New Roman" pitchFamily="18" charset="0"/>
                <a:cs typeface="Times New Roman" pitchFamily="18" charset="0"/>
              </a:rPr>
              <a:t>L’alimentation doit être adaptée aux besoins de chaque individu. Contrairement à ce que</a:t>
            </a:r>
          </a:p>
          <a:p>
            <a:pPr marL="0" indent="0">
              <a:buNone/>
            </a:pPr>
            <a:r>
              <a:rPr lang="fr-FR" sz="2400" dirty="0" smtClean="0">
                <a:latin typeface="Times New Roman" pitchFamily="18" charset="0"/>
                <a:cs typeface="Times New Roman" pitchFamily="18" charset="0"/>
              </a:rPr>
              <a:t>   l’on pourrait penser, les personnes âgées ont des besoins nutritionnels équivalents, voire supérieurs, à ceux d’un adulte normal.</a:t>
            </a:r>
          </a:p>
          <a:p>
            <a:pPr marL="0" indent="0">
              <a:buNone/>
            </a:pPr>
            <a:endParaRPr lang="fr-FR" sz="2400" dirty="0">
              <a:latin typeface="Times New Roman" pitchFamily="18" charset="0"/>
              <a:cs typeface="Times New Roman" pitchFamily="18" charset="0"/>
            </a:endParaRPr>
          </a:p>
        </p:txBody>
      </p:sp>
      <p:sp>
        <p:nvSpPr>
          <p:cNvPr id="2" name="Titre 1"/>
          <p:cNvSpPr>
            <a:spLocks noGrp="1"/>
          </p:cNvSpPr>
          <p:nvPr>
            <p:ph type="title"/>
          </p:nvPr>
        </p:nvSpPr>
        <p:spPr>
          <a:xfrm>
            <a:off x="395536" y="27709"/>
            <a:ext cx="8229600" cy="1143000"/>
          </a:xfrm>
        </p:spPr>
        <p:txBody>
          <a:bodyPr>
            <a:normAutofit/>
          </a:bodyPr>
          <a:lstStyle/>
          <a:p>
            <a:pPr algn="l"/>
            <a:r>
              <a:rPr lang="fr-FR" sz="2400" b="1" u="sng" dirty="0" smtClean="0">
                <a:solidFill>
                  <a:srgbClr val="C00000"/>
                </a:solidFill>
                <a:latin typeface="Times New Roman" pitchFamily="18" charset="0"/>
                <a:cs typeface="Times New Roman" pitchFamily="18" charset="0"/>
              </a:rPr>
              <a:t> Les besoins nutritionnels des personnes âgées:</a:t>
            </a:r>
            <a:br>
              <a:rPr lang="fr-FR" sz="2400" b="1" u="sng" dirty="0" smtClean="0">
                <a:solidFill>
                  <a:srgbClr val="C00000"/>
                </a:solidFill>
                <a:latin typeface="Times New Roman" pitchFamily="18" charset="0"/>
                <a:cs typeface="Times New Roman" pitchFamily="18" charset="0"/>
              </a:rPr>
            </a:br>
            <a:endParaRPr lang="fr-FR" sz="2400" b="1" u="sng" dirty="0">
              <a:solidFill>
                <a:srgbClr val="C00000"/>
              </a:solidFill>
              <a:latin typeface="Times New Roman" pitchFamily="18" charset="0"/>
              <a:cs typeface="Times New Roman"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011" y="3278870"/>
            <a:ext cx="3864989" cy="3579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06486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945763741"/>
              </p:ext>
            </p:extLst>
          </p:nvPr>
        </p:nvGraphicFramePr>
        <p:xfrm>
          <a:off x="698500" y="2247900"/>
          <a:ext cx="774700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p:cNvSpPr>
            <a:spLocks noGrp="1"/>
          </p:cNvSpPr>
          <p:nvPr>
            <p:ph type="title"/>
          </p:nvPr>
        </p:nvSpPr>
        <p:spPr/>
        <p:txBody>
          <a:bodyPr>
            <a:normAutofit/>
          </a:bodyPr>
          <a:lstStyle/>
          <a:p>
            <a:pPr algn="l"/>
            <a:r>
              <a:rPr lang="fr-FR" sz="2400" b="1" u="sng" dirty="0" smtClean="0">
                <a:solidFill>
                  <a:srgbClr val="C00000"/>
                </a:solidFill>
              </a:rPr>
              <a:t>Les besoins nutritionnels chez les personnes âgée </a:t>
            </a:r>
            <a:r>
              <a:rPr lang="fr-FR" sz="2400" b="1" u="sng" dirty="0">
                <a:solidFill>
                  <a:srgbClr val="C00000"/>
                </a:solidFill>
              </a:rPr>
              <a:t/>
            </a:r>
            <a:br>
              <a:rPr lang="fr-FR" sz="2400" b="1" u="sng" dirty="0">
                <a:solidFill>
                  <a:srgbClr val="C00000"/>
                </a:solidFill>
              </a:rPr>
            </a:br>
            <a:r>
              <a:rPr lang="fr-FR" sz="2400" b="1" u="sng" dirty="0" smtClean="0">
                <a:solidFill>
                  <a:srgbClr val="C00000"/>
                </a:solidFill>
              </a:rPr>
              <a:t>(Macronutriments):</a:t>
            </a:r>
            <a:endParaRPr lang="fr-FR" sz="2400" b="1" u="sng" dirty="0">
              <a:solidFill>
                <a:srgbClr val="C00000"/>
              </a:solidFill>
            </a:endParaRPr>
          </a:p>
        </p:txBody>
      </p:sp>
    </p:spTree>
    <p:extLst>
      <p:ext uri="{BB962C8B-B14F-4D97-AF65-F5344CB8AC3E}">
        <p14:creationId xmlns:p14="http://schemas.microsoft.com/office/powerpoint/2010/main" val="17272278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7500" lnSpcReduction="20000"/>
          </a:bodyPr>
          <a:lstStyle/>
          <a:p>
            <a:r>
              <a:rPr lang="fr-FR" sz="3100" dirty="0" smtClean="0">
                <a:latin typeface="Times New Roman" pitchFamily="18" charset="0"/>
                <a:cs typeface="Times New Roman" pitchFamily="18" charset="0"/>
              </a:rPr>
              <a:t>Aucun sucre simple ou complexe n'a été répertorié comme un nutriment indispensable. La recommandation ne porte que sur la ration globale en glucides et devrait représenter 50 % de l'apport énergétique. Le  vieillissement  s'accompagne  d'un retard  de  sécrétion  d'insuline  et  d'une </a:t>
            </a:r>
            <a:r>
              <a:rPr lang="fr-FR" sz="3100" dirty="0" err="1" smtClean="0">
                <a:latin typeface="Times New Roman" pitchFamily="18" charset="0"/>
                <a:cs typeface="Times New Roman" pitchFamily="18" charset="0"/>
              </a:rPr>
              <a:t>insulinorésistance</a:t>
            </a:r>
            <a:r>
              <a:rPr lang="fr-FR" sz="3100" dirty="0" smtClean="0">
                <a:latin typeface="Times New Roman" pitchFamily="18" charset="0"/>
                <a:cs typeface="Times New Roman" pitchFamily="18" charset="0"/>
              </a:rPr>
              <a:t> musculaire au glucose, favorisant les décompensations de type diabétique dans les états d'</a:t>
            </a:r>
            <a:r>
              <a:rPr lang="fr-FR" sz="3100" dirty="0" err="1" smtClean="0">
                <a:latin typeface="Times New Roman" pitchFamily="18" charset="0"/>
                <a:cs typeface="Times New Roman" pitchFamily="18" charset="0"/>
              </a:rPr>
              <a:t>hypermétabolisme</a:t>
            </a:r>
            <a:r>
              <a:rPr lang="fr-FR" sz="3100" dirty="0" smtClean="0">
                <a:latin typeface="Times New Roman" pitchFamily="18" charset="0"/>
                <a:cs typeface="Times New Roman" pitchFamily="18" charset="0"/>
              </a:rPr>
              <a:t>. On peut donc recommander aux patients âgés d'augmenter les apports en glucides complexes et de limiter l'apport en sucres simples, en conservant au repas l'attrait  qu'il  doit  néanmoins  avoir.  En situation d'alimentation artificielle il faut comme chez l'adulte que le rapport glucides/protides soit compris entre 2,5 et 3.</a:t>
            </a:r>
          </a:p>
          <a:p>
            <a:endParaRPr lang="fr-FR" dirty="0" smtClean="0"/>
          </a:p>
          <a:p>
            <a:endParaRPr lang="fr-FR" dirty="0"/>
          </a:p>
        </p:txBody>
      </p:sp>
      <p:sp>
        <p:nvSpPr>
          <p:cNvPr id="2" name="Titre 1"/>
          <p:cNvSpPr>
            <a:spLocks noGrp="1"/>
          </p:cNvSpPr>
          <p:nvPr>
            <p:ph type="title"/>
          </p:nvPr>
        </p:nvSpPr>
        <p:spPr/>
        <p:txBody>
          <a:bodyPr>
            <a:normAutofit/>
          </a:bodyPr>
          <a:lstStyle/>
          <a:p>
            <a:pPr algn="l"/>
            <a:r>
              <a:rPr lang="fr-FR" sz="2400" b="1" u="sng" dirty="0" smtClean="0">
                <a:solidFill>
                  <a:srgbClr val="C00000"/>
                </a:solidFill>
                <a:latin typeface="Times New Roman" pitchFamily="18" charset="0"/>
                <a:cs typeface="Times New Roman" pitchFamily="18" charset="0"/>
              </a:rPr>
              <a:t>1.Besoin en glucides:</a:t>
            </a:r>
            <a:endParaRPr lang="fr-FR"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69695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62500" lnSpcReduction="20000"/>
          </a:bodyPr>
          <a:lstStyle/>
          <a:p>
            <a:r>
              <a:rPr lang="fr-FR" sz="3400" dirty="0" smtClean="0">
                <a:latin typeface="Times New Roman" pitchFamily="18" charset="0"/>
                <a:cs typeface="Times New Roman" pitchFamily="18" charset="0"/>
              </a:rPr>
              <a:t>Les besoins protéiques représentent environ 12 % de la ration énergétique chez la personne âgée comme chez l'adulte. Si les apports énergétiques diminuent, ce qui est fréquent, la proportion de protéines contenue dans l'alimentation devrait augmenter.</a:t>
            </a:r>
          </a:p>
          <a:p>
            <a:r>
              <a:rPr lang="fr-FR" sz="3400" dirty="0" smtClean="0">
                <a:latin typeface="Times New Roman" pitchFamily="18" charset="0"/>
                <a:cs typeface="Times New Roman" pitchFamily="18" charset="0"/>
              </a:rPr>
              <a:t>Devant les variations d'apport alimentaire des sujets âgés, il parait préférable de calculer les apports en protéines en fonction du poids. Actuellement la ration de 1g de  protéines/kg  de  poids  corporel / jour recommandée chez l'adulte, devrait être élargie à 1,1 à 1,2 g/kg/j chez le sujet âgé, afin de maintenir le bilan azoté à l'équilibre, en dehors de toute situation d'</a:t>
            </a:r>
            <a:r>
              <a:rPr lang="fr-FR" sz="3400" dirty="0" err="1" smtClean="0">
                <a:latin typeface="Times New Roman" pitchFamily="18" charset="0"/>
                <a:cs typeface="Times New Roman" pitchFamily="18" charset="0"/>
              </a:rPr>
              <a:t>hypercatabolisme</a:t>
            </a:r>
            <a:r>
              <a:rPr lang="fr-FR" sz="3400" dirty="0" smtClean="0">
                <a:latin typeface="Times New Roman" pitchFamily="18" charset="0"/>
                <a:cs typeface="Times New Roman" pitchFamily="18" charset="0"/>
              </a:rPr>
              <a:t>. Contrairement aux glucides et aux lipides, il n'y a pas de réserves de protéines comme il y a du glycogène et du tissu adipeux. Tout besoin accru en une protéine se traduit par la "consommation" d'une autre. </a:t>
            </a:r>
          </a:p>
          <a:p>
            <a:endParaRPr lang="fr-FR" dirty="0"/>
          </a:p>
        </p:txBody>
      </p:sp>
      <p:sp>
        <p:nvSpPr>
          <p:cNvPr id="2" name="Titre 1"/>
          <p:cNvSpPr>
            <a:spLocks noGrp="1"/>
          </p:cNvSpPr>
          <p:nvPr>
            <p:ph type="title"/>
          </p:nvPr>
        </p:nvSpPr>
        <p:spPr/>
        <p:txBody>
          <a:bodyPr>
            <a:normAutofit/>
          </a:bodyPr>
          <a:lstStyle/>
          <a:p>
            <a:pPr algn="l"/>
            <a:r>
              <a:rPr lang="fr-FR" sz="2400" b="1" u="sng" dirty="0" smtClean="0">
                <a:latin typeface="Times New Roman" pitchFamily="18" charset="0"/>
                <a:cs typeface="Times New Roman" pitchFamily="18" charset="0"/>
              </a:rPr>
              <a:t>2.</a:t>
            </a:r>
            <a:r>
              <a:rPr lang="fr-FR" sz="2400" b="1" u="sng" dirty="0" smtClean="0">
                <a:solidFill>
                  <a:srgbClr val="C00000"/>
                </a:solidFill>
                <a:latin typeface="Times New Roman" pitchFamily="18" charset="0"/>
                <a:cs typeface="Times New Roman" pitchFamily="18" charset="0"/>
              </a:rPr>
              <a:t>Besoin en protéines:</a:t>
            </a:r>
            <a:endParaRPr lang="fr-FR" sz="2400" b="1" u="sng" dirty="0">
              <a:latin typeface="Times New Roman" pitchFamily="18" charset="0"/>
              <a:cs typeface="Times New Roman" pitchFamily="18" charset="0"/>
            </a:endParaRPr>
          </a:p>
        </p:txBody>
      </p:sp>
    </p:spTree>
    <p:extLst>
      <p:ext uri="{BB962C8B-B14F-4D97-AF65-F5344CB8AC3E}">
        <p14:creationId xmlns:p14="http://schemas.microsoft.com/office/powerpoint/2010/main" val="9845962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lgn="just"/>
            <a:r>
              <a:rPr lang="fr-FR" sz="2400" dirty="0" smtClean="0">
                <a:latin typeface="Times New Roman" pitchFamily="18" charset="0"/>
                <a:cs typeface="Times New Roman" pitchFamily="18" charset="0"/>
              </a:rPr>
              <a:t>Les lipides sont indispensables à notre organisme. Ils constituent des réserves énergétiques importantes, ils apportent des acides gras essentiels, et favorisent le plaisir de manger en agissant sur la texture et l’arôme des aliments. Les lipides ne doivent pas dépasser 35% de l’apport énergétique total, ils doivent être variés (acides gras saturés et insaturés, acides gras oméga 3, et oméga 6). C’est la diversité et la modération, qui peuvent réduire les risques.</a:t>
            </a:r>
            <a:endParaRPr lang="fr-FR" sz="2400" dirty="0">
              <a:latin typeface="Times New Roman" pitchFamily="18" charset="0"/>
              <a:cs typeface="Times New Roman" pitchFamily="18" charset="0"/>
            </a:endParaRPr>
          </a:p>
        </p:txBody>
      </p:sp>
      <p:sp>
        <p:nvSpPr>
          <p:cNvPr id="2" name="Titre 1"/>
          <p:cNvSpPr>
            <a:spLocks noGrp="1"/>
          </p:cNvSpPr>
          <p:nvPr>
            <p:ph type="title"/>
          </p:nvPr>
        </p:nvSpPr>
        <p:spPr/>
        <p:txBody>
          <a:bodyPr>
            <a:normAutofit/>
          </a:bodyPr>
          <a:lstStyle/>
          <a:p>
            <a:pPr algn="l"/>
            <a:r>
              <a:rPr lang="fr-FR" sz="2400" b="1" u="sng" dirty="0" smtClean="0">
                <a:latin typeface="Times New Roman" pitchFamily="18" charset="0"/>
                <a:cs typeface="Times New Roman" pitchFamily="18" charset="0"/>
              </a:rPr>
              <a:t>3.</a:t>
            </a:r>
            <a:r>
              <a:rPr lang="fr-FR" sz="2400" b="1" u="sng" dirty="0" smtClean="0">
                <a:solidFill>
                  <a:srgbClr val="C00000"/>
                </a:solidFill>
                <a:latin typeface="Times New Roman" pitchFamily="18" charset="0"/>
                <a:cs typeface="Times New Roman" pitchFamily="18" charset="0"/>
              </a:rPr>
              <a:t>Besoin en lipides:</a:t>
            </a:r>
            <a:endParaRPr lang="fr-FR" sz="2400" b="1" u="sng" dirty="0">
              <a:latin typeface="Times New Roman" pitchFamily="18" charset="0"/>
              <a:cs typeface="Times New Roman" pitchFamily="18" charset="0"/>
            </a:endParaRPr>
          </a:p>
        </p:txBody>
      </p:sp>
    </p:spTree>
    <p:extLst>
      <p:ext uri="{BB962C8B-B14F-4D97-AF65-F5344CB8AC3E}">
        <p14:creationId xmlns:p14="http://schemas.microsoft.com/office/powerpoint/2010/main" val="31489052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548680"/>
            <a:ext cx="8640960" cy="3921299"/>
          </a:xfrm>
        </p:spPr>
        <p:txBody>
          <a:bodyPr>
            <a:normAutofit fontScale="92500" lnSpcReduction="20000"/>
          </a:bodyPr>
          <a:lstStyle/>
          <a:p>
            <a:pPr algn="just"/>
            <a:r>
              <a:rPr lang="fr-FR" dirty="0" smtClean="0"/>
              <a:t>Chez les sujets âgés, le problème est l’hypercholestérolémie. L’étude </a:t>
            </a:r>
            <a:r>
              <a:rPr lang="fr-FR" dirty="0" err="1" smtClean="0"/>
              <a:t>EuronutSénéca</a:t>
            </a:r>
            <a:r>
              <a:rPr lang="fr-FR" dirty="0" smtClean="0"/>
              <a:t>, menée dans divers pays d’Europe, montre que les apports lipidiques des personnes âgées varient de 33 à 39% des apports énergétiques totaux, et cela chez les deux sexes. Qualitativement parlant, les personnes âgées consomment trop d’acides gras saturés et pas assez d’insaturés. Ils consomment également trop d’acide linoléique (oméga 6), et pas assez d’acide linoléique (oméga 3).</a:t>
            </a:r>
          </a:p>
          <a:p>
            <a:pPr algn="just"/>
            <a:endParaRPr lang="fr-FR" dirty="0"/>
          </a:p>
        </p:txBody>
      </p:sp>
    </p:spTree>
    <p:extLst>
      <p:ext uri="{BB962C8B-B14F-4D97-AF65-F5344CB8AC3E}">
        <p14:creationId xmlns:p14="http://schemas.microsoft.com/office/powerpoint/2010/main" val="11542194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916832"/>
            <a:ext cx="7745505" cy="3877815"/>
          </a:xfrm>
        </p:spPr>
        <p:txBody>
          <a:bodyPr>
            <a:noAutofit/>
          </a:bodyPr>
          <a:lstStyle/>
          <a:p>
            <a:r>
              <a:rPr lang="fr-FR" sz="2400" dirty="0" smtClean="0">
                <a:latin typeface="Times New Roman" pitchFamily="18" charset="0"/>
                <a:cs typeface="Times New Roman" pitchFamily="18" charset="0"/>
              </a:rPr>
              <a:t>Le meilleur traitement est encore la prévention. De nombreux facteurs entrent en jeu dans la lutte contre la nutrition. Dans l’idéal, il faudrait :</a:t>
            </a:r>
          </a:p>
          <a:p>
            <a:r>
              <a:rPr lang="fr-FR" sz="2400" dirty="0" smtClean="0">
                <a:latin typeface="Times New Roman" pitchFamily="18" charset="0"/>
                <a:cs typeface="Times New Roman" pitchFamily="18" charset="0"/>
              </a:rPr>
              <a:t>! Une alimentation équilibrée, diversifiée et régulière, pour éviter la monotonie, et</a:t>
            </a:r>
          </a:p>
          <a:p>
            <a:r>
              <a:rPr lang="fr-FR" sz="2400" dirty="0" smtClean="0">
                <a:latin typeface="Times New Roman" pitchFamily="18" charset="0"/>
                <a:cs typeface="Times New Roman" pitchFamily="18" charset="0"/>
              </a:rPr>
              <a:t>redonner le goût de manger aux personnes qui ne l’ont plus</a:t>
            </a:r>
          </a:p>
          <a:p>
            <a:r>
              <a:rPr lang="fr-FR" sz="2400" dirty="0" smtClean="0">
                <a:latin typeface="Times New Roman" pitchFamily="18" charset="0"/>
                <a:cs typeface="Times New Roman" pitchFamily="18" charset="0"/>
              </a:rPr>
              <a:t>! Une alimentation relevée (sel, poivre, épices, aromates) pour faire réagir les sens</a:t>
            </a:r>
          </a:p>
          <a:p>
            <a:r>
              <a:rPr lang="fr-FR" sz="2400" dirty="0" smtClean="0">
                <a:latin typeface="Times New Roman" pitchFamily="18" charset="0"/>
                <a:cs typeface="Times New Roman" pitchFamily="18" charset="0"/>
              </a:rPr>
              <a:t>! Etre entouré lors des repas, ne pas manger seul</a:t>
            </a:r>
          </a:p>
          <a:p>
            <a:r>
              <a:rPr lang="fr-FR" sz="2400" dirty="0" smtClean="0">
                <a:latin typeface="Times New Roman" pitchFamily="18" charset="0"/>
                <a:cs typeface="Times New Roman" pitchFamily="18" charset="0"/>
              </a:rPr>
              <a:t>! Boire beaucoup d’eau</a:t>
            </a:r>
          </a:p>
          <a:p>
            <a:r>
              <a:rPr lang="fr-FR" sz="2400" dirty="0" smtClean="0">
                <a:latin typeface="Times New Roman" pitchFamily="18" charset="0"/>
                <a:cs typeface="Times New Roman" pitchFamily="18" charset="0"/>
              </a:rPr>
              <a:t>! Faire une activité physique, ce qui augmentera l</a:t>
            </a:r>
            <a:endParaRPr lang="fr-FR" sz="2400" dirty="0">
              <a:latin typeface="Times New Roman" pitchFamily="18" charset="0"/>
              <a:cs typeface="Times New Roman" pitchFamily="18" charset="0"/>
            </a:endParaRPr>
          </a:p>
        </p:txBody>
      </p:sp>
      <p:sp>
        <p:nvSpPr>
          <p:cNvPr id="2" name="Titre 1"/>
          <p:cNvSpPr>
            <a:spLocks noGrp="1"/>
          </p:cNvSpPr>
          <p:nvPr>
            <p:ph type="title"/>
          </p:nvPr>
        </p:nvSpPr>
        <p:spPr/>
        <p:txBody>
          <a:bodyPr>
            <a:normAutofit/>
          </a:bodyPr>
          <a:lstStyle/>
          <a:p>
            <a:pPr algn="l"/>
            <a:r>
              <a:rPr lang="fr-FR" sz="2400" dirty="0" smtClean="0"/>
              <a:t>3.</a:t>
            </a:r>
            <a:r>
              <a:rPr lang="fr-FR" sz="2400" b="1" u="sng" dirty="0" smtClean="0">
                <a:solidFill>
                  <a:srgbClr val="C00000"/>
                </a:solidFill>
                <a:latin typeface="Times New Roman" pitchFamily="18" charset="0"/>
                <a:cs typeface="Times New Roman" pitchFamily="18" charset="0"/>
              </a:rPr>
              <a:t>Comment lutter contre la malnutrition ?</a:t>
            </a:r>
            <a:r>
              <a:rPr lang="fr-FR" sz="2400" dirty="0" smtClean="0"/>
              <a:t/>
            </a:r>
            <a:br>
              <a:rPr lang="fr-FR" sz="2400" dirty="0" smtClean="0"/>
            </a:br>
            <a:endParaRPr lang="fr-FR" sz="2400" dirty="0"/>
          </a:p>
        </p:txBody>
      </p:sp>
    </p:spTree>
    <p:extLst>
      <p:ext uri="{BB962C8B-B14F-4D97-AF65-F5344CB8AC3E}">
        <p14:creationId xmlns:p14="http://schemas.microsoft.com/office/powerpoint/2010/main" val="792040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3-besoins en lipides :</a:t>
            </a:r>
          </a:p>
          <a:p>
            <a:r>
              <a:rPr lang="fr-FR" dirty="0" smtClean="0"/>
              <a:t>Les lipides sont le principal constituant des membranes cellulaires et favorisent l’absorption digestive des minéraux. Ils représentent environ 45% de l’apport énergétique total de la naissance à 1 an puis 30 à 35% à partir de 3 ans. La quantité nécessaire est de l’ordre de 3 à 4g/kg/j.</a:t>
            </a:r>
            <a:endParaRPr lang="fr-FR" dirty="0"/>
          </a:p>
        </p:txBody>
      </p:sp>
      <p:pic>
        <p:nvPicPr>
          <p:cNvPr id="4098" name="Picture 2" descr="E:\9.jpeg"/>
          <p:cNvPicPr>
            <a:picLocks noChangeAspect="1" noChangeArrowheads="1"/>
          </p:cNvPicPr>
          <p:nvPr/>
        </p:nvPicPr>
        <p:blipFill>
          <a:blip r:embed="rId2"/>
          <a:srcRect/>
          <a:stretch>
            <a:fillRect/>
          </a:stretch>
        </p:blipFill>
        <p:spPr bwMode="auto">
          <a:xfrm>
            <a:off x="5251269" y="3994331"/>
            <a:ext cx="3213464" cy="2432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3291850"/>
      </p:ext>
    </p:extLst>
  </p:cSld>
  <p:clrMapOvr>
    <a:masterClrMapping/>
  </p:clrMapOvr>
  <p:transition>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400" dirty="0" smtClean="0">
                <a:latin typeface="Times New Roman" pitchFamily="18" charset="0"/>
                <a:cs typeface="Times New Roman" pitchFamily="18" charset="0"/>
              </a:rPr>
              <a:t>La nutrition est la base d’une bonne santé; voilà pourquoi il faut s’en préoccuper à tous les stades de la vie. Une diète de mauvaise qualité chez la personne âgée peut être lourde de conséquences. Accompagnez pas à pas la personne que vous aimez sur le chemin d’une alimentation saine et équilibrée, comme elle l’a peut-être fait pour vous lorsque vous étiez tout petit!</a:t>
            </a:r>
          </a:p>
          <a:p>
            <a:endParaRPr lang="fr-FR" dirty="0" smtClean="0"/>
          </a:p>
          <a:p>
            <a:endParaRPr lang="fr-FR" dirty="0"/>
          </a:p>
        </p:txBody>
      </p:sp>
      <p:sp>
        <p:nvSpPr>
          <p:cNvPr id="2" name="Titre 1"/>
          <p:cNvSpPr>
            <a:spLocks noGrp="1"/>
          </p:cNvSpPr>
          <p:nvPr>
            <p:ph type="title"/>
          </p:nvPr>
        </p:nvSpPr>
        <p:spPr/>
        <p:txBody>
          <a:bodyPr>
            <a:normAutofit/>
          </a:bodyPr>
          <a:lstStyle/>
          <a:p>
            <a:pPr algn="l"/>
            <a:r>
              <a:rPr lang="fr-FR" sz="2400" b="1" u="sng" dirty="0" smtClean="0">
                <a:solidFill>
                  <a:srgbClr val="C00000"/>
                </a:solidFill>
                <a:latin typeface="Times New Roman" pitchFamily="18" charset="0"/>
                <a:cs typeface="Times New Roman" pitchFamily="18" charset="0"/>
              </a:rPr>
              <a:t>conclusion:</a:t>
            </a:r>
            <a:endParaRPr lang="fr-FR" sz="2400" b="1" u="sng"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846310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987"/>
            <a:ext cx="9144000" cy="1196975"/>
          </a:xfrm>
          <a:prstGeom prst="rect">
            <a:avLst/>
          </a:prstGeom>
          <a:solidFill>
            <a:srgbClr val="FFFFFF"/>
          </a:solidFill>
          <a:ln>
            <a:noFill/>
          </a:ln>
        </p:spPr>
        <p:txBody>
          <a:bodyPr anchor="ctr"/>
          <a:lstStyle>
            <a:lvl1pPr lvl="0" rtl="0">
              <a:defRPr/>
            </a:lvl1pPr>
          </a:lstStyle>
          <a:p>
            <a:endParaRPr/>
          </a:p>
        </p:txBody>
      </p:sp>
      <p:sp>
        <p:nvSpPr>
          <p:cNvPr id="3" name="Rectangle 2"/>
          <p:cNvSpPr/>
          <p:nvPr/>
        </p:nvSpPr>
        <p:spPr>
          <a:xfrm>
            <a:off x="969246" y="1485756"/>
            <a:ext cx="9128590" cy="1929495"/>
          </a:xfrm>
          <a:prstGeom prst="rect">
            <a:avLst/>
          </a:prstGeom>
          <a:noFill/>
          <a:ln>
            <a:noFill/>
          </a:ln>
        </p:spPr>
        <p:txBody>
          <a:bodyPr/>
          <a:lstStyle>
            <a:lvl1pPr lvl="0" rtl="0">
              <a:defRPr/>
            </a:lvl1pPr>
          </a:lstStyle>
          <a:p>
            <a:pPr lvl="0" rtl="0"/>
            <a:r>
              <a:rPr lang="fr" sz="4000" b="1" u="none">
                <a:solidFill>
                  <a:srgbClr val="CC6600"/>
                </a:solidFill>
                <a:latin typeface="Noto Serif"/>
              </a:rPr>
              <a:t>“ </a:t>
            </a:r>
            <a:r>
              <a:rPr sz="4000" b="1" u="none">
                <a:solidFill>
                  <a:srgbClr val="CC6600"/>
                </a:solidFill>
                <a:latin typeface="Noto Serif"/>
              </a:rPr>
              <a:t>Vieillissement et </a:t>
            </a:r>
            <a:r>
              <a:rPr lang="fr" sz="4000" b="1" u="none">
                <a:solidFill>
                  <a:srgbClr val="CC6600"/>
                </a:solidFill>
                <a:latin typeface="Noto Serif"/>
              </a:rPr>
              <a:t>nutrition, Troubles de la déglutition ”</a:t>
            </a:r>
          </a:p>
        </p:txBody>
      </p:sp>
      <p:pic>
        <p:nvPicPr>
          <p:cNvPr id="4" name="Picture 3"/>
          <p:cNvPicPr/>
          <p:nvPr/>
        </p:nvPicPr>
        <p:blipFill>
          <a:blip r:embed="rId3"/>
          <a:srcRect/>
          <a:stretch>
            <a:fillRect/>
          </a:stretch>
        </p:blipFill>
        <p:spPr>
          <a:xfrm>
            <a:off x="6072198" y="3643314"/>
            <a:ext cx="2847977" cy="3060700"/>
          </a:xfrm>
          <a:prstGeom prst="rect">
            <a:avLst/>
          </a:prstGeom>
        </p:spPr>
      </p:pic>
    </p:spTree>
    <p:extLst>
      <p:ext uri="{BB962C8B-B14F-4D97-AF65-F5344CB8AC3E}">
        <p14:creationId xmlns:p14="http://schemas.microsoft.com/office/powerpoint/2010/main" val="1908428736"/>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119" y="1339248"/>
            <a:ext cx="7801763" cy="5244621"/>
          </a:xfrm>
          <a:prstGeom prst="rect">
            <a:avLst/>
          </a:prstGeom>
        </p:spPr>
        <p:txBody>
          <a:bodyPr/>
          <a:lstStyle>
            <a:lvl1pPr lvl="0" indent="-171450">
              <a:defRPr/>
            </a:lvl1pPr>
          </a:lstStyle>
          <a:p>
            <a:pPr marL="271462" lvl="0" indent="-271463">
              <a:buFont typeface="Arial"/>
              <a:buChar char="•"/>
            </a:pPr>
            <a:r>
              <a:rPr lang="fr" sz="2200">
                <a:solidFill>
                  <a:srgbClr val="000000"/>
                </a:solidFill>
                <a:latin typeface="Noto Serif"/>
              </a:rPr>
              <a:t> Introduction.</a:t>
            </a:r>
          </a:p>
          <a:p>
            <a:pPr marL="271462" lvl="0" indent="-271463">
              <a:buFont typeface="Arial"/>
              <a:buChar char="•"/>
            </a:pPr>
            <a:r>
              <a:rPr lang="fr" sz="2200">
                <a:solidFill>
                  <a:srgbClr val="000000"/>
                </a:solidFill>
                <a:latin typeface="Noto Serif"/>
              </a:rPr>
              <a:t> Pourquoi parler de l'alimentation ?!. </a:t>
            </a:r>
          </a:p>
          <a:p>
            <a:pPr marL="271462" lvl="0" indent="-271463">
              <a:buFont typeface="Arial"/>
              <a:buChar char="•"/>
            </a:pPr>
            <a:r>
              <a:rPr lang="fr" sz="2200" b="0">
                <a:solidFill>
                  <a:srgbClr val="000000"/>
                </a:solidFill>
                <a:latin typeface="Noto Serif"/>
              </a:rPr>
              <a:t> </a:t>
            </a:r>
            <a:r>
              <a:rPr sz="2200" b="0">
                <a:solidFill>
                  <a:srgbClr val="000000"/>
                </a:solidFill>
                <a:latin typeface="Noto Serif"/>
              </a:rPr>
              <a:t>Le vieillissement n’est pas une cause de </a:t>
            </a:r>
            <a:r>
              <a:rPr lang="fr" sz="2200" b="0">
                <a:solidFill>
                  <a:srgbClr val="000000"/>
                </a:solidFill>
                <a:latin typeface="Noto Serif"/>
              </a:rPr>
              <a:t>dénutrition.</a:t>
            </a:r>
          </a:p>
          <a:p>
            <a:pPr marL="311150" lvl="0" indent="-311150">
              <a:buFont typeface="Arial"/>
              <a:buChar char="•"/>
            </a:pPr>
            <a:r>
              <a:rPr sz="2200" b="0">
                <a:solidFill>
                  <a:srgbClr val="000000"/>
                </a:solidFill>
                <a:latin typeface="Noto Serif"/>
              </a:rPr>
              <a:t>Les situations à risque sans lien avec l’</a:t>
            </a:r>
            <a:r>
              <a:rPr lang="fr" sz="2200" b="0">
                <a:solidFill>
                  <a:srgbClr val="000000"/>
                </a:solidFill>
                <a:latin typeface="Noto Serif"/>
              </a:rPr>
              <a:t>âge.</a:t>
            </a:r>
          </a:p>
          <a:p>
            <a:pPr marL="347662" lvl="0" indent="-347663">
              <a:buFont typeface="Arial"/>
              <a:buChar char="•"/>
            </a:pPr>
            <a:r>
              <a:rPr sz="2200" b="0">
                <a:solidFill>
                  <a:srgbClr val="000000"/>
                </a:solidFill>
                <a:latin typeface="Noto Serif"/>
              </a:rPr>
              <a:t>Les situations à risque plus spécifiques de la personne âgée</a:t>
            </a:r>
            <a:r>
              <a:rPr lang="fr" sz="2200" b="0">
                <a:solidFill>
                  <a:srgbClr val="000000"/>
                </a:solidFill>
                <a:latin typeface="Noto Serif"/>
              </a:rPr>
              <a:t>.</a:t>
            </a:r>
          </a:p>
          <a:p>
            <a:pPr marL="365125" lvl="0" indent="-365125">
              <a:buFont typeface="Arial"/>
              <a:buChar char="•"/>
            </a:pPr>
            <a:r>
              <a:rPr sz="2200" b="0">
                <a:solidFill>
                  <a:srgbClr val="000000"/>
                </a:solidFill>
                <a:latin typeface="Noto Serif"/>
              </a:rPr>
              <a:t>Généralités</a:t>
            </a:r>
            <a:r>
              <a:rPr lang="ar" sz="2200" b="0">
                <a:solidFill>
                  <a:srgbClr val="000000"/>
                </a:solidFill>
                <a:latin typeface="Noto Serif"/>
              </a:rPr>
              <a:t> </a:t>
            </a:r>
            <a:r>
              <a:rPr lang="fr" sz="2200" b="0">
                <a:solidFill>
                  <a:srgbClr val="000000"/>
                </a:solidFill>
                <a:latin typeface="Noto Serif"/>
              </a:rPr>
              <a:t>sur la déglutition.</a:t>
            </a:r>
          </a:p>
          <a:p>
            <a:pPr marL="365125" lvl="0" indent="-365125">
              <a:buFont typeface="Arial"/>
              <a:buChar char="•"/>
            </a:pPr>
            <a:r>
              <a:rPr lang="fr" sz="2200" b="0">
                <a:solidFill>
                  <a:srgbClr val="000000"/>
                </a:solidFill>
                <a:latin typeface="Noto Serif"/>
              </a:rPr>
              <a:t>Les causes.</a:t>
            </a:r>
          </a:p>
          <a:p>
            <a:pPr marL="365125" lvl="0" indent="-365125">
              <a:buFont typeface="Arial"/>
              <a:buChar char="•"/>
            </a:pPr>
            <a:r>
              <a:rPr lang="fr" sz="2200" b="0">
                <a:solidFill>
                  <a:srgbClr val="000000"/>
                </a:solidFill>
                <a:latin typeface="Noto Serif"/>
              </a:rPr>
              <a:t>Les signes d'alerte.</a:t>
            </a:r>
          </a:p>
          <a:p>
            <a:pPr marL="365125" lvl="0" indent="-365125">
              <a:buFont typeface="Arial"/>
              <a:buChar char="•"/>
            </a:pPr>
            <a:r>
              <a:rPr lang="fr" sz="2200" b="0">
                <a:solidFill>
                  <a:srgbClr val="000000"/>
                </a:solidFill>
                <a:latin typeface="Noto Serif"/>
              </a:rPr>
              <a:t>Conclusion.</a:t>
            </a:r>
          </a:p>
        </p:txBody>
      </p:sp>
      <p:sp>
        <p:nvSpPr>
          <p:cNvPr id="3" name="TextBox 2"/>
          <p:cNvSpPr txBox="1"/>
          <p:nvPr/>
        </p:nvSpPr>
        <p:spPr>
          <a:xfrm>
            <a:off x="868794" y="420458"/>
            <a:ext cx="3809999" cy="1270000"/>
          </a:xfrm>
          <a:prstGeom prst="rect">
            <a:avLst/>
          </a:prstGeom>
        </p:spPr>
        <p:txBody>
          <a:bodyPr/>
          <a:lstStyle>
            <a:lvl1pPr lvl="0" indent="-171450">
              <a:defRPr/>
            </a:lvl1pPr>
          </a:lstStyle>
          <a:p>
            <a:pPr lvl="0"/>
            <a:r>
              <a:rPr lang="fr" sz="2800" b="1">
                <a:solidFill>
                  <a:srgbClr val="D66B2E"/>
                </a:solidFill>
              </a:rPr>
              <a:t>Plan de travail</a:t>
            </a:r>
          </a:p>
        </p:txBody>
      </p:sp>
    </p:spTree>
    <p:extLst>
      <p:ext uri="{BB962C8B-B14F-4D97-AF65-F5344CB8AC3E}">
        <p14:creationId xmlns:p14="http://schemas.microsoft.com/office/powerpoint/2010/main" val="1396383454"/>
      </p:ext>
    </p:extLst>
  </p:cSld>
  <p:clrMapOvr>
    <a:masterClrMapping/>
  </p:clrMapOvr>
  <p:transition>
    <p:wipe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768" y="1939014"/>
            <a:ext cx="7342647" cy="3937045"/>
          </a:xfrm>
          <a:prstGeom prst="rect">
            <a:avLst/>
          </a:prstGeom>
        </p:spPr>
        <p:txBody>
          <a:bodyPr/>
          <a:lstStyle>
            <a:lvl1pPr lvl="0" indent="-171450">
              <a:defRPr/>
            </a:lvl1pPr>
          </a:lstStyle>
          <a:p>
            <a:pPr marL="271462" lvl="0" indent="-271463">
              <a:buFont typeface="Arial"/>
              <a:buChar char="•"/>
            </a:pPr>
            <a:r>
              <a:rPr sz="2600"/>
              <a:t>L'importance d'une alimentation saine et équilibrée pour le maintien en bonne santé est un concept généralement bien admis dans l'esprit populaire. Chez la personne âgée, un apport nutritionnel adéquat peut améliorer la qualité de vie et prolonger l'espérance de vie.</a:t>
            </a:r>
          </a:p>
        </p:txBody>
      </p:sp>
      <p:sp>
        <p:nvSpPr>
          <p:cNvPr id="3" name="TextBox 2"/>
          <p:cNvSpPr txBox="1"/>
          <p:nvPr/>
        </p:nvSpPr>
        <p:spPr>
          <a:xfrm>
            <a:off x="766768" y="445979"/>
            <a:ext cx="3810000" cy="1270000"/>
          </a:xfrm>
          <a:prstGeom prst="rect">
            <a:avLst/>
          </a:prstGeom>
        </p:spPr>
        <p:txBody>
          <a:bodyPr/>
          <a:lstStyle>
            <a:lvl1pPr lvl="0" indent="-171450">
              <a:defRPr/>
            </a:lvl1pPr>
          </a:lstStyle>
          <a:p>
            <a:pPr lvl="0"/>
            <a:r>
              <a:rPr lang="fr" sz="2800" b="1">
                <a:solidFill>
                  <a:srgbClr val="E05B28"/>
                </a:solidFill>
              </a:rPr>
              <a:t>Introduction :</a:t>
            </a:r>
          </a:p>
        </p:txBody>
      </p:sp>
    </p:spTree>
    <p:extLst>
      <p:ext uri="{BB962C8B-B14F-4D97-AF65-F5344CB8AC3E}">
        <p14:creationId xmlns:p14="http://schemas.microsoft.com/office/powerpoint/2010/main" val="1232109903"/>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609281" y="2897006"/>
            <a:ext cx="7772400" cy="4231479"/>
          </a:xfrm>
          <a:prstGeom prst="rect">
            <a:avLst/>
          </a:prstGeom>
        </p:spPr>
        <p:txBody>
          <a:bodyPr wrap="square" lIns="91440" tIns="45720" rIns="91440" bIns="45720" anchor="t"/>
          <a:lstStyle>
            <a:lvl1pPr lvl="0" rtl="0">
              <a:defRPr/>
            </a:lvl1pPr>
          </a:lstStyle>
          <a:p>
            <a:pPr lvl="0" rtl="0">
              <a:lnSpc>
                <a:spcPct val="90000"/>
              </a:lnSpc>
            </a:pPr>
            <a:r>
              <a:rPr sz="2200"/>
              <a:t>Parce qu’un bon état nutritionnel contribue à </a:t>
            </a:r>
            <a:r>
              <a:rPr sz="2200">
                <a:solidFill>
                  <a:srgbClr val="CC6600"/>
                </a:solidFill>
              </a:rPr>
              <a:t>limiter les pathologies</a:t>
            </a:r>
            <a:r>
              <a:rPr sz="2200"/>
              <a:t> liées au vieillissement et à </a:t>
            </a:r>
            <a:r>
              <a:rPr sz="2200">
                <a:solidFill>
                  <a:srgbClr val="CC6600"/>
                </a:solidFill>
              </a:rPr>
              <a:t>maintenir l’autonomie</a:t>
            </a:r>
            <a:r>
              <a:rPr sz="2200"/>
              <a:t>.</a:t>
            </a:r>
          </a:p>
          <a:p>
            <a:pPr lvl="0" rtl="0">
              <a:lnSpc>
                <a:spcPct val="90000"/>
              </a:lnSpc>
              <a:buNone/>
            </a:pPr>
            <a:endParaRPr/>
          </a:p>
          <a:p>
            <a:pPr lvl="0" rtl="0">
              <a:lnSpc>
                <a:spcPct val="90000"/>
              </a:lnSpc>
            </a:pPr>
            <a:r>
              <a:rPr sz="2200"/>
              <a:t>Parce que </a:t>
            </a:r>
            <a:r>
              <a:rPr sz="2200">
                <a:solidFill>
                  <a:srgbClr val="CC6600"/>
                </a:solidFill>
              </a:rPr>
              <a:t>la dénutrition n’est pas suffisamment repérée et prévenue.</a:t>
            </a:r>
          </a:p>
          <a:p>
            <a:pPr lvl="0" rtl="0">
              <a:lnSpc>
                <a:spcPct val="90000"/>
              </a:lnSpc>
            </a:pPr>
            <a:r>
              <a:rPr sz="2200"/>
              <a:t>Parce que, contrairement aux idées reçues, </a:t>
            </a:r>
            <a:r>
              <a:rPr sz="2200">
                <a:solidFill>
                  <a:srgbClr val="FF6600"/>
                </a:solidFill>
              </a:rPr>
              <a:t>les besoins nutritionnels </a:t>
            </a:r>
            <a:r>
              <a:rPr sz="2200"/>
              <a:t>de la personne âgée sont au moins aussi importants que ceux d’un adulte à activité physique équivalente.</a:t>
            </a:r>
          </a:p>
        </p:txBody>
      </p:sp>
      <p:sp>
        <p:nvSpPr>
          <p:cNvPr id="3" name="TextBox 2"/>
          <p:cNvSpPr txBox="1"/>
          <p:nvPr/>
        </p:nvSpPr>
        <p:spPr>
          <a:xfrm>
            <a:off x="1071538" y="1357298"/>
            <a:ext cx="7696200" cy="1187450"/>
          </a:xfrm>
          <a:prstGeom prst="rect">
            <a:avLst/>
          </a:prstGeom>
          <a:noFill/>
          <a:ln>
            <a:noFill/>
          </a:ln>
        </p:spPr>
        <p:txBody>
          <a:bodyPr/>
          <a:lstStyle>
            <a:lvl1pPr lvl="0" rtl="0">
              <a:defRPr/>
            </a:lvl1pPr>
          </a:lstStyle>
          <a:p>
            <a:pPr lvl="0" rtl="0">
              <a:spcBef>
                <a:spcPct val="50000"/>
              </a:spcBef>
            </a:pPr>
            <a:r>
              <a:rPr sz="2400">
                <a:latin typeface="Arial"/>
              </a:rPr>
              <a:t>L’alimentation doit être une </a:t>
            </a:r>
            <a:r>
              <a:rPr sz="2400">
                <a:solidFill>
                  <a:srgbClr val="CC6600"/>
                </a:solidFill>
                <a:latin typeface="Arial"/>
              </a:rPr>
              <a:t>priorité pour tous les professionnels qui interviennent auprès des personnes âgées</a:t>
            </a:r>
            <a:r>
              <a:rPr lang="ar-DZ" sz="2400">
                <a:solidFill>
                  <a:srgbClr val="CC6600"/>
                </a:solidFill>
                <a:latin typeface="Arial"/>
              </a:rPr>
              <a:t>.</a:t>
            </a:r>
          </a:p>
        </p:txBody>
      </p:sp>
      <p:sp>
        <p:nvSpPr>
          <p:cNvPr id="4" name="TextBox 3"/>
          <p:cNvSpPr txBox="1"/>
          <p:nvPr/>
        </p:nvSpPr>
        <p:spPr>
          <a:xfrm>
            <a:off x="638505" y="460985"/>
            <a:ext cx="6407150" cy="882650"/>
          </a:xfrm>
          <a:prstGeom prst="rect">
            <a:avLst/>
          </a:prstGeom>
          <a:noFill/>
          <a:ln>
            <a:noFill/>
          </a:ln>
        </p:spPr>
        <p:txBody>
          <a:bodyPr/>
          <a:lstStyle>
            <a:lvl1pPr lvl="0" rtl="0">
              <a:defRPr/>
            </a:lvl1pPr>
          </a:lstStyle>
          <a:p>
            <a:pPr lvl="0" rtl="0"/>
            <a:r>
              <a:rPr sz="2800" b="1">
                <a:solidFill>
                  <a:srgbClr val="CC6600"/>
                </a:solidFill>
                <a:latin typeface="Calibri"/>
              </a:rPr>
              <a:t>Pourquoi parler de l’alimentation ?</a:t>
            </a:r>
          </a:p>
        </p:txBody>
      </p:sp>
    </p:spTree>
    <p:extLst>
      <p:ext uri="{BB962C8B-B14F-4D97-AF65-F5344CB8AC3E}">
        <p14:creationId xmlns:p14="http://schemas.microsoft.com/office/powerpoint/2010/main" val="3846749257"/>
      </p:ext>
    </p:extLst>
  </p:cSld>
  <p:clrMapOvr>
    <a:masterClrMapping/>
  </p:clrMapOvr>
  <p:transition>
    <p:wipe di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341463" y="1394195"/>
            <a:ext cx="8134351" cy="4495800"/>
          </a:xfrm>
          <a:prstGeom prst="rect">
            <a:avLst/>
          </a:prstGeom>
        </p:spPr>
        <p:txBody>
          <a:bodyPr wrap="square" lIns="91440" tIns="45720" rIns="91440" bIns="45720" anchor="t"/>
          <a:lstStyle>
            <a:lvl1pPr lvl="0" rtl="0">
              <a:defRPr/>
            </a:lvl1pPr>
          </a:lstStyle>
          <a:p>
            <a:pPr lvl="0" rtl="0"/>
            <a:endParaRPr/>
          </a:p>
          <a:p>
            <a:pPr lvl="0" rtl="0"/>
            <a:r>
              <a:rPr sz="2600" b="0"/>
              <a:t>L’âge entraîne des modifications physiologiques </a:t>
            </a:r>
            <a:r>
              <a:rPr sz="2600" b="0">
                <a:solidFill>
                  <a:srgbClr val="CC6600"/>
                </a:solidFill>
              </a:rPr>
              <a:t>fragilisant </a:t>
            </a:r>
            <a:r>
              <a:rPr sz="2600" b="0"/>
              <a:t>le sujet âgé vis-à-vis du </a:t>
            </a:r>
            <a:r>
              <a:rPr sz="2600" b="0">
                <a:solidFill>
                  <a:srgbClr val="CC6600"/>
                </a:solidFill>
              </a:rPr>
              <a:t>risque de dénutrition </a:t>
            </a:r>
            <a:r>
              <a:rPr sz="2600" b="0"/>
              <a:t>et de </a:t>
            </a:r>
            <a:r>
              <a:rPr sz="2600" b="0">
                <a:solidFill>
                  <a:srgbClr val="CC6600"/>
                </a:solidFill>
              </a:rPr>
              <a:t>déshydratation</a:t>
            </a:r>
            <a:r>
              <a:rPr sz="2600" b="0"/>
              <a:t> :</a:t>
            </a:r>
          </a:p>
          <a:p>
            <a:pPr lvl="0" rtl="0"/>
            <a:endParaRPr/>
          </a:p>
          <a:p>
            <a:pPr lvl="1" rtl="0"/>
            <a:r>
              <a:rPr sz="2600" b="0"/>
              <a:t>Modifications de la prise alimentaire</a:t>
            </a:r>
          </a:p>
          <a:p>
            <a:pPr lvl="0" rtl="0"/>
            <a:endParaRPr/>
          </a:p>
          <a:p>
            <a:pPr lvl="1" rtl="0"/>
            <a:r>
              <a:rPr sz="2600" b="0"/>
              <a:t>Modifications métaboliques</a:t>
            </a:r>
          </a:p>
        </p:txBody>
      </p:sp>
      <p:sp>
        <p:nvSpPr>
          <p:cNvPr id="3" name="Rectangle 2"/>
          <p:cNvSpPr/>
          <p:nvPr/>
        </p:nvSpPr>
        <p:spPr>
          <a:xfrm>
            <a:off x="370687" y="-158689"/>
            <a:ext cx="6300167" cy="1524000"/>
          </a:xfrm>
          <a:prstGeom prst="rect">
            <a:avLst/>
          </a:prstGeom>
          <a:noFill/>
          <a:ln>
            <a:noFill/>
          </a:ln>
        </p:spPr>
        <p:txBody>
          <a:bodyPr anchor="ctr"/>
          <a:lstStyle>
            <a:lvl1pPr lvl="0" rtl="0">
              <a:defRPr/>
            </a:lvl1pPr>
          </a:lstStyle>
          <a:p>
            <a:pPr lvl="0" rtl="0"/>
            <a:r>
              <a:rPr sz="2800" b="1">
                <a:solidFill>
                  <a:srgbClr val="CC6600"/>
                </a:solidFill>
                <a:latin typeface="Arial"/>
              </a:rPr>
              <a:t> Le vieillissement n’est pas une cause de dénutrition </a:t>
            </a:r>
          </a:p>
        </p:txBody>
      </p:sp>
    </p:spTree>
    <p:extLst>
      <p:ext uri="{BB962C8B-B14F-4D97-AF65-F5344CB8AC3E}">
        <p14:creationId xmlns:p14="http://schemas.microsoft.com/office/powerpoint/2010/main" val="3873822159"/>
      </p:ext>
    </p:extLst>
  </p:cSld>
  <p:clrMapOvr>
    <a:masterClrMapping/>
  </p:clrMapOvr>
  <p:transition>
    <p:wedg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20008" y="564361"/>
            <a:ext cx="7772400" cy="4043723"/>
          </a:xfrm>
          <a:prstGeom prst="rect">
            <a:avLst/>
          </a:prstGeom>
        </p:spPr>
        <p:txBody>
          <a:bodyPr wrap="square" lIns="91440" tIns="45720" rIns="91440" bIns="45720" anchor="t"/>
          <a:lstStyle>
            <a:lvl1pPr lvl="0" rtl="0">
              <a:defRPr/>
            </a:lvl1pPr>
          </a:lstStyle>
          <a:p>
            <a:pPr lvl="0" rtl="0"/>
            <a:endParaRPr/>
          </a:p>
          <a:p>
            <a:pPr lvl="0" rtl="0"/>
            <a:endParaRPr/>
          </a:p>
          <a:p>
            <a:pPr lvl="1" rtl="0"/>
            <a:r>
              <a:rPr sz="2400" b="1"/>
              <a:t>Cancer</a:t>
            </a:r>
          </a:p>
          <a:p>
            <a:pPr lvl="1" rtl="0"/>
            <a:r>
              <a:rPr sz="2400" b="1"/>
              <a:t>Défaillances chroniques et sévères d’organes </a:t>
            </a:r>
          </a:p>
          <a:p>
            <a:pPr lvl="1" rtl="0"/>
            <a:r>
              <a:rPr sz="2400" b="1"/>
              <a:t>Pathologies digestives</a:t>
            </a:r>
          </a:p>
          <a:p>
            <a:pPr lvl="1" rtl="0"/>
            <a:r>
              <a:rPr sz="2400" b="1"/>
              <a:t>Alcoolisme chronique</a:t>
            </a:r>
          </a:p>
          <a:p>
            <a:pPr lvl="1" rtl="0"/>
            <a:r>
              <a:rPr sz="2400" b="1"/>
              <a:t>Pathologies infectieuses ou inflammatoires </a:t>
            </a:r>
          </a:p>
          <a:p>
            <a:pPr lvl="1" rtl="0"/>
            <a:r>
              <a:rPr sz="2400" b="1"/>
              <a:t>Etc.</a:t>
            </a:r>
          </a:p>
        </p:txBody>
      </p:sp>
      <p:sp>
        <p:nvSpPr>
          <p:cNvPr id="3" name="TextBox 2"/>
          <p:cNvSpPr txBox="1"/>
          <p:nvPr/>
        </p:nvSpPr>
        <p:spPr>
          <a:xfrm>
            <a:off x="160683" y="4702973"/>
            <a:ext cx="8720295" cy="1266881"/>
          </a:xfrm>
          <a:prstGeom prst="rect">
            <a:avLst/>
          </a:prstGeom>
          <a:solidFill>
            <a:srgbClr val="CC6600"/>
          </a:solidFill>
          <a:ln>
            <a:solidFill>
              <a:srgbClr val="FF6600"/>
            </a:solidFill>
            <a:miter/>
          </a:ln>
        </p:spPr>
        <p:txBody>
          <a:bodyPr/>
          <a:lstStyle>
            <a:lvl1pPr lvl="0" rtl="0">
              <a:defRPr/>
            </a:lvl1pPr>
          </a:lstStyle>
          <a:p>
            <a:pPr lvl="0" algn="ctr" rtl="0"/>
            <a:r>
              <a:rPr sz="2200" b="1">
                <a:solidFill>
                  <a:srgbClr val="FFFFFF"/>
                </a:solidFill>
                <a:latin typeface="Calibri"/>
              </a:rPr>
              <a:t>Attention !</a:t>
            </a:r>
          </a:p>
          <a:p>
            <a:pPr lvl="0" rtl="0"/>
            <a:r>
              <a:rPr sz="2200">
                <a:solidFill>
                  <a:srgbClr val="FFFFFF"/>
                </a:solidFill>
                <a:latin typeface="Calibri"/>
              </a:rPr>
              <a:t>Une pneumopathie aiguë triple les besoins énergétiques de la personne.</a:t>
            </a:r>
          </a:p>
        </p:txBody>
      </p:sp>
      <p:sp>
        <p:nvSpPr>
          <p:cNvPr id="4" name="TextBox 3"/>
          <p:cNvSpPr txBox="1"/>
          <p:nvPr/>
        </p:nvSpPr>
        <p:spPr>
          <a:xfrm>
            <a:off x="14326" y="445980"/>
            <a:ext cx="7253373" cy="1270000"/>
          </a:xfrm>
          <a:prstGeom prst="rect">
            <a:avLst/>
          </a:prstGeom>
        </p:spPr>
        <p:txBody>
          <a:bodyPr/>
          <a:lstStyle>
            <a:lvl1pPr lvl="0" indent="-171450" rtl="0">
              <a:defRPr/>
            </a:lvl1pPr>
          </a:lstStyle>
          <a:p>
            <a:pPr lvl="0" rtl="0"/>
            <a:r>
              <a:rPr sz="2800" b="1">
                <a:solidFill>
                  <a:srgbClr val="CC6600"/>
                </a:solidFill>
              </a:rPr>
              <a:t>Les situations à risque sans lien avec l’âge</a:t>
            </a:r>
          </a:p>
        </p:txBody>
      </p:sp>
    </p:spTree>
    <p:extLst>
      <p:ext uri="{BB962C8B-B14F-4D97-AF65-F5344CB8AC3E}">
        <p14:creationId xmlns:p14="http://schemas.microsoft.com/office/powerpoint/2010/main" val="1879089898"/>
      </p:ext>
    </p:extLst>
  </p:cSld>
  <p:clrMapOvr>
    <a:masterClrMapping/>
  </p:clrMapOvr>
  <p:transition>
    <p:pull di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0" y="1403350"/>
            <a:ext cx="7772400" cy="4953000"/>
          </a:xfrm>
          <a:prstGeom prst="rect">
            <a:avLst/>
          </a:prstGeom>
        </p:spPr>
        <p:txBody>
          <a:bodyPr wrap="square" lIns="91440" tIns="45720" rIns="91440" bIns="45720" anchor="t"/>
          <a:lstStyle>
            <a:lvl1pPr lvl="0" rtl="0">
              <a:defRPr/>
            </a:lvl1pPr>
          </a:lstStyle>
          <a:p>
            <a:pPr lvl="0" rtl="0"/>
            <a:endParaRPr/>
          </a:p>
          <a:p>
            <a:pPr lvl="0" rtl="0"/>
            <a:endParaRPr/>
          </a:p>
          <a:p>
            <a:pPr lvl="1" rtl="0"/>
            <a:r>
              <a:rPr sz="2400" b="1"/>
              <a:t>Facteurs psycho-sociaux</a:t>
            </a:r>
          </a:p>
          <a:p>
            <a:pPr lvl="1" rtl="0"/>
            <a:r>
              <a:rPr sz="2400" b="1"/>
              <a:t>Mauvais état bucco-dentaire</a:t>
            </a:r>
          </a:p>
          <a:p>
            <a:pPr lvl="1" rtl="0"/>
            <a:r>
              <a:rPr sz="2400" b="1"/>
              <a:t>Troubles de la déglutition</a:t>
            </a:r>
          </a:p>
          <a:p>
            <a:pPr lvl="1" rtl="0"/>
            <a:r>
              <a:rPr sz="2400" b="1"/>
              <a:t>Troubles de la vision</a:t>
            </a:r>
          </a:p>
          <a:p>
            <a:pPr lvl="1" rtl="0"/>
            <a:r>
              <a:rPr sz="2400" b="1"/>
              <a:t>Dépendance dans les actes de la vie quotidienne</a:t>
            </a:r>
          </a:p>
        </p:txBody>
      </p:sp>
      <p:pic>
        <p:nvPicPr>
          <p:cNvPr id="3" name="Picture 2"/>
          <p:cNvPicPr/>
          <p:nvPr/>
        </p:nvPicPr>
        <p:blipFill>
          <a:blip r:embed="rId3"/>
          <a:srcRect/>
          <a:stretch>
            <a:fillRect/>
          </a:stretch>
        </p:blipFill>
        <p:spPr>
          <a:xfrm>
            <a:off x="7715274" y="2143116"/>
            <a:ext cx="1214414" cy="2681278"/>
          </a:xfrm>
          <a:prstGeom prst="rect">
            <a:avLst/>
          </a:prstGeom>
          <a:noFill/>
          <a:ln>
            <a:noFill/>
          </a:ln>
        </p:spPr>
      </p:pic>
      <p:sp>
        <p:nvSpPr>
          <p:cNvPr id="4" name="TextBox 3"/>
          <p:cNvSpPr txBox="1"/>
          <p:nvPr/>
        </p:nvSpPr>
        <p:spPr>
          <a:xfrm>
            <a:off x="409677" y="126955"/>
            <a:ext cx="6909039" cy="1270000"/>
          </a:xfrm>
          <a:prstGeom prst="rect">
            <a:avLst/>
          </a:prstGeom>
        </p:spPr>
        <p:txBody>
          <a:bodyPr/>
          <a:lstStyle>
            <a:lvl1pPr lvl="0" indent="-171450" rtl="0">
              <a:defRPr/>
            </a:lvl1pPr>
          </a:lstStyle>
          <a:p>
            <a:pPr lvl="0" rtl="0"/>
            <a:r>
              <a:rPr sz="2600" b="1">
                <a:solidFill>
                  <a:srgbClr val="CC6600"/>
                </a:solidFill>
              </a:rPr>
              <a:t>Les situations à risque plus spécifiques de la personne âgée (1)</a:t>
            </a:r>
          </a:p>
        </p:txBody>
      </p:sp>
    </p:spTree>
    <p:extLst>
      <p:ext uri="{BB962C8B-B14F-4D97-AF65-F5344CB8AC3E}">
        <p14:creationId xmlns:p14="http://schemas.microsoft.com/office/powerpoint/2010/main" val="1454916614"/>
      </p:ext>
    </p:extLst>
  </p:cSld>
  <p:clrMapOvr>
    <a:masterClrMapping/>
  </p:clrMapOvr>
  <p:transition>
    <p:wipe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558268" y="423241"/>
            <a:ext cx="7772400" cy="6639076"/>
          </a:xfrm>
          <a:prstGeom prst="rect">
            <a:avLst/>
          </a:prstGeom>
        </p:spPr>
        <p:txBody>
          <a:bodyPr wrap="square" lIns="91440" tIns="45720" rIns="91440" bIns="45720" anchor="t"/>
          <a:lstStyle>
            <a:lvl1pPr lvl="0" rtl="0">
              <a:defRPr/>
            </a:lvl1pPr>
          </a:lstStyle>
          <a:p>
            <a:pPr lvl="0" rtl="0"/>
            <a:endParaRPr/>
          </a:p>
          <a:p>
            <a:pPr marL="396875" lvl="0" indent="-398463" rtl="0">
              <a:buFont typeface="Wingdings"/>
              <a:buChar char=""/>
            </a:pPr>
            <a:endParaRPr/>
          </a:p>
          <a:p>
            <a:pPr marL="330200" lvl="1" indent="-330200" rtl="0">
              <a:buFont typeface="Wingdings"/>
              <a:buChar char=""/>
            </a:pPr>
            <a:r>
              <a:rPr sz="2600" b="1">
                <a:solidFill>
                  <a:srgbClr val="00B050"/>
                </a:solidFill>
              </a:rPr>
              <a:t>Troubles du comportement alimentaire</a:t>
            </a:r>
          </a:p>
          <a:p>
            <a:pPr lvl="2" rtl="0"/>
            <a:r>
              <a:rPr sz="2200" b="1"/>
              <a:t>Maladie d’Alzheimer ou apparentée, autres pathologies neurologiques</a:t>
            </a:r>
          </a:p>
          <a:p>
            <a:pPr lvl="2" rtl="0"/>
            <a:r>
              <a:rPr sz="2200" b="1"/>
              <a:t>Dépression</a:t>
            </a:r>
          </a:p>
          <a:p>
            <a:pPr lvl="2" rtl="0"/>
            <a:r>
              <a:rPr sz="2200" b="1"/>
              <a:t>Anorexie,</a:t>
            </a:r>
          </a:p>
          <a:p>
            <a:pPr marL="330200" lvl="1" indent="-330200" rtl="0">
              <a:buFont typeface="Wingdings"/>
              <a:buChar char=""/>
            </a:pPr>
            <a:r>
              <a:rPr sz="2600" b="1">
                <a:solidFill>
                  <a:srgbClr val="00B050"/>
                </a:solidFill>
              </a:rPr>
              <a:t>Régimes restrictifs</a:t>
            </a:r>
          </a:p>
          <a:p>
            <a:pPr marL="330200" lvl="1" indent="-330200" rtl="0">
              <a:buFont typeface="Wingdings"/>
              <a:buChar char=""/>
            </a:pPr>
            <a:r>
              <a:rPr sz="2600" b="1">
                <a:solidFill>
                  <a:srgbClr val="00B050"/>
                </a:solidFill>
              </a:rPr>
              <a:t>Traitements médicamenteux au long cours</a:t>
            </a:r>
          </a:p>
          <a:p>
            <a:pPr lvl="2" rtl="0"/>
            <a:r>
              <a:rPr sz="2200" b="1"/>
              <a:t>Polymédication au-delà de 5 médicaments</a:t>
            </a:r>
          </a:p>
          <a:p>
            <a:pPr lvl="2" rtl="0"/>
            <a:r>
              <a:rPr sz="2200" b="1"/>
              <a:t>Effets secondaires ayant un lien avec l’alimentation </a:t>
            </a:r>
          </a:p>
          <a:p>
            <a:pPr marL="330200" lvl="1" indent="-330200" rtl="0">
              <a:buFont typeface="Wingdings"/>
              <a:buChar char=""/>
            </a:pPr>
            <a:r>
              <a:rPr sz="2600" b="1">
                <a:solidFill>
                  <a:srgbClr val="00B050"/>
                </a:solidFill>
              </a:rPr>
              <a:t>Hospitalisation</a:t>
            </a:r>
          </a:p>
          <a:p>
            <a:pPr marL="330200" lvl="1" indent="-330200" rtl="0">
              <a:buFont typeface="Wingdings"/>
              <a:buChar char=""/>
            </a:pPr>
            <a:r>
              <a:rPr sz="2600" b="1">
                <a:solidFill>
                  <a:srgbClr val="00B050"/>
                </a:solidFill>
              </a:rPr>
              <a:t>Institutionnalisation</a:t>
            </a:r>
          </a:p>
        </p:txBody>
      </p:sp>
      <p:sp>
        <p:nvSpPr>
          <p:cNvPr id="3" name="TextBox 2"/>
          <p:cNvSpPr txBox="1"/>
          <p:nvPr/>
        </p:nvSpPr>
        <p:spPr>
          <a:xfrm>
            <a:off x="129106" y="88672"/>
            <a:ext cx="6900285" cy="1204610"/>
          </a:xfrm>
          <a:prstGeom prst="rect">
            <a:avLst/>
          </a:prstGeom>
        </p:spPr>
        <p:txBody>
          <a:bodyPr/>
          <a:lstStyle>
            <a:lvl1pPr lvl="0" indent="-171450" rtl="0">
              <a:defRPr/>
            </a:lvl1pPr>
          </a:lstStyle>
          <a:p>
            <a:pPr lvl="0" rtl="0"/>
            <a:r>
              <a:rPr sz="2800" b="1">
                <a:solidFill>
                  <a:srgbClr val="CC6600"/>
                </a:solidFill>
              </a:rPr>
              <a:t>Les situations à risque plus spécifiques de la personne âgée (2)</a:t>
            </a:r>
          </a:p>
        </p:txBody>
      </p:sp>
    </p:spTree>
    <p:extLst>
      <p:ext uri="{BB962C8B-B14F-4D97-AF65-F5344CB8AC3E}">
        <p14:creationId xmlns:p14="http://schemas.microsoft.com/office/powerpoint/2010/main" val="33229697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381630" y="510938"/>
            <a:ext cx="7772401" cy="5782829"/>
          </a:xfrm>
          <a:prstGeom prst="rect">
            <a:avLst/>
          </a:prstGeom>
        </p:spPr>
        <p:txBody>
          <a:bodyPr wrap="square" lIns="91440" tIns="45720" rIns="91440" bIns="45720" anchor="t"/>
          <a:lstStyle>
            <a:lvl1pPr lvl="0" rtl="0">
              <a:defRPr/>
            </a:lvl1pPr>
          </a:lstStyle>
          <a:p>
            <a:pPr lvl="0" rtl="0"/>
            <a:endParaRPr/>
          </a:p>
          <a:p>
            <a:pPr lvl="0" rtl="0"/>
            <a:endParaRPr/>
          </a:p>
          <a:p>
            <a:pPr lvl="1" rtl="0"/>
            <a:r>
              <a:rPr sz="2400" b="1"/>
              <a:t>La déglutition est un </a:t>
            </a:r>
            <a:r>
              <a:rPr sz="2400" b="1">
                <a:solidFill>
                  <a:srgbClr val="CC6600"/>
                </a:solidFill>
              </a:rPr>
              <a:t>réflexe</a:t>
            </a:r>
            <a:r>
              <a:rPr sz="2400" b="1"/>
              <a:t>, entretenu par le simple fait d’avaler, de manger.</a:t>
            </a:r>
          </a:p>
          <a:p>
            <a:pPr lvl="0" rtl="0">
              <a:buNone/>
            </a:pPr>
            <a:endParaRPr/>
          </a:p>
          <a:p>
            <a:pPr lvl="1" rtl="0"/>
            <a:r>
              <a:rPr sz="2400" b="1"/>
              <a:t>Les troubles de la déglutition (fausses routes) sont </a:t>
            </a:r>
            <a:r>
              <a:rPr sz="2400" b="1">
                <a:solidFill>
                  <a:srgbClr val="CC6600"/>
                </a:solidFill>
              </a:rPr>
              <a:t>fréquents chez le sujet âgé</a:t>
            </a:r>
            <a:r>
              <a:rPr sz="2400" b="1"/>
              <a:t>.</a:t>
            </a:r>
          </a:p>
          <a:p>
            <a:pPr lvl="0" rtl="0">
              <a:buNone/>
            </a:pPr>
            <a:endParaRPr/>
          </a:p>
          <a:p>
            <a:pPr lvl="1" rtl="0"/>
            <a:r>
              <a:rPr sz="2400" b="1"/>
              <a:t>L’origine des troubles peut se situer à des niveaux anatomiques différents, entre la bouche et le carrefour entre l’œsophage et la trachée.</a:t>
            </a:r>
          </a:p>
        </p:txBody>
      </p:sp>
      <p:sp>
        <p:nvSpPr>
          <p:cNvPr id="3" name="TextBox 2"/>
          <p:cNvSpPr txBox="1"/>
          <p:nvPr/>
        </p:nvSpPr>
        <p:spPr>
          <a:xfrm>
            <a:off x="473443" y="471501"/>
            <a:ext cx="5225610" cy="1270001"/>
          </a:xfrm>
          <a:prstGeom prst="rect">
            <a:avLst/>
          </a:prstGeom>
        </p:spPr>
        <p:txBody>
          <a:bodyPr/>
          <a:lstStyle>
            <a:lvl1pPr lvl="0" indent="-171450" rtl="0">
              <a:defRPr/>
            </a:lvl1pPr>
          </a:lstStyle>
          <a:p>
            <a:pPr lvl="0" rtl="0"/>
            <a:r>
              <a:rPr sz="2800" b="1">
                <a:solidFill>
                  <a:srgbClr val="CC6600"/>
                </a:solidFill>
                <a:latin typeface="Arial"/>
              </a:rPr>
              <a:t>Généralités</a:t>
            </a:r>
            <a:r>
              <a:rPr lang="ar" sz="2800" b="1">
                <a:solidFill>
                  <a:srgbClr val="CC6600"/>
                </a:solidFill>
                <a:latin typeface="Arial"/>
              </a:rPr>
              <a:t> </a:t>
            </a:r>
            <a:r>
              <a:rPr lang="fr" sz="2800" b="1">
                <a:solidFill>
                  <a:srgbClr val="CC6600"/>
                </a:solidFill>
                <a:latin typeface="Arial"/>
              </a:rPr>
              <a:t>sur la déglutition</a:t>
            </a:r>
          </a:p>
        </p:txBody>
      </p:sp>
    </p:spTree>
    <p:extLst>
      <p:ext uri="{BB962C8B-B14F-4D97-AF65-F5344CB8AC3E}">
        <p14:creationId xmlns:p14="http://schemas.microsoft.com/office/powerpoint/2010/main" val="2566789339"/>
      </p:ext>
    </p:extLst>
  </p:cSld>
  <p:clrMapOvr>
    <a:masterClrMapping/>
  </p:clrMapOvr>
  <p:transition>
    <p:wipe dir="r"/>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8554</Words>
  <Application>Microsoft Office PowerPoint</Application>
  <PresentationFormat>Affichage à l'écran (4:3)</PresentationFormat>
  <Paragraphs>642</Paragraphs>
  <Slides>136</Slides>
  <Notes>31</Notes>
  <HiddenSlides>0</HiddenSlides>
  <MMClips>0</MMClips>
  <ScaleCrop>false</ScaleCrop>
  <HeadingPairs>
    <vt:vector size="4" baseType="variant">
      <vt:variant>
        <vt:lpstr>Thème</vt:lpstr>
      </vt:variant>
      <vt:variant>
        <vt:i4>1</vt:i4>
      </vt:variant>
      <vt:variant>
        <vt:lpstr>Titres des diapositives</vt:lpstr>
      </vt:variant>
      <vt:variant>
        <vt:i4>136</vt:i4>
      </vt:variant>
    </vt:vector>
  </HeadingPairs>
  <TitlesOfParts>
    <vt:vector size="137" baseType="lpstr">
      <vt:lpstr>Thème Office</vt:lpstr>
      <vt:lpstr>Présentation PowerPoint</vt:lpstr>
      <vt:lpstr>Plan de travail </vt:lpstr>
      <vt:lpstr>Introduction </vt:lpstr>
      <vt:lpstr>Apports recommandés en énergie </vt:lpstr>
      <vt:lpstr>Présentation PowerPoint</vt:lpstr>
      <vt:lpstr>Les besoins en nutriments  </vt:lpstr>
      <vt:lpstr>BESOINS en éléments énergétiques  </vt:lpstr>
      <vt:lpstr>Présentation PowerPoint</vt:lpstr>
      <vt:lpstr>Présentation PowerPoint</vt:lpstr>
      <vt:lpstr>BESOINS en éléments non énergétiques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Alimentation des nourrissons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courbe d'évolution :</vt:lpstr>
      <vt:lpstr>Présentation PowerPoint</vt:lpstr>
      <vt:lpstr>Présentation PowerPoint</vt:lpstr>
      <vt:lpstr>Conclusion</vt:lpstr>
      <vt:lpstr>Référence bibliographique</vt:lpstr>
      <vt:lpstr>Présentation PowerPoint</vt:lpstr>
      <vt:lpstr>Les besoins nutritionnels chez les femmes durant l’allaitement </vt:lpstr>
      <vt:lpstr>Présentation PowerPoint</vt:lpstr>
      <vt:lpstr>Présentation PowerPoint</vt:lpstr>
      <vt:lpstr>Introduction </vt:lpstr>
      <vt:lpstr>Présentation PowerPoint</vt:lpstr>
      <vt:lpstr>Les besoins nutritionnels de la femme allaitante</vt:lpstr>
      <vt:lpstr>Présentation PowerPoint</vt:lpstr>
      <vt:lpstr>Présentation PowerPoint</vt:lpstr>
      <vt:lpstr>Présentation PowerPoint</vt:lpstr>
      <vt:lpstr>Présentation PowerPoint</vt:lpstr>
      <vt:lpstr>Alimentation et allaitement  à retenir :</vt:lpstr>
      <vt:lpstr>Présentation PowerPoint</vt:lpstr>
      <vt:lpstr>Présentation PowerPoint</vt:lpstr>
      <vt:lpstr>Quels aliments éviter pendant l'allaitement ?</vt:lpstr>
      <vt:lpstr>Conclusion :</vt:lpstr>
      <vt:lpstr>      Plan de travail</vt:lpstr>
      <vt:lpstr>Introduction </vt:lpstr>
      <vt:lpstr>Présentation PowerPoint</vt:lpstr>
      <vt:lpstr>Apports recommandés en énergie </vt:lpstr>
      <vt:lpstr>Les besoins nutritionnels de la femme allaitante</vt:lpstr>
      <vt:lpstr>Présentation PowerPoint</vt:lpstr>
      <vt:lpstr>Les besoins en minéraux et vitamines: </vt:lpstr>
      <vt:lpstr>Présentation PowerPoint</vt:lpstr>
      <vt:lpstr>Présentation PowerPoint</vt:lpstr>
      <vt:lpstr>Alimentation et allaitement à retenir:</vt:lpstr>
      <vt:lpstr>Présentation PowerPoint</vt:lpstr>
      <vt:lpstr>Quels aliments éviter pendant l’allaitement?</vt:lpstr>
      <vt:lpstr>Conclusion</vt:lpstr>
      <vt:lpstr>   Les besoins nutritionnels du sportif</vt:lpstr>
      <vt:lpstr>Sommaire :</vt:lpstr>
      <vt:lpstr>1 / INTRODUCTION </vt:lpstr>
      <vt:lpstr>2/Dépenses et apports énergétiques chez le sportif</vt:lpstr>
      <vt:lpstr>Présentation PowerPoint</vt:lpstr>
      <vt:lpstr>3. Nature et mise en réserve des substrats utilisés </vt:lpstr>
      <vt:lpstr>3.1. Les glucides </vt:lpstr>
      <vt:lpstr>3.2. Les lipides </vt:lpstr>
      <vt:lpstr>3.3. Les protéines </vt:lpstr>
      <vt:lpstr>3/4. eau, sels minéraux et vitamines </vt:lpstr>
      <vt:lpstr> Les minéraux </vt:lpstr>
      <vt:lpstr>Présentation PowerPoint</vt:lpstr>
      <vt:lpstr>4/Les besoins caloriques  </vt:lpstr>
      <vt:lpstr>5. Les besoins hydriques du sportif </vt:lpstr>
      <vt:lpstr>6 Conclusion</vt:lpstr>
      <vt:lpstr>Références :  </vt:lpstr>
      <vt:lpstr>Les macronutriments chez les personnes âgées</vt:lpstr>
      <vt:lpstr>Définition: </vt:lpstr>
      <vt:lpstr> Les personnes âgées et la nutrition: </vt:lpstr>
      <vt:lpstr> Les besoins nutritionnels des personnes âgées: </vt:lpstr>
      <vt:lpstr>Les besoins nutritionnels chez les personnes âgée  (Macronutriments):</vt:lpstr>
      <vt:lpstr>1.Besoin en glucides:</vt:lpstr>
      <vt:lpstr>2.Besoin en protéines:</vt:lpstr>
      <vt:lpstr>3.Besoin en lipides:</vt:lpstr>
      <vt:lpstr>Présentation PowerPoint</vt:lpstr>
      <vt:lpstr>3.Comment lutter contre la malnutrition ? </vt:lpstr>
      <vt:lpstr>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vt:lpstr>
      <vt:lpstr>Introduction </vt:lpstr>
      <vt:lpstr>Définition</vt:lpstr>
      <vt:lpstr>Présentation PowerPoint</vt:lpstr>
      <vt:lpstr>Présentation PowerPoint</vt:lpstr>
      <vt:lpstr>Prévention</vt:lpstr>
      <vt:lpstr>Présentation PowerPoint</vt:lpstr>
      <vt:lpstr>Alimentation:</vt:lpstr>
      <vt:lpstr>Présentation PowerPoint</vt:lpstr>
      <vt:lpstr>Présentation PowerPoint</vt:lpstr>
      <vt:lpstr>Présentation PowerPoint</vt:lpstr>
      <vt:lpstr>Présentation PowerPoint</vt:lpstr>
      <vt:lpstr>Présentation PowerPoint</vt:lpstr>
      <vt:lpstr>Présentation PowerPoint</vt:lpstr>
      <vt:lpstr>Pourquoi une alimentation   adéquate est-elle si importante ? </vt:lpstr>
      <vt:lpstr>Les principaux facteurs de risque : </vt:lpstr>
      <vt:lpstr>Présentation PowerPoint</vt:lpstr>
      <vt:lpstr>Symptômes </vt:lpstr>
      <vt:lpstr>Le dépistage </vt:lpstr>
      <vt:lpstr>Conclusion </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ACER</dc:creator>
  <cp:lastModifiedBy>ACER</cp:lastModifiedBy>
  <cp:revision>1</cp:revision>
  <dcterms:created xsi:type="dcterms:W3CDTF">2020-03-21T09:58:12Z</dcterms:created>
  <dcterms:modified xsi:type="dcterms:W3CDTF">2020-03-21T09:59:38Z</dcterms:modified>
</cp:coreProperties>
</file>