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352" r:id="rId2"/>
    <p:sldId id="341" r:id="rId3"/>
    <p:sldId id="471" r:id="rId4"/>
    <p:sldId id="480" r:id="rId5"/>
    <p:sldId id="477" r:id="rId6"/>
    <p:sldId id="481" r:id="rId7"/>
    <p:sldId id="492" r:id="rId8"/>
    <p:sldId id="338" r:id="rId9"/>
    <p:sldId id="493" r:id="rId10"/>
    <p:sldId id="479" r:id="rId11"/>
    <p:sldId id="487" r:id="rId12"/>
    <p:sldId id="473" r:id="rId13"/>
    <p:sldId id="490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78" autoAdjust="0"/>
    <p:restoredTop sz="94660"/>
  </p:normalViewPr>
  <p:slideViewPr>
    <p:cSldViewPr snapToGrid="0">
      <p:cViewPr varScale="1">
        <p:scale>
          <a:sx n="90" d="100"/>
          <a:sy n="90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CED96-068A-4274-8614-CE8858D45159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DBC96-224C-4F47-B1D0-6020CB55D1D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C9B3-C489-4A10-B2D9-C9AE1386D15C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1D67A-2ADA-4C4A-B0E2-3A410AD51A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C9B3-C489-4A10-B2D9-C9AE1386D15C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1D67A-2ADA-4C4A-B0E2-3A410AD51A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C9B3-C489-4A10-B2D9-C9AE1386D15C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1D67A-2ADA-4C4A-B0E2-3A410AD51A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696000" y="360000"/>
            <a:ext cx="10800000" cy="720000"/>
          </a:xfrm>
        </p:spPr>
        <p:txBody>
          <a:bodyPr wrap="square" lIns="0" tIns="0" rIns="0" bIns="0">
            <a:normAutofit/>
          </a:bodyPr>
          <a:lstStyle>
            <a:lvl1pPr algn="l" fontAlgn="base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en-US"/>
              <a:t>Date Area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49AE70B2-8BF9-45C0-BB95-33D1B9D3A854}" type="slidenum">
              <a:rPr lang="en-US" smtClean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C9B3-C489-4A10-B2D9-C9AE1386D15C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1D67A-2ADA-4C4A-B0E2-3A410AD51A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C9B3-C489-4A10-B2D9-C9AE1386D15C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1D67A-2ADA-4C4A-B0E2-3A410AD51A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C9B3-C489-4A10-B2D9-C9AE1386D15C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1D67A-2ADA-4C4A-B0E2-3A410AD51A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C9B3-C489-4A10-B2D9-C9AE1386D15C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1D67A-2ADA-4C4A-B0E2-3A410AD51A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C9B3-C489-4A10-B2D9-C9AE1386D15C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1D67A-2ADA-4C4A-B0E2-3A410AD51A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C9B3-C489-4A10-B2D9-C9AE1386D15C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1D67A-2ADA-4C4A-B0E2-3A410AD51A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C9B3-C489-4A10-B2D9-C9AE1386D15C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1D67A-2ADA-4C4A-B0E2-3A410AD51A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C9B3-C489-4A10-B2D9-C9AE1386D15C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1D67A-2ADA-4C4A-B0E2-3A410AD51AB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0C9B3-C489-4A10-B2D9-C9AE1386D15C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1D67A-2ADA-4C4A-B0E2-3A410AD51AB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81290" y="0"/>
            <a:ext cx="35719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0" y="1357298"/>
            <a:ext cx="12192000" cy="35719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985679" y="2515362"/>
            <a:ext cx="635798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C00000"/>
                </a:solidFill>
              </a:rPr>
              <a:t>Course n°1 :</a:t>
            </a:r>
          </a:p>
          <a:p>
            <a:pPr algn="ctr"/>
            <a:r>
              <a:rPr lang="fr-FR" sz="4400" b="1" dirty="0">
                <a:solidFill>
                  <a:srgbClr val="C00000"/>
                </a:solidFill>
              </a:rPr>
              <a:t>The Characteristics of Scientific English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84031"/>
            <a:ext cx="12192000" cy="35719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11"/>
          <p:cNvSpPr/>
          <p:nvPr/>
        </p:nvSpPr>
        <p:spPr>
          <a:xfrm>
            <a:off x="3176574" y="174073"/>
            <a:ext cx="5072098" cy="57150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 </a:t>
            </a:r>
            <a:r>
              <a:rPr lang="fr-FR" sz="2400" b="1" dirty="0" err="1">
                <a:solidFill>
                  <a:schemeClr val="bg1"/>
                </a:solidFill>
              </a:rPr>
              <a:t>Vocabulary</a:t>
            </a:r>
            <a:r>
              <a:rPr lang="fr-FR" sz="2400" b="1" dirty="0">
                <a:solidFill>
                  <a:schemeClr val="bg1"/>
                </a:solidFill>
              </a:rPr>
              <a:t> and </a:t>
            </a:r>
            <a:r>
              <a:rPr lang="fr-FR" sz="2400" b="1" dirty="0" err="1">
                <a:solidFill>
                  <a:schemeClr val="bg1"/>
                </a:solidFill>
              </a:rPr>
              <a:t>Grammar</a:t>
            </a:r>
            <a:r>
              <a:rPr lang="fr-FR" sz="2400" b="1" dirty="0">
                <a:solidFill>
                  <a:schemeClr val="bg1"/>
                </a:solidFill>
              </a:rPr>
              <a:t> questions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708CA6E-48F3-2D93-84F4-EA5417F76A78}"/>
              </a:ext>
            </a:extLst>
          </p:cNvPr>
          <p:cNvSpPr txBox="1"/>
          <p:nvPr/>
        </p:nvSpPr>
        <p:spPr>
          <a:xfrm>
            <a:off x="326825" y="745577"/>
            <a:ext cx="12475027" cy="54669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11"/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ambiguity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mean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Uncertainty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vagueness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400" kern="1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11"/>
              <a:tabLst>
                <a:tab pos="457200" algn="l"/>
              </a:tabLs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Translate "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research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findings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into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French.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Résultats de recherche.</a:t>
            </a:r>
            <a:endParaRPr lang="fr-FR" sz="2400" kern="1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11"/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part of speech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"objective"?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Adjective.</a:t>
            </a:r>
            <a:endParaRPr lang="fr-FR" sz="2400" kern="1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11"/>
              <a:tabLst>
                <a:tab pos="457200" algn="l"/>
              </a:tabLs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Use "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conduct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in a sentence.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"The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researchers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conduct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survey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</a:t>
            </a:r>
            <a:endParaRPr lang="fr-FR" sz="2400" kern="1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11"/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synonym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"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terminology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jargon.</a:t>
            </a:r>
            <a:endParaRPr lang="fr-FR" sz="2400" kern="1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9D4872D-EDE9-671A-9FCA-4308704FD42E}"/>
              </a:ext>
            </a:extLst>
          </p:cNvPr>
          <p:cNvSpPr txBox="1"/>
          <p:nvPr/>
        </p:nvSpPr>
        <p:spPr>
          <a:xfrm>
            <a:off x="0" y="1317081"/>
            <a:ext cx="12475027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Uncertainty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vagueness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DB80BCA-C4A4-59C7-7FA9-89E3A0D2CF67}"/>
              </a:ext>
            </a:extLst>
          </p:cNvPr>
          <p:cNvSpPr txBox="1"/>
          <p:nvPr/>
        </p:nvSpPr>
        <p:spPr>
          <a:xfrm>
            <a:off x="87339" y="2414888"/>
            <a:ext cx="12475027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Résultats de recherche.</a:t>
            </a:r>
            <a:endParaRPr lang="fr-FR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708CA6E-48F3-2D93-84F4-EA5417F76A78}"/>
              </a:ext>
            </a:extLst>
          </p:cNvPr>
          <p:cNvSpPr txBox="1"/>
          <p:nvPr/>
        </p:nvSpPr>
        <p:spPr>
          <a:xfrm>
            <a:off x="-1" y="5781028"/>
            <a:ext cx="12475027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jargon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708CA6E-48F3-2D93-84F4-EA5417F76A78}"/>
              </a:ext>
            </a:extLst>
          </p:cNvPr>
          <p:cNvSpPr txBox="1"/>
          <p:nvPr/>
        </p:nvSpPr>
        <p:spPr>
          <a:xfrm>
            <a:off x="87339" y="3565288"/>
            <a:ext cx="12475027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Adjective.</a:t>
            </a:r>
            <a:endParaRPr lang="fr-FR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708CA6E-48F3-2D93-84F4-EA5417F76A78}"/>
              </a:ext>
            </a:extLst>
          </p:cNvPr>
          <p:cNvSpPr txBox="1"/>
          <p:nvPr/>
        </p:nvSpPr>
        <p:spPr>
          <a:xfrm>
            <a:off x="87339" y="4623289"/>
            <a:ext cx="12475027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"The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researchers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conduct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survey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</a:t>
            </a:r>
            <a:endParaRPr lang="fr-FR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33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84031"/>
            <a:ext cx="12192000" cy="35719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11"/>
          <p:cNvSpPr/>
          <p:nvPr/>
        </p:nvSpPr>
        <p:spPr>
          <a:xfrm>
            <a:off x="3176574" y="174073"/>
            <a:ext cx="5072098" cy="57150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 </a:t>
            </a:r>
            <a:r>
              <a:rPr lang="fr-FR" sz="2400" b="1" dirty="0" err="1">
                <a:solidFill>
                  <a:schemeClr val="bg1"/>
                </a:solidFill>
              </a:rPr>
              <a:t>Vocabulary</a:t>
            </a:r>
            <a:r>
              <a:rPr lang="fr-FR" sz="2400" b="1" dirty="0">
                <a:solidFill>
                  <a:schemeClr val="bg1"/>
                </a:solidFill>
              </a:rPr>
              <a:t> and </a:t>
            </a:r>
            <a:r>
              <a:rPr lang="fr-FR" sz="2400" b="1" dirty="0" err="1">
                <a:solidFill>
                  <a:schemeClr val="bg1"/>
                </a:solidFill>
              </a:rPr>
              <a:t>Grammar</a:t>
            </a:r>
            <a:r>
              <a:rPr lang="fr-FR" sz="2400" b="1" dirty="0">
                <a:solidFill>
                  <a:schemeClr val="bg1"/>
                </a:solidFill>
              </a:rPr>
              <a:t> questions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708CA6E-48F3-2D93-84F4-EA5417F76A78}"/>
              </a:ext>
            </a:extLst>
          </p:cNvPr>
          <p:cNvSpPr txBox="1"/>
          <p:nvPr/>
        </p:nvSpPr>
        <p:spPr>
          <a:xfrm>
            <a:off x="326825" y="745577"/>
            <a:ext cx="12475027" cy="54669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11"/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ambiguity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mean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Uncertainty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vagueness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11"/>
              <a:tabLst>
                <a:tab pos="457200" algn="l"/>
              </a:tabLs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Translate "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research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findings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into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French.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Résultats de recherche.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11"/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part of speech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"objective"?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Adjective.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11"/>
              <a:tabLst>
                <a:tab pos="457200" algn="l"/>
              </a:tabLs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Use "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conduct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in a sentence.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"The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researchers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conduct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survey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11"/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synonym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"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terminology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jargon.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666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84031"/>
            <a:ext cx="12192000" cy="35719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11"/>
          <p:cNvSpPr/>
          <p:nvPr/>
        </p:nvSpPr>
        <p:spPr>
          <a:xfrm>
            <a:off x="3176574" y="174073"/>
            <a:ext cx="5072098" cy="57150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 </a:t>
            </a:r>
            <a:r>
              <a:rPr lang="fr-FR" sz="2400" b="1" dirty="0" err="1">
                <a:solidFill>
                  <a:schemeClr val="bg1"/>
                </a:solidFill>
              </a:rPr>
              <a:t>Vocabulary</a:t>
            </a:r>
            <a:r>
              <a:rPr lang="fr-FR" sz="2400" b="1" dirty="0">
                <a:solidFill>
                  <a:schemeClr val="bg1"/>
                </a:solidFill>
              </a:rPr>
              <a:t> and </a:t>
            </a:r>
            <a:r>
              <a:rPr lang="fr-FR" sz="2400" b="1" dirty="0" err="1">
                <a:solidFill>
                  <a:schemeClr val="bg1"/>
                </a:solidFill>
              </a:rPr>
              <a:t>Grammar</a:t>
            </a:r>
            <a:r>
              <a:rPr lang="fr-FR" sz="2400" b="1" dirty="0">
                <a:solidFill>
                  <a:schemeClr val="bg1"/>
                </a:solidFill>
              </a:rPr>
              <a:t> questions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708CA6E-48F3-2D93-84F4-EA5417F76A78}"/>
              </a:ext>
            </a:extLst>
          </p:cNvPr>
          <p:cNvSpPr txBox="1"/>
          <p:nvPr/>
        </p:nvSpPr>
        <p:spPr>
          <a:xfrm>
            <a:off x="348089" y="745577"/>
            <a:ext cx="12475027" cy="43610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tense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typically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used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tense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truths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tense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400" kern="1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SzPts val="1000"/>
              <a:tabLst>
                <a:tab pos="9144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colloquialism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refer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informal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phrase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everyday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conversation.</a:t>
            </a:r>
            <a:endParaRPr lang="fr-FR" sz="2400" kern="1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Change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sentence to passive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voice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"The team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published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results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."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"The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published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team."</a:t>
            </a:r>
            <a:endParaRPr lang="fr-FR" sz="2400" kern="1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Define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replicated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in the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context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research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repeat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verify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fr-FR" sz="2400" kern="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400" kern="1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1732A3F-70A3-0176-E1B1-0B9558065022}"/>
              </a:ext>
            </a:extLst>
          </p:cNvPr>
          <p:cNvSpPr txBox="1"/>
          <p:nvPr/>
        </p:nvSpPr>
        <p:spPr>
          <a:xfrm>
            <a:off x="0" y="1322429"/>
            <a:ext cx="12475027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tense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truths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tense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708CA6E-48F3-2D93-84F4-EA5417F76A78}"/>
              </a:ext>
            </a:extLst>
          </p:cNvPr>
          <p:cNvSpPr txBox="1"/>
          <p:nvPr/>
        </p:nvSpPr>
        <p:spPr>
          <a:xfrm>
            <a:off x="86832" y="2452113"/>
            <a:ext cx="12475027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informal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phrase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everyday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conversation.</a:t>
            </a:r>
            <a:endParaRPr lang="fr-FR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708CA6E-48F3-2D93-84F4-EA5417F76A78}"/>
              </a:ext>
            </a:extLst>
          </p:cNvPr>
          <p:cNvSpPr txBox="1"/>
          <p:nvPr/>
        </p:nvSpPr>
        <p:spPr>
          <a:xfrm>
            <a:off x="86832" y="3598031"/>
            <a:ext cx="12475027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"The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published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team."</a:t>
            </a:r>
            <a:endParaRPr lang="fr-FR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708CA6E-48F3-2D93-84F4-EA5417F76A78}"/>
              </a:ext>
            </a:extLst>
          </p:cNvPr>
          <p:cNvSpPr txBox="1"/>
          <p:nvPr/>
        </p:nvSpPr>
        <p:spPr>
          <a:xfrm>
            <a:off x="0" y="4665082"/>
            <a:ext cx="12475027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repeat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verify</a:t>
            </a:r>
            <a:r>
              <a:rPr lang="fr-FR" sz="24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31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84031"/>
            <a:ext cx="12192000" cy="35719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11"/>
          <p:cNvSpPr/>
          <p:nvPr/>
        </p:nvSpPr>
        <p:spPr>
          <a:xfrm>
            <a:off x="3176574" y="174073"/>
            <a:ext cx="5072098" cy="57150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 </a:t>
            </a:r>
            <a:r>
              <a:rPr lang="fr-FR" sz="2400" b="1" dirty="0" err="1">
                <a:solidFill>
                  <a:schemeClr val="bg1"/>
                </a:solidFill>
              </a:rPr>
              <a:t>Vocabulary</a:t>
            </a:r>
            <a:r>
              <a:rPr lang="fr-FR" sz="2400" b="1" dirty="0">
                <a:solidFill>
                  <a:schemeClr val="bg1"/>
                </a:solidFill>
              </a:rPr>
              <a:t> and </a:t>
            </a:r>
            <a:r>
              <a:rPr lang="fr-FR" sz="2400" b="1" dirty="0" err="1">
                <a:solidFill>
                  <a:schemeClr val="bg1"/>
                </a:solidFill>
              </a:rPr>
              <a:t>Grammar</a:t>
            </a:r>
            <a:r>
              <a:rPr lang="fr-FR" sz="2400" b="1" dirty="0">
                <a:solidFill>
                  <a:schemeClr val="bg1"/>
                </a:solidFill>
              </a:rPr>
              <a:t> questions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708CA6E-48F3-2D93-84F4-EA5417F76A78}"/>
              </a:ext>
            </a:extLst>
          </p:cNvPr>
          <p:cNvSpPr txBox="1"/>
          <p:nvPr/>
        </p:nvSpPr>
        <p:spPr>
          <a:xfrm>
            <a:off x="348089" y="745577"/>
            <a:ext cx="12475027" cy="43610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tense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typically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used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tense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truths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tense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4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buSzPts val="1000"/>
              <a:tabLst>
                <a:tab pos="9144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colloquialism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refer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informal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phrase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everyday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conversation.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Change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sentence to passive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voice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"The team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published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results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."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"The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published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team."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Define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replicated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in the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context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research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repeat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verify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462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96496E2-CA3F-B9EB-9E1F-EC136EE816F4}"/>
              </a:ext>
            </a:extLst>
          </p:cNvPr>
          <p:cNvSpPr txBox="1"/>
          <p:nvPr/>
        </p:nvSpPr>
        <p:spPr>
          <a:xfrm>
            <a:off x="2714846" y="2413081"/>
            <a:ext cx="7826829" cy="1015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800" b="1" dirty="0">
                <a:solidFill>
                  <a:srgbClr val="C00000"/>
                </a:solidFill>
              </a:rPr>
              <a:t>Nature and </a:t>
            </a:r>
            <a:r>
              <a:rPr lang="fr-FR" sz="2800" b="1" dirty="0" err="1">
                <a:solidFill>
                  <a:srgbClr val="C00000"/>
                </a:solidFill>
              </a:rPr>
              <a:t>Features</a:t>
            </a:r>
            <a:r>
              <a:rPr lang="fr-FR" sz="2800" b="1" dirty="0">
                <a:solidFill>
                  <a:srgbClr val="C00000"/>
                </a:solidFill>
              </a:rPr>
              <a:t> of Scientific English </a:t>
            </a:r>
            <a:r>
              <a:rPr lang="fr-FR" sz="2800" b="1" dirty="0" err="1">
                <a:solidFill>
                  <a:srgbClr val="C00000"/>
                </a:solidFill>
              </a:rPr>
              <a:t>Language</a:t>
            </a:r>
            <a:endParaRPr lang="fr-FR" sz="2800" b="1" dirty="0">
              <a:solidFill>
                <a:srgbClr val="C00000"/>
              </a:solidFill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fr-FR" sz="18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61A35D6E-90CB-EB4E-A4FF-0FA13A485FCF}"/>
              </a:ext>
            </a:extLst>
          </p:cNvPr>
          <p:cNvSpPr txBox="1"/>
          <p:nvPr/>
        </p:nvSpPr>
        <p:spPr>
          <a:xfrm>
            <a:off x="122274" y="297712"/>
            <a:ext cx="11947451" cy="63923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b="1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Nature and </a:t>
            </a:r>
            <a:r>
              <a:rPr lang="fr-FR" sz="2400" b="1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Features</a:t>
            </a:r>
            <a:r>
              <a:rPr lang="fr-FR" sz="2400" b="1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Scientific English </a:t>
            </a:r>
            <a:r>
              <a:rPr lang="fr-FR" sz="2400" b="1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Language</a:t>
            </a:r>
            <a:endParaRPr lang="fr-FR" sz="24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 English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specialized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form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the English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language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used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primarily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academic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research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contexts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It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characterized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by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several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distinct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features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set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apart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from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everyday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English. One of the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most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notable aspects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clarity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precision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Scientists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strive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communicate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complex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ideas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succinctly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minimizing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ambiguity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This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crucial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because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misinterpretations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can lead to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errors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research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findings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or applications.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Another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important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feature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objectivity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Scientific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avoids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personal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bias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emotions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focusing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instead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on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facts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evidence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This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objectivity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achieved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through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use of a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formal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tone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specific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terminology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The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vocabulary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English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often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includes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specialized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jargon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unique to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various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fields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such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as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chemistry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or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physics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This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specialized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language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allows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precise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communication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among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experts but can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challenging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laypersons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structure of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also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highly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standardized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Common formats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include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IMRaD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structure: Introduction, Methods,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Results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and Discussion. This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organization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helps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readers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easily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navigate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through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research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process,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from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problem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interpreting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20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findings</a:t>
            </a:r>
            <a:r>
              <a:rPr lang="fr-FR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60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61A35D6E-90CB-EB4E-A4FF-0FA13A485FCF}"/>
              </a:ext>
            </a:extLst>
          </p:cNvPr>
          <p:cNvSpPr txBox="1"/>
          <p:nvPr/>
        </p:nvSpPr>
        <p:spPr>
          <a:xfrm>
            <a:off x="122274" y="297712"/>
            <a:ext cx="11947451" cy="4448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Moreover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, the passive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voice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frequently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employed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emphasize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research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process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rather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than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researcher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. For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example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instead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saying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We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conducted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experiment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," a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scientist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might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say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, "The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experiment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was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conducted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." This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further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contributes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to the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impersonal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tone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In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contrast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to normal English,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which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more flexible and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often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allows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for subjective expression,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English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prioritizes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accuracy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uniformity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While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everyday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language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may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include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idiomatic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expressions and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colloquialisms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language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avoids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such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informalities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. The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aim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communicate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findings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ideas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in a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way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can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be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universally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understood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replicated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Overall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, the nature and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features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English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reflect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its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purpose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: to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convey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complex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information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accurately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effectively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to a diverse audience,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including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researchers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policymakers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, and the </a:t>
            </a:r>
            <a:r>
              <a:rPr lang="fr-FR" sz="2000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general</a:t>
            </a:r>
            <a:r>
              <a:rPr lang="fr-FR" sz="2000" kern="0" dirty="0">
                <a:latin typeface="Times New Roman" panose="02020603050405020304" pitchFamily="18" charset="0"/>
                <a:cs typeface="Arial" panose="020B0604020202020204" pitchFamily="34" charset="0"/>
              </a:rPr>
              <a:t> public.</a:t>
            </a:r>
          </a:p>
        </p:txBody>
      </p:sp>
    </p:spTree>
    <p:extLst>
      <p:ext uri="{BB962C8B-B14F-4D97-AF65-F5344CB8AC3E}">
        <p14:creationId xmlns:p14="http://schemas.microsoft.com/office/powerpoint/2010/main" val="324874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84031"/>
            <a:ext cx="12192000" cy="35719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11">
            <a:extLst>
              <a:ext uri="{FF2B5EF4-FFF2-40B4-BE49-F238E27FC236}">
                <a16:creationId xmlns:a16="http://schemas.microsoft.com/office/drawing/2014/main" id="{D1AAFA5E-8865-4BEF-1301-4854F4B793F8}"/>
              </a:ext>
            </a:extLst>
          </p:cNvPr>
          <p:cNvSpPr/>
          <p:nvPr/>
        </p:nvSpPr>
        <p:spPr>
          <a:xfrm>
            <a:off x="3176574" y="78380"/>
            <a:ext cx="5072098" cy="57150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 </a:t>
            </a:r>
            <a:r>
              <a:rPr lang="fr-FR" sz="2400" b="1" dirty="0" err="1">
                <a:solidFill>
                  <a:schemeClr val="bg1"/>
                </a:solidFill>
              </a:rPr>
              <a:t>Terminology</a:t>
            </a:r>
            <a:r>
              <a:rPr lang="fr-FR" sz="2400" b="1" dirty="0">
                <a:solidFill>
                  <a:schemeClr val="bg1"/>
                </a:solidFill>
              </a:rPr>
              <a:t> and jargon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989AD95-2078-8922-87C6-E15B87B18FDC}"/>
              </a:ext>
            </a:extLst>
          </p:cNvPr>
          <p:cNvSpPr txBox="1"/>
          <p:nvPr/>
        </p:nvSpPr>
        <p:spPr>
          <a:xfrm>
            <a:off x="380997" y="710340"/>
            <a:ext cx="11111023" cy="11560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 English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rich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specialized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terminology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jargon,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which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serves to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provide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precise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meanings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specific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contexts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b="1" kern="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Terminology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F3313B4-62CA-AAA9-746A-2816901DAF3C}"/>
              </a:ext>
            </a:extLst>
          </p:cNvPr>
          <p:cNvSpPr txBox="1"/>
          <p:nvPr/>
        </p:nvSpPr>
        <p:spPr>
          <a:xfrm>
            <a:off x="-1776" y="1876148"/>
            <a:ext cx="11876567" cy="1617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Refers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to the set of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terms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and expressions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specific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to a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particular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subject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or discipline.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It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often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formalized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standardized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providing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precise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definitions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for concepts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within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field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b="1" kern="0" dirty="0">
                <a:latin typeface="Times New Roman" panose="02020603050405020304" pitchFamily="18" charset="0"/>
                <a:cs typeface="Arial" panose="020B0604020202020204" pitchFamily="34" charset="0"/>
              </a:rPr>
              <a:t>Example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: In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biology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terms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like "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photosynthesis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," "cellular respiration," and "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genome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" are part of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its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terminology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457200"/>
            <a:r>
              <a:rPr lang="fr-F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989AD95-2078-8922-87C6-E15B87B18FDC}"/>
              </a:ext>
            </a:extLst>
          </p:cNvPr>
          <p:cNvSpPr txBox="1"/>
          <p:nvPr/>
        </p:nvSpPr>
        <p:spPr>
          <a:xfrm>
            <a:off x="380997" y="3249342"/>
            <a:ext cx="11111023" cy="1921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b="1" kern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Jargon</a:t>
            </a:r>
            <a:endParaRPr lang="fr-FR" sz="1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includes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terms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understood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primarily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by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professionals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 a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specific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group)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within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particular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discipline but can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opaque to outsiders.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While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jargon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facilitates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communication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among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specialists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can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also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create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barriers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those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not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familiar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with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18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field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F59D8D5-533F-221A-E903-A1BCA4184ED8}"/>
              </a:ext>
            </a:extLst>
          </p:cNvPr>
          <p:cNvSpPr txBox="1"/>
          <p:nvPr/>
        </p:nvSpPr>
        <p:spPr>
          <a:xfrm>
            <a:off x="-65564" y="4866708"/>
            <a:ext cx="11876567" cy="14934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fr-FR" kern="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b="1" kern="0" dirty="0">
                <a:latin typeface="Times New Roman" panose="02020603050405020304" pitchFamily="18" charset="0"/>
                <a:cs typeface="Arial" panose="020B0604020202020204" pitchFamily="34" charset="0"/>
              </a:rPr>
              <a:t>Example: 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In a tech startup,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terms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like "pivot," "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disrupt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," or "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synergy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"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may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be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kern="0" dirty="0" err="1">
                <a:latin typeface="Times New Roman" panose="02020603050405020304" pitchFamily="18" charset="0"/>
                <a:cs typeface="Arial" panose="020B0604020202020204" pitchFamily="34" charset="0"/>
              </a:rPr>
              <a:t>considered</a:t>
            </a:r>
            <a:r>
              <a:rPr lang="fr-FR" kern="0" dirty="0">
                <a:latin typeface="Times New Roman" panose="02020603050405020304" pitchFamily="18" charset="0"/>
                <a:cs typeface="Arial" panose="020B0604020202020204" pitchFamily="34" charset="0"/>
              </a:rPr>
              <a:t> jargon.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/>
            <a:r>
              <a:rPr lang="fr-F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8831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84031"/>
            <a:ext cx="12192000" cy="35719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11"/>
          <p:cNvSpPr/>
          <p:nvPr/>
        </p:nvSpPr>
        <p:spPr>
          <a:xfrm>
            <a:off x="3346695" y="89013"/>
            <a:ext cx="5072098" cy="57150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err="1">
                <a:solidFill>
                  <a:schemeClr val="bg1"/>
                </a:solidFill>
              </a:rPr>
              <a:t>Comprehension</a:t>
            </a:r>
            <a:r>
              <a:rPr lang="fr-FR" sz="2400" b="1" dirty="0">
                <a:solidFill>
                  <a:schemeClr val="bg1"/>
                </a:solidFill>
              </a:rPr>
              <a:t> questions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8FC5AE3-B75C-711B-E046-32315FECF8E6}"/>
              </a:ext>
            </a:extLst>
          </p:cNvPr>
          <p:cNvSpPr txBox="1"/>
          <p:nvPr/>
        </p:nvSpPr>
        <p:spPr>
          <a:xfrm>
            <a:off x="285559" y="678551"/>
            <a:ext cx="12192000" cy="5754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primary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purpose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English?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How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English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differ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from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everyday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English?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b="1" kern="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one of the key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features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acronym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IMRaD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stand for?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objectivity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important in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5AC0E2A-6B2E-D545-3BAB-A884D35EBFBE}"/>
              </a:ext>
            </a:extLst>
          </p:cNvPr>
          <p:cNvSpPr txBox="1"/>
          <p:nvPr/>
        </p:nvSpPr>
        <p:spPr>
          <a:xfrm>
            <a:off x="-363026" y="1221193"/>
            <a:ext cx="8091377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communicate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clearly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accurately</a:t>
            </a:r>
            <a:r>
              <a:rPr lang="fr-FR" sz="18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2A7224C-4603-04D8-5ED3-B2190338754E}"/>
              </a:ext>
            </a:extLst>
          </p:cNvPr>
          <p:cNvSpPr txBox="1"/>
          <p:nvPr/>
        </p:nvSpPr>
        <p:spPr>
          <a:xfrm>
            <a:off x="-363026" y="2269668"/>
            <a:ext cx="12840585" cy="9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Scientific English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prioritizes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precision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objectivity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everyday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English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flexible and subjective</a:t>
            </a:r>
            <a:r>
              <a:rPr lang="fr-FR" sz="18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573957-7338-CB64-4CDF-D76129AB342B}"/>
              </a:ext>
            </a:extLst>
          </p:cNvPr>
          <p:cNvSpPr txBox="1"/>
          <p:nvPr/>
        </p:nvSpPr>
        <p:spPr>
          <a:xfrm>
            <a:off x="-260401" y="3918274"/>
            <a:ext cx="6634716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Clarity and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precision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F53E72F-0A4D-E0FE-492A-54E851217D69}"/>
              </a:ext>
            </a:extLst>
          </p:cNvPr>
          <p:cNvSpPr txBox="1"/>
          <p:nvPr/>
        </p:nvSpPr>
        <p:spPr>
          <a:xfrm>
            <a:off x="-260401" y="5009644"/>
            <a:ext cx="8862139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Introduction, Methods,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Discussion.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A91B3FF-FDF9-483A-56C9-BA4B20498CF1}"/>
              </a:ext>
            </a:extLst>
          </p:cNvPr>
          <p:cNvSpPr txBox="1"/>
          <p:nvPr/>
        </p:nvSpPr>
        <p:spPr>
          <a:xfrm>
            <a:off x="-363026" y="6101014"/>
            <a:ext cx="10044223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bias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ensure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findings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facts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751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10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84031"/>
            <a:ext cx="12192000" cy="35719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11"/>
          <p:cNvSpPr/>
          <p:nvPr/>
        </p:nvSpPr>
        <p:spPr>
          <a:xfrm>
            <a:off x="3346695" y="89013"/>
            <a:ext cx="5072098" cy="57150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err="1">
                <a:solidFill>
                  <a:schemeClr val="bg1"/>
                </a:solidFill>
              </a:rPr>
              <a:t>Comprehension</a:t>
            </a:r>
            <a:r>
              <a:rPr lang="fr-FR" sz="2400" b="1" dirty="0">
                <a:solidFill>
                  <a:schemeClr val="bg1"/>
                </a:solidFill>
              </a:rPr>
              <a:t> questions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8FC5AE3-B75C-711B-E046-32315FECF8E6}"/>
              </a:ext>
            </a:extLst>
          </p:cNvPr>
          <p:cNvSpPr txBox="1"/>
          <p:nvPr/>
        </p:nvSpPr>
        <p:spPr>
          <a:xfrm>
            <a:off x="285559" y="678551"/>
            <a:ext cx="12192000" cy="5754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primary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purpose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English?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How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English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differ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from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everyday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English?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b="1" kern="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one of the key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features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acronym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IMRaD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stand for?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objectivity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important in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5AC0E2A-6B2E-D545-3BAB-A884D35EBFBE}"/>
              </a:ext>
            </a:extLst>
          </p:cNvPr>
          <p:cNvSpPr txBox="1"/>
          <p:nvPr/>
        </p:nvSpPr>
        <p:spPr>
          <a:xfrm>
            <a:off x="-363026" y="1221193"/>
            <a:ext cx="8091377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communicate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clearly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accurately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2A7224C-4603-04D8-5ED3-B2190338754E}"/>
              </a:ext>
            </a:extLst>
          </p:cNvPr>
          <p:cNvSpPr txBox="1"/>
          <p:nvPr/>
        </p:nvSpPr>
        <p:spPr>
          <a:xfrm>
            <a:off x="-363026" y="2269668"/>
            <a:ext cx="12840585" cy="9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 English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prioritizes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precision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objectivity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everyday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English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more flexible and subjective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573957-7338-CB64-4CDF-D76129AB342B}"/>
              </a:ext>
            </a:extLst>
          </p:cNvPr>
          <p:cNvSpPr txBox="1"/>
          <p:nvPr/>
        </p:nvSpPr>
        <p:spPr>
          <a:xfrm>
            <a:off x="-260401" y="3918274"/>
            <a:ext cx="6634716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Clarity and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precision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F53E72F-0A4D-E0FE-492A-54E851217D69}"/>
              </a:ext>
            </a:extLst>
          </p:cNvPr>
          <p:cNvSpPr txBox="1"/>
          <p:nvPr/>
        </p:nvSpPr>
        <p:spPr>
          <a:xfrm>
            <a:off x="-260401" y="5009644"/>
            <a:ext cx="8862139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Introduction, Methods,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Discussion.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A91B3FF-FDF9-483A-56C9-BA4B20498CF1}"/>
              </a:ext>
            </a:extLst>
          </p:cNvPr>
          <p:cNvSpPr txBox="1"/>
          <p:nvPr/>
        </p:nvSpPr>
        <p:spPr>
          <a:xfrm>
            <a:off x="-363026" y="6101014"/>
            <a:ext cx="10044223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avoid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ensure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findings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fr-FR" sz="2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facts</a:t>
            </a:r>
            <a:r>
              <a:rPr lang="fr-FR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415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10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84031"/>
            <a:ext cx="12192000" cy="35719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11"/>
          <p:cNvSpPr/>
          <p:nvPr/>
        </p:nvSpPr>
        <p:spPr>
          <a:xfrm>
            <a:off x="3176574" y="174073"/>
            <a:ext cx="5072098" cy="57150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err="1">
                <a:solidFill>
                  <a:schemeClr val="bg1"/>
                </a:solidFill>
              </a:rPr>
              <a:t>Comprehension</a:t>
            </a:r>
            <a:r>
              <a:rPr lang="fr-FR" sz="2400" b="1" dirty="0">
                <a:solidFill>
                  <a:schemeClr val="bg1"/>
                </a:solidFill>
              </a:rPr>
              <a:t> questions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8FC5AE3-B75C-711B-E046-32315FECF8E6}"/>
              </a:ext>
            </a:extLst>
          </p:cNvPr>
          <p:cNvSpPr txBox="1"/>
          <p:nvPr/>
        </p:nvSpPr>
        <p:spPr>
          <a:xfrm>
            <a:off x="391885" y="854130"/>
            <a:ext cx="12192000" cy="52017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role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specialized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terminology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play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English?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How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passive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voice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used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example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a sentence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uses passive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voice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might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English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challenging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laypersons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meant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by the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term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impersonal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tone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in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6D12726-A90F-76FF-CFBC-7E4827EAF82F}"/>
              </a:ext>
            </a:extLst>
          </p:cNvPr>
          <p:cNvSpPr txBox="1"/>
          <p:nvPr/>
        </p:nvSpPr>
        <p:spPr>
          <a:xfrm>
            <a:off x="-356508" y="1392542"/>
            <a:ext cx="10425794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allows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precise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communication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experts in a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E253374-788C-F1B1-FC8A-3125BA3421C5}"/>
              </a:ext>
            </a:extLst>
          </p:cNvPr>
          <p:cNvSpPr txBox="1"/>
          <p:nvPr/>
        </p:nvSpPr>
        <p:spPr>
          <a:xfrm>
            <a:off x="-356508" y="2502885"/>
            <a:ext cx="10591800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emphasize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action or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process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researcher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0CD9391-C476-1CB9-9DD5-385D007BE8CF}"/>
              </a:ext>
            </a:extLst>
          </p:cNvPr>
          <p:cNvSpPr txBox="1"/>
          <p:nvPr/>
        </p:nvSpPr>
        <p:spPr>
          <a:xfrm>
            <a:off x="-261257" y="3613228"/>
            <a:ext cx="6640286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"The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conducted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BE0FFD7-2438-69B7-C285-ED837057D13F}"/>
              </a:ext>
            </a:extLst>
          </p:cNvPr>
          <p:cNvSpPr txBox="1"/>
          <p:nvPr/>
        </p:nvSpPr>
        <p:spPr>
          <a:xfrm>
            <a:off x="-261257" y="4718729"/>
            <a:ext cx="8403772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 to the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specialized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jargon and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terminology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fr-FR" sz="1800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91F2E27-ED45-92EB-AE3E-D8C78E461D83}"/>
              </a:ext>
            </a:extLst>
          </p:cNvPr>
          <p:cNvSpPr txBox="1"/>
          <p:nvPr/>
        </p:nvSpPr>
        <p:spPr>
          <a:xfrm>
            <a:off x="-261257" y="5793873"/>
            <a:ext cx="9209314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tone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avoids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opinions and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focuses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fr-FR" sz="24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facts</a:t>
            </a:r>
            <a:r>
              <a:rPr lang="fr-FR" sz="2400" kern="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84031"/>
            <a:ext cx="12192000" cy="35719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11"/>
          <p:cNvSpPr/>
          <p:nvPr/>
        </p:nvSpPr>
        <p:spPr>
          <a:xfrm>
            <a:off x="3176574" y="174073"/>
            <a:ext cx="5072098" cy="57150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err="1">
                <a:solidFill>
                  <a:schemeClr val="bg1"/>
                </a:solidFill>
              </a:rPr>
              <a:t>Comprehension</a:t>
            </a:r>
            <a:r>
              <a:rPr lang="fr-FR" sz="2400" b="1" dirty="0">
                <a:solidFill>
                  <a:schemeClr val="bg1"/>
                </a:solidFill>
              </a:rPr>
              <a:t> questions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8FC5AE3-B75C-711B-E046-32315FECF8E6}"/>
              </a:ext>
            </a:extLst>
          </p:cNvPr>
          <p:cNvSpPr txBox="1"/>
          <p:nvPr/>
        </p:nvSpPr>
        <p:spPr>
          <a:xfrm>
            <a:off x="391885" y="854130"/>
            <a:ext cx="12192000" cy="52017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role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does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specialized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terminology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play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English?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How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the passive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voice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used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example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of a sentence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uses passive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voice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Why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might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English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challenging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for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laypersons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What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meant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by the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term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"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impersonal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tone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in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scientific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b="1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6D12726-A90F-76FF-CFBC-7E4827EAF82F}"/>
              </a:ext>
            </a:extLst>
          </p:cNvPr>
          <p:cNvSpPr txBox="1"/>
          <p:nvPr/>
        </p:nvSpPr>
        <p:spPr>
          <a:xfrm>
            <a:off x="-356508" y="1392542"/>
            <a:ext cx="10425794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allows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precise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communication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experts in a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E253374-788C-F1B1-FC8A-3125BA3421C5}"/>
              </a:ext>
            </a:extLst>
          </p:cNvPr>
          <p:cNvSpPr txBox="1"/>
          <p:nvPr/>
        </p:nvSpPr>
        <p:spPr>
          <a:xfrm>
            <a:off x="-356508" y="2502885"/>
            <a:ext cx="10591800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emphasize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action or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process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researcher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0CD9391-C476-1CB9-9DD5-385D007BE8CF}"/>
              </a:ext>
            </a:extLst>
          </p:cNvPr>
          <p:cNvSpPr txBox="1"/>
          <p:nvPr/>
        </p:nvSpPr>
        <p:spPr>
          <a:xfrm>
            <a:off x="-261257" y="3613228"/>
            <a:ext cx="6640286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"The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conducted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BE0FFD7-2438-69B7-C285-ED837057D13F}"/>
              </a:ext>
            </a:extLst>
          </p:cNvPr>
          <p:cNvSpPr txBox="1"/>
          <p:nvPr/>
        </p:nvSpPr>
        <p:spPr>
          <a:xfrm>
            <a:off x="-261257" y="4718729"/>
            <a:ext cx="8403772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 to the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specialized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jargon and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terminology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fr-F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91F2E27-ED45-92EB-AE3E-D8C78E461D83}"/>
              </a:ext>
            </a:extLst>
          </p:cNvPr>
          <p:cNvSpPr txBox="1"/>
          <p:nvPr/>
        </p:nvSpPr>
        <p:spPr>
          <a:xfrm>
            <a:off x="-261257" y="5793873"/>
            <a:ext cx="9209314" cy="483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tone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avoids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opinions and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focuses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fr-FR" sz="2400" kern="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facts</a:t>
            </a:r>
            <a:r>
              <a:rPr lang="fr-FR" sz="24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642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6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</TotalTime>
  <Words>1322</Words>
  <Application>Microsoft Office PowerPoint</Application>
  <PresentationFormat>Grand écran</PresentationFormat>
  <Paragraphs>139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Symbol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bachire</dc:creator>
  <cp:lastModifiedBy>bachire</cp:lastModifiedBy>
  <cp:revision>273</cp:revision>
  <dcterms:created xsi:type="dcterms:W3CDTF">2024-01-27T13:25:00Z</dcterms:created>
  <dcterms:modified xsi:type="dcterms:W3CDTF">2024-10-12T09:03:55Z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308FD331FF3345DC8E9AB3E2724766C7_12</vt:lpwstr>
  </property>
  <property fmtid="{D5CDD505-2E9C-101B-9397-08002B2CF9AE}" pid="3" name="KSOProductBuildVer">
    <vt:lpwstr>1036-12.2.0.18283</vt:lpwstr>
  </property>
</Properties>
</file>