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9"/>
  </p:notesMasterIdLst>
  <p:sldIdLst>
    <p:sldId id="256" r:id="rId2"/>
    <p:sldId id="378" r:id="rId3"/>
    <p:sldId id="257" r:id="rId4"/>
    <p:sldId id="424" r:id="rId5"/>
    <p:sldId id="376" r:id="rId6"/>
    <p:sldId id="258" r:id="rId7"/>
    <p:sldId id="409" r:id="rId8"/>
    <p:sldId id="381" r:id="rId9"/>
    <p:sldId id="380" r:id="rId10"/>
    <p:sldId id="384" r:id="rId11"/>
    <p:sldId id="422" r:id="rId12"/>
    <p:sldId id="410" r:id="rId13"/>
    <p:sldId id="388" r:id="rId14"/>
    <p:sldId id="411" r:id="rId15"/>
    <p:sldId id="386" r:id="rId16"/>
    <p:sldId id="259" r:id="rId17"/>
    <p:sldId id="423" r:id="rId18"/>
    <p:sldId id="389" r:id="rId19"/>
    <p:sldId id="391" r:id="rId20"/>
    <p:sldId id="394" r:id="rId21"/>
    <p:sldId id="412" r:id="rId22"/>
    <p:sldId id="414" r:id="rId23"/>
    <p:sldId id="413" r:id="rId24"/>
    <p:sldId id="417" r:id="rId25"/>
    <p:sldId id="390" r:id="rId26"/>
    <p:sldId id="397" r:id="rId27"/>
    <p:sldId id="426" r:id="rId28"/>
    <p:sldId id="425" r:id="rId29"/>
    <p:sldId id="377" r:id="rId30"/>
    <p:sldId id="415" r:id="rId31"/>
    <p:sldId id="420" r:id="rId32"/>
    <p:sldId id="419" r:id="rId33"/>
    <p:sldId id="264" r:id="rId34"/>
    <p:sldId id="382" r:id="rId35"/>
    <p:sldId id="261" r:id="rId36"/>
    <p:sldId id="262" r:id="rId37"/>
    <p:sldId id="265" r:id="rId38"/>
  </p:sldIdLst>
  <p:sldSz cx="14630400" cy="8229600"/>
  <p:notesSz cx="8229600" cy="14630400"/>
  <p:embeddedFontLst>
    <p:embeddedFont>
      <p:font typeface="Inter" panose="020B0604020202020204" charset="0"/>
      <p:regular r:id="rId4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10" autoAdjust="0"/>
    <p:restoredTop sz="94610"/>
  </p:normalViewPr>
  <p:slideViewPr>
    <p:cSldViewPr snapToGrid="0" snapToObjects="1">
      <p:cViewPr varScale="1">
        <p:scale>
          <a:sx n="72" d="100"/>
          <a:sy n="72"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45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D7E86-AC12-7702-CB44-6A1477CE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8FAEF-73F0-403E-340E-A97DA1F21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0F217-CC64-3922-FAF7-FE40CF4EE0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013B78-798F-B8C0-80BF-561D5DDA98A6}"/>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7988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0142-8D67-F86B-90DD-647220AB4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1B2AF-B32A-063F-5184-AB6834938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CB98C-FFE9-B452-61D2-6CC6B8A3B9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C09CD2-5B7D-0EC0-7E29-1B8167D797C5}"/>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640332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538B0-944C-58BA-0860-EA3BBC28B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311A3-AE4E-F6F7-148F-76425CD93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3185B-E2F3-DA19-376D-D101CE9740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45BF13-9AFF-E90D-3D87-2BF07CFB4550}"/>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407671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A2209-4F03-C554-45F4-03026D5F8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3AB96-C1EA-E36F-D39F-C0B6603922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6A870-1969-6091-8BBA-00BF636758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C7EAC0-93E1-13B2-503F-167F66DDB7BE}"/>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28208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EFED5-538B-61FB-FC5F-E433C3592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C6F8E-DB54-062E-534A-8007BC5CE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22156-4060-7DE4-7365-3ADAFD3A97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4DE598-329E-1EE3-080A-423A14363C54}"/>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321834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717BD-5392-2D34-79CE-5017C4EC4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A7979-A412-EC1B-65A0-9F47D2272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E604D-B79A-D9E6-BF98-BC7E4264BF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82F846-392F-CBF1-41FA-731D77B2F712}"/>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374855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56D9C-754C-9B7E-2853-3F711AE72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E3209-C90D-E462-BB01-BE45980B4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ECAC1-13E9-48FF-FEB6-48391331A6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4C728A-281B-7327-B444-04BADA2B69DB}"/>
              </a:ext>
            </a:extLst>
          </p:cNvPr>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3270362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DEA13-A5E3-0BE3-66C3-329447EE9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C8FC3-DC2F-B499-0C14-FB84B9B33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8F682-B8D6-28CD-EBF5-58361893CB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F4C4F6-182F-68A0-8205-87AA3816A19E}"/>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4291021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F41F-F97E-91BF-F928-5F4143E25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82758-D339-B4AA-0A9D-52F96C617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F95D4-40D3-67B2-5F52-F63CA00DEB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7DDB18-CDB0-3FE6-06EF-11595817B2AA}"/>
              </a:ext>
            </a:extLst>
          </p:cNvPr>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404356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9F4D0-AD6E-95ED-8AB2-B17DCAA48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FEED2-76FB-7B1B-7A08-7E90139F4F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64B52-32EE-E5A4-8965-89D79EB725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BCC3AF-D6AD-EF84-2735-DF699C6DD8B0}"/>
              </a:ext>
            </a:extLst>
          </p:cNvPr>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16222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1030A-EE34-2D11-4A6E-87B10B13D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8A89F-4699-FF75-13AF-8B8A0CDB3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620D5-CDC1-7AA4-570C-47CB464CF5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0D2034-FDC2-52F5-8D1C-F7E0848F8430}"/>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2870783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2793619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23CC0-A01F-CB1A-436E-13B805755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8E762-273E-C529-BB74-50A7ECA17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3B3A1-ADE9-E8CB-AF55-70126B2727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606669-BE38-80D8-5665-7010954DBC80}"/>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47934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66993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C28F5-A563-8ED9-65E9-6FB0750BD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263AA-4577-016E-92D6-039D8111A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D2EF7-02DC-098B-46CF-30F99887E7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C115BE-2ACC-098F-BC9E-9D1E6F477E4C}"/>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13056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5D6BA-B4D0-A3A6-A513-674845C4D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CC7F6-5BE1-5314-EB91-0AE528A8A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C2732-C209-752E-4A6C-4EC5DAC3AA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FE172A-D524-147E-4EA6-039BB9A02317}"/>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91369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BE4A2-E09B-8011-A1B7-B999957A0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19EC3-0700-28BD-3565-B2EBC4792A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D4596-EB58-A4B8-A138-FCE1B80A99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4A81EE-B02C-F81A-E91B-8C977282EE60}"/>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12658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48878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731520" y="350520"/>
            <a:ext cx="13167360" cy="1661160"/>
          </a:xfrm>
        </p:spPr>
        <p:txBody>
          <a:bodyPr/>
          <a:lstStyle/>
          <a:p>
            <a:r>
              <a:rPr lang="fr-FR"/>
              <a:t>Cliquez pour modifier le style du titre</a:t>
            </a:r>
          </a:p>
        </p:txBody>
      </p:sp>
      <p:sp>
        <p:nvSpPr>
          <p:cNvPr id="3" name="Espace réservé du texte 2"/>
          <p:cNvSpPr>
            <a:spLocks noGrp="1"/>
          </p:cNvSpPr>
          <p:nvPr>
            <p:ph type="body" sz="half" idx="1"/>
          </p:nvPr>
        </p:nvSpPr>
        <p:spPr>
          <a:xfrm>
            <a:off x="731520" y="2286000"/>
            <a:ext cx="6461760"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7437120" y="2286000"/>
            <a:ext cx="6461760" cy="23774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7437120" y="4846320"/>
            <a:ext cx="6461760" cy="23774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a:extLst>
              <a:ext uri="{FF2B5EF4-FFF2-40B4-BE49-F238E27FC236}">
                <a16:creationId xmlns:a16="http://schemas.microsoft.com/office/drawing/2014/main" id="{57D3B531-7161-E6FB-139C-40BE374DBC35}"/>
              </a:ext>
            </a:extLst>
          </p:cNvPr>
          <p:cNvSpPr>
            <a:spLocks noGrp="1" noChangeArrowheads="1"/>
          </p:cNvSpPr>
          <p:nvPr>
            <p:ph type="dt" sz="half" idx="10"/>
          </p:nvPr>
        </p:nvSpPr>
        <p:spPr>
          <a:ln/>
        </p:spPr>
        <p:txBody>
          <a:bodyPr/>
          <a:lstStyle>
            <a:lvl1pPr>
              <a:defRPr/>
            </a:lvl1pPr>
          </a:lstStyle>
          <a:p>
            <a:pPr>
              <a:defRPr/>
            </a:pPr>
            <a:endParaRPr lang="fr-FR"/>
          </a:p>
        </p:txBody>
      </p:sp>
      <p:sp>
        <p:nvSpPr>
          <p:cNvPr id="7" name="Rectangle 5">
            <a:extLst>
              <a:ext uri="{FF2B5EF4-FFF2-40B4-BE49-F238E27FC236}">
                <a16:creationId xmlns:a16="http://schemas.microsoft.com/office/drawing/2014/main" id="{7ADE1EC4-B91B-2100-B298-17F2BAB2967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8" name="Rectangle 6">
            <a:extLst>
              <a:ext uri="{FF2B5EF4-FFF2-40B4-BE49-F238E27FC236}">
                <a16:creationId xmlns:a16="http://schemas.microsoft.com/office/drawing/2014/main" id="{42D0C059-CE9D-D47E-163A-70C2CCAB6E75}"/>
              </a:ext>
            </a:extLst>
          </p:cNvPr>
          <p:cNvSpPr>
            <a:spLocks noGrp="1" noChangeArrowheads="1"/>
          </p:cNvSpPr>
          <p:nvPr>
            <p:ph type="sldNum" sz="quarter" idx="12"/>
          </p:nvPr>
        </p:nvSpPr>
        <p:spPr>
          <a:ln/>
        </p:spPr>
        <p:txBody>
          <a:bodyPr/>
          <a:lstStyle>
            <a:lvl1pPr>
              <a:defRPr/>
            </a:lvl1pPr>
          </a:lstStyle>
          <a:p>
            <a:fld id="{C7B7C068-4F3F-4016-8E27-4C37E99C42FC}" type="slidenum">
              <a:rPr lang="fr-FR" altLang="fr-FR"/>
              <a:pPr/>
              <a:t>‹N°›</a:t>
            </a:fld>
            <a:endParaRPr lang="fr-FR" altLang="fr-FR"/>
          </a:p>
        </p:txBody>
      </p:sp>
    </p:spTree>
    <p:extLst>
      <p:ext uri="{BB962C8B-B14F-4D97-AF65-F5344CB8AC3E}">
        <p14:creationId xmlns:p14="http://schemas.microsoft.com/office/powerpoint/2010/main" val="9341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9.emf"/><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flipH="1">
            <a:off x="14630399" y="0"/>
            <a:ext cx="45719" cy="8229600"/>
          </a:xfrm>
          <a:prstGeom prst="rect">
            <a:avLst/>
          </a:prstGeom>
        </p:spPr>
      </p:pic>
      <p:sp>
        <p:nvSpPr>
          <p:cNvPr id="4" name="Text 0"/>
          <p:cNvSpPr/>
          <p:nvPr/>
        </p:nvSpPr>
        <p:spPr>
          <a:xfrm>
            <a:off x="283607" y="145477"/>
            <a:ext cx="10424150" cy="2054066"/>
          </a:xfrm>
          <a:prstGeom prst="rect">
            <a:avLst/>
          </a:prstGeom>
          <a:noFill/>
          <a:ln/>
        </p:spPr>
        <p:txBody>
          <a:bodyPr wrap="square" lIns="0" tIns="0" rIns="0" bIns="0" rtlCol="0" anchor="t"/>
          <a:lstStyle/>
          <a:p>
            <a:pPr marL="0" indent="0">
              <a:lnSpc>
                <a:spcPts val="8050"/>
              </a:lnSpc>
              <a:buNone/>
            </a:pPr>
            <a:r>
              <a:rPr lang="en-US" sz="6450" b="1" dirty="0" err="1">
                <a:solidFill>
                  <a:srgbClr val="00B0F0"/>
                </a:solidFill>
                <a:latin typeface="Times New Roman" panose="02020603050405020304" pitchFamily="18" charset="0"/>
                <a:ea typeface="Petrona Bold" pitchFamily="34" charset="-122"/>
                <a:cs typeface="Times New Roman" panose="02020603050405020304" pitchFamily="18" charset="0"/>
              </a:rPr>
              <a:t>L'inhibition</a:t>
            </a:r>
            <a:r>
              <a:rPr lang="en-US" sz="6450" b="1" dirty="0">
                <a:solidFill>
                  <a:srgbClr val="00B0F0"/>
                </a:solidFill>
                <a:latin typeface="Times New Roman" panose="02020603050405020304" pitchFamily="18" charset="0"/>
                <a:ea typeface="Petrona Bold" pitchFamily="34" charset="-122"/>
                <a:cs typeface="Times New Roman" panose="02020603050405020304" pitchFamily="18" charset="0"/>
              </a:rPr>
              <a:t> </a:t>
            </a:r>
            <a:r>
              <a:rPr lang="en-US" sz="6450" b="1" dirty="0" err="1">
                <a:solidFill>
                  <a:srgbClr val="00B0F0"/>
                </a:solidFill>
                <a:latin typeface="Times New Roman" panose="02020603050405020304" pitchFamily="18" charset="0"/>
                <a:ea typeface="Petrona Bold" pitchFamily="34" charset="-122"/>
                <a:cs typeface="Times New Roman" panose="02020603050405020304" pitchFamily="18" charset="0"/>
              </a:rPr>
              <a:t>enzymatique</a:t>
            </a:r>
            <a:endParaRPr lang="en-US" sz="6450" dirty="0">
              <a:solidFill>
                <a:srgbClr val="00B0F0"/>
              </a:solidFill>
              <a:latin typeface="Times New Roman" panose="02020603050405020304" pitchFamily="18" charset="0"/>
              <a:cs typeface="Times New Roman" panose="02020603050405020304" pitchFamily="18" charset="0"/>
            </a:endParaRPr>
          </a:p>
        </p:txBody>
      </p:sp>
      <p:sp>
        <p:nvSpPr>
          <p:cNvPr id="5" name="Text 1"/>
          <p:cNvSpPr/>
          <p:nvPr/>
        </p:nvSpPr>
        <p:spPr>
          <a:xfrm>
            <a:off x="273861" y="1692839"/>
            <a:ext cx="13971748" cy="2540318"/>
          </a:xfrm>
          <a:prstGeom prst="rect">
            <a:avLst/>
          </a:prstGeom>
          <a:noFill/>
          <a:ln/>
        </p:spPr>
        <p:txBody>
          <a:bodyPr wrap="square" lIns="0" tIns="0" rIns="0" bIns="0" rtlCol="0" anchor="t"/>
          <a:lstStyle/>
          <a:p>
            <a:pPr marL="0" indent="0" algn="just">
              <a:lnSpc>
                <a:spcPct val="150000"/>
              </a:lnSpc>
              <a:buNone/>
            </a:pPr>
            <a:r>
              <a:rPr lang="en-US" sz="3600" dirty="0">
                <a:solidFill>
                  <a:srgbClr val="272525"/>
                </a:solidFill>
                <a:latin typeface="Times New Roman" panose="02020603050405020304" pitchFamily="18" charset="0"/>
                <a:ea typeface="Inter" pitchFamily="34" charset="-122"/>
                <a:cs typeface="Times New Roman" panose="02020603050405020304" pitchFamily="18" charset="0"/>
              </a:rPr>
              <a:t>L'inhibition enzymatique est un processus biologique crucial qui implique </a:t>
            </a:r>
            <a:r>
              <a:rPr lang="en-US" sz="3600" b="1" dirty="0">
                <a:solidFill>
                  <a:srgbClr val="272525"/>
                </a:solidFill>
                <a:latin typeface="Times New Roman" panose="02020603050405020304" pitchFamily="18" charset="0"/>
                <a:ea typeface="Inter" pitchFamily="34" charset="-122"/>
                <a:cs typeface="Times New Roman" panose="02020603050405020304" pitchFamily="18" charset="0"/>
              </a:rPr>
              <a:t>la réduction ou l'arrêt de l'activité d'une enzyme</a:t>
            </a:r>
            <a:r>
              <a:rPr lang="en-US" sz="3600" dirty="0">
                <a:solidFill>
                  <a:srgbClr val="272525"/>
                </a:solidFill>
                <a:latin typeface="Times New Roman" panose="02020603050405020304" pitchFamily="18" charset="0"/>
                <a:ea typeface="Inter" pitchFamily="34" charset="-122"/>
                <a:cs typeface="Times New Roman" panose="02020603050405020304" pitchFamily="18" charset="0"/>
              </a:rPr>
              <a:t>. Les enzymes, en tant que catalyseurs biologiques, jouent un rôle essentiel dans de nombreuses réactions métaboliques essentielles à la vie. L'inhibition enzymatique peut être naturelle, comme dans le cas des mécanismes de régulation métabolique, ou elle peut être induite par des facteurs externes, tels que des médicaments ou des toxines.</a:t>
            </a:r>
            <a:endParaRPr lang="en-US" sz="3600" dirty="0">
              <a:latin typeface="Times New Roman" panose="02020603050405020304" pitchFamily="18" charset="0"/>
              <a:cs typeface="Times New Roman" panose="02020603050405020304" pitchFamily="18" charset="0"/>
            </a:endParaRPr>
          </a:p>
        </p:txBody>
      </p:sp>
      <p:sp>
        <p:nvSpPr>
          <p:cNvPr id="8" name="Text 4"/>
          <p:cNvSpPr/>
          <p:nvPr/>
        </p:nvSpPr>
        <p:spPr>
          <a:xfrm>
            <a:off x="12065555" y="7381894"/>
            <a:ext cx="2564844" cy="396835"/>
          </a:xfrm>
          <a:prstGeom prst="rect">
            <a:avLst/>
          </a:prstGeom>
          <a:solidFill>
            <a:schemeClr val="accent3">
              <a:lumMod val="20000"/>
              <a:lumOff val="80000"/>
            </a:schemeClr>
          </a:solidFill>
          <a:ln/>
        </p:spPr>
        <p:txBody>
          <a:bodyPr wrap="none" lIns="0" tIns="0" rIns="0" bIns="0" rtlCol="0" anchor="t"/>
          <a:lstStyle/>
          <a:p>
            <a:pPr marL="0" indent="0" algn="ctr">
              <a:lnSpc>
                <a:spcPts val="3100"/>
              </a:lnSpc>
              <a:buNone/>
            </a:pPr>
            <a:r>
              <a:rPr lang="en-US" sz="2200" b="1" dirty="0" err="1">
                <a:solidFill>
                  <a:srgbClr val="272525"/>
                </a:solidFill>
                <a:latin typeface="Inter Bold" pitchFamily="34" charset="0"/>
                <a:ea typeface="Inter Bold" pitchFamily="34" charset="-122"/>
                <a:cs typeface="Inter Bold" pitchFamily="34" charset="-120"/>
              </a:rPr>
              <a:t>Mouderas</a:t>
            </a:r>
            <a:r>
              <a:rPr lang="en-US" sz="2200" b="1" dirty="0">
                <a:solidFill>
                  <a:srgbClr val="272525"/>
                </a:solidFill>
                <a:latin typeface="Inter Bold" pitchFamily="34" charset="0"/>
                <a:ea typeface="Inter Bold" pitchFamily="34" charset="-122"/>
                <a:cs typeface="Inter Bold" pitchFamily="34" charset="-120"/>
              </a:rPr>
              <a:t> F.</a:t>
            </a:r>
            <a:endParaRPr lang="en-US" sz="2200" dirty="0"/>
          </a:p>
        </p:txBody>
      </p:sp>
      <p:sp>
        <p:nvSpPr>
          <p:cNvPr id="6" name="ZoneTexte 5">
            <a:extLst>
              <a:ext uri="{FF2B5EF4-FFF2-40B4-BE49-F238E27FC236}">
                <a16:creationId xmlns:a16="http://schemas.microsoft.com/office/drawing/2014/main" id="{FD346C9D-98CD-99F4-24BA-2837E751B9F0}"/>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D25F25-63D2-9B46-04B0-0996765C083D}"/>
              </a:ext>
            </a:extLst>
          </p:cNvPr>
          <p:cNvPicPr>
            <a:picLocks noChangeAspect="1"/>
          </p:cNvPicPr>
          <p:nvPr/>
        </p:nvPicPr>
        <p:blipFill>
          <a:blip r:embed="rId2"/>
          <a:stretch>
            <a:fillRect/>
          </a:stretch>
        </p:blipFill>
        <p:spPr>
          <a:xfrm>
            <a:off x="1285461" y="1580649"/>
            <a:ext cx="12457043" cy="5995951"/>
          </a:xfrm>
          <a:prstGeom prst="rect">
            <a:avLst/>
          </a:prstGeom>
        </p:spPr>
      </p:pic>
      <p:sp>
        <p:nvSpPr>
          <p:cNvPr id="4" name="Text 0">
            <a:extLst>
              <a:ext uri="{FF2B5EF4-FFF2-40B4-BE49-F238E27FC236}">
                <a16:creationId xmlns:a16="http://schemas.microsoft.com/office/drawing/2014/main" id="{F6206B20-FDBB-902A-3170-CFFB2E422E04}"/>
              </a:ext>
            </a:extLst>
          </p:cNvPr>
          <p:cNvSpPr/>
          <p:nvPr/>
        </p:nvSpPr>
        <p:spPr>
          <a:xfrm>
            <a:off x="2914139" y="399516"/>
            <a:ext cx="6198989" cy="744260"/>
          </a:xfrm>
          <a:prstGeom prst="rect">
            <a:avLst/>
          </a:prstGeom>
          <a:noFill/>
          <a:ln/>
        </p:spPr>
        <p:txBody>
          <a:bodyPr wrap="none" lIns="0" tIns="0" rIns="0" bIns="0" rtlCol="0" anchor="t"/>
          <a:lstStyle/>
          <a:p>
            <a:r>
              <a:rPr lang="fr-FR" sz="3200" b="1" dirty="0">
                <a:solidFill>
                  <a:srgbClr val="0070C0"/>
                </a:solidFill>
                <a:latin typeface="Times New Roman" panose="02020603050405020304" pitchFamily="18" charset="0"/>
                <a:ea typeface="Petrona Bold" pitchFamily="34" charset="-122"/>
                <a:cs typeface="Times New Roman" panose="02020603050405020304" pitchFamily="18" charset="0"/>
              </a:rPr>
              <a:t>Graphique Michaelis-Menten d'inhibition compétitive</a:t>
            </a:r>
            <a:endParaRPr lang="en-US" sz="3200" b="1" dirty="0">
              <a:solidFill>
                <a:srgbClr val="0070C0"/>
              </a:solidFill>
              <a:latin typeface="Times New Roman" panose="02020603050405020304" pitchFamily="18" charset="0"/>
              <a:ea typeface="Petrona Bold" pitchFamily="34" charset="-122"/>
              <a:cs typeface="Times New Roman" panose="02020603050405020304" pitchFamily="18" charset="0"/>
            </a:endParaRPr>
          </a:p>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 </a:t>
            </a:r>
          </a:p>
        </p:txBody>
      </p:sp>
      <p:sp>
        <p:nvSpPr>
          <p:cNvPr id="10" name="ZoneTexte 9">
            <a:extLst>
              <a:ext uri="{FF2B5EF4-FFF2-40B4-BE49-F238E27FC236}">
                <a16:creationId xmlns:a16="http://schemas.microsoft.com/office/drawing/2014/main" id="{F724BBBF-2B0E-E939-6C91-46FF8FE1032A}"/>
              </a:ext>
            </a:extLst>
          </p:cNvPr>
          <p:cNvSpPr txBox="1"/>
          <p:nvPr/>
        </p:nvSpPr>
        <p:spPr>
          <a:xfrm>
            <a:off x="7315200" y="1580649"/>
            <a:ext cx="6427304" cy="5068302"/>
          </a:xfrm>
          <a:prstGeom prst="rect">
            <a:avLst/>
          </a:prstGeom>
          <a:solidFill>
            <a:schemeClr val="bg1"/>
          </a:solidFill>
        </p:spPr>
        <p:txBody>
          <a:bodyPr wrap="square" rtlCol="0">
            <a:spAutoFit/>
          </a:bodyPr>
          <a:lstStyle/>
          <a:p>
            <a:endParaRPr lang="fr-FR" dirty="0"/>
          </a:p>
        </p:txBody>
      </p:sp>
      <p:pic>
        <p:nvPicPr>
          <p:cNvPr id="11" name="Image 10">
            <a:extLst>
              <a:ext uri="{FF2B5EF4-FFF2-40B4-BE49-F238E27FC236}">
                <a16:creationId xmlns:a16="http://schemas.microsoft.com/office/drawing/2014/main" id="{9FF4B0CE-E43F-C1FC-AEE8-AD457C6A1081}"/>
              </a:ext>
            </a:extLst>
          </p:cNvPr>
          <p:cNvPicPr>
            <a:picLocks noChangeAspect="1"/>
          </p:cNvPicPr>
          <p:nvPr/>
        </p:nvPicPr>
        <p:blipFill>
          <a:blip r:embed="rId3"/>
          <a:stretch>
            <a:fillRect/>
          </a:stretch>
        </p:blipFill>
        <p:spPr>
          <a:xfrm>
            <a:off x="8793420" y="2125254"/>
            <a:ext cx="3743137" cy="1544307"/>
          </a:xfrm>
          <a:prstGeom prst="rect">
            <a:avLst/>
          </a:prstGeom>
          <a:ln w="38100">
            <a:solidFill>
              <a:srgbClr val="00B0F0"/>
            </a:solidFill>
          </a:ln>
        </p:spPr>
      </p:pic>
      <p:sp>
        <p:nvSpPr>
          <p:cNvPr id="13" name="ZoneTexte 12">
            <a:extLst>
              <a:ext uri="{FF2B5EF4-FFF2-40B4-BE49-F238E27FC236}">
                <a16:creationId xmlns:a16="http://schemas.microsoft.com/office/drawing/2014/main" id="{2EBDB3B5-6A06-CECD-541E-A807E9D06C16}"/>
              </a:ext>
            </a:extLst>
          </p:cNvPr>
          <p:cNvSpPr txBox="1"/>
          <p:nvPr/>
        </p:nvSpPr>
        <p:spPr>
          <a:xfrm>
            <a:off x="8793421" y="3799048"/>
            <a:ext cx="3743136" cy="461665"/>
          </a:xfrm>
          <a:prstGeom prst="rect">
            <a:avLst/>
          </a:prstGeom>
          <a:noFill/>
          <a:ln w="38100">
            <a:solidFill>
              <a:srgbClr val="00B0F0"/>
            </a:solidFill>
          </a:ln>
        </p:spPr>
        <p:txBody>
          <a:bodyPr wrap="square">
            <a:spAutoFit/>
          </a:bodyPr>
          <a:lstStyle/>
          <a:p>
            <a:pPr algn="ctr"/>
            <a:r>
              <a:rPr lang="pl-PL" sz="2400" b="1" i="0" u="none" strike="noStrike" baseline="0" dirty="0">
                <a:latin typeface="Times New Roman" panose="02020603050405020304" pitchFamily="18" charset="0"/>
              </a:rPr>
              <a:t>Km’= Km / (1 + [I]/Ki</a:t>
            </a:r>
            <a:r>
              <a:rPr lang="pl-PL" sz="1800" b="0" i="0" u="none" strike="noStrike" baseline="0" dirty="0">
                <a:latin typeface="Times New Roman" panose="02020603050405020304" pitchFamily="18" charset="0"/>
              </a:rPr>
              <a:t>)</a:t>
            </a:r>
            <a:endParaRPr lang="fr-FR" dirty="0"/>
          </a:p>
        </p:txBody>
      </p:sp>
      <p:sp>
        <p:nvSpPr>
          <p:cNvPr id="14" name="ZoneTexte 13">
            <a:extLst>
              <a:ext uri="{FF2B5EF4-FFF2-40B4-BE49-F238E27FC236}">
                <a16:creationId xmlns:a16="http://schemas.microsoft.com/office/drawing/2014/main" id="{9B861D9F-C80C-0AB8-E84B-C15B16367876}"/>
              </a:ext>
            </a:extLst>
          </p:cNvPr>
          <p:cNvSpPr txBox="1"/>
          <p:nvPr/>
        </p:nvSpPr>
        <p:spPr>
          <a:xfrm>
            <a:off x="1285461" y="1451162"/>
            <a:ext cx="6029739" cy="369332"/>
          </a:xfrm>
          <a:prstGeom prst="rect">
            <a:avLst/>
          </a:prstGeom>
          <a:solidFill>
            <a:schemeClr val="bg1"/>
          </a:solidFill>
        </p:spPr>
        <p:txBody>
          <a:bodyPr wrap="square" rtlCol="0">
            <a:spAutoFit/>
          </a:bodyPr>
          <a:lstStyle/>
          <a:p>
            <a:endParaRPr lang="fr-FR" dirty="0"/>
          </a:p>
        </p:txBody>
      </p:sp>
      <p:sp>
        <p:nvSpPr>
          <p:cNvPr id="15" name="ZoneTexte 14">
            <a:extLst>
              <a:ext uri="{FF2B5EF4-FFF2-40B4-BE49-F238E27FC236}">
                <a16:creationId xmlns:a16="http://schemas.microsoft.com/office/drawing/2014/main" id="{D4EDB7A6-E151-E9B2-0513-805828D56877}"/>
              </a:ext>
            </a:extLst>
          </p:cNvPr>
          <p:cNvSpPr txBox="1"/>
          <p:nvPr/>
        </p:nvSpPr>
        <p:spPr>
          <a:xfrm>
            <a:off x="9700591" y="6860537"/>
            <a:ext cx="2438400" cy="450574"/>
          </a:xfrm>
          <a:prstGeom prst="rect">
            <a:avLst/>
          </a:prstGeom>
          <a:solidFill>
            <a:schemeClr val="bg1"/>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B04624A4-D410-1E40-3A73-F32BDD50F3A1}"/>
              </a:ext>
            </a:extLst>
          </p:cNvPr>
          <p:cNvSpPr txBox="1"/>
          <p:nvPr/>
        </p:nvSpPr>
        <p:spPr>
          <a:xfrm>
            <a:off x="8753060" y="4399304"/>
            <a:ext cx="7315200" cy="960328"/>
          </a:xfrm>
          <a:prstGeom prst="rect">
            <a:avLst/>
          </a:prstGeom>
          <a:noFill/>
        </p:spPr>
        <p:txBody>
          <a:bodyPr wrap="square">
            <a:spAutoFit/>
          </a:bodyPr>
          <a:lstStyle/>
          <a:p>
            <a:pPr>
              <a:lnSpc>
                <a:spcPct val="150000"/>
              </a:lnSpc>
            </a:pPr>
            <a:r>
              <a:rPr lang="fr-FR" sz="2000" b="1" i="0" u="none" strike="noStrike" baseline="0" dirty="0">
                <a:solidFill>
                  <a:srgbClr val="000000"/>
                </a:solidFill>
                <a:latin typeface="Times New Roman" panose="02020603050405020304" pitchFamily="18" charset="0"/>
              </a:rPr>
              <a:t>Plus la [I] augmente : </a:t>
            </a:r>
          </a:p>
          <a:p>
            <a:pPr>
              <a:lnSpc>
                <a:spcPct val="150000"/>
              </a:lnSpc>
            </a:pPr>
            <a:r>
              <a:rPr lang="fr-FR" sz="2000" b="1" i="0" u="none" strike="noStrike" baseline="0" dirty="0">
                <a:solidFill>
                  <a:srgbClr val="000000"/>
                </a:solidFill>
                <a:latin typeface="Times New Roman" panose="02020603050405020304" pitchFamily="18" charset="0"/>
              </a:rPr>
              <a:t>- KM </a:t>
            </a:r>
            <a:r>
              <a:rPr lang="fr-FR" sz="2000" b="1" i="0" u="none" strike="noStrike" baseline="0" dirty="0">
                <a:solidFill>
                  <a:srgbClr val="FF0000"/>
                </a:solidFill>
                <a:latin typeface="Times New Roman" panose="02020603050405020304" pitchFamily="18" charset="0"/>
              </a:rPr>
              <a:t>augmente</a:t>
            </a:r>
            <a:r>
              <a:rPr lang="fr-FR" sz="2000" b="1" i="0" u="none" strike="noStrike" baseline="0" dirty="0">
                <a:solidFill>
                  <a:srgbClr val="000000"/>
                </a:solidFill>
                <a:latin typeface="Times New Roman" panose="02020603050405020304" pitchFamily="18" charset="0"/>
              </a:rPr>
              <a:t> </a:t>
            </a:r>
          </a:p>
        </p:txBody>
      </p:sp>
      <p:sp>
        <p:nvSpPr>
          <p:cNvPr id="19" name="ZoneTexte 18">
            <a:extLst>
              <a:ext uri="{FF2B5EF4-FFF2-40B4-BE49-F238E27FC236}">
                <a16:creationId xmlns:a16="http://schemas.microsoft.com/office/drawing/2014/main" id="{23CA43C6-6D18-2F51-5098-4A4B2D7E2941}"/>
              </a:ext>
            </a:extLst>
          </p:cNvPr>
          <p:cNvSpPr txBox="1"/>
          <p:nvPr/>
        </p:nvSpPr>
        <p:spPr>
          <a:xfrm>
            <a:off x="8793421" y="5159731"/>
            <a:ext cx="8216348" cy="677108"/>
          </a:xfrm>
          <a:prstGeom prst="rect">
            <a:avLst/>
          </a:prstGeom>
          <a:noFill/>
        </p:spPr>
        <p:txBody>
          <a:bodyPr wrap="square">
            <a:spAutoFit/>
          </a:bodyPr>
          <a:lstStyle/>
          <a:p>
            <a:pPr algn="l"/>
            <a:endParaRPr lang="fr-FR" sz="1800" b="0" i="0" u="none" strike="noStrike" baseline="0" dirty="0">
              <a:solidFill>
                <a:srgbClr val="000000"/>
              </a:solidFill>
            </a:endParaRPr>
          </a:p>
          <a:p>
            <a:r>
              <a:rPr lang="fr-FR" sz="2000" b="1" dirty="0">
                <a:solidFill>
                  <a:srgbClr val="000000"/>
                </a:solidFill>
                <a:latin typeface="Times New Roman" panose="02020603050405020304" pitchFamily="18" charset="0"/>
              </a:rPr>
              <a:t>L’affinité de l’enzyme pour le substrat </a:t>
            </a:r>
            <a:r>
              <a:rPr lang="fr-FR" sz="2000" b="1" dirty="0">
                <a:solidFill>
                  <a:srgbClr val="FF0000"/>
                </a:solidFill>
                <a:latin typeface="Times New Roman" panose="02020603050405020304" pitchFamily="18" charset="0"/>
              </a:rPr>
              <a:t>diminue </a:t>
            </a:r>
          </a:p>
        </p:txBody>
      </p:sp>
      <p:sp>
        <p:nvSpPr>
          <p:cNvPr id="21" name="ZoneTexte 20">
            <a:extLst>
              <a:ext uri="{FF2B5EF4-FFF2-40B4-BE49-F238E27FC236}">
                <a16:creationId xmlns:a16="http://schemas.microsoft.com/office/drawing/2014/main" id="{BD20D784-1E4D-6E84-61DF-64D304F81ADA}"/>
              </a:ext>
            </a:extLst>
          </p:cNvPr>
          <p:cNvSpPr txBox="1"/>
          <p:nvPr/>
        </p:nvSpPr>
        <p:spPr>
          <a:xfrm>
            <a:off x="8687404" y="5650772"/>
            <a:ext cx="8507894" cy="707886"/>
          </a:xfrm>
          <a:prstGeom prst="rect">
            <a:avLst/>
          </a:prstGeom>
          <a:noFill/>
        </p:spPr>
        <p:txBody>
          <a:bodyPr wrap="square">
            <a:spAutoFit/>
          </a:bodyPr>
          <a:lstStyle/>
          <a:p>
            <a:pPr algn="l"/>
            <a:endParaRPr lang="fr-FR" sz="2000" b="0" i="0" u="none" strike="noStrike" baseline="0" dirty="0">
              <a:solidFill>
                <a:srgbClr val="000000"/>
              </a:solidFill>
              <a:latin typeface="Times New Roman" panose="02020603050405020304" pitchFamily="18" charset="0"/>
            </a:endParaRPr>
          </a:p>
          <a:p>
            <a:r>
              <a:rPr lang="fr-FR" sz="2000" b="1" dirty="0">
                <a:solidFill>
                  <a:srgbClr val="000000"/>
                </a:solidFill>
                <a:latin typeface="Times New Roman" panose="02020603050405020304" pitchFamily="18" charset="0"/>
              </a:rPr>
              <a:t>- </a:t>
            </a:r>
            <a:r>
              <a:rPr lang="fr-FR" sz="2000" b="1" dirty="0" err="1">
                <a:solidFill>
                  <a:srgbClr val="000000"/>
                </a:solidFill>
                <a:latin typeface="Times New Roman" panose="02020603050405020304" pitchFamily="18" charset="0"/>
              </a:rPr>
              <a:t>kcat</a:t>
            </a:r>
            <a:r>
              <a:rPr lang="fr-FR" sz="2000" b="1" dirty="0">
                <a:solidFill>
                  <a:srgbClr val="000000"/>
                </a:solidFill>
                <a:latin typeface="Times New Roman" panose="02020603050405020304" pitchFamily="18" charset="0"/>
              </a:rPr>
              <a:t> reste</a:t>
            </a:r>
            <a:r>
              <a:rPr lang="fr-FR" sz="2000" b="1" dirty="0">
                <a:solidFill>
                  <a:srgbClr val="FF0000"/>
                </a:solidFill>
                <a:latin typeface="Times New Roman" panose="02020603050405020304" pitchFamily="18" charset="0"/>
              </a:rPr>
              <a:t> inchangée </a:t>
            </a:r>
          </a:p>
        </p:txBody>
      </p:sp>
      <p:sp>
        <p:nvSpPr>
          <p:cNvPr id="2" name="ZoneTexte 1">
            <a:extLst>
              <a:ext uri="{FF2B5EF4-FFF2-40B4-BE49-F238E27FC236}">
                <a16:creationId xmlns:a16="http://schemas.microsoft.com/office/drawing/2014/main" id="{D07E9154-4A51-5EE2-6474-14F3B9575E0C}"/>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428432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CC513-CC99-21A8-41BB-7C72B6A05F14}"/>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A3D615DB-5E1B-9445-0774-81EF5DD64507}"/>
              </a:ext>
            </a:extLst>
          </p:cNvPr>
          <p:cNvSpPr txBox="1"/>
          <p:nvPr/>
        </p:nvSpPr>
        <p:spPr>
          <a:xfrm>
            <a:off x="2696816" y="-8164"/>
            <a:ext cx="9594575" cy="800219"/>
          </a:xfrm>
          <a:prstGeom prst="rect">
            <a:avLst/>
          </a:prstGeom>
          <a:noFill/>
        </p:spPr>
        <p:txBody>
          <a:bodyPr wrap="square">
            <a:spAutoFit/>
          </a:bodyPr>
          <a:lstStyle/>
          <a:p>
            <a:pPr algn="l"/>
            <a:endParaRPr lang="fr-FR" sz="1400" b="0" i="0" u="none" strike="noStrike" baseline="0" dirty="0">
              <a:solidFill>
                <a:srgbClr val="000000"/>
              </a:solidFill>
              <a:latin typeface="Times New Roman" panose="02020603050405020304" pitchFamily="18" charset="0"/>
            </a:endParaRPr>
          </a:p>
          <a:p>
            <a:r>
              <a:rPr lang="fr-FR" sz="3200" b="1" dirty="0">
                <a:solidFill>
                  <a:srgbClr val="0070C0"/>
                </a:solidFill>
                <a:latin typeface="Times New Roman" panose="02020603050405020304" pitchFamily="18" charset="0"/>
                <a:ea typeface="Petrona Bold" pitchFamily="34" charset="-122"/>
                <a:cs typeface="Times New Roman" panose="02020603050405020304" pitchFamily="18" charset="0"/>
              </a:rPr>
              <a:t>Graphique </a:t>
            </a:r>
            <a:r>
              <a:rPr lang="fr-FR" sz="3200" b="1" dirty="0" err="1">
                <a:solidFill>
                  <a:srgbClr val="0070C0"/>
                </a:solidFill>
                <a:latin typeface="Times New Roman" panose="02020603050405020304" pitchFamily="18" charset="0"/>
                <a:ea typeface="Petrona Bold" pitchFamily="34" charset="-122"/>
                <a:cs typeface="Times New Roman" panose="02020603050405020304" pitchFamily="18" charset="0"/>
              </a:rPr>
              <a:t>Lineweaver-Burk</a:t>
            </a:r>
            <a:r>
              <a:rPr lang="fr-FR" sz="3200" b="1" dirty="0">
                <a:solidFill>
                  <a:srgbClr val="0070C0"/>
                </a:solidFill>
                <a:latin typeface="Times New Roman" panose="02020603050405020304" pitchFamily="18" charset="0"/>
                <a:ea typeface="Petrona Bold" pitchFamily="34" charset="-122"/>
                <a:cs typeface="Times New Roman" panose="02020603050405020304" pitchFamily="18" charset="0"/>
              </a:rPr>
              <a:t> d'inhibition compétitive</a:t>
            </a:r>
          </a:p>
        </p:txBody>
      </p:sp>
      <p:sp>
        <p:nvSpPr>
          <p:cNvPr id="8" name="ZoneTexte 7">
            <a:extLst>
              <a:ext uri="{FF2B5EF4-FFF2-40B4-BE49-F238E27FC236}">
                <a16:creationId xmlns:a16="http://schemas.microsoft.com/office/drawing/2014/main" id="{F344458F-E047-FAF1-0847-0C4C46EEF029}"/>
              </a:ext>
            </a:extLst>
          </p:cNvPr>
          <p:cNvSpPr txBox="1"/>
          <p:nvPr/>
        </p:nvSpPr>
        <p:spPr>
          <a:xfrm>
            <a:off x="3275463" y="7369791"/>
            <a:ext cx="6974006" cy="923330"/>
          </a:xfrm>
          <a:prstGeom prst="rect">
            <a:avLst/>
          </a:prstGeom>
          <a:solidFill>
            <a:schemeClr val="bg1"/>
          </a:solidFill>
        </p:spPr>
        <p:txBody>
          <a:bodyPr wrap="square" rtlCol="0">
            <a:spAutoFit/>
          </a:bodyPr>
          <a:lstStyle/>
          <a:p>
            <a:r>
              <a:rPr lang="fr-FR" sz="2400" b="1" dirty="0">
                <a:latin typeface="Times New Roman" panose="02020603050405020304" pitchFamily="18" charset="0"/>
                <a:cs typeface="Times New Roman" panose="02020603050405020304" pitchFamily="18" charset="0"/>
              </a:rPr>
              <a:t>L’affinité apparente </a:t>
            </a:r>
            <a:r>
              <a:rPr lang="fr-FR" sz="2400" b="1" dirty="0">
                <a:solidFill>
                  <a:srgbClr val="FF0000"/>
                </a:solidFill>
                <a:latin typeface="Times New Roman" panose="02020603050405020304" pitchFamily="18" charset="0"/>
                <a:cs typeface="Times New Roman" panose="02020603050405020304" pitchFamily="18" charset="0"/>
              </a:rPr>
              <a:t>diminue</a:t>
            </a:r>
            <a:r>
              <a:rPr lang="fr-FR" sz="2400" b="1" dirty="0">
                <a:latin typeface="Times New Roman" panose="02020603050405020304" pitchFamily="18" charset="0"/>
                <a:cs typeface="Times New Roman" panose="02020603050405020304" pitchFamily="18" charset="0"/>
              </a:rPr>
              <a:t> : </a:t>
            </a:r>
            <a:r>
              <a:rPr lang="fr-FR" sz="2400" b="1" dirty="0">
                <a:solidFill>
                  <a:srgbClr val="FF0000"/>
                </a:solidFill>
                <a:latin typeface="Times New Roman" panose="02020603050405020304" pitchFamily="18" charset="0"/>
                <a:cs typeface="Times New Roman" panose="02020603050405020304" pitchFamily="18" charset="0"/>
              </a:rPr>
              <a:t>1/K’M </a:t>
            </a:r>
            <a:r>
              <a:rPr lang="fr-FR" sz="5400" b="1" dirty="0">
                <a:solidFill>
                  <a:srgbClr val="00AA48"/>
                </a:solidFill>
                <a:latin typeface="Times New Roman" panose="02020603050405020304" pitchFamily="18" charset="0"/>
                <a:cs typeface="Times New Roman" panose="02020603050405020304" pitchFamily="18" charset="0"/>
              </a:rPr>
              <a:t>‹</a:t>
            </a:r>
            <a:r>
              <a:rPr lang="fr-FR" sz="2400" b="1" dirty="0">
                <a:solidFill>
                  <a:srgbClr val="FF0000"/>
                </a:solidFill>
                <a:latin typeface="Times New Roman" panose="02020603050405020304" pitchFamily="18" charset="0"/>
                <a:cs typeface="Times New Roman" panose="02020603050405020304" pitchFamily="18" charset="0"/>
              </a:rPr>
              <a:t> 1/KM</a:t>
            </a:r>
          </a:p>
        </p:txBody>
      </p:sp>
      <p:pic>
        <p:nvPicPr>
          <p:cNvPr id="9" name="Image 8">
            <a:extLst>
              <a:ext uri="{FF2B5EF4-FFF2-40B4-BE49-F238E27FC236}">
                <a16:creationId xmlns:a16="http://schemas.microsoft.com/office/drawing/2014/main" id="{3CC8ACD0-EF9B-C309-44FF-37801ADDFA19}"/>
              </a:ext>
            </a:extLst>
          </p:cNvPr>
          <p:cNvPicPr>
            <a:picLocks noChangeAspect="1"/>
          </p:cNvPicPr>
          <p:nvPr/>
        </p:nvPicPr>
        <p:blipFill>
          <a:blip r:embed="rId2"/>
          <a:stretch>
            <a:fillRect/>
          </a:stretch>
        </p:blipFill>
        <p:spPr>
          <a:xfrm>
            <a:off x="1616766" y="1192696"/>
            <a:ext cx="10946296" cy="5804451"/>
          </a:xfrm>
          <a:prstGeom prst="rect">
            <a:avLst/>
          </a:prstGeom>
        </p:spPr>
      </p:pic>
      <p:pic>
        <p:nvPicPr>
          <p:cNvPr id="10" name="Image 9">
            <a:extLst>
              <a:ext uri="{FF2B5EF4-FFF2-40B4-BE49-F238E27FC236}">
                <a16:creationId xmlns:a16="http://schemas.microsoft.com/office/drawing/2014/main" id="{E13A8AC2-2966-D3EA-48CC-C6E504407FFF}"/>
              </a:ext>
            </a:extLst>
          </p:cNvPr>
          <p:cNvPicPr>
            <a:picLocks noChangeAspect="1"/>
          </p:cNvPicPr>
          <p:nvPr/>
        </p:nvPicPr>
        <p:blipFill>
          <a:blip r:embed="rId3"/>
          <a:stretch>
            <a:fillRect/>
          </a:stretch>
        </p:blipFill>
        <p:spPr>
          <a:xfrm>
            <a:off x="10870740" y="2961182"/>
            <a:ext cx="3384643" cy="1949426"/>
          </a:xfrm>
          <a:prstGeom prst="rect">
            <a:avLst/>
          </a:prstGeom>
          <a:ln w="38100">
            <a:solidFill>
              <a:srgbClr val="00B0F0"/>
            </a:solidFill>
          </a:ln>
        </p:spPr>
      </p:pic>
      <p:sp>
        <p:nvSpPr>
          <p:cNvPr id="11" name="ZoneTexte 10">
            <a:extLst>
              <a:ext uri="{FF2B5EF4-FFF2-40B4-BE49-F238E27FC236}">
                <a16:creationId xmlns:a16="http://schemas.microsoft.com/office/drawing/2014/main" id="{BAC6882A-C813-DC85-3BD5-7EF13FD9C6BC}"/>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74531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CD11F-2451-1ED4-6A10-5F1B3F76FA3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F0E7739-314C-B727-FEEB-9B4A031328DF}"/>
              </a:ext>
            </a:extLst>
          </p:cNvPr>
          <p:cNvSpPr/>
          <p:nvPr/>
        </p:nvSpPr>
        <p:spPr>
          <a:xfrm>
            <a:off x="210695" y="0"/>
            <a:ext cx="6198989"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1. Inhibition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pic>
        <p:nvPicPr>
          <p:cNvPr id="8" name="Image 7">
            <a:extLst>
              <a:ext uri="{FF2B5EF4-FFF2-40B4-BE49-F238E27FC236}">
                <a16:creationId xmlns:a16="http://schemas.microsoft.com/office/drawing/2014/main" id="{F96D2B67-BD49-8F41-B3E8-6007753324DB}"/>
              </a:ext>
            </a:extLst>
          </p:cNvPr>
          <p:cNvPicPr>
            <a:picLocks noChangeAspect="1"/>
          </p:cNvPicPr>
          <p:nvPr/>
        </p:nvPicPr>
        <p:blipFill>
          <a:blip r:embed="rId2"/>
          <a:stretch>
            <a:fillRect/>
          </a:stretch>
        </p:blipFill>
        <p:spPr>
          <a:xfrm>
            <a:off x="4022032" y="2134707"/>
            <a:ext cx="6281530" cy="3161909"/>
          </a:xfrm>
          <a:prstGeom prst="rect">
            <a:avLst/>
          </a:prstGeom>
          <a:ln w="57150">
            <a:solidFill>
              <a:srgbClr val="00B0F0"/>
            </a:solidFill>
          </a:ln>
        </p:spPr>
      </p:pic>
      <p:sp>
        <p:nvSpPr>
          <p:cNvPr id="3" name="ZoneTexte 2">
            <a:extLst>
              <a:ext uri="{FF2B5EF4-FFF2-40B4-BE49-F238E27FC236}">
                <a16:creationId xmlns:a16="http://schemas.microsoft.com/office/drawing/2014/main" id="{28F3FEEB-1C3F-E5E2-3DEA-429E91E5F727}"/>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1102005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4F45F-C3CD-F4E0-E880-EC6735F37757}"/>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4954F276-0140-B1AF-DA81-22498FFC76DE}"/>
              </a:ext>
            </a:extLst>
          </p:cNvPr>
          <p:cNvPicPr>
            <a:picLocks noChangeAspect="1"/>
          </p:cNvPicPr>
          <p:nvPr/>
        </p:nvPicPr>
        <p:blipFill>
          <a:blip r:embed="rId3"/>
          <a:stretch>
            <a:fillRect/>
          </a:stretch>
        </p:blipFill>
        <p:spPr>
          <a:xfrm>
            <a:off x="0" y="0"/>
            <a:ext cx="45719" cy="8229600"/>
          </a:xfrm>
          <a:prstGeom prst="rect">
            <a:avLst/>
          </a:prstGeom>
        </p:spPr>
      </p:pic>
      <p:sp>
        <p:nvSpPr>
          <p:cNvPr id="4" name="Text 0">
            <a:extLst>
              <a:ext uri="{FF2B5EF4-FFF2-40B4-BE49-F238E27FC236}">
                <a16:creationId xmlns:a16="http://schemas.microsoft.com/office/drawing/2014/main" id="{19D8DBD2-C456-D6C2-A556-A8F33980F55C}"/>
              </a:ext>
            </a:extLst>
          </p:cNvPr>
          <p:cNvSpPr/>
          <p:nvPr/>
        </p:nvSpPr>
        <p:spPr>
          <a:xfrm>
            <a:off x="254966" y="33078"/>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2. Inhibition non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15" name="ZoneTexte 14">
            <a:extLst>
              <a:ext uri="{FF2B5EF4-FFF2-40B4-BE49-F238E27FC236}">
                <a16:creationId xmlns:a16="http://schemas.microsoft.com/office/drawing/2014/main" id="{EC2671BE-AF38-784C-DB66-E0E0DC3670BF}"/>
              </a:ext>
            </a:extLst>
          </p:cNvPr>
          <p:cNvSpPr txBox="1"/>
          <p:nvPr/>
        </p:nvSpPr>
        <p:spPr>
          <a:xfrm>
            <a:off x="119268" y="818456"/>
            <a:ext cx="14511131" cy="2241960"/>
          </a:xfrm>
          <a:prstGeom prst="rect">
            <a:avLst/>
          </a:prstGeom>
          <a:noFill/>
        </p:spPr>
        <p:txBody>
          <a:bodyPr wrap="square">
            <a:spAutoFit/>
          </a:bodyPr>
          <a:lstStyle/>
          <a:p>
            <a:pPr algn="just">
              <a:lnSpc>
                <a:spcPct val="150000"/>
              </a:lnSpc>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Un </a:t>
            </a:r>
            <a:r>
              <a:rPr lang="fr-FR" sz="2400" b="1" dirty="0">
                <a:solidFill>
                  <a:srgbClr val="272525"/>
                </a:solidFill>
                <a:latin typeface="Times New Roman" panose="02020603050405020304" pitchFamily="18" charset="0"/>
                <a:ea typeface="Inter" pitchFamily="34" charset="-122"/>
                <a:cs typeface="Times New Roman" panose="02020603050405020304" pitchFamily="18" charset="0"/>
              </a:rPr>
              <a:t>inhibiteur non compétitif n</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e possède pas d’analogie structurale avec le substrat (</a:t>
            </a:r>
            <a:r>
              <a:rPr lang="fr-FR" sz="2400" b="1" dirty="0">
                <a:solidFill>
                  <a:srgbClr val="272525"/>
                </a:solidFill>
                <a:latin typeface="Times New Roman" panose="02020603050405020304" pitchFamily="18" charset="0"/>
                <a:ea typeface="Inter" pitchFamily="34" charset="-122"/>
                <a:cs typeface="Times New Roman" panose="02020603050405020304" pitchFamily="18" charset="0"/>
              </a:rPr>
              <a:t>absence de compétition </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entre le substrat et l’inhibiteur). Il </a:t>
            </a:r>
            <a:r>
              <a:rPr lang="fr-FR" sz="2400" b="1" u="sng" dirty="0">
                <a:solidFill>
                  <a:srgbClr val="00B050"/>
                </a:solidFill>
                <a:latin typeface="Times New Roman" panose="02020603050405020304" pitchFamily="18" charset="0"/>
                <a:ea typeface="Inter" pitchFamily="34" charset="-122"/>
                <a:cs typeface="Times New Roman" panose="02020603050405020304" pitchFamily="18" charset="0"/>
              </a:rPr>
              <a:t>se lie sur l’enzyme en un site différent de celui du substrat</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fr-FR" sz="2400" b="1" u="sng" dirty="0">
                <a:solidFill>
                  <a:srgbClr val="00B050"/>
                </a:solidFill>
                <a:latin typeface="Times New Roman" panose="02020603050405020304" pitchFamily="18" charset="0"/>
                <a:ea typeface="Inter" pitchFamily="34" charset="-122"/>
                <a:cs typeface="Times New Roman" panose="02020603050405020304" pitchFamily="18" charset="0"/>
              </a:rPr>
              <a:t>la liaison de l’inhibiteur n’affecte pas celle du substrat</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a:t>
            </a:r>
          </a:p>
          <a:p>
            <a:pPr algn="just">
              <a:lnSpc>
                <a:spcPct val="150000"/>
              </a:lnSpc>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L’inhibiteur peut se fixer à la fois sur l’enzyme et sur le complexe ES :</a:t>
            </a:r>
          </a:p>
        </p:txBody>
      </p:sp>
      <p:pic>
        <p:nvPicPr>
          <p:cNvPr id="19" name="Image 18">
            <a:extLst>
              <a:ext uri="{FF2B5EF4-FFF2-40B4-BE49-F238E27FC236}">
                <a16:creationId xmlns:a16="http://schemas.microsoft.com/office/drawing/2014/main" id="{4616708E-3A10-A711-5AEA-B735934FB817}"/>
              </a:ext>
            </a:extLst>
          </p:cNvPr>
          <p:cNvPicPr>
            <a:picLocks noChangeAspect="1"/>
          </p:cNvPicPr>
          <p:nvPr/>
        </p:nvPicPr>
        <p:blipFill>
          <a:blip r:embed="rId4"/>
          <a:stretch>
            <a:fillRect/>
          </a:stretch>
        </p:blipFill>
        <p:spPr>
          <a:xfrm>
            <a:off x="1513155" y="3268338"/>
            <a:ext cx="9736733" cy="4142805"/>
          </a:xfrm>
          <a:prstGeom prst="rect">
            <a:avLst/>
          </a:prstGeom>
        </p:spPr>
      </p:pic>
      <p:sp>
        <p:nvSpPr>
          <p:cNvPr id="23" name="ZoneTexte 22">
            <a:extLst>
              <a:ext uri="{FF2B5EF4-FFF2-40B4-BE49-F238E27FC236}">
                <a16:creationId xmlns:a16="http://schemas.microsoft.com/office/drawing/2014/main" id="{251652D2-0485-A2D2-99CD-F9E0426B70DD}"/>
              </a:ext>
            </a:extLst>
          </p:cNvPr>
          <p:cNvSpPr txBox="1"/>
          <p:nvPr/>
        </p:nvSpPr>
        <p:spPr>
          <a:xfrm>
            <a:off x="119269" y="7175193"/>
            <a:ext cx="14511131" cy="887744"/>
          </a:xfrm>
          <a:prstGeom prst="rect">
            <a:avLst/>
          </a:prstGeom>
          <a:noFill/>
        </p:spPr>
        <p:txBody>
          <a:bodyPr wrap="square">
            <a:spAutoFit/>
          </a:bodyPr>
          <a:lstStyle/>
          <a:p>
            <a:pPr algn="l"/>
            <a:endParaRPr lang="fr-FR" sz="2000" b="0" i="0" u="none" strike="noStrike" baseline="0" dirty="0">
              <a:solidFill>
                <a:srgbClr val="000000"/>
              </a:solidFill>
              <a:latin typeface="Times New Roman" panose="02020603050405020304" pitchFamily="18" charset="0"/>
            </a:endParaRPr>
          </a:p>
          <a:p>
            <a:pPr>
              <a:lnSpc>
                <a:spcPct val="150000"/>
              </a:lnSpc>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Trois complexes sont formés : </a:t>
            </a:r>
            <a:r>
              <a:rPr lang="fr-FR" sz="2400" b="1" dirty="0">
                <a:solidFill>
                  <a:srgbClr val="FF0000"/>
                </a:solidFill>
                <a:latin typeface="Times New Roman" panose="02020603050405020304" pitchFamily="18" charset="0"/>
                <a:ea typeface="Inter" pitchFamily="34" charset="-122"/>
                <a:cs typeface="Times New Roman" panose="02020603050405020304" pitchFamily="18" charset="0"/>
              </a:rPr>
              <a:t>ES</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fr-FR" sz="2400" b="1" dirty="0">
                <a:solidFill>
                  <a:srgbClr val="FF0000"/>
                </a:solidFill>
                <a:latin typeface="Times New Roman" panose="02020603050405020304" pitchFamily="18" charset="0"/>
                <a:ea typeface="Inter" pitchFamily="34" charset="-122"/>
                <a:cs typeface="Times New Roman" panose="02020603050405020304" pitchFamily="18" charset="0"/>
              </a:rPr>
              <a:t>EI</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et </a:t>
            </a:r>
            <a:r>
              <a:rPr lang="fr-FR" sz="2400" b="1" dirty="0">
                <a:solidFill>
                  <a:srgbClr val="FF0000"/>
                </a:solidFill>
                <a:latin typeface="Times New Roman" panose="02020603050405020304" pitchFamily="18" charset="0"/>
                <a:ea typeface="Inter" pitchFamily="34" charset="-122"/>
                <a:cs typeface="Times New Roman" panose="02020603050405020304" pitchFamily="18" charset="0"/>
              </a:rPr>
              <a:t>EIS</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a:t>
            </a:r>
          </a:p>
        </p:txBody>
      </p:sp>
      <p:sp>
        <p:nvSpPr>
          <p:cNvPr id="3" name="ZoneTexte 2">
            <a:extLst>
              <a:ext uri="{FF2B5EF4-FFF2-40B4-BE49-F238E27FC236}">
                <a16:creationId xmlns:a16="http://schemas.microsoft.com/office/drawing/2014/main" id="{3D0D0EDC-4DF4-9AD7-B095-02F917CF5BE6}"/>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286443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1ADA4-A38B-C826-3D42-C91D2473A1EF}"/>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4F433CF0-F77E-6A12-60DB-B62137EF0A64}"/>
              </a:ext>
            </a:extLst>
          </p:cNvPr>
          <p:cNvPicPr>
            <a:picLocks noChangeAspect="1"/>
          </p:cNvPicPr>
          <p:nvPr/>
        </p:nvPicPr>
        <p:blipFill>
          <a:blip r:embed="rId3"/>
          <a:stretch>
            <a:fillRect/>
          </a:stretch>
        </p:blipFill>
        <p:spPr>
          <a:xfrm>
            <a:off x="0" y="0"/>
            <a:ext cx="45719" cy="8229600"/>
          </a:xfrm>
          <a:prstGeom prst="rect">
            <a:avLst/>
          </a:prstGeom>
        </p:spPr>
      </p:pic>
      <p:sp>
        <p:nvSpPr>
          <p:cNvPr id="4" name="Text 0">
            <a:extLst>
              <a:ext uri="{FF2B5EF4-FFF2-40B4-BE49-F238E27FC236}">
                <a16:creationId xmlns:a16="http://schemas.microsoft.com/office/drawing/2014/main" id="{38001B70-AF31-DAE7-3055-F88E8B812AAC}"/>
              </a:ext>
            </a:extLst>
          </p:cNvPr>
          <p:cNvSpPr/>
          <p:nvPr/>
        </p:nvSpPr>
        <p:spPr>
          <a:xfrm>
            <a:off x="254966" y="33078"/>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2. Inhibition non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5" name="Text 3">
            <a:extLst>
              <a:ext uri="{FF2B5EF4-FFF2-40B4-BE49-F238E27FC236}">
                <a16:creationId xmlns:a16="http://schemas.microsoft.com/office/drawing/2014/main" id="{B5742270-05A0-AD46-9470-3671EF81446B}"/>
              </a:ext>
            </a:extLst>
          </p:cNvPr>
          <p:cNvSpPr/>
          <p:nvPr/>
        </p:nvSpPr>
        <p:spPr>
          <a:xfrm>
            <a:off x="740914" y="999221"/>
            <a:ext cx="2977039" cy="372070"/>
          </a:xfrm>
          <a:prstGeom prst="rect">
            <a:avLst/>
          </a:prstGeom>
          <a:noFill/>
          <a:ln/>
        </p:spPr>
        <p:txBody>
          <a:bodyPr wrap="none" lIns="0" tIns="0" rIns="0" bIns="0" rtlCol="0" anchor="t"/>
          <a:lstStyle/>
          <a:p>
            <a:pPr marL="0" indent="0">
              <a:lnSpc>
                <a:spcPts val="2900"/>
              </a:lnSpc>
              <a:buNone/>
            </a:pPr>
            <a:r>
              <a:rPr lang="en-US" sz="2400" b="1" dirty="0" err="1">
                <a:solidFill>
                  <a:srgbClr val="0070C0"/>
                </a:solidFill>
                <a:latin typeface="Times New Roman" panose="02020603050405020304" pitchFamily="18" charset="0"/>
                <a:ea typeface="Overpass Light" pitchFamily="34" charset="-122"/>
                <a:cs typeface="Times New Roman" panose="02020603050405020304" pitchFamily="18" charset="0"/>
              </a:rPr>
              <a:t>Exemple</a:t>
            </a:r>
            <a:r>
              <a:rPr lang="en-US" sz="2400" b="1" dirty="0">
                <a:solidFill>
                  <a:srgbClr val="0070C0"/>
                </a:solidFill>
                <a:latin typeface="Times New Roman" panose="02020603050405020304" pitchFamily="18" charset="0"/>
                <a:ea typeface="Overpass Light" pitchFamily="34" charset="-122"/>
                <a:cs typeface="Times New Roman" panose="02020603050405020304" pitchFamily="18" charset="0"/>
              </a:rPr>
              <a:t> :</a:t>
            </a:r>
          </a:p>
        </p:txBody>
      </p:sp>
      <p:sp>
        <p:nvSpPr>
          <p:cNvPr id="3" name="Text Box 11">
            <a:extLst>
              <a:ext uri="{FF2B5EF4-FFF2-40B4-BE49-F238E27FC236}">
                <a16:creationId xmlns:a16="http://schemas.microsoft.com/office/drawing/2014/main" id="{76A54633-4999-78A9-D599-48A5EBC62C32}"/>
              </a:ext>
            </a:extLst>
          </p:cNvPr>
          <p:cNvSpPr txBox="1">
            <a:spLocks noChangeArrowheads="1"/>
          </p:cNvSpPr>
          <p:nvPr/>
        </p:nvSpPr>
        <p:spPr bwMode="auto">
          <a:xfrm>
            <a:off x="22859" y="1639529"/>
            <a:ext cx="14406438" cy="113396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ct val="50000"/>
              </a:spcBef>
            </a:pPr>
            <a:r>
              <a:rPr lang="fr-FR" altLang="fr-FR" sz="2400" dirty="0">
                <a:solidFill>
                  <a:srgbClr val="272525"/>
                </a:solidFill>
                <a:latin typeface="Times New Roman" panose="02020603050405020304" pitchFamily="18" charset="0"/>
                <a:ea typeface="Inter" pitchFamily="34" charset="-122"/>
                <a:cs typeface="Times New Roman" panose="02020603050405020304" pitchFamily="18" charset="0"/>
              </a:rPr>
              <a:t>Les métaux lourds tels que le plomb, le mercure, le cuivre ou l'argent sont toxiques. Ceci est parce que les ions de ces métaux sont des inhibiteurs non-compétitifs pour plusieurs enzymes.</a:t>
            </a:r>
            <a:endParaRPr lang="en-US" altLang="fr-FR" sz="2400" dirty="0">
              <a:solidFill>
                <a:srgbClr val="272525"/>
              </a:solidFill>
              <a:latin typeface="Times New Roman" panose="02020603050405020304" pitchFamily="18" charset="0"/>
              <a:ea typeface="Inter" pitchFamily="34" charset="-122"/>
              <a:cs typeface="Times New Roman" panose="02020603050405020304" pitchFamily="18" charset="0"/>
            </a:endParaRPr>
          </a:p>
        </p:txBody>
      </p:sp>
      <p:sp>
        <p:nvSpPr>
          <p:cNvPr id="6" name="ZoneTexte 5">
            <a:extLst>
              <a:ext uri="{FF2B5EF4-FFF2-40B4-BE49-F238E27FC236}">
                <a16:creationId xmlns:a16="http://schemas.microsoft.com/office/drawing/2014/main" id="{9F951B3C-D3A7-0A8F-B293-E199BDE9CF86}"/>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127903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077A2923-FA97-CEF4-6F2D-DC690C0FC9AB}"/>
              </a:ext>
            </a:extLst>
          </p:cNvPr>
          <p:cNvSpPr/>
          <p:nvPr/>
        </p:nvSpPr>
        <p:spPr>
          <a:xfrm>
            <a:off x="254966" y="165600"/>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2. Inhibition non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pic>
        <p:nvPicPr>
          <p:cNvPr id="3" name="Picture 7" descr="Enzymologie enzymology active site inhibitor inhibiteur non competitif incompetitif uncompetitif inactivation exces substrat rate equation DFP PMSF biochimej">
            <a:extLst>
              <a:ext uri="{FF2B5EF4-FFF2-40B4-BE49-F238E27FC236}">
                <a16:creationId xmlns:a16="http://schemas.microsoft.com/office/drawing/2014/main" id="{EC834B77-0ED3-BFBC-384F-89108E792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1" y="1033670"/>
            <a:ext cx="11741426" cy="6586330"/>
          </a:xfrm>
          <a:prstGeom prst="rect">
            <a:avLst/>
          </a:prstGeom>
          <a:solidFill>
            <a:srgbClr val="FFFFFF">
              <a:shade val="85000"/>
            </a:srgbClr>
          </a:solidFill>
          <a:ln w="76200">
            <a:solidFill>
              <a:srgbClr val="00B0F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ZoneTexte 3">
            <a:extLst>
              <a:ext uri="{FF2B5EF4-FFF2-40B4-BE49-F238E27FC236}">
                <a16:creationId xmlns:a16="http://schemas.microsoft.com/office/drawing/2014/main" id="{0D09E99C-F35C-C6D3-1F3D-B1ECACDC7E9B}"/>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225582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85469" y="1"/>
            <a:ext cx="6109252" cy="8639288"/>
          </a:xfrm>
          <a:prstGeom prst="rect">
            <a:avLst/>
          </a:prstGeom>
        </p:spPr>
      </p:pic>
      <p:sp>
        <p:nvSpPr>
          <p:cNvPr id="4" name="Text 0"/>
          <p:cNvSpPr/>
          <p:nvPr/>
        </p:nvSpPr>
        <p:spPr>
          <a:xfrm>
            <a:off x="6431519" y="610433"/>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2. Inhibition non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pic>
        <p:nvPicPr>
          <p:cNvPr id="5" name="Image 2" descr="preencoded.png"/>
          <p:cNvPicPr>
            <a:picLocks noChangeAspect="1"/>
          </p:cNvPicPr>
          <p:nvPr/>
        </p:nvPicPr>
        <p:blipFill>
          <a:blip r:embed="rId5"/>
          <a:stretch>
            <a:fillRect/>
          </a:stretch>
        </p:blipFill>
        <p:spPr>
          <a:xfrm>
            <a:off x="6280190" y="1935242"/>
            <a:ext cx="1134070" cy="1814513"/>
          </a:xfrm>
          <a:prstGeom prst="rect">
            <a:avLst/>
          </a:prstGeom>
        </p:spPr>
      </p:pic>
      <p:sp>
        <p:nvSpPr>
          <p:cNvPr id="6" name="Text 1"/>
          <p:cNvSpPr/>
          <p:nvPr/>
        </p:nvSpPr>
        <p:spPr>
          <a:xfrm>
            <a:off x="7754422" y="2162056"/>
            <a:ext cx="2977039" cy="372070"/>
          </a:xfrm>
          <a:prstGeom prst="rect">
            <a:avLst/>
          </a:prstGeom>
          <a:noFill/>
          <a:ln/>
        </p:spPr>
        <p:txBody>
          <a:bodyPr wrap="none" lIns="0" tIns="0" rIns="0" bIns="0" rtlCol="0" anchor="t"/>
          <a:lstStyle/>
          <a:p>
            <a:pPr marL="0" indent="0" algn="l">
              <a:lnSpc>
                <a:spcPts val="2900"/>
              </a:lnSpc>
              <a:buNone/>
            </a:pPr>
            <a:r>
              <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rPr>
              <a:t>Liaison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Text 2"/>
          <p:cNvSpPr/>
          <p:nvPr/>
        </p:nvSpPr>
        <p:spPr>
          <a:xfrm>
            <a:off x="7754422" y="2670215"/>
            <a:ext cx="6875978" cy="725805"/>
          </a:xfrm>
          <a:prstGeom prst="rect">
            <a:avLst/>
          </a:prstGeom>
          <a:noFill/>
          <a:ln/>
        </p:spPr>
        <p:txBody>
          <a:bodyPr wrap="square" lIns="0" tIns="0" rIns="0" bIns="0" rtlCol="0" anchor="t"/>
          <a:lstStyle/>
          <a:p>
            <a:pPr marL="0" indent="0" algn="l">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L'inhibiteur se lie à </a:t>
            </a:r>
            <a:r>
              <a:rPr lang="en-US" sz="2400" b="1" u="sng" dirty="0">
                <a:solidFill>
                  <a:srgbClr val="00B050"/>
                </a:solidFill>
                <a:latin typeface="Times New Roman" panose="02020603050405020304" pitchFamily="18" charset="0"/>
                <a:ea typeface="Inter" pitchFamily="34" charset="-122"/>
                <a:cs typeface="Times New Roman" panose="02020603050405020304" pitchFamily="18" charset="0"/>
              </a:rPr>
              <a:t>un site différent du site actif </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de l'enzyme, appelé site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allostérique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pic>
        <p:nvPicPr>
          <p:cNvPr id="8" name="Image 3" descr="preencoded.png"/>
          <p:cNvPicPr>
            <a:picLocks noChangeAspect="1"/>
          </p:cNvPicPr>
          <p:nvPr/>
        </p:nvPicPr>
        <p:blipFill>
          <a:blip r:embed="rId6"/>
          <a:stretch>
            <a:fillRect/>
          </a:stretch>
        </p:blipFill>
        <p:spPr>
          <a:xfrm>
            <a:off x="6280190" y="3749754"/>
            <a:ext cx="1134070" cy="1814513"/>
          </a:xfrm>
          <a:prstGeom prst="rect">
            <a:avLst/>
          </a:prstGeom>
        </p:spPr>
      </p:pic>
      <p:sp>
        <p:nvSpPr>
          <p:cNvPr id="9" name="Text 3"/>
          <p:cNvSpPr/>
          <p:nvPr/>
        </p:nvSpPr>
        <p:spPr>
          <a:xfrm>
            <a:off x="7754422" y="3976568"/>
            <a:ext cx="2977039" cy="372070"/>
          </a:xfrm>
          <a:prstGeom prst="rect">
            <a:avLst/>
          </a:prstGeom>
          <a:noFill/>
          <a:ln/>
        </p:spPr>
        <p:txBody>
          <a:bodyPr wrap="none" lIns="0" tIns="0" rIns="0" bIns="0" rtlCol="0" anchor="t"/>
          <a:lstStyle/>
          <a:p>
            <a:pPr>
              <a:lnSpc>
                <a:spcPts val="2900"/>
              </a:lnSpc>
            </a:pPr>
            <a:r>
              <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rPr>
              <a:t>Conformation</a:t>
            </a:r>
          </a:p>
        </p:txBody>
      </p:sp>
      <p:sp>
        <p:nvSpPr>
          <p:cNvPr id="10" name="Text 4"/>
          <p:cNvSpPr/>
          <p:nvPr/>
        </p:nvSpPr>
        <p:spPr>
          <a:xfrm>
            <a:off x="7585198" y="4484727"/>
            <a:ext cx="7045202" cy="725805"/>
          </a:xfrm>
          <a:prstGeom prst="rect">
            <a:avLst/>
          </a:prstGeom>
          <a:noFill/>
          <a:ln/>
        </p:spPr>
        <p:txBody>
          <a:bodyPr wrap="square" lIns="0" tIns="0" rIns="0" bIns="0" rtlCol="0" anchor="t"/>
          <a:lstStyle/>
          <a:p>
            <a:pPr marL="0" indent="0" algn="l">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Cette liaison provoque un </a:t>
            </a:r>
            <a:r>
              <a:rPr lang="en-US" sz="2400" b="1" u="sng" dirty="0">
                <a:solidFill>
                  <a:srgbClr val="00B050"/>
                </a:solidFill>
                <a:latin typeface="Times New Roman" panose="02020603050405020304" pitchFamily="18" charset="0"/>
                <a:ea typeface="Inter" pitchFamily="34" charset="-122"/>
                <a:cs typeface="Times New Roman" panose="02020603050405020304" pitchFamily="18" charset="0"/>
              </a:rPr>
              <a:t>changement de conformation de l'enzyme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réduisant son activité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catalytique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pic>
        <p:nvPicPr>
          <p:cNvPr id="11" name="Image 4" descr="preencoded.png"/>
          <p:cNvPicPr>
            <a:picLocks noChangeAspect="1"/>
          </p:cNvPicPr>
          <p:nvPr/>
        </p:nvPicPr>
        <p:blipFill>
          <a:blip r:embed="rId7"/>
          <a:stretch>
            <a:fillRect/>
          </a:stretch>
        </p:blipFill>
        <p:spPr>
          <a:xfrm>
            <a:off x="6280190" y="5564267"/>
            <a:ext cx="1134070" cy="1814513"/>
          </a:xfrm>
          <a:prstGeom prst="rect">
            <a:avLst/>
          </a:prstGeom>
        </p:spPr>
      </p:pic>
      <p:sp>
        <p:nvSpPr>
          <p:cNvPr id="12" name="Text 5"/>
          <p:cNvSpPr/>
          <p:nvPr/>
        </p:nvSpPr>
        <p:spPr>
          <a:xfrm>
            <a:off x="7754422" y="5791081"/>
            <a:ext cx="2977039" cy="372070"/>
          </a:xfrm>
          <a:prstGeom prst="rect">
            <a:avLst/>
          </a:prstGeom>
          <a:noFill/>
          <a:ln/>
        </p:spPr>
        <p:txBody>
          <a:bodyPr wrap="none" lIns="0" tIns="0" rIns="0" bIns="0" rtlCol="0" anchor="t"/>
          <a:lstStyle/>
          <a:p>
            <a:pPr marL="0" indent="0" algn="l">
              <a:lnSpc>
                <a:spcPts val="2900"/>
              </a:lnSpc>
              <a:buNone/>
            </a:pPr>
            <a:r>
              <a:rPr lang="en-US" sz="2800" b="1" dirty="0" err="1">
                <a:solidFill>
                  <a:srgbClr val="0070C0"/>
                </a:solidFill>
                <a:latin typeface="Times New Roman" panose="02020603050405020304" pitchFamily="18" charset="0"/>
                <a:ea typeface="Petrona Bold" pitchFamily="34" charset="-122"/>
                <a:cs typeface="Times New Roman" panose="02020603050405020304" pitchFamily="18" charset="0"/>
              </a:rPr>
              <a:t>Effets</a:t>
            </a:r>
            <a:endPar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endParaRPr>
          </a:p>
        </p:txBody>
      </p:sp>
      <p:sp>
        <p:nvSpPr>
          <p:cNvPr id="13" name="Text 6"/>
          <p:cNvSpPr/>
          <p:nvPr/>
        </p:nvSpPr>
        <p:spPr>
          <a:xfrm>
            <a:off x="7754422" y="6299240"/>
            <a:ext cx="6082189" cy="725805"/>
          </a:xfrm>
          <a:prstGeom prst="rect">
            <a:avLst/>
          </a:prstGeom>
          <a:noFill/>
          <a:ln/>
        </p:spPr>
        <p:txBody>
          <a:bodyPr wrap="square" lIns="0" tIns="0" rIns="0" bIns="0" rtlCol="0" anchor="t"/>
          <a:lstStyle/>
          <a:p>
            <a:pPr marL="0" indent="0" algn="l">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L'inhibition non compétitive </a:t>
            </a:r>
            <a:r>
              <a:rPr lang="en-US" sz="2400" b="1" u="sng" dirty="0">
                <a:solidFill>
                  <a:srgbClr val="FF0000"/>
                </a:solidFill>
                <a:latin typeface="Times New Roman" panose="02020603050405020304" pitchFamily="18" charset="0"/>
                <a:ea typeface="Inter" pitchFamily="34" charset="-122"/>
                <a:cs typeface="Times New Roman" panose="02020603050405020304" pitchFamily="18" charset="0"/>
              </a:rPr>
              <a:t>diminue la vitesse maximale de la réaction (Vmax)</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sans affecter la valeur de Km.</a:t>
            </a:r>
          </a:p>
        </p:txBody>
      </p:sp>
      <p:sp>
        <p:nvSpPr>
          <p:cNvPr id="14" name="ZoneTexte 13">
            <a:extLst>
              <a:ext uri="{FF2B5EF4-FFF2-40B4-BE49-F238E27FC236}">
                <a16:creationId xmlns:a16="http://schemas.microsoft.com/office/drawing/2014/main" id="{D8955A0E-5997-E01C-3068-5B4272385A02}"/>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254007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D9E99-D499-CD4A-BCAF-EDC8C00FF26E}"/>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C0527D7F-5896-0F63-08D6-50A4B8863872}"/>
              </a:ext>
            </a:extLst>
          </p:cNvPr>
          <p:cNvSpPr txBox="1"/>
          <p:nvPr/>
        </p:nvSpPr>
        <p:spPr>
          <a:xfrm>
            <a:off x="0" y="6292805"/>
            <a:ext cx="14630399" cy="1815547"/>
          </a:xfrm>
          <a:prstGeom prst="rect">
            <a:avLst/>
          </a:prstGeom>
          <a:solidFill>
            <a:schemeClr val="accent3">
              <a:lumMod val="20000"/>
              <a:lumOff val="80000"/>
            </a:schemeClr>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A29EF166-19B4-7616-7695-66E34017790A}"/>
              </a:ext>
            </a:extLst>
          </p:cNvPr>
          <p:cNvSpPr txBox="1"/>
          <p:nvPr/>
        </p:nvSpPr>
        <p:spPr>
          <a:xfrm>
            <a:off x="424070" y="6024914"/>
            <a:ext cx="7315200" cy="2191434"/>
          </a:xfrm>
          <a:prstGeom prst="rect">
            <a:avLst/>
          </a:prstGeom>
          <a:noFill/>
        </p:spPr>
        <p:txBody>
          <a:bodyPr wrap="square">
            <a:spAutoFit/>
          </a:bodyPr>
          <a:lstStyle/>
          <a:p>
            <a:pPr algn="l"/>
            <a:endParaRPr lang="fr-FR" sz="2000" b="0" i="0" u="none" strike="noStrike" baseline="0" dirty="0">
              <a:solidFill>
                <a:srgbClr val="000000"/>
              </a:solidFill>
              <a:latin typeface="Times New Roman" panose="02020603050405020304" pitchFamily="18" charset="0"/>
            </a:endParaRPr>
          </a:p>
          <a:p>
            <a:pPr>
              <a:lnSpc>
                <a:spcPct val="150000"/>
              </a:lnSpc>
            </a:pPr>
            <a:r>
              <a:rPr lang="fr-FR" sz="2000" b="1" dirty="0">
                <a:solidFill>
                  <a:srgbClr val="000000"/>
                </a:solidFill>
                <a:latin typeface="Times New Roman" panose="02020603050405020304" pitchFamily="18" charset="0"/>
              </a:rPr>
              <a:t>KM reste </a:t>
            </a:r>
            <a:r>
              <a:rPr lang="fr-FR" sz="2000" b="1" dirty="0">
                <a:solidFill>
                  <a:srgbClr val="FF0000"/>
                </a:solidFill>
                <a:latin typeface="Times New Roman" panose="02020603050405020304" pitchFamily="18" charset="0"/>
              </a:rPr>
              <a:t>inchangée</a:t>
            </a:r>
            <a:r>
              <a:rPr lang="fr-FR" sz="2000" b="1" dirty="0">
                <a:solidFill>
                  <a:srgbClr val="000000"/>
                </a:solidFill>
                <a:latin typeface="Times New Roman" panose="02020603050405020304" pitchFamily="18" charset="0"/>
              </a:rPr>
              <a:t> </a:t>
            </a:r>
          </a:p>
          <a:p>
            <a:pPr>
              <a:lnSpc>
                <a:spcPct val="150000"/>
              </a:lnSpc>
            </a:pPr>
            <a:r>
              <a:rPr lang="fr-FR" sz="2000" b="1" dirty="0">
                <a:solidFill>
                  <a:srgbClr val="000000"/>
                </a:solidFill>
                <a:latin typeface="Times New Roman" panose="02020603050405020304" pitchFamily="18" charset="0"/>
              </a:rPr>
              <a:t>- L’affinité E pour S </a:t>
            </a:r>
            <a:r>
              <a:rPr lang="fr-FR" sz="2000" b="1" dirty="0">
                <a:solidFill>
                  <a:srgbClr val="FF0000"/>
                </a:solidFill>
                <a:latin typeface="Times New Roman" panose="02020603050405020304" pitchFamily="18" charset="0"/>
              </a:rPr>
              <a:t>n’est pas affectée </a:t>
            </a:r>
          </a:p>
          <a:p>
            <a:pPr>
              <a:lnSpc>
                <a:spcPct val="150000"/>
              </a:lnSpc>
            </a:pPr>
            <a:r>
              <a:rPr lang="fr-FR" sz="2000" b="1" dirty="0">
                <a:solidFill>
                  <a:srgbClr val="000000"/>
                </a:solidFill>
                <a:latin typeface="Times New Roman" panose="02020603050405020304" pitchFamily="18" charset="0"/>
              </a:rPr>
              <a:t>- L’inhibition n’est pas levée par un excès de substrat. </a:t>
            </a:r>
          </a:p>
          <a:p>
            <a:pPr>
              <a:lnSpc>
                <a:spcPct val="150000"/>
              </a:lnSpc>
            </a:pPr>
            <a:r>
              <a:rPr lang="fr-FR" sz="2000" b="1" dirty="0">
                <a:solidFill>
                  <a:srgbClr val="000000"/>
                </a:solidFill>
                <a:latin typeface="Times New Roman" panose="02020603050405020304" pitchFamily="18" charset="0"/>
              </a:rPr>
              <a:t>- La vitesse se calcule comme suit : </a:t>
            </a:r>
          </a:p>
        </p:txBody>
      </p:sp>
      <p:sp>
        <p:nvSpPr>
          <p:cNvPr id="2" name="ZoneTexte 1">
            <a:extLst>
              <a:ext uri="{FF2B5EF4-FFF2-40B4-BE49-F238E27FC236}">
                <a16:creationId xmlns:a16="http://schemas.microsoft.com/office/drawing/2014/main" id="{4D314F6E-F733-1016-5B57-A573FAFAC704}"/>
              </a:ext>
            </a:extLst>
          </p:cNvPr>
          <p:cNvSpPr txBox="1"/>
          <p:nvPr/>
        </p:nvSpPr>
        <p:spPr>
          <a:xfrm>
            <a:off x="2375904" y="536985"/>
            <a:ext cx="11286699" cy="523220"/>
          </a:xfrm>
          <a:prstGeom prst="rect">
            <a:avLst/>
          </a:prstGeom>
          <a:noFill/>
        </p:spPr>
        <p:txBody>
          <a:bodyPr wrap="square">
            <a:spAutoFit/>
          </a:bodyPr>
          <a:lstStyle/>
          <a:p>
            <a:r>
              <a:rPr lang="fr-FR" sz="2800" b="1" dirty="0">
                <a:solidFill>
                  <a:srgbClr val="00B0F0"/>
                </a:solidFill>
                <a:latin typeface="Times New Roman" panose="02020603050405020304" pitchFamily="18" charset="0"/>
                <a:ea typeface="Petrona Bold" pitchFamily="34" charset="-122"/>
                <a:cs typeface="Times New Roman" panose="02020603050405020304" pitchFamily="18" charset="0"/>
              </a:rPr>
              <a:t>Courbe de Michaelis-Menten d’inhibition non compétitive </a:t>
            </a:r>
          </a:p>
        </p:txBody>
      </p:sp>
      <p:pic>
        <p:nvPicPr>
          <p:cNvPr id="4" name="Image 3">
            <a:extLst>
              <a:ext uri="{FF2B5EF4-FFF2-40B4-BE49-F238E27FC236}">
                <a16:creationId xmlns:a16="http://schemas.microsoft.com/office/drawing/2014/main" id="{3B80782B-546E-B803-08EA-0A33522DB0EB}"/>
              </a:ext>
            </a:extLst>
          </p:cNvPr>
          <p:cNvPicPr>
            <a:picLocks noChangeAspect="1"/>
          </p:cNvPicPr>
          <p:nvPr/>
        </p:nvPicPr>
        <p:blipFill>
          <a:blip r:embed="rId2"/>
          <a:stretch>
            <a:fillRect/>
          </a:stretch>
        </p:blipFill>
        <p:spPr>
          <a:xfrm>
            <a:off x="8325134" y="6508796"/>
            <a:ext cx="4967785" cy="1599556"/>
          </a:xfrm>
          <a:prstGeom prst="rect">
            <a:avLst/>
          </a:prstGeom>
          <a:ln w="38100">
            <a:solidFill>
              <a:srgbClr val="00B0F0"/>
            </a:solidFill>
          </a:ln>
        </p:spPr>
      </p:pic>
      <p:pic>
        <p:nvPicPr>
          <p:cNvPr id="7" name="Image 6">
            <a:extLst>
              <a:ext uri="{FF2B5EF4-FFF2-40B4-BE49-F238E27FC236}">
                <a16:creationId xmlns:a16="http://schemas.microsoft.com/office/drawing/2014/main" id="{C4C6CAB8-58E6-9677-7555-D8AAFDB77CEC}"/>
              </a:ext>
            </a:extLst>
          </p:cNvPr>
          <p:cNvPicPr>
            <a:picLocks noChangeAspect="1"/>
          </p:cNvPicPr>
          <p:nvPr/>
        </p:nvPicPr>
        <p:blipFill>
          <a:blip r:embed="rId3"/>
          <a:stretch>
            <a:fillRect/>
          </a:stretch>
        </p:blipFill>
        <p:spPr>
          <a:xfrm>
            <a:off x="4976284" y="6412569"/>
            <a:ext cx="1819314" cy="719337"/>
          </a:xfrm>
          <a:prstGeom prst="rect">
            <a:avLst/>
          </a:prstGeom>
          <a:ln w="38100">
            <a:solidFill>
              <a:srgbClr val="00B0F0"/>
            </a:solidFill>
          </a:ln>
        </p:spPr>
      </p:pic>
      <p:pic>
        <p:nvPicPr>
          <p:cNvPr id="8" name="Image 7">
            <a:extLst>
              <a:ext uri="{FF2B5EF4-FFF2-40B4-BE49-F238E27FC236}">
                <a16:creationId xmlns:a16="http://schemas.microsoft.com/office/drawing/2014/main" id="{9491F6C7-25E6-C279-22D8-708FF9AA76AC}"/>
              </a:ext>
            </a:extLst>
          </p:cNvPr>
          <p:cNvPicPr>
            <a:picLocks noChangeAspect="1"/>
          </p:cNvPicPr>
          <p:nvPr/>
        </p:nvPicPr>
        <p:blipFill>
          <a:blip r:embed="rId4"/>
          <a:stretch>
            <a:fillRect/>
          </a:stretch>
        </p:blipFill>
        <p:spPr>
          <a:xfrm>
            <a:off x="2644229" y="1298714"/>
            <a:ext cx="8811855" cy="4618204"/>
          </a:xfrm>
          <a:prstGeom prst="rect">
            <a:avLst/>
          </a:prstGeom>
        </p:spPr>
      </p:pic>
    </p:spTree>
    <p:extLst>
      <p:ext uri="{BB962C8B-B14F-4D97-AF65-F5344CB8AC3E}">
        <p14:creationId xmlns:p14="http://schemas.microsoft.com/office/powerpoint/2010/main" val="296872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C7D90-8EF6-BADA-437F-509C8424DE5B}"/>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3468FF2B-ED25-C2C6-611D-F73915884B43}"/>
              </a:ext>
            </a:extLst>
          </p:cNvPr>
          <p:cNvPicPr>
            <a:picLocks noChangeAspect="1"/>
          </p:cNvPicPr>
          <p:nvPr/>
        </p:nvPicPr>
        <p:blipFill>
          <a:blip r:embed="rId3"/>
          <a:stretch>
            <a:fillRect/>
          </a:stretch>
        </p:blipFill>
        <p:spPr>
          <a:xfrm flipH="1">
            <a:off x="-291548" y="0"/>
            <a:ext cx="291548" cy="8229600"/>
          </a:xfrm>
          <a:prstGeom prst="rect">
            <a:avLst/>
          </a:prstGeom>
        </p:spPr>
      </p:pic>
      <p:sp>
        <p:nvSpPr>
          <p:cNvPr id="4" name="Text 0">
            <a:extLst>
              <a:ext uri="{FF2B5EF4-FFF2-40B4-BE49-F238E27FC236}">
                <a16:creationId xmlns:a16="http://schemas.microsoft.com/office/drawing/2014/main" id="{8D989F9F-A3EF-8406-790C-FBD6A2D273F9}"/>
              </a:ext>
            </a:extLst>
          </p:cNvPr>
          <p:cNvSpPr/>
          <p:nvPr/>
        </p:nvSpPr>
        <p:spPr>
          <a:xfrm>
            <a:off x="132522" y="155885"/>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2. Inhibition non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pic>
        <p:nvPicPr>
          <p:cNvPr id="5" name="Image 4">
            <a:extLst>
              <a:ext uri="{FF2B5EF4-FFF2-40B4-BE49-F238E27FC236}">
                <a16:creationId xmlns:a16="http://schemas.microsoft.com/office/drawing/2014/main" id="{5028E26F-9FA0-221E-B4EF-5F8193DD1E9F}"/>
              </a:ext>
            </a:extLst>
          </p:cNvPr>
          <p:cNvPicPr>
            <a:picLocks noChangeAspect="1"/>
          </p:cNvPicPr>
          <p:nvPr/>
        </p:nvPicPr>
        <p:blipFill>
          <a:blip r:embed="rId4"/>
          <a:stretch>
            <a:fillRect/>
          </a:stretch>
        </p:blipFill>
        <p:spPr>
          <a:xfrm>
            <a:off x="2756453" y="1265417"/>
            <a:ext cx="10270434" cy="5128591"/>
          </a:xfrm>
          <a:prstGeom prst="rect">
            <a:avLst/>
          </a:prstGeom>
          <a:ln w="76200">
            <a:solidFill>
              <a:srgbClr val="00B0F0"/>
            </a:solidFill>
          </a:ln>
        </p:spPr>
      </p:pic>
      <p:sp>
        <p:nvSpPr>
          <p:cNvPr id="9" name="ZoneTexte 8">
            <a:extLst>
              <a:ext uri="{FF2B5EF4-FFF2-40B4-BE49-F238E27FC236}">
                <a16:creationId xmlns:a16="http://schemas.microsoft.com/office/drawing/2014/main" id="{7363F35F-FE3A-ED47-3D12-512962D26EF1}"/>
              </a:ext>
            </a:extLst>
          </p:cNvPr>
          <p:cNvSpPr txBox="1"/>
          <p:nvPr/>
        </p:nvSpPr>
        <p:spPr>
          <a:xfrm>
            <a:off x="5791200" y="6272856"/>
            <a:ext cx="7593496" cy="1788951"/>
          </a:xfrm>
          <a:prstGeom prst="rect">
            <a:avLst/>
          </a:prstGeom>
          <a:noFill/>
        </p:spPr>
        <p:txBody>
          <a:bodyPr wrap="square">
            <a:spAutoFit/>
          </a:bodyPr>
          <a:lstStyle/>
          <a:p>
            <a:pPr algn="l"/>
            <a:endParaRPr lang="fr-FR" sz="2000" b="0" i="0" u="none" strike="noStrike" baseline="0" dirty="0">
              <a:solidFill>
                <a:srgbClr val="000000"/>
              </a:solidFill>
              <a:latin typeface="Times New Roman" panose="02020603050405020304" pitchFamily="18" charset="0"/>
            </a:endParaRPr>
          </a:p>
          <a:p>
            <a:pPr>
              <a:lnSpc>
                <a:spcPct val="150000"/>
              </a:lnSpc>
            </a:pPr>
            <a:r>
              <a:rPr lang="fr-FR" sz="3200" b="1" dirty="0">
                <a:solidFill>
                  <a:srgbClr val="000000"/>
                </a:solidFill>
                <a:latin typeface="Times New Roman" panose="02020603050405020304" pitchFamily="18" charset="0"/>
              </a:rPr>
              <a:t>- Plus la [ I ] augmente : </a:t>
            </a:r>
          </a:p>
          <a:p>
            <a:pPr>
              <a:lnSpc>
                <a:spcPct val="150000"/>
              </a:lnSpc>
            </a:pPr>
            <a:r>
              <a:rPr lang="fr-FR" sz="3200" b="1" dirty="0">
                <a:solidFill>
                  <a:srgbClr val="000000"/>
                </a:solidFill>
                <a:latin typeface="Times New Roman" panose="02020603050405020304" pitchFamily="18" charset="0"/>
              </a:rPr>
              <a:t> </a:t>
            </a:r>
            <a:r>
              <a:rPr lang="fr-FR" sz="3200" b="1" dirty="0">
                <a:solidFill>
                  <a:srgbClr val="FF0000"/>
                </a:solidFill>
                <a:latin typeface="Times New Roman" panose="02020603050405020304" pitchFamily="18" charset="0"/>
              </a:rPr>
              <a:t>Vmax diminue </a:t>
            </a:r>
          </a:p>
        </p:txBody>
      </p:sp>
      <p:sp>
        <p:nvSpPr>
          <p:cNvPr id="3" name="ZoneTexte 2">
            <a:extLst>
              <a:ext uri="{FF2B5EF4-FFF2-40B4-BE49-F238E27FC236}">
                <a16:creationId xmlns:a16="http://schemas.microsoft.com/office/drawing/2014/main" id="{23458C48-6C7E-8175-87DF-03D693000552}"/>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2961656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6DE1-6BED-0933-31AF-A075EF094F6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5047D67-D6EE-2EF5-468C-C113CB59542E}"/>
              </a:ext>
            </a:extLst>
          </p:cNvPr>
          <p:cNvSpPr/>
          <p:nvPr/>
        </p:nvSpPr>
        <p:spPr>
          <a:xfrm>
            <a:off x="254966" y="46330"/>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2. Inhibition non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pic>
        <p:nvPicPr>
          <p:cNvPr id="11" name="Image 10">
            <a:extLst>
              <a:ext uri="{FF2B5EF4-FFF2-40B4-BE49-F238E27FC236}">
                <a16:creationId xmlns:a16="http://schemas.microsoft.com/office/drawing/2014/main" id="{856F226B-4479-9DF8-7950-0C0237E7FEA0}"/>
              </a:ext>
            </a:extLst>
          </p:cNvPr>
          <p:cNvPicPr>
            <a:picLocks noChangeAspect="1"/>
          </p:cNvPicPr>
          <p:nvPr/>
        </p:nvPicPr>
        <p:blipFill>
          <a:blip r:embed="rId2"/>
          <a:stretch>
            <a:fillRect/>
          </a:stretch>
        </p:blipFill>
        <p:spPr>
          <a:xfrm>
            <a:off x="1285461" y="6198948"/>
            <a:ext cx="5674340" cy="1231106"/>
          </a:xfrm>
          <a:prstGeom prst="rect">
            <a:avLst/>
          </a:prstGeom>
          <a:ln w="57150">
            <a:solidFill>
              <a:srgbClr val="00B0F0"/>
            </a:solidFill>
          </a:ln>
        </p:spPr>
      </p:pic>
      <p:pic>
        <p:nvPicPr>
          <p:cNvPr id="21" name="Image 20">
            <a:extLst>
              <a:ext uri="{FF2B5EF4-FFF2-40B4-BE49-F238E27FC236}">
                <a16:creationId xmlns:a16="http://schemas.microsoft.com/office/drawing/2014/main" id="{750B4A65-93F0-508D-62A5-50B9752CF98A}"/>
              </a:ext>
            </a:extLst>
          </p:cNvPr>
          <p:cNvPicPr>
            <a:picLocks noChangeAspect="1"/>
          </p:cNvPicPr>
          <p:nvPr/>
        </p:nvPicPr>
        <p:blipFill>
          <a:blip r:embed="rId3"/>
          <a:stretch>
            <a:fillRect/>
          </a:stretch>
        </p:blipFill>
        <p:spPr>
          <a:xfrm>
            <a:off x="7169425" y="6198948"/>
            <a:ext cx="6003235" cy="1231106"/>
          </a:xfrm>
          <a:prstGeom prst="rect">
            <a:avLst/>
          </a:prstGeom>
          <a:ln w="57150">
            <a:solidFill>
              <a:srgbClr val="00B0F0"/>
            </a:solidFill>
          </a:ln>
        </p:spPr>
      </p:pic>
      <p:pic>
        <p:nvPicPr>
          <p:cNvPr id="6" name="Picture 2">
            <a:extLst>
              <a:ext uri="{FF2B5EF4-FFF2-40B4-BE49-F238E27FC236}">
                <a16:creationId xmlns:a16="http://schemas.microsoft.com/office/drawing/2014/main" id="{7E27CA9C-AC79-F4FD-0C37-5602C1DCF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494" t="11310" r="32510" b="18849"/>
          <a:stretch>
            <a:fillRect/>
          </a:stretch>
        </p:blipFill>
        <p:spPr bwMode="auto">
          <a:xfrm>
            <a:off x="1285461" y="1016563"/>
            <a:ext cx="11781182" cy="4956412"/>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736F98-10AF-A5C3-A7B4-DCD28FDEF834}"/>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391114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zyme inhibition (Animation) | Competitive, noncompetitive, uncompetitive  &amp; irreversible inhibition">
            <a:extLst>
              <a:ext uri="{FF2B5EF4-FFF2-40B4-BE49-F238E27FC236}">
                <a16:creationId xmlns:a16="http://schemas.microsoft.com/office/drawing/2014/main" id="{56933DB1-6CB4-3C3C-14B8-9E9D814D1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799"/>
            <a:ext cx="12192000" cy="698720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5A97951-A24D-E7AA-6DA3-17EF933579E5}"/>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30096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F4B3D-7E8D-06CC-A1D1-138B34681DD8}"/>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0768ADB6-48CA-6E0B-3207-0E7373002881}"/>
              </a:ext>
            </a:extLst>
          </p:cNvPr>
          <p:cNvPicPr>
            <a:picLocks noChangeAspect="1"/>
          </p:cNvPicPr>
          <p:nvPr/>
        </p:nvPicPr>
        <p:blipFill>
          <a:blip r:embed="rId3"/>
          <a:stretch>
            <a:fillRect/>
          </a:stretch>
        </p:blipFill>
        <p:spPr>
          <a:xfrm>
            <a:off x="-284260" y="0"/>
            <a:ext cx="45719" cy="8229600"/>
          </a:xfrm>
          <a:prstGeom prst="rect">
            <a:avLst/>
          </a:prstGeom>
        </p:spPr>
      </p:pic>
      <p:sp>
        <p:nvSpPr>
          <p:cNvPr id="4" name="Text 0">
            <a:extLst>
              <a:ext uri="{FF2B5EF4-FFF2-40B4-BE49-F238E27FC236}">
                <a16:creationId xmlns:a16="http://schemas.microsoft.com/office/drawing/2014/main" id="{08501C1E-00CE-0ACB-45F2-1C71AF2E900C}"/>
              </a:ext>
            </a:extLst>
          </p:cNvPr>
          <p:cNvSpPr/>
          <p:nvPr/>
        </p:nvSpPr>
        <p:spPr>
          <a:xfrm>
            <a:off x="132522" y="155885"/>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3. Inhibition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incompétitive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10" name="ZoneTexte 9">
            <a:extLst>
              <a:ext uri="{FF2B5EF4-FFF2-40B4-BE49-F238E27FC236}">
                <a16:creationId xmlns:a16="http://schemas.microsoft.com/office/drawing/2014/main" id="{1428A5A0-B642-C3CF-4AB2-41E9B4CA9855}"/>
              </a:ext>
            </a:extLst>
          </p:cNvPr>
          <p:cNvSpPr txBox="1"/>
          <p:nvPr/>
        </p:nvSpPr>
        <p:spPr>
          <a:xfrm>
            <a:off x="132522" y="1061625"/>
            <a:ext cx="13967792" cy="1687963"/>
          </a:xfrm>
          <a:prstGeom prst="rect">
            <a:avLst/>
          </a:prstGeom>
          <a:noFill/>
        </p:spPr>
        <p:txBody>
          <a:bodyPr wrap="square">
            <a:spAutoFit/>
          </a:bodyPr>
          <a:lstStyle/>
          <a:p>
            <a:pPr>
              <a:lnSpc>
                <a:spcPct val="150000"/>
              </a:lnSpc>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L’inhibiteur ne se combine pas avec l’enzyme libre et n’affecte pas la réaction de celui-ci avec son substrat, mais il se fixe </a:t>
            </a:r>
            <a:r>
              <a:rPr lang="fr-FR" sz="2400" b="1" i="0" u="none" strike="noStrike" baseline="0" dirty="0">
                <a:solidFill>
                  <a:srgbClr val="FF0000"/>
                </a:solidFill>
                <a:latin typeface="Times New Roman" panose="02020603050405020304" pitchFamily="18" charset="0"/>
              </a:rPr>
              <a:t>uniquement</a:t>
            </a:r>
            <a:r>
              <a:rPr lang="fr-FR" sz="2400" b="0" i="0" u="none" strike="noStrike" baseline="0" dirty="0">
                <a:solidFill>
                  <a:srgbClr val="FF0000"/>
                </a:solidFill>
                <a:latin typeface="Times New Roman" panose="02020603050405020304" pitchFamily="18" charset="0"/>
              </a:rPr>
              <a:t> </a:t>
            </a:r>
            <a:r>
              <a:rPr lang="fr-FR" sz="2400" b="1" u="sng" dirty="0">
                <a:solidFill>
                  <a:srgbClr val="00B050"/>
                </a:solidFill>
                <a:latin typeface="Times New Roman" panose="02020603050405020304" pitchFamily="18" charset="0"/>
                <a:ea typeface="Inter" pitchFamily="34" charset="-122"/>
                <a:cs typeface="Times New Roman" panose="02020603050405020304" pitchFamily="18" charset="0"/>
              </a:rPr>
              <a:t>sur le complexe enzyme-substrat </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pour donner un complexe enzyme-substrat-inhibiteur ESI  </a:t>
            </a:r>
            <a:r>
              <a:rPr lang="fr-FR" sz="2400" b="1" dirty="0">
                <a:solidFill>
                  <a:srgbClr val="00B050"/>
                </a:solidFill>
                <a:latin typeface="Times New Roman" panose="02020603050405020304" pitchFamily="18" charset="0"/>
                <a:ea typeface="Inter" pitchFamily="34" charset="-122"/>
                <a:cs typeface="Times New Roman" panose="02020603050405020304" pitchFamily="18" charset="0"/>
              </a:rPr>
              <a:t>inactif</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qui ne peut plus fournir le produit normal de la réaction. </a:t>
            </a:r>
          </a:p>
        </p:txBody>
      </p:sp>
      <p:sp>
        <p:nvSpPr>
          <p:cNvPr id="3" name="ZoneTexte 2">
            <a:extLst>
              <a:ext uri="{FF2B5EF4-FFF2-40B4-BE49-F238E27FC236}">
                <a16:creationId xmlns:a16="http://schemas.microsoft.com/office/drawing/2014/main" id="{15313839-99DD-A459-9462-A07BF4F6C337}"/>
              </a:ext>
            </a:extLst>
          </p:cNvPr>
          <p:cNvSpPr txBox="1"/>
          <p:nvPr/>
        </p:nvSpPr>
        <p:spPr>
          <a:xfrm>
            <a:off x="137712" y="2911068"/>
            <a:ext cx="14497878" cy="1687963"/>
          </a:xfrm>
          <a:prstGeom prst="rect">
            <a:avLst/>
          </a:prstGeom>
          <a:noFill/>
        </p:spPr>
        <p:txBody>
          <a:bodyPr wrap="square">
            <a:spAutoFit/>
          </a:bodyPr>
          <a:lstStyle/>
          <a:p>
            <a:pPr algn="l">
              <a:lnSpc>
                <a:spcPct val="150000"/>
              </a:lnSpc>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Généralement, la liaison du substrat sur l'enzyme entraîne une modification de la conformation de l'enzyme, révélant ainsi un site de fixation pour l'inhibiteur. L'inhibiteur, en retour, modifie la conformation du site actif de l'enzyme, et empêche la réaction.</a:t>
            </a:r>
          </a:p>
        </p:txBody>
      </p:sp>
      <p:sp>
        <p:nvSpPr>
          <p:cNvPr id="8" name="ZoneTexte 7">
            <a:extLst>
              <a:ext uri="{FF2B5EF4-FFF2-40B4-BE49-F238E27FC236}">
                <a16:creationId xmlns:a16="http://schemas.microsoft.com/office/drawing/2014/main" id="{EE2E8A9E-806A-3C2B-1FEC-1C83A2FB813C}"/>
              </a:ext>
            </a:extLst>
          </p:cNvPr>
          <p:cNvSpPr txBox="1"/>
          <p:nvPr/>
        </p:nvSpPr>
        <p:spPr>
          <a:xfrm>
            <a:off x="137712" y="4815034"/>
            <a:ext cx="13220479" cy="461665"/>
          </a:xfrm>
          <a:prstGeom prst="rect">
            <a:avLst/>
          </a:prstGeom>
          <a:noFill/>
        </p:spPr>
        <p:txBody>
          <a:bodyPr wrap="square">
            <a:spAutoFit/>
          </a:bodyPr>
          <a:lstStyle/>
          <a:p>
            <a:pPr marL="342900" indent="-342900">
              <a:buFont typeface="Wingdings" panose="05000000000000000000" pitchFamily="2" charset="2"/>
              <a:buChar char="Ø"/>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Ce type d’inhibition est aussi appelé inhibition anti-compétitive ou inhibition par blocage. </a:t>
            </a:r>
          </a:p>
        </p:txBody>
      </p:sp>
      <p:sp>
        <p:nvSpPr>
          <p:cNvPr id="5" name="ZoneTexte 4">
            <a:extLst>
              <a:ext uri="{FF2B5EF4-FFF2-40B4-BE49-F238E27FC236}">
                <a16:creationId xmlns:a16="http://schemas.microsoft.com/office/drawing/2014/main" id="{AF8EADA3-DA73-8E88-9AC7-B2511DFF0B31}"/>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425597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73FCD-5989-04BC-2FE8-20B6E85D4966}"/>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A8909232-57CA-DC22-E72A-600D03815C38}"/>
              </a:ext>
            </a:extLst>
          </p:cNvPr>
          <p:cNvPicPr>
            <a:picLocks noChangeAspect="1"/>
          </p:cNvPicPr>
          <p:nvPr/>
        </p:nvPicPr>
        <p:blipFill>
          <a:blip r:embed="rId3"/>
          <a:stretch>
            <a:fillRect/>
          </a:stretch>
        </p:blipFill>
        <p:spPr>
          <a:xfrm>
            <a:off x="-755374" y="0"/>
            <a:ext cx="516834" cy="8229600"/>
          </a:xfrm>
          <a:prstGeom prst="rect">
            <a:avLst/>
          </a:prstGeom>
        </p:spPr>
      </p:pic>
      <p:sp>
        <p:nvSpPr>
          <p:cNvPr id="4" name="Text 0">
            <a:extLst>
              <a:ext uri="{FF2B5EF4-FFF2-40B4-BE49-F238E27FC236}">
                <a16:creationId xmlns:a16="http://schemas.microsoft.com/office/drawing/2014/main" id="{C49B7084-300C-93B9-DD21-444A9AFA1300}"/>
              </a:ext>
            </a:extLst>
          </p:cNvPr>
          <p:cNvSpPr/>
          <p:nvPr/>
        </p:nvSpPr>
        <p:spPr>
          <a:xfrm>
            <a:off x="132522" y="155885"/>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3. Inhibition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incompétitive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pic>
        <p:nvPicPr>
          <p:cNvPr id="14" name="Image 13">
            <a:extLst>
              <a:ext uri="{FF2B5EF4-FFF2-40B4-BE49-F238E27FC236}">
                <a16:creationId xmlns:a16="http://schemas.microsoft.com/office/drawing/2014/main" id="{953E0FD6-44E6-D418-9BC2-EC198B930F34}"/>
              </a:ext>
            </a:extLst>
          </p:cNvPr>
          <p:cNvPicPr>
            <a:picLocks noChangeAspect="1"/>
          </p:cNvPicPr>
          <p:nvPr/>
        </p:nvPicPr>
        <p:blipFill>
          <a:blip r:embed="rId4"/>
          <a:stretch>
            <a:fillRect/>
          </a:stretch>
        </p:blipFill>
        <p:spPr>
          <a:xfrm>
            <a:off x="2977221" y="3326296"/>
            <a:ext cx="8675958" cy="4479235"/>
          </a:xfrm>
          <a:prstGeom prst="rect">
            <a:avLst/>
          </a:prstGeom>
          <a:ln w="57150">
            <a:solidFill>
              <a:srgbClr val="00B0F0"/>
            </a:solidFill>
          </a:ln>
        </p:spPr>
      </p:pic>
      <p:pic>
        <p:nvPicPr>
          <p:cNvPr id="16" name="Image 15">
            <a:extLst>
              <a:ext uri="{FF2B5EF4-FFF2-40B4-BE49-F238E27FC236}">
                <a16:creationId xmlns:a16="http://schemas.microsoft.com/office/drawing/2014/main" id="{396EF14B-1468-C9CD-42F7-A6F38E13C9EE}"/>
              </a:ext>
            </a:extLst>
          </p:cNvPr>
          <p:cNvPicPr>
            <a:picLocks noChangeAspect="1"/>
          </p:cNvPicPr>
          <p:nvPr/>
        </p:nvPicPr>
        <p:blipFill>
          <a:blip r:embed="rId5"/>
          <a:stretch>
            <a:fillRect/>
          </a:stretch>
        </p:blipFill>
        <p:spPr>
          <a:xfrm>
            <a:off x="4903304" y="1232452"/>
            <a:ext cx="5155096" cy="1656522"/>
          </a:xfrm>
          <a:prstGeom prst="rect">
            <a:avLst/>
          </a:prstGeom>
          <a:ln w="57150">
            <a:solidFill>
              <a:srgbClr val="00B0F0"/>
            </a:solidFill>
          </a:ln>
        </p:spPr>
      </p:pic>
      <p:sp>
        <p:nvSpPr>
          <p:cNvPr id="3" name="ZoneTexte 2">
            <a:extLst>
              <a:ext uri="{FF2B5EF4-FFF2-40B4-BE49-F238E27FC236}">
                <a16:creationId xmlns:a16="http://schemas.microsoft.com/office/drawing/2014/main" id="{15DB27F4-AC42-0129-9674-94A9ADA136E1}"/>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2658001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A329A-4F09-9ACC-A979-B38301957432}"/>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32FE50F5-9873-200E-C16E-221078A31994}"/>
              </a:ext>
            </a:extLst>
          </p:cNvPr>
          <p:cNvPicPr>
            <a:picLocks noChangeAspect="1"/>
          </p:cNvPicPr>
          <p:nvPr/>
        </p:nvPicPr>
        <p:blipFill>
          <a:blip r:embed="rId3"/>
          <a:stretch>
            <a:fillRect/>
          </a:stretch>
        </p:blipFill>
        <p:spPr>
          <a:xfrm>
            <a:off x="-622852" y="0"/>
            <a:ext cx="384312" cy="8229600"/>
          </a:xfrm>
          <a:prstGeom prst="rect">
            <a:avLst/>
          </a:prstGeom>
        </p:spPr>
      </p:pic>
      <p:sp>
        <p:nvSpPr>
          <p:cNvPr id="23" name="ZoneTexte 22">
            <a:extLst>
              <a:ext uri="{FF2B5EF4-FFF2-40B4-BE49-F238E27FC236}">
                <a16:creationId xmlns:a16="http://schemas.microsoft.com/office/drawing/2014/main" id="{AFB33346-A44B-6109-5559-A894D05247BF}"/>
              </a:ext>
            </a:extLst>
          </p:cNvPr>
          <p:cNvSpPr txBox="1"/>
          <p:nvPr/>
        </p:nvSpPr>
        <p:spPr>
          <a:xfrm>
            <a:off x="212035" y="6343005"/>
            <a:ext cx="15266504" cy="1687963"/>
          </a:xfrm>
          <a:prstGeom prst="rect">
            <a:avLst/>
          </a:prstGeom>
          <a:noFill/>
        </p:spPr>
        <p:txBody>
          <a:bodyPr wrap="square">
            <a:spAutoFit/>
          </a:bodyPr>
          <a:lstStyle/>
          <a:p>
            <a:pPr marL="342900" indent="-342900" algn="l">
              <a:lnSpc>
                <a:spcPct val="150000"/>
              </a:lnSpc>
              <a:buFont typeface="Wingdings" panose="05000000000000000000" pitchFamily="2" charset="2"/>
              <a:buChar char="Ø"/>
            </a:pPr>
            <a:r>
              <a:rPr lang="fr-FR" sz="2400" b="1" i="0" u="none" strike="noStrike" baseline="0" dirty="0">
                <a:latin typeface="Times New Roman" panose="02020603050405020304" pitchFamily="18" charset="0"/>
              </a:rPr>
              <a:t>Vmax </a:t>
            </a:r>
            <a:r>
              <a:rPr lang="fr-FR" sz="2400" b="0" i="0" u="none" strike="noStrike" baseline="0" dirty="0">
                <a:latin typeface="Times New Roman" panose="02020603050405020304" pitchFamily="18" charset="0"/>
              </a:rPr>
              <a:t>et </a:t>
            </a:r>
            <a:r>
              <a:rPr lang="fr-FR" sz="2400" b="1" i="0" u="none" strike="noStrike" baseline="0" dirty="0">
                <a:latin typeface="Times New Roman" panose="02020603050405020304" pitchFamily="18" charset="0"/>
              </a:rPr>
              <a:t>KM </a:t>
            </a:r>
            <a:r>
              <a:rPr lang="fr-FR" sz="2400" b="1" i="0" u="none" strike="noStrike" baseline="0" dirty="0">
                <a:solidFill>
                  <a:srgbClr val="FF0000"/>
                </a:solidFill>
                <a:latin typeface="Times New Roman" panose="02020603050405020304" pitchFamily="18" charset="0"/>
              </a:rPr>
              <a:t>diminuent </a:t>
            </a:r>
            <a:r>
              <a:rPr lang="fr-FR" sz="2400" b="0" i="0" u="none" strike="noStrike" baseline="0" dirty="0">
                <a:latin typeface="Times New Roman" panose="02020603050405020304" pitchFamily="18" charset="0"/>
              </a:rPr>
              <a:t>du même facteur </a:t>
            </a:r>
            <a:r>
              <a:rPr lang="fr-FR" sz="2400" b="1" i="0" u="none" strike="noStrike" baseline="0" dirty="0">
                <a:latin typeface="Times New Roman" panose="02020603050405020304" pitchFamily="18" charset="0"/>
              </a:rPr>
              <a:t>(1 + [I]/KI)</a:t>
            </a:r>
            <a:endParaRPr lang="fr-FR" sz="2400" b="0" i="0" u="none" strike="noStrike" baseline="0" dirty="0">
              <a:latin typeface="Times New Roman" panose="02020603050405020304" pitchFamily="18" charset="0"/>
            </a:endParaRPr>
          </a:p>
          <a:p>
            <a:pPr marL="342900" indent="-342900" algn="l">
              <a:lnSpc>
                <a:spcPct val="150000"/>
              </a:lnSpc>
              <a:buFont typeface="Wingdings" panose="05000000000000000000" pitchFamily="2" charset="2"/>
              <a:buChar char="Ø"/>
            </a:pPr>
            <a:r>
              <a:rPr lang="fr-FR" sz="2400" b="0" i="0" u="none" strike="noStrike" baseline="0" dirty="0">
                <a:latin typeface="Times New Roman" panose="02020603050405020304" pitchFamily="18" charset="0"/>
              </a:rPr>
              <a:t>L'affinité apparente de l'enzyme pour le substrat est augmentée </a:t>
            </a:r>
          </a:p>
          <a:p>
            <a:pPr marL="342900" indent="-342900" algn="l">
              <a:lnSpc>
                <a:spcPct val="150000"/>
              </a:lnSpc>
              <a:buFont typeface="Wingdings" panose="05000000000000000000" pitchFamily="2" charset="2"/>
              <a:buChar char="Ø"/>
            </a:pPr>
            <a:r>
              <a:rPr lang="fr-FR" sz="2400" b="0" i="0" u="none" strike="noStrike" baseline="0" dirty="0">
                <a:latin typeface="Times New Roman" panose="02020603050405020304" pitchFamily="18" charset="0"/>
              </a:rPr>
              <a:t>Et</a:t>
            </a:r>
            <a:r>
              <a:rPr lang="fr-FR" sz="2400" dirty="0">
                <a:latin typeface="Times New Roman" panose="02020603050405020304" pitchFamily="18" charset="0"/>
              </a:rPr>
              <a:t> </a:t>
            </a:r>
            <a:r>
              <a:rPr lang="fr-FR" sz="2400" b="0" i="0" u="none" strike="noStrike" baseline="0" dirty="0">
                <a:latin typeface="Times New Roman" panose="02020603050405020304" pitchFamily="18" charset="0"/>
              </a:rPr>
              <a:t>une partie de [ES] reste bloquée sous forme de [ESI] </a:t>
            </a:r>
          </a:p>
        </p:txBody>
      </p:sp>
      <p:pic>
        <p:nvPicPr>
          <p:cNvPr id="3" name="Image 2">
            <a:extLst>
              <a:ext uri="{FF2B5EF4-FFF2-40B4-BE49-F238E27FC236}">
                <a16:creationId xmlns:a16="http://schemas.microsoft.com/office/drawing/2014/main" id="{62FFE3FE-21CA-7D50-F351-52B099E5A7D7}"/>
              </a:ext>
            </a:extLst>
          </p:cNvPr>
          <p:cNvPicPr>
            <a:picLocks noChangeAspect="1"/>
          </p:cNvPicPr>
          <p:nvPr/>
        </p:nvPicPr>
        <p:blipFill>
          <a:blip r:embed="rId4"/>
          <a:stretch>
            <a:fillRect/>
          </a:stretch>
        </p:blipFill>
        <p:spPr>
          <a:xfrm>
            <a:off x="1012355" y="968489"/>
            <a:ext cx="9197008" cy="5161633"/>
          </a:xfrm>
          <a:prstGeom prst="rect">
            <a:avLst/>
          </a:prstGeom>
          <a:ln w="57150">
            <a:solidFill>
              <a:srgbClr val="00B0F0"/>
            </a:solidFill>
          </a:ln>
        </p:spPr>
      </p:pic>
      <p:sp>
        <p:nvSpPr>
          <p:cNvPr id="5" name="ZoneTexte 4">
            <a:extLst>
              <a:ext uri="{FF2B5EF4-FFF2-40B4-BE49-F238E27FC236}">
                <a16:creationId xmlns:a16="http://schemas.microsoft.com/office/drawing/2014/main" id="{BA35BF14-8EA9-6296-DE9B-9A66ED4FB030}"/>
              </a:ext>
            </a:extLst>
          </p:cNvPr>
          <p:cNvSpPr txBox="1"/>
          <p:nvPr/>
        </p:nvSpPr>
        <p:spPr>
          <a:xfrm>
            <a:off x="3039938" y="172979"/>
            <a:ext cx="11286699" cy="523220"/>
          </a:xfrm>
          <a:prstGeom prst="rect">
            <a:avLst/>
          </a:prstGeom>
          <a:noFill/>
        </p:spPr>
        <p:txBody>
          <a:bodyPr wrap="square">
            <a:spAutoFit/>
          </a:bodyPr>
          <a:lstStyle/>
          <a:p>
            <a:r>
              <a:rPr lang="fr-FR" sz="2800" b="1" dirty="0">
                <a:solidFill>
                  <a:srgbClr val="00B0F0"/>
                </a:solidFill>
                <a:latin typeface="Times New Roman" panose="02020603050405020304" pitchFamily="18" charset="0"/>
                <a:ea typeface="Petrona Bold" pitchFamily="34" charset="-122"/>
                <a:cs typeface="Times New Roman" panose="02020603050405020304" pitchFamily="18" charset="0"/>
              </a:rPr>
              <a:t>Courbe de Michaelis-Menten d’inhibition incompétitive </a:t>
            </a:r>
          </a:p>
        </p:txBody>
      </p:sp>
      <p:pic>
        <p:nvPicPr>
          <p:cNvPr id="4" name="Image 3">
            <a:extLst>
              <a:ext uri="{FF2B5EF4-FFF2-40B4-BE49-F238E27FC236}">
                <a16:creationId xmlns:a16="http://schemas.microsoft.com/office/drawing/2014/main" id="{2AB46A97-EC97-0FF3-96AD-C196FAB7F160}"/>
              </a:ext>
            </a:extLst>
          </p:cNvPr>
          <p:cNvPicPr>
            <a:picLocks noChangeAspect="1"/>
          </p:cNvPicPr>
          <p:nvPr/>
        </p:nvPicPr>
        <p:blipFill>
          <a:blip r:embed="rId5"/>
          <a:stretch>
            <a:fillRect/>
          </a:stretch>
        </p:blipFill>
        <p:spPr>
          <a:xfrm>
            <a:off x="10435506" y="3794994"/>
            <a:ext cx="3748408" cy="1952838"/>
          </a:xfrm>
          <a:prstGeom prst="rect">
            <a:avLst/>
          </a:prstGeom>
          <a:ln w="57150">
            <a:solidFill>
              <a:srgbClr val="00B0F0"/>
            </a:solidFill>
          </a:ln>
        </p:spPr>
      </p:pic>
      <p:sp>
        <p:nvSpPr>
          <p:cNvPr id="6" name="ZoneTexte 5">
            <a:extLst>
              <a:ext uri="{FF2B5EF4-FFF2-40B4-BE49-F238E27FC236}">
                <a16:creationId xmlns:a16="http://schemas.microsoft.com/office/drawing/2014/main" id="{FDE9EBDB-01B3-E223-7023-C4DA2504F27A}"/>
              </a:ext>
            </a:extLst>
          </p:cNvPr>
          <p:cNvSpPr txBox="1"/>
          <p:nvPr/>
        </p:nvSpPr>
        <p:spPr>
          <a:xfrm>
            <a:off x="11278636" y="1916648"/>
            <a:ext cx="2062150" cy="646331"/>
          </a:xfrm>
          <a:prstGeom prst="rect">
            <a:avLst/>
          </a:prstGeom>
          <a:solidFill>
            <a:schemeClr val="bg1"/>
          </a:solidFill>
          <a:ln w="38100">
            <a:solidFill>
              <a:srgbClr val="00B0F0"/>
            </a:solidFill>
          </a:ln>
        </p:spPr>
        <p:txBody>
          <a:bodyPr wrap="square">
            <a:spAutoFit/>
          </a:bodyPr>
          <a:lstStyle/>
          <a:p>
            <a:pPr algn="ctr"/>
            <a:r>
              <a:rPr lang="pl-PL" sz="2400" b="1" i="0" u="none" strike="noStrike" baseline="0" dirty="0">
                <a:latin typeface="Times New Roman" panose="02020603050405020304" pitchFamily="18" charset="0"/>
              </a:rPr>
              <a:t>Km’</a:t>
            </a:r>
            <a:r>
              <a:rPr lang="pl-PL" sz="3600" b="1" i="0" u="none" strike="noStrike" baseline="0" dirty="0">
                <a:solidFill>
                  <a:srgbClr val="FF0000"/>
                </a:solidFill>
                <a:latin typeface="Times New Roman" panose="02020603050405020304" pitchFamily="18" charset="0"/>
              </a:rPr>
              <a:t>‹</a:t>
            </a:r>
            <a:r>
              <a:rPr lang="pl-PL" sz="2400" b="1" i="0" u="none" strike="noStrike" baseline="0" dirty="0">
                <a:latin typeface="Times New Roman" panose="02020603050405020304" pitchFamily="18" charset="0"/>
              </a:rPr>
              <a:t> Km</a:t>
            </a:r>
            <a:endParaRPr lang="fr-FR" dirty="0"/>
          </a:p>
        </p:txBody>
      </p:sp>
      <p:sp>
        <p:nvSpPr>
          <p:cNvPr id="7" name="ZoneTexte 6">
            <a:extLst>
              <a:ext uri="{FF2B5EF4-FFF2-40B4-BE49-F238E27FC236}">
                <a16:creationId xmlns:a16="http://schemas.microsoft.com/office/drawing/2014/main" id="{097391C2-CE79-4C93-EBA2-F933A6D1612F}"/>
              </a:ext>
            </a:extLst>
          </p:cNvPr>
          <p:cNvSpPr txBox="1"/>
          <p:nvPr/>
        </p:nvSpPr>
        <p:spPr>
          <a:xfrm>
            <a:off x="11140006" y="2811857"/>
            <a:ext cx="2339409" cy="646331"/>
          </a:xfrm>
          <a:prstGeom prst="rect">
            <a:avLst/>
          </a:prstGeom>
          <a:solidFill>
            <a:schemeClr val="bg1"/>
          </a:solidFill>
          <a:ln w="38100">
            <a:solidFill>
              <a:srgbClr val="00B0F0"/>
            </a:solidFill>
          </a:ln>
        </p:spPr>
        <p:txBody>
          <a:bodyPr wrap="square">
            <a:spAutoFit/>
          </a:bodyPr>
          <a:lstStyle/>
          <a:p>
            <a:pPr algn="ctr"/>
            <a:r>
              <a:rPr lang="fr-FR" sz="2400" b="1" dirty="0">
                <a:latin typeface="Times New Roman" panose="02020603050405020304" pitchFamily="18" charset="0"/>
              </a:rPr>
              <a:t>V</a:t>
            </a:r>
            <a:r>
              <a:rPr lang="pl-PL" sz="2400" b="1" i="0" u="none" strike="noStrike" baseline="0" dirty="0">
                <a:latin typeface="Times New Roman" panose="02020603050405020304" pitchFamily="18" charset="0"/>
              </a:rPr>
              <a:t>m</a:t>
            </a:r>
            <a:r>
              <a:rPr lang="fr-FR" sz="2400" b="1" i="0" u="none" strike="noStrike" baseline="0" dirty="0" err="1">
                <a:latin typeface="Times New Roman" panose="02020603050405020304" pitchFamily="18" charset="0"/>
              </a:rPr>
              <a:t>ax</a:t>
            </a:r>
            <a:r>
              <a:rPr lang="pl-PL" sz="2400" b="1" i="0" u="none" strike="noStrike" baseline="0" dirty="0">
                <a:latin typeface="Times New Roman" panose="02020603050405020304" pitchFamily="18" charset="0"/>
              </a:rPr>
              <a:t>’</a:t>
            </a:r>
            <a:r>
              <a:rPr lang="pl-PL" sz="3600" b="1" dirty="0">
                <a:solidFill>
                  <a:srgbClr val="FF0000"/>
                </a:solidFill>
                <a:latin typeface="Times New Roman" panose="02020603050405020304" pitchFamily="18" charset="0"/>
              </a:rPr>
              <a:t>‹</a:t>
            </a:r>
            <a:r>
              <a:rPr lang="pl-PL" sz="2400" b="1" i="0" u="none" strike="noStrike" baseline="0" dirty="0">
                <a:latin typeface="Times New Roman" panose="02020603050405020304" pitchFamily="18" charset="0"/>
              </a:rPr>
              <a:t> </a:t>
            </a:r>
            <a:r>
              <a:rPr lang="fr-FR" sz="2400" b="1" dirty="0">
                <a:latin typeface="Times New Roman" panose="02020603050405020304" pitchFamily="18" charset="0"/>
              </a:rPr>
              <a:t>V</a:t>
            </a:r>
            <a:r>
              <a:rPr lang="pl-PL" sz="2400" b="1" i="0" u="none" strike="noStrike" baseline="0" dirty="0">
                <a:latin typeface="Times New Roman" panose="02020603050405020304" pitchFamily="18" charset="0"/>
              </a:rPr>
              <a:t>m</a:t>
            </a:r>
            <a:r>
              <a:rPr lang="fr-FR" sz="2400" b="1" i="0" u="none" strike="noStrike" baseline="0" dirty="0" err="1">
                <a:latin typeface="Times New Roman" panose="02020603050405020304" pitchFamily="18" charset="0"/>
              </a:rPr>
              <a:t>ax</a:t>
            </a:r>
            <a:endParaRPr lang="fr-FR" sz="2400" dirty="0"/>
          </a:p>
        </p:txBody>
      </p:sp>
      <p:sp>
        <p:nvSpPr>
          <p:cNvPr id="8" name="ZoneTexte 7">
            <a:extLst>
              <a:ext uri="{FF2B5EF4-FFF2-40B4-BE49-F238E27FC236}">
                <a16:creationId xmlns:a16="http://schemas.microsoft.com/office/drawing/2014/main" id="{5E0B3623-3E27-ECF2-3C90-1B8DB0D19534}"/>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271610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1A867-EF04-617A-265C-A1E158D26FA2}"/>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277F0C1C-CFFB-C600-24AC-FE0CB40C19EA}"/>
              </a:ext>
            </a:extLst>
          </p:cNvPr>
          <p:cNvPicPr>
            <a:picLocks noChangeAspect="1"/>
          </p:cNvPicPr>
          <p:nvPr/>
        </p:nvPicPr>
        <p:blipFill>
          <a:blip r:embed="rId3"/>
          <a:stretch>
            <a:fillRect/>
          </a:stretch>
        </p:blipFill>
        <p:spPr>
          <a:xfrm flipH="1">
            <a:off x="-728870" y="0"/>
            <a:ext cx="371061" cy="8229600"/>
          </a:xfrm>
          <a:prstGeom prst="rect">
            <a:avLst/>
          </a:prstGeom>
        </p:spPr>
      </p:pic>
      <p:pic>
        <p:nvPicPr>
          <p:cNvPr id="13" name="Image 12">
            <a:extLst>
              <a:ext uri="{FF2B5EF4-FFF2-40B4-BE49-F238E27FC236}">
                <a16:creationId xmlns:a16="http://schemas.microsoft.com/office/drawing/2014/main" id="{5BF5BCE9-8470-88E7-5E12-50FAB99F6CB4}"/>
              </a:ext>
            </a:extLst>
          </p:cNvPr>
          <p:cNvPicPr>
            <a:picLocks noChangeAspect="1"/>
          </p:cNvPicPr>
          <p:nvPr/>
        </p:nvPicPr>
        <p:blipFill>
          <a:blip r:embed="rId4"/>
          <a:stretch>
            <a:fillRect/>
          </a:stretch>
        </p:blipFill>
        <p:spPr>
          <a:xfrm>
            <a:off x="291548" y="1062916"/>
            <a:ext cx="9939130" cy="4821049"/>
          </a:xfrm>
          <a:prstGeom prst="rect">
            <a:avLst/>
          </a:prstGeom>
          <a:ln w="57150">
            <a:solidFill>
              <a:srgbClr val="00B0F0"/>
            </a:solidFill>
          </a:ln>
        </p:spPr>
      </p:pic>
      <p:pic>
        <p:nvPicPr>
          <p:cNvPr id="15" name="Image 14">
            <a:extLst>
              <a:ext uri="{FF2B5EF4-FFF2-40B4-BE49-F238E27FC236}">
                <a16:creationId xmlns:a16="http://schemas.microsoft.com/office/drawing/2014/main" id="{BB5F06F1-5C76-9C96-0549-0836BB22AD93}"/>
              </a:ext>
            </a:extLst>
          </p:cNvPr>
          <p:cNvPicPr>
            <a:picLocks noChangeAspect="1"/>
          </p:cNvPicPr>
          <p:nvPr/>
        </p:nvPicPr>
        <p:blipFill>
          <a:blip r:embed="rId5"/>
          <a:stretch>
            <a:fillRect/>
          </a:stretch>
        </p:blipFill>
        <p:spPr>
          <a:xfrm>
            <a:off x="10575234" y="4858788"/>
            <a:ext cx="6414052" cy="1672915"/>
          </a:xfrm>
          <a:prstGeom prst="rect">
            <a:avLst/>
          </a:prstGeom>
          <a:ln w="57150">
            <a:solidFill>
              <a:srgbClr val="FF0000"/>
            </a:solidFill>
          </a:ln>
        </p:spPr>
      </p:pic>
      <p:sp>
        <p:nvSpPr>
          <p:cNvPr id="3" name="ZoneTexte 2">
            <a:extLst>
              <a:ext uri="{FF2B5EF4-FFF2-40B4-BE49-F238E27FC236}">
                <a16:creationId xmlns:a16="http://schemas.microsoft.com/office/drawing/2014/main" id="{DF9FC20C-569B-DF41-ED78-ED8D8C818782}"/>
              </a:ext>
            </a:extLst>
          </p:cNvPr>
          <p:cNvSpPr txBox="1"/>
          <p:nvPr/>
        </p:nvSpPr>
        <p:spPr>
          <a:xfrm>
            <a:off x="2696816" y="-8164"/>
            <a:ext cx="10966175" cy="800219"/>
          </a:xfrm>
          <a:prstGeom prst="rect">
            <a:avLst/>
          </a:prstGeom>
          <a:noFill/>
        </p:spPr>
        <p:txBody>
          <a:bodyPr wrap="square">
            <a:spAutoFit/>
          </a:bodyPr>
          <a:lstStyle/>
          <a:p>
            <a:pPr algn="l"/>
            <a:endParaRPr lang="fr-FR" sz="1400" b="0" i="0" u="none" strike="noStrike" baseline="0" dirty="0">
              <a:solidFill>
                <a:srgbClr val="000000"/>
              </a:solidFill>
              <a:latin typeface="Times New Roman" panose="02020603050405020304" pitchFamily="18" charset="0"/>
            </a:endParaRPr>
          </a:p>
          <a:p>
            <a:r>
              <a:rPr lang="fr-FR" sz="3200" b="1" dirty="0">
                <a:solidFill>
                  <a:srgbClr val="0070C0"/>
                </a:solidFill>
                <a:latin typeface="Times New Roman" panose="02020603050405020304" pitchFamily="18" charset="0"/>
                <a:ea typeface="Petrona Bold" pitchFamily="34" charset="-122"/>
                <a:cs typeface="Times New Roman" panose="02020603050405020304" pitchFamily="18" charset="0"/>
              </a:rPr>
              <a:t>Graphique </a:t>
            </a:r>
            <a:r>
              <a:rPr lang="fr-FR" sz="3200" b="1" dirty="0" err="1">
                <a:solidFill>
                  <a:srgbClr val="0070C0"/>
                </a:solidFill>
                <a:latin typeface="Times New Roman" panose="02020603050405020304" pitchFamily="18" charset="0"/>
                <a:ea typeface="Petrona Bold" pitchFamily="34" charset="-122"/>
                <a:cs typeface="Times New Roman" panose="02020603050405020304" pitchFamily="18" charset="0"/>
              </a:rPr>
              <a:t>Lineweaver-Burk</a:t>
            </a:r>
            <a:r>
              <a:rPr lang="fr-FR" sz="3200" b="1" dirty="0">
                <a:solidFill>
                  <a:srgbClr val="0070C0"/>
                </a:solidFill>
                <a:latin typeface="Times New Roman" panose="02020603050405020304" pitchFamily="18" charset="0"/>
                <a:ea typeface="Petrona Bold" pitchFamily="34" charset="-122"/>
                <a:cs typeface="Times New Roman" panose="02020603050405020304" pitchFamily="18" charset="0"/>
              </a:rPr>
              <a:t> d'inhibition incompétitive</a:t>
            </a:r>
          </a:p>
        </p:txBody>
      </p:sp>
      <p:pic>
        <p:nvPicPr>
          <p:cNvPr id="5" name="Image 4">
            <a:extLst>
              <a:ext uri="{FF2B5EF4-FFF2-40B4-BE49-F238E27FC236}">
                <a16:creationId xmlns:a16="http://schemas.microsoft.com/office/drawing/2014/main" id="{5CDF7B84-6F0F-A208-C063-B0A798884C01}"/>
              </a:ext>
            </a:extLst>
          </p:cNvPr>
          <p:cNvPicPr>
            <a:picLocks noChangeAspect="1"/>
          </p:cNvPicPr>
          <p:nvPr/>
        </p:nvPicPr>
        <p:blipFill>
          <a:blip r:embed="rId6"/>
          <a:stretch>
            <a:fillRect/>
          </a:stretch>
        </p:blipFill>
        <p:spPr>
          <a:xfrm>
            <a:off x="4558748" y="6101846"/>
            <a:ext cx="5764696" cy="2085289"/>
          </a:xfrm>
          <a:prstGeom prst="rect">
            <a:avLst/>
          </a:prstGeom>
          <a:ln w="57150">
            <a:solidFill>
              <a:srgbClr val="00B0F0"/>
            </a:solidFill>
          </a:ln>
        </p:spPr>
      </p:pic>
      <p:pic>
        <p:nvPicPr>
          <p:cNvPr id="6" name="Image 5">
            <a:extLst>
              <a:ext uri="{FF2B5EF4-FFF2-40B4-BE49-F238E27FC236}">
                <a16:creationId xmlns:a16="http://schemas.microsoft.com/office/drawing/2014/main" id="{2C18B09F-0542-CBAB-ED60-85A5D17B6E5F}"/>
              </a:ext>
            </a:extLst>
          </p:cNvPr>
          <p:cNvPicPr>
            <a:picLocks noChangeAspect="1"/>
          </p:cNvPicPr>
          <p:nvPr/>
        </p:nvPicPr>
        <p:blipFill>
          <a:blip r:embed="rId7"/>
          <a:stretch>
            <a:fillRect/>
          </a:stretch>
        </p:blipFill>
        <p:spPr>
          <a:xfrm>
            <a:off x="265045" y="6101846"/>
            <a:ext cx="4041913" cy="2085289"/>
          </a:xfrm>
          <a:prstGeom prst="rect">
            <a:avLst/>
          </a:prstGeom>
          <a:ln w="57150">
            <a:solidFill>
              <a:srgbClr val="00B0F0"/>
            </a:solidFill>
          </a:ln>
        </p:spPr>
      </p:pic>
      <p:sp>
        <p:nvSpPr>
          <p:cNvPr id="4" name="ZoneTexte 3">
            <a:extLst>
              <a:ext uri="{FF2B5EF4-FFF2-40B4-BE49-F238E27FC236}">
                <a16:creationId xmlns:a16="http://schemas.microsoft.com/office/drawing/2014/main" id="{E224DD13-BD81-B15E-F0CE-3814E5EE0BEC}"/>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1406018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FA3E1-F3A4-D738-2CF8-EE8DE3ED07D7}"/>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D19091EF-4B46-CD5E-BFAC-D11ACC59CFFA}"/>
              </a:ext>
            </a:extLst>
          </p:cNvPr>
          <p:cNvPicPr>
            <a:picLocks noChangeAspect="1"/>
          </p:cNvPicPr>
          <p:nvPr/>
        </p:nvPicPr>
        <p:blipFill>
          <a:blip r:embed="rId2"/>
          <a:stretch>
            <a:fillRect/>
          </a:stretch>
        </p:blipFill>
        <p:spPr>
          <a:xfrm>
            <a:off x="940904" y="808382"/>
            <a:ext cx="12496800" cy="6997147"/>
          </a:xfrm>
          <a:prstGeom prst="rect">
            <a:avLst/>
          </a:prstGeom>
        </p:spPr>
      </p:pic>
    </p:spTree>
    <p:extLst>
      <p:ext uri="{BB962C8B-B14F-4D97-AF65-F5344CB8AC3E}">
        <p14:creationId xmlns:p14="http://schemas.microsoft.com/office/powerpoint/2010/main" val="2738238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147572E1-4B26-FDE9-4A6A-EAADAFFFF89D}"/>
              </a:ext>
            </a:extLst>
          </p:cNvPr>
          <p:cNvSpPr>
            <a:spLocks noGrp="1"/>
          </p:cNvSpPr>
          <p:nvPr>
            <p:ph sz="quarter" idx="2"/>
          </p:nvPr>
        </p:nvSpPr>
        <p:spPr/>
        <p:txBody>
          <a:bodyPr/>
          <a:lstStyle/>
          <a:p>
            <a:endParaRPr lang="fr-FR"/>
          </a:p>
        </p:txBody>
      </p:sp>
      <p:sp>
        <p:nvSpPr>
          <p:cNvPr id="5" name="Espace réservé du contenu 4">
            <a:extLst>
              <a:ext uri="{FF2B5EF4-FFF2-40B4-BE49-F238E27FC236}">
                <a16:creationId xmlns:a16="http://schemas.microsoft.com/office/drawing/2014/main" id="{83E05751-B59C-EE4C-9B95-0D87E3E74313}"/>
              </a:ext>
            </a:extLst>
          </p:cNvPr>
          <p:cNvSpPr>
            <a:spLocks noGrp="1"/>
          </p:cNvSpPr>
          <p:nvPr>
            <p:ph sz="quarter" idx="3"/>
          </p:nvPr>
        </p:nvSpPr>
        <p:spPr/>
        <p:txBody>
          <a:bodyPr/>
          <a:lstStyle/>
          <a:p>
            <a:endParaRPr lang="fr-FR"/>
          </a:p>
        </p:txBody>
      </p:sp>
      <p:pic>
        <p:nvPicPr>
          <p:cNvPr id="7" name="Image 6">
            <a:extLst>
              <a:ext uri="{FF2B5EF4-FFF2-40B4-BE49-F238E27FC236}">
                <a16:creationId xmlns:a16="http://schemas.microsoft.com/office/drawing/2014/main" id="{C8C0AC03-EC8D-3F7A-EDC5-836FDCA6B9A4}"/>
              </a:ext>
            </a:extLst>
          </p:cNvPr>
          <p:cNvPicPr>
            <a:picLocks noChangeAspect="1"/>
          </p:cNvPicPr>
          <p:nvPr/>
        </p:nvPicPr>
        <p:blipFill>
          <a:blip r:embed="rId2"/>
          <a:stretch>
            <a:fillRect/>
          </a:stretch>
        </p:blipFill>
        <p:spPr>
          <a:xfrm>
            <a:off x="2195644" y="3811820"/>
            <a:ext cx="4461164" cy="2540776"/>
          </a:xfrm>
          <a:prstGeom prst="rect">
            <a:avLst/>
          </a:prstGeom>
        </p:spPr>
      </p:pic>
      <p:pic>
        <p:nvPicPr>
          <p:cNvPr id="2054" name="Picture 6" descr="undefined">
            <a:extLst>
              <a:ext uri="{FF2B5EF4-FFF2-40B4-BE49-F238E27FC236}">
                <a16:creationId xmlns:a16="http://schemas.microsoft.com/office/drawing/2014/main" id="{C521723B-DABF-D740-B747-D0A08CF15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17" y="318052"/>
            <a:ext cx="13901531" cy="763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96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D024F-4CC0-70D8-74C6-8F013C84338B}"/>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F13AB44-61DF-A5A6-BFAF-706D68FE5FC2}"/>
              </a:ext>
            </a:extLst>
          </p:cNvPr>
          <p:cNvPicPr>
            <a:picLocks noChangeAspect="1"/>
          </p:cNvPicPr>
          <p:nvPr/>
        </p:nvPicPr>
        <p:blipFill>
          <a:blip r:embed="rId3"/>
          <a:stretch>
            <a:fillRect/>
          </a:stretch>
        </p:blipFill>
        <p:spPr>
          <a:xfrm flipH="1">
            <a:off x="-797239" y="0"/>
            <a:ext cx="371061" cy="8229600"/>
          </a:xfrm>
          <a:prstGeom prst="rect">
            <a:avLst/>
          </a:prstGeom>
        </p:spPr>
      </p:pic>
      <p:sp>
        <p:nvSpPr>
          <p:cNvPr id="4" name="Text 0">
            <a:extLst>
              <a:ext uri="{FF2B5EF4-FFF2-40B4-BE49-F238E27FC236}">
                <a16:creationId xmlns:a16="http://schemas.microsoft.com/office/drawing/2014/main" id="{9932493F-20AC-2127-51AE-DEF4F96DBDAA}"/>
              </a:ext>
            </a:extLst>
          </p:cNvPr>
          <p:cNvSpPr/>
          <p:nvPr/>
        </p:nvSpPr>
        <p:spPr>
          <a:xfrm>
            <a:off x="132522" y="155885"/>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 Inhibition par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excès</a:t>
            </a: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 de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substrat</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5" name="ZoneTexte 4">
            <a:extLst>
              <a:ext uri="{FF2B5EF4-FFF2-40B4-BE49-F238E27FC236}">
                <a16:creationId xmlns:a16="http://schemas.microsoft.com/office/drawing/2014/main" id="{633A8334-8D56-910F-AA91-1F7D65F21D62}"/>
              </a:ext>
            </a:extLst>
          </p:cNvPr>
          <p:cNvSpPr txBox="1"/>
          <p:nvPr/>
        </p:nvSpPr>
        <p:spPr>
          <a:xfrm>
            <a:off x="0" y="2426837"/>
            <a:ext cx="14444870" cy="1687963"/>
          </a:xfrm>
          <a:prstGeom prst="rect">
            <a:avLst/>
          </a:prstGeom>
          <a:noFill/>
        </p:spPr>
        <p:txBody>
          <a:bodyPr wrap="square">
            <a:spAutoFit/>
          </a:bodyPr>
          <a:lstStyle/>
          <a:p>
            <a:pPr>
              <a:lnSpc>
                <a:spcPct val="150000"/>
              </a:lnSpc>
            </a:pPr>
            <a:r>
              <a:rPr lang="fr-FR" sz="2400" dirty="0">
                <a:latin typeface="Times New Roman" panose="02020603050405020304" pitchFamily="18" charset="0"/>
              </a:rPr>
              <a:t>Supposons qu’une deuxième molécule de substrat puisse se fixer sur le complexe ES et le rendre inactif : cette molécule se fixe sur un site différent du premier, et nous l’appellerons site inhibiteur. Cette molécule se comporte comme un inhibiteur : </a:t>
            </a:r>
          </a:p>
        </p:txBody>
      </p:sp>
      <p:sp>
        <p:nvSpPr>
          <p:cNvPr id="3" name="ZoneTexte 2">
            <a:extLst>
              <a:ext uri="{FF2B5EF4-FFF2-40B4-BE49-F238E27FC236}">
                <a16:creationId xmlns:a16="http://schemas.microsoft.com/office/drawing/2014/main" id="{74413DE6-7B63-565E-29F6-C92FC3AD1423}"/>
              </a:ext>
            </a:extLst>
          </p:cNvPr>
          <p:cNvSpPr txBox="1"/>
          <p:nvPr/>
        </p:nvSpPr>
        <p:spPr>
          <a:xfrm>
            <a:off x="4511159" y="1309548"/>
            <a:ext cx="6315738" cy="707886"/>
          </a:xfrm>
          <a:prstGeom prst="rect">
            <a:avLst/>
          </a:prstGeom>
          <a:solidFill>
            <a:schemeClr val="bg1"/>
          </a:solidFill>
          <a:ln w="57150">
            <a:solidFill>
              <a:srgbClr val="00B0F0"/>
            </a:solidFill>
          </a:ln>
        </p:spPr>
        <p:txBody>
          <a:bodyPr wrap="square">
            <a:spAutoFit/>
          </a:bodyPr>
          <a:lstStyle/>
          <a:p>
            <a:pPr marL="267335" algn="ctr"/>
            <a:r>
              <a:rPr lang="fr-FR" sz="4000" b="1" dirty="0"/>
              <a:t>E + S ⇌ ES → E + P</a:t>
            </a:r>
            <a:endParaRPr lang="fr-FR" sz="4000" b="1" dirty="0">
              <a:effectLst/>
              <a:latin typeface="Times New Roman" panose="02020603050405020304" pitchFamily="18" charset="0"/>
              <a:ea typeface="Times New Roman" panose="02020603050405020304" pitchFamily="18" charset="0"/>
            </a:endParaRPr>
          </a:p>
        </p:txBody>
      </p:sp>
      <p:sp>
        <p:nvSpPr>
          <p:cNvPr id="6" name="ZoneTexte 5">
            <a:extLst>
              <a:ext uri="{FF2B5EF4-FFF2-40B4-BE49-F238E27FC236}">
                <a16:creationId xmlns:a16="http://schemas.microsoft.com/office/drawing/2014/main" id="{3A5E4AA0-E2E1-36B8-445C-DF0D30F2305E}"/>
              </a:ext>
            </a:extLst>
          </p:cNvPr>
          <p:cNvSpPr txBox="1"/>
          <p:nvPr/>
        </p:nvSpPr>
        <p:spPr>
          <a:xfrm>
            <a:off x="1729859" y="1407701"/>
            <a:ext cx="2849217" cy="461665"/>
          </a:xfrm>
          <a:prstGeom prst="rect">
            <a:avLst/>
          </a:prstGeom>
          <a:noFill/>
        </p:spPr>
        <p:txBody>
          <a:bodyPr wrap="square" rtlCol="0">
            <a:spAutoFit/>
          </a:bodyPr>
          <a:lstStyle/>
          <a:p>
            <a:r>
              <a:rPr lang="fr-FR" sz="2400" dirty="0">
                <a:latin typeface="Times New Roman" panose="02020603050405020304" pitchFamily="18" charset="0"/>
              </a:rPr>
              <a:t>Soit la réaction :</a:t>
            </a:r>
          </a:p>
        </p:txBody>
      </p:sp>
      <p:sp>
        <p:nvSpPr>
          <p:cNvPr id="8" name="ZoneTexte 7">
            <a:extLst>
              <a:ext uri="{FF2B5EF4-FFF2-40B4-BE49-F238E27FC236}">
                <a16:creationId xmlns:a16="http://schemas.microsoft.com/office/drawing/2014/main" id="{4FF0CD42-6EF3-7CE1-4F96-1E60DB4281E2}"/>
              </a:ext>
            </a:extLst>
          </p:cNvPr>
          <p:cNvSpPr txBox="1"/>
          <p:nvPr/>
        </p:nvSpPr>
        <p:spPr>
          <a:xfrm>
            <a:off x="4492182" y="4811468"/>
            <a:ext cx="6315738" cy="707886"/>
          </a:xfrm>
          <a:prstGeom prst="rect">
            <a:avLst/>
          </a:prstGeom>
          <a:solidFill>
            <a:schemeClr val="bg1"/>
          </a:solidFill>
          <a:ln w="57150">
            <a:solidFill>
              <a:srgbClr val="00B0F0"/>
            </a:solidFill>
          </a:ln>
        </p:spPr>
        <p:txBody>
          <a:bodyPr wrap="square">
            <a:spAutoFit/>
          </a:bodyPr>
          <a:lstStyle/>
          <a:p>
            <a:pPr marL="267335" algn="ctr"/>
            <a:r>
              <a:rPr lang="fr-FR" sz="4000" b="1" dirty="0"/>
              <a:t>ES + S ⇌ ESS → E + P</a:t>
            </a:r>
            <a:endParaRPr lang="fr-FR" sz="4000" b="1" dirty="0">
              <a:effectLst/>
              <a:latin typeface="Times New Roman" panose="02020603050405020304" pitchFamily="18" charset="0"/>
              <a:ea typeface="Times New Roman" panose="02020603050405020304" pitchFamily="18" charset="0"/>
            </a:endParaRPr>
          </a:p>
        </p:txBody>
      </p:sp>
      <p:sp>
        <p:nvSpPr>
          <p:cNvPr id="10" name="ZoneTexte 9">
            <a:extLst>
              <a:ext uri="{FF2B5EF4-FFF2-40B4-BE49-F238E27FC236}">
                <a16:creationId xmlns:a16="http://schemas.microsoft.com/office/drawing/2014/main" id="{EA32B79B-499C-4CE3-B113-1764C32DACAB}"/>
              </a:ext>
            </a:extLst>
          </p:cNvPr>
          <p:cNvSpPr txBox="1"/>
          <p:nvPr/>
        </p:nvSpPr>
        <p:spPr>
          <a:xfrm>
            <a:off x="8163339" y="4071832"/>
            <a:ext cx="1192696" cy="1569660"/>
          </a:xfrm>
          <a:prstGeom prst="rect">
            <a:avLst/>
          </a:prstGeom>
          <a:noFill/>
        </p:spPr>
        <p:txBody>
          <a:bodyPr wrap="square" rtlCol="0">
            <a:spAutoFit/>
          </a:bodyPr>
          <a:lstStyle/>
          <a:p>
            <a:r>
              <a:rPr lang="fr-FR" sz="9600" dirty="0">
                <a:solidFill>
                  <a:srgbClr val="FF0000"/>
                </a:solidFill>
              </a:rPr>
              <a:t>ₓ</a:t>
            </a:r>
          </a:p>
        </p:txBody>
      </p:sp>
      <p:sp>
        <p:nvSpPr>
          <p:cNvPr id="7" name="ZoneTexte 6">
            <a:extLst>
              <a:ext uri="{FF2B5EF4-FFF2-40B4-BE49-F238E27FC236}">
                <a16:creationId xmlns:a16="http://schemas.microsoft.com/office/drawing/2014/main" id="{0ABEFA04-1C39-85E3-2B45-344BDE297C98}"/>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1320828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C0DD7-1046-9EB2-A8E4-6A566FFF46F2}"/>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FE11717B-850C-55BC-7064-A3D906AA9A53}"/>
              </a:ext>
            </a:extLst>
          </p:cNvPr>
          <p:cNvPicPr>
            <a:picLocks noChangeAspect="1"/>
          </p:cNvPicPr>
          <p:nvPr/>
        </p:nvPicPr>
        <p:blipFill>
          <a:blip r:embed="rId3"/>
          <a:stretch>
            <a:fillRect/>
          </a:stretch>
        </p:blipFill>
        <p:spPr>
          <a:xfrm flipH="1">
            <a:off x="-797239" y="0"/>
            <a:ext cx="371061" cy="8229600"/>
          </a:xfrm>
          <a:prstGeom prst="rect">
            <a:avLst/>
          </a:prstGeom>
        </p:spPr>
      </p:pic>
      <p:sp>
        <p:nvSpPr>
          <p:cNvPr id="4" name="Text 0">
            <a:extLst>
              <a:ext uri="{FF2B5EF4-FFF2-40B4-BE49-F238E27FC236}">
                <a16:creationId xmlns:a16="http://schemas.microsoft.com/office/drawing/2014/main" id="{50DC120D-8F5B-241B-9A97-365544FBBD73}"/>
              </a:ext>
            </a:extLst>
          </p:cNvPr>
          <p:cNvSpPr/>
          <p:nvPr/>
        </p:nvSpPr>
        <p:spPr>
          <a:xfrm>
            <a:off x="132522" y="75020"/>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 Inhibition par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excès</a:t>
            </a: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 de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substrat</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7" name="ZoneTexte 6">
            <a:extLst>
              <a:ext uri="{FF2B5EF4-FFF2-40B4-BE49-F238E27FC236}">
                <a16:creationId xmlns:a16="http://schemas.microsoft.com/office/drawing/2014/main" id="{86BA5186-5569-5FD5-2F69-7844A1785E4F}"/>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
        <p:nvSpPr>
          <p:cNvPr id="5" name="ZoneTexte 4">
            <a:extLst>
              <a:ext uri="{FF2B5EF4-FFF2-40B4-BE49-F238E27FC236}">
                <a16:creationId xmlns:a16="http://schemas.microsoft.com/office/drawing/2014/main" id="{CBADBCB3-B0F7-8E1E-12DC-EA711D176C33}"/>
              </a:ext>
            </a:extLst>
          </p:cNvPr>
          <p:cNvSpPr txBox="1"/>
          <p:nvPr/>
        </p:nvSpPr>
        <p:spPr>
          <a:xfrm>
            <a:off x="132522" y="785176"/>
            <a:ext cx="14365356" cy="1133965"/>
          </a:xfrm>
          <a:prstGeom prst="rect">
            <a:avLst/>
          </a:prstGeom>
          <a:noFill/>
        </p:spPr>
        <p:txBody>
          <a:bodyPr wrap="square">
            <a:spAutoFit/>
          </a:bodyPr>
          <a:lstStyle/>
          <a:p>
            <a:pPr>
              <a:lnSpc>
                <a:spcPct val="150000"/>
              </a:lnSpc>
            </a:pPr>
            <a:r>
              <a:rPr lang="fr-FR" sz="2400" dirty="0">
                <a:latin typeface="Times New Roman" panose="02020603050405020304" pitchFamily="18" charset="0"/>
              </a:rPr>
              <a:t>Cet effet s'observe assez régulièrement chez </a:t>
            </a:r>
            <a:r>
              <a:rPr lang="fr-FR" sz="2400" b="1" dirty="0">
                <a:latin typeface="Times New Roman" panose="02020603050405020304" pitchFamily="18" charset="0"/>
              </a:rPr>
              <a:t>les hydrolases </a:t>
            </a:r>
            <a:r>
              <a:rPr lang="fr-FR" sz="2400" dirty="0">
                <a:latin typeface="Times New Roman" panose="02020603050405020304" pitchFamily="18" charset="0"/>
              </a:rPr>
              <a:t>chez lesquelles le site actif reconnaît son substrat par 2 emplacements. </a:t>
            </a:r>
          </a:p>
        </p:txBody>
      </p:sp>
      <p:sp>
        <p:nvSpPr>
          <p:cNvPr id="8" name="ZoneTexte 7">
            <a:extLst>
              <a:ext uri="{FF2B5EF4-FFF2-40B4-BE49-F238E27FC236}">
                <a16:creationId xmlns:a16="http://schemas.microsoft.com/office/drawing/2014/main" id="{E9B57902-AE56-A335-77B6-2F975948F476}"/>
              </a:ext>
            </a:extLst>
          </p:cNvPr>
          <p:cNvSpPr txBox="1"/>
          <p:nvPr/>
        </p:nvSpPr>
        <p:spPr>
          <a:xfrm>
            <a:off x="1" y="2520731"/>
            <a:ext cx="14497877" cy="1687963"/>
          </a:xfrm>
          <a:prstGeom prst="rect">
            <a:avLst/>
          </a:prstGeom>
          <a:noFill/>
        </p:spPr>
        <p:txBody>
          <a:bodyPr wrap="square">
            <a:spAutoFit/>
          </a:bodyPr>
          <a:lstStyle/>
          <a:p>
            <a:pPr algn="just">
              <a:lnSpc>
                <a:spcPct val="150000"/>
              </a:lnSpc>
            </a:pPr>
            <a:r>
              <a:rPr lang="fr-FR" sz="2400" dirty="0">
                <a:latin typeface="Times New Roman" panose="02020603050405020304" pitchFamily="18" charset="0"/>
              </a:rPr>
              <a:t>La formation d'un complexe </a:t>
            </a:r>
            <a:r>
              <a:rPr lang="fr-FR" sz="2400" b="1" u="sng" dirty="0">
                <a:solidFill>
                  <a:srgbClr val="00B050"/>
                </a:solidFill>
                <a:latin typeface="Times New Roman" panose="02020603050405020304" pitchFamily="18" charset="0"/>
              </a:rPr>
              <a:t>ESS inefficace </a:t>
            </a:r>
            <a:r>
              <a:rPr lang="fr-FR" sz="2400" dirty="0">
                <a:latin typeface="Times New Roman" panose="02020603050405020304" pitchFamily="18" charset="0"/>
              </a:rPr>
              <a:t>si un substrat se lie par un des 2 emplacements et qu'un autre substrat arrive et se lie par l'autre avant que le premier substrat n'ait pu terminer sa liaison complète. Et plus la concentration en S s'élève dans le milieu réactionnel, plus la probabilité de formation du complexe ESS inactif augmente.</a:t>
            </a:r>
          </a:p>
        </p:txBody>
      </p:sp>
      <p:sp>
        <p:nvSpPr>
          <p:cNvPr id="10" name="ZoneTexte 9">
            <a:extLst>
              <a:ext uri="{FF2B5EF4-FFF2-40B4-BE49-F238E27FC236}">
                <a16:creationId xmlns:a16="http://schemas.microsoft.com/office/drawing/2014/main" id="{8A347A06-5702-EE19-F3B1-B1E7A737A044}"/>
              </a:ext>
            </a:extLst>
          </p:cNvPr>
          <p:cNvSpPr txBox="1"/>
          <p:nvPr/>
        </p:nvSpPr>
        <p:spPr>
          <a:xfrm>
            <a:off x="1603515" y="1940764"/>
            <a:ext cx="7712764" cy="579967"/>
          </a:xfrm>
          <a:prstGeom prst="rect">
            <a:avLst/>
          </a:prstGeom>
          <a:noFill/>
        </p:spPr>
        <p:txBody>
          <a:bodyPr wrap="square">
            <a:spAutoFit/>
          </a:bodyPr>
          <a:lstStyle/>
          <a:p>
            <a:pPr>
              <a:lnSpc>
                <a:spcPct val="150000"/>
              </a:lnSpc>
            </a:pPr>
            <a:r>
              <a:rPr lang="fr-FR" sz="2400" b="1" dirty="0">
                <a:solidFill>
                  <a:srgbClr val="0070C0"/>
                </a:solidFill>
                <a:latin typeface="Times New Roman" panose="02020603050405020304" pitchFamily="18" charset="0"/>
                <a:ea typeface="Overpass Light" pitchFamily="34" charset="-122"/>
                <a:cs typeface="Times New Roman" panose="02020603050405020304" pitchFamily="18" charset="0"/>
              </a:rPr>
              <a:t>Cas de l'acétylcholine estérase</a:t>
            </a:r>
            <a:endParaRPr lang="fr-FR" sz="1800" dirty="0">
              <a:latin typeface="Times New Roman" panose="02020603050405020304" pitchFamily="18" charset="0"/>
            </a:endParaRPr>
          </a:p>
        </p:txBody>
      </p:sp>
      <p:sp>
        <p:nvSpPr>
          <p:cNvPr id="12" name="Text 3">
            <a:extLst>
              <a:ext uri="{FF2B5EF4-FFF2-40B4-BE49-F238E27FC236}">
                <a16:creationId xmlns:a16="http://schemas.microsoft.com/office/drawing/2014/main" id="{25817C7E-C39C-DBA3-2016-64BA66B5D4C4}"/>
              </a:ext>
            </a:extLst>
          </p:cNvPr>
          <p:cNvSpPr/>
          <p:nvPr/>
        </p:nvSpPr>
        <p:spPr>
          <a:xfrm>
            <a:off x="263836" y="2099821"/>
            <a:ext cx="2977039" cy="372070"/>
          </a:xfrm>
          <a:prstGeom prst="rect">
            <a:avLst/>
          </a:prstGeom>
          <a:noFill/>
          <a:ln/>
        </p:spPr>
        <p:txBody>
          <a:bodyPr wrap="none" lIns="0" tIns="0" rIns="0" bIns="0" rtlCol="0" anchor="t"/>
          <a:lstStyle/>
          <a:p>
            <a:pPr marL="0" indent="0">
              <a:lnSpc>
                <a:spcPts val="2900"/>
              </a:lnSpc>
              <a:buNone/>
            </a:pPr>
            <a:r>
              <a:rPr lang="en-US" sz="2400" b="1" dirty="0" err="1">
                <a:solidFill>
                  <a:srgbClr val="0070C0"/>
                </a:solidFill>
                <a:latin typeface="Times New Roman" panose="02020603050405020304" pitchFamily="18" charset="0"/>
                <a:ea typeface="Overpass Light" pitchFamily="34" charset="-122"/>
                <a:cs typeface="Times New Roman" panose="02020603050405020304" pitchFamily="18" charset="0"/>
              </a:rPr>
              <a:t>Exemple</a:t>
            </a:r>
            <a:r>
              <a:rPr lang="en-US" sz="2400" b="1" dirty="0">
                <a:solidFill>
                  <a:srgbClr val="0070C0"/>
                </a:solidFill>
                <a:latin typeface="Times New Roman" panose="02020603050405020304" pitchFamily="18" charset="0"/>
                <a:ea typeface="Overpass Light" pitchFamily="34" charset="-122"/>
                <a:cs typeface="Times New Roman" panose="02020603050405020304" pitchFamily="18" charset="0"/>
              </a:rPr>
              <a:t> :</a:t>
            </a:r>
          </a:p>
        </p:txBody>
      </p:sp>
      <p:pic>
        <p:nvPicPr>
          <p:cNvPr id="14" name="Image 13">
            <a:extLst>
              <a:ext uri="{FF2B5EF4-FFF2-40B4-BE49-F238E27FC236}">
                <a16:creationId xmlns:a16="http://schemas.microsoft.com/office/drawing/2014/main" id="{992439B4-29FE-C433-EBF6-8B40176B81C7}"/>
              </a:ext>
            </a:extLst>
          </p:cNvPr>
          <p:cNvPicPr>
            <a:picLocks noChangeAspect="1"/>
          </p:cNvPicPr>
          <p:nvPr/>
        </p:nvPicPr>
        <p:blipFill>
          <a:blip r:embed="rId4"/>
          <a:stretch>
            <a:fillRect/>
          </a:stretch>
        </p:blipFill>
        <p:spPr>
          <a:xfrm>
            <a:off x="575866" y="4490920"/>
            <a:ext cx="13346146" cy="3595832"/>
          </a:xfrm>
          <a:prstGeom prst="rect">
            <a:avLst/>
          </a:prstGeom>
          <a:ln w="57150">
            <a:solidFill>
              <a:srgbClr val="00B0F0"/>
            </a:solidFill>
          </a:ln>
        </p:spPr>
      </p:pic>
    </p:spTree>
    <p:extLst>
      <p:ext uri="{BB962C8B-B14F-4D97-AF65-F5344CB8AC3E}">
        <p14:creationId xmlns:p14="http://schemas.microsoft.com/office/powerpoint/2010/main" val="3701863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76118-9CD6-0011-D2EF-49C7C03EF6E5}"/>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D6533E5-C82A-3238-3135-144556B50333}"/>
              </a:ext>
            </a:extLst>
          </p:cNvPr>
          <p:cNvPicPr>
            <a:picLocks noChangeAspect="1"/>
          </p:cNvPicPr>
          <p:nvPr/>
        </p:nvPicPr>
        <p:blipFill>
          <a:blip r:embed="rId3"/>
          <a:stretch>
            <a:fillRect/>
          </a:stretch>
        </p:blipFill>
        <p:spPr>
          <a:xfrm flipH="1">
            <a:off x="-797239" y="0"/>
            <a:ext cx="371061" cy="8229600"/>
          </a:xfrm>
          <a:prstGeom prst="rect">
            <a:avLst/>
          </a:prstGeom>
        </p:spPr>
      </p:pic>
      <p:sp>
        <p:nvSpPr>
          <p:cNvPr id="4" name="Text 0">
            <a:extLst>
              <a:ext uri="{FF2B5EF4-FFF2-40B4-BE49-F238E27FC236}">
                <a16:creationId xmlns:a16="http://schemas.microsoft.com/office/drawing/2014/main" id="{5818863F-78FF-A0F7-E4E3-09A711F28F2A}"/>
              </a:ext>
            </a:extLst>
          </p:cNvPr>
          <p:cNvSpPr/>
          <p:nvPr/>
        </p:nvSpPr>
        <p:spPr>
          <a:xfrm>
            <a:off x="132522" y="155885"/>
            <a:ext cx="7405092"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 Inhibition par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excès</a:t>
            </a: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 de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substrat</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7" name="ZoneTexte 6">
            <a:extLst>
              <a:ext uri="{FF2B5EF4-FFF2-40B4-BE49-F238E27FC236}">
                <a16:creationId xmlns:a16="http://schemas.microsoft.com/office/drawing/2014/main" id="{B179592A-AF05-ACC9-EAE2-E7C5195E638A}"/>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pic>
        <p:nvPicPr>
          <p:cNvPr id="11" name="Image 10">
            <a:extLst>
              <a:ext uri="{FF2B5EF4-FFF2-40B4-BE49-F238E27FC236}">
                <a16:creationId xmlns:a16="http://schemas.microsoft.com/office/drawing/2014/main" id="{DE302AAD-1DB5-5144-491D-EA961F4471E0}"/>
              </a:ext>
            </a:extLst>
          </p:cNvPr>
          <p:cNvPicPr>
            <a:picLocks noChangeAspect="1"/>
          </p:cNvPicPr>
          <p:nvPr/>
        </p:nvPicPr>
        <p:blipFill>
          <a:blip r:embed="rId4"/>
          <a:stretch>
            <a:fillRect/>
          </a:stretch>
        </p:blipFill>
        <p:spPr>
          <a:xfrm>
            <a:off x="781878" y="1881809"/>
            <a:ext cx="12337774" cy="4916556"/>
          </a:xfrm>
          <a:prstGeom prst="rect">
            <a:avLst/>
          </a:prstGeom>
          <a:ln w="57150">
            <a:solidFill>
              <a:srgbClr val="00B0F0"/>
            </a:solidFill>
          </a:ln>
        </p:spPr>
      </p:pic>
    </p:spTree>
    <p:extLst>
      <p:ext uri="{BB962C8B-B14F-4D97-AF65-F5344CB8AC3E}">
        <p14:creationId xmlns:p14="http://schemas.microsoft.com/office/powerpoint/2010/main" val="1369988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10A5EB7-4B30-AA0F-223B-39C9001AE59A}"/>
              </a:ext>
            </a:extLst>
          </p:cNvPr>
          <p:cNvPicPr>
            <a:picLocks noChangeAspect="1"/>
          </p:cNvPicPr>
          <p:nvPr/>
        </p:nvPicPr>
        <p:blipFill>
          <a:blip r:embed="rId2"/>
          <a:stretch>
            <a:fillRect/>
          </a:stretch>
        </p:blipFill>
        <p:spPr>
          <a:xfrm>
            <a:off x="2620687" y="1592021"/>
            <a:ext cx="8829190" cy="5045558"/>
          </a:xfrm>
          <a:prstGeom prst="rect">
            <a:avLst/>
          </a:prstGeom>
          <a:ln w="57150">
            <a:solidFill>
              <a:srgbClr val="00B0F0"/>
            </a:solidFill>
          </a:ln>
        </p:spPr>
      </p:pic>
      <p:sp>
        <p:nvSpPr>
          <p:cNvPr id="7" name="ZoneTexte 6">
            <a:extLst>
              <a:ext uri="{FF2B5EF4-FFF2-40B4-BE49-F238E27FC236}">
                <a16:creationId xmlns:a16="http://schemas.microsoft.com/office/drawing/2014/main" id="{8FA85C45-58D7-749E-6CCA-B91110EF2D54}"/>
              </a:ext>
            </a:extLst>
          </p:cNvPr>
          <p:cNvSpPr txBox="1"/>
          <p:nvPr/>
        </p:nvSpPr>
        <p:spPr>
          <a:xfrm>
            <a:off x="2440716" y="461253"/>
            <a:ext cx="11286699" cy="523220"/>
          </a:xfrm>
          <a:prstGeom prst="rect">
            <a:avLst/>
          </a:prstGeom>
          <a:noFill/>
        </p:spPr>
        <p:txBody>
          <a:bodyPr wrap="square">
            <a:spAutoFit/>
          </a:bodyPr>
          <a:lstStyle/>
          <a:p>
            <a:r>
              <a:rPr lang="fr-FR" sz="2800" b="1" dirty="0">
                <a:solidFill>
                  <a:srgbClr val="00B0F0"/>
                </a:solidFill>
                <a:latin typeface="Times New Roman" panose="02020603050405020304" pitchFamily="18" charset="0"/>
                <a:ea typeface="Petrona Bold" pitchFamily="34" charset="-122"/>
                <a:cs typeface="Times New Roman" panose="02020603050405020304" pitchFamily="18" charset="0"/>
              </a:rPr>
              <a:t>Courbe de Michaelis-Menten d’inhibition par excès de substrat</a:t>
            </a:r>
          </a:p>
        </p:txBody>
      </p:sp>
      <p:sp>
        <p:nvSpPr>
          <p:cNvPr id="8" name="AutoShape 2" descr="inhib. par excès de S">
            <a:extLst>
              <a:ext uri="{FF2B5EF4-FFF2-40B4-BE49-F238E27FC236}">
                <a16:creationId xmlns:a16="http://schemas.microsoft.com/office/drawing/2014/main" id="{CA6F1692-5A50-6952-9FC7-8D9DF1D6E81D}"/>
              </a:ext>
            </a:extLst>
          </p:cNvPr>
          <p:cNvSpPr>
            <a:spLocks noChangeAspect="1" noChangeArrowheads="1"/>
          </p:cNvSpPr>
          <p:nvPr/>
        </p:nvSpPr>
        <p:spPr bwMode="auto">
          <a:xfrm>
            <a:off x="7162800" y="396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11275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563757"/>
          </a:xfrm>
          <a:prstGeom prst="rect">
            <a:avLst/>
          </a:prstGeom>
        </p:spPr>
      </p:pic>
      <p:sp>
        <p:nvSpPr>
          <p:cNvPr id="4" name="Text 0"/>
          <p:cNvSpPr/>
          <p:nvPr/>
        </p:nvSpPr>
        <p:spPr>
          <a:xfrm>
            <a:off x="717750" y="657116"/>
            <a:ext cx="8349377" cy="722233"/>
          </a:xfrm>
          <a:prstGeom prst="rect">
            <a:avLst/>
          </a:prstGeom>
          <a:noFill/>
          <a:ln/>
        </p:spPr>
        <p:txBody>
          <a:bodyPr wrap="none" lIns="0" tIns="0" rIns="0" bIns="0" rtlCol="0" anchor="t"/>
          <a:lstStyle/>
          <a:p>
            <a:pPr marL="0" indent="0">
              <a:lnSpc>
                <a:spcPts val="5650"/>
              </a:lnSpc>
              <a:buNone/>
            </a:pPr>
            <a:r>
              <a:rPr lang="en-US" sz="6450" b="1" dirty="0">
                <a:solidFill>
                  <a:srgbClr val="00B0F0"/>
                </a:solidFill>
                <a:latin typeface="Times New Roman" panose="02020603050405020304" pitchFamily="18" charset="0"/>
                <a:ea typeface="Petrona Bold" pitchFamily="34" charset="-122"/>
                <a:cs typeface="Times New Roman" panose="02020603050405020304" pitchFamily="18" charset="0"/>
              </a:rPr>
              <a:t>I. Inhibition </a:t>
            </a:r>
            <a:r>
              <a:rPr lang="en-US" sz="6450" b="1" dirty="0" err="1">
                <a:solidFill>
                  <a:srgbClr val="00B0F0"/>
                </a:solidFill>
                <a:latin typeface="Times New Roman" panose="02020603050405020304" pitchFamily="18" charset="0"/>
                <a:ea typeface="Petrona Bold" pitchFamily="34" charset="-122"/>
                <a:cs typeface="Times New Roman" panose="02020603050405020304" pitchFamily="18" charset="0"/>
              </a:rPr>
              <a:t>enzymatique</a:t>
            </a:r>
            <a:r>
              <a:rPr lang="en-US" sz="6450" b="1" dirty="0">
                <a:solidFill>
                  <a:srgbClr val="00B0F0"/>
                </a:solidFill>
                <a:latin typeface="Times New Roman" panose="02020603050405020304" pitchFamily="18" charset="0"/>
                <a:ea typeface="Petrona Bold" pitchFamily="34" charset="-122"/>
                <a:cs typeface="Times New Roman" panose="02020603050405020304" pitchFamily="18" charset="0"/>
              </a:rPr>
              <a:t> </a:t>
            </a:r>
            <a:r>
              <a:rPr lang="en-US" sz="6450" b="1" dirty="0" err="1">
                <a:solidFill>
                  <a:srgbClr val="00B0F0"/>
                </a:solidFill>
                <a:latin typeface="Times New Roman" panose="02020603050405020304" pitchFamily="18" charset="0"/>
                <a:ea typeface="Petrona Bold" pitchFamily="34" charset="-122"/>
                <a:cs typeface="Times New Roman" panose="02020603050405020304" pitchFamily="18" charset="0"/>
              </a:rPr>
              <a:t>réversible</a:t>
            </a:r>
            <a:endParaRPr lang="en-US" sz="645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10" name="Text 6"/>
          <p:cNvSpPr/>
          <p:nvPr/>
        </p:nvSpPr>
        <p:spPr>
          <a:xfrm>
            <a:off x="5356265" y="4730829"/>
            <a:ext cx="196572" cy="346710"/>
          </a:xfrm>
          <a:prstGeom prst="rect">
            <a:avLst/>
          </a:prstGeom>
          <a:noFill/>
          <a:ln/>
        </p:spPr>
        <p:txBody>
          <a:bodyPr wrap="none" lIns="0" tIns="0" rIns="0" bIns="0" rtlCol="0" anchor="t"/>
          <a:lstStyle/>
          <a:p>
            <a:pPr marL="0" indent="0" algn="ctr">
              <a:lnSpc>
                <a:spcPts val="2700"/>
              </a:lnSpc>
              <a:buNone/>
            </a:pPr>
            <a:endParaRPr lang="en-US" sz="2700" dirty="0"/>
          </a:p>
        </p:txBody>
      </p:sp>
      <p:sp>
        <p:nvSpPr>
          <p:cNvPr id="7" name="ZoneTexte 6">
            <a:extLst>
              <a:ext uri="{FF2B5EF4-FFF2-40B4-BE49-F238E27FC236}">
                <a16:creationId xmlns:a16="http://schemas.microsoft.com/office/drawing/2014/main" id="{A61E21FC-A4B6-4BA8-545F-CF030783C090}"/>
              </a:ext>
            </a:extLst>
          </p:cNvPr>
          <p:cNvSpPr txBox="1"/>
          <p:nvPr/>
        </p:nvSpPr>
        <p:spPr>
          <a:xfrm>
            <a:off x="258418" y="2198671"/>
            <a:ext cx="14113564" cy="2600199"/>
          </a:xfrm>
          <a:prstGeom prst="rect">
            <a:avLst/>
          </a:prstGeom>
          <a:noFill/>
        </p:spPr>
        <p:txBody>
          <a:bodyPr wrap="square">
            <a:spAutoFit/>
          </a:bodyPr>
          <a:lstStyle/>
          <a:p>
            <a:pPr algn="just">
              <a:lnSpc>
                <a:spcPct val="150000"/>
              </a:lnSpc>
            </a:pP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L'inhibition réversible est un mécanisme où un inhibiteur se lie </a:t>
            </a:r>
            <a:r>
              <a:rPr lang="fr-FR" sz="2800" b="1" u="sng" dirty="0">
                <a:solidFill>
                  <a:srgbClr val="00B050"/>
                </a:solidFill>
                <a:latin typeface="Times New Roman" panose="02020603050405020304" pitchFamily="18" charset="0"/>
                <a:ea typeface="Inter" pitchFamily="34" charset="-122"/>
                <a:cs typeface="Times New Roman" panose="02020603050405020304" pitchFamily="18" charset="0"/>
              </a:rPr>
              <a:t>temporairement</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 à une enzyme, réduisant ou bloquant son activité catalytique. </a:t>
            </a:r>
            <a:r>
              <a:rPr lang="fr-FR" sz="2800" b="1" u="sng" dirty="0">
                <a:solidFill>
                  <a:srgbClr val="00B050"/>
                </a:solidFill>
                <a:latin typeface="Times New Roman" panose="02020603050405020304" pitchFamily="18" charset="0"/>
                <a:ea typeface="Inter" pitchFamily="34" charset="-122"/>
                <a:cs typeface="Times New Roman" panose="02020603050405020304" pitchFamily="18" charset="0"/>
              </a:rPr>
              <a:t>Cette liaison est non covalente </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et peut être dissociée, permettant ainsi à </a:t>
            </a:r>
            <a:r>
              <a:rPr lang="fr-FR" sz="2800" b="1" u="sng" dirty="0">
                <a:solidFill>
                  <a:srgbClr val="00B050"/>
                </a:solidFill>
                <a:latin typeface="Times New Roman" panose="02020603050405020304" pitchFamily="18" charset="0"/>
                <a:ea typeface="Inter" pitchFamily="34" charset="-122"/>
                <a:cs typeface="Times New Roman" panose="02020603050405020304" pitchFamily="18" charset="0"/>
              </a:rPr>
              <a:t>l'enzyme de retrouver sa fonction après l'élimination de l'inhibiteur</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3" name="Text 1">
            <a:extLst>
              <a:ext uri="{FF2B5EF4-FFF2-40B4-BE49-F238E27FC236}">
                <a16:creationId xmlns:a16="http://schemas.microsoft.com/office/drawing/2014/main" id="{1500249E-75CA-96DB-C0F5-0663246FDED9}"/>
              </a:ext>
            </a:extLst>
          </p:cNvPr>
          <p:cNvSpPr/>
          <p:nvPr/>
        </p:nvSpPr>
        <p:spPr>
          <a:xfrm>
            <a:off x="132523" y="4353330"/>
            <a:ext cx="14762922" cy="1451610"/>
          </a:xfrm>
          <a:prstGeom prst="rect">
            <a:avLst/>
          </a:prstGeom>
          <a:noFill/>
          <a:ln/>
        </p:spPr>
        <p:txBody>
          <a:bodyPr wrap="square" lIns="0" tIns="0" rIns="0" bIns="0" rtlCol="0" anchor="t"/>
          <a:lstStyle/>
          <a:p>
            <a:pPr marL="0" indent="0">
              <a:lnSpc>
                <a:spcPct val="150000"/>
              </a:lnSpc>
              <a:buNone/>
            </a:pPr>
            <a:endParaRPr lang="en-US" sz="2400" dirty="0">
              <a:solidFill>
                <a:srgbClr val="272525"/>
              </a:solidFill>
              <a:latin typeface="Times New Roman" panose="02020603050405020304" pitchFamily="18" charset="0"/>
              <a:ea typeface="Inter" pitchFamily="34" charset="-122"/>
              <a:cs typeface="Times New Roman" panose="02020603050405020304" pitchFamily="18" charset="0"/>
            </a:endParaRPr>
          </a:p>
        </p:txBody>
      </p:sp>
      <p:sp>
        <p:nvSpPr>
          <p:cNvPr id="5" name="ZoneTexte 4">
            <a:extLst>
              <a:ext uri="{FF2B5EF4-FFF2-40B4-BE49-F238E27FC236}">
                <a16:creationId xmlns:a16="http://schemas.microsoft.com/office/drawing/2014/main" id="{9B97D2F8-88E3-FDE3-BE37-FEF9677CEF70}"/>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FC2C-3F38-AE8E-81DD-77B3FA4E5813}"/>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7DBD211D-44DE-D613-A6D0-D6BBE33465ED}"/>
              </a:ext>
            </a:extLst>
          </p:cNvPr>
          <p:cNvPicPr>
            <a:picLocks noChangeAspect="1"/>
          </p:cNvPicPr>
          <p:nvPr/>
        </p:nvPicPr>
        <p:blipFill>
          <a:blip r:embed="rId3"/>
          <a:stretch>
            <a:fillRect/>
          </a:stretch>
        </p:blipFill>
        <p:spPr>
          <a:xfrm flipH="1">
            <a:off x="-797239" y="0"/>
            <a:ext cx="371061" cy="8229600"/>
          </a:xfrm>
          <a:prstGeom prst="rect">
            <a:avLst/>
          </a:prstGeom>
        </p:spPr>
      </p:pic>
      <p:pic>
        <p:nvPicPr>
          <p:cNvPr id="15" name="Image 14">
            <a:extLst>
              <a:ext uri="{FF2B5EF4-FFF2-40B4-BE49-F238E27FC236}">
                <a16:creationId xmlns:a16="http://schemas.microsoft.com/office/drawing/2014/main" id="{12AF5DD8-ECF9-2EA8-410D-2BE561E320FF}"/>
              </a:ext>
            </a:extLst>
          </p:cNvPr>
          <p:cNvPicPr>
            <a:picLocks noChangeAspect="1"/>
          </p:cNvPicPr>
          <p:nvPr/>
        </p:nvPicPr>
        <p:blipFill>
          <a:blip r:embed="rId4"/>
          <a:stretch>
            <a:fillRect/>
          </a:stretch>
        </p:blipFill>
        <p:spPr>
          <a:xfrm>
            <a:off x="2216865" y="1219573"/>
            <a:ext cx="10641496" cy="5605787"/>
          </a:xfrm>
          <a:prstGeom prst="rect">
            <a:avLst/>
          </a:prstGeom>
          <a:ln w="57150">
            <a:solidFill>
              <a:srgbClr val="00B0F0"/>
            </a:solidFill>
          </a:ln>
        </p:spPr>
      </p:pic>
      <p:sp>
        <p:nvSpPr>
          <p:cNvPr id="17" name="ZoneTexte 16">
            <a:extLst>
              <a:ext uri="{FF2B5EF4-FFF2-40B4-BE49-F238E27FC236}">
                <a16:creationId xmlns:a16="http://schemas.microsoft.com/office/drawing/2014/main" id="{9C835D6E-8C54-C5D2-ACD3-195D81E6DF72}"/>
              </a:ext>
            </a:extLst>
          </p:cNvPr>
          <p:cNvSpPr txBox="1"/>
          <p:nvPr/>
        </p:nvSpPr>
        <p:spPr>
          <a:xfrm>
            <a:off x="350951" y="7144788"/>
            <a:ext cx="14373325" cy="954107"/>
          </a:xfrm>
          <a:prstGeom prst="rect">
            <a:avLst/>
          </a:prstGeom>
          <a:noFill/>
        </p:spPr>
        <p:txBody>
          <a:bodyPr wrap="square">
            <a:spAutoFit/>
          </a:bodyPr>
          <a:lstStyle/>
          <a:p>
            <a:r>
              <a:rPr lang="fr-FR" sz="2800" b="0" i="0" u="none" strike="noStrike" baseline="0" dirty="0">
                <a:solidFill>
                  <a:srgbClr val="000000"/>
                </a:solidFill>
                <a:latin typeface="Times New Roman" panose="02020603050405020304" pitchFamily="18" charset="0"/>
              </a:rPr>
              <a:t>Quand on porte </a:t>
            </a:r>
            <a:r>
              <a:rPr lang="fr-FR" sz="2800" b="1" i="0" u="none" strike="noStrike" baseline="0" dirty="0">
                <a:solidFill>
                  <a:srgbClr val="000000"/>
                </a:solidFill>
                <a:latin typeface="Times New Roman" panose="02020603050405020304" pitchFamily="18" charset="0"/>
              </a:rPr>
              <a:t>1/Vi en fonction de 1/[S]</a:t>
            </a:r>
            <a:r>
              <a:rPr lang="fr-FR" sz="2800" b="0" i="0" u="none" strike="noStrike" baseline="0" dirty="0">
                <a:solidFill>
                  <a:srgbClr val="000000"/>
                </a:solidFill>
                <a:latin typeface="Times New Roman" panose="02020603050405020304" pitchFamily="18" charset="0"/>
              </a:rPr>
              <a:t>, on obtient une hyperbole dont l’asymptote oblique, de pente Km/Vmax, coupe l’axe en un point -1/Km. </a:t>
            </a:r>
            <a:endParaRPr lang="fr-FR" sz="2800" dirty="0"/>
          </a:p>
        </p:txBody>
      </p:sp>
      <p:sp>
        <p:nvSpPr>
          <p:cNvPr id="3" name="ZoneTexte 2">
            <a:extLst>
              <a:ext uri="{FF2B5EF4-FFF2-40B4-BE49-F238E27FC236}">
                <a16:creationId xmlns:a16="http://schemas.microsoft.com/office/drawing/2014/main" id="{04F2E7D6-00E9-3120-1AFD-4EAB269F7DD6}"/>
              </a:ext>
            </a:extLst>
          </p:cNvPr>
          <p:cNvSpPr txBox="1"/>
          <p:nvPr/>
        </p:nvSpPr>
        <p:spPr>
          <a:xfrm>
            <a:off x="2216865" y="99926"/>
            <a:ext cx="11446126" cy="800219"/>
          </a:xfrm>
          <a:prstGeom prst="rect">
            <a:avLst/>
          </a:prstGeom>
          <a:noFill/>
        </p:spPr>
        <p:txBody>
          <a:bodyPr wrap="square">
            <a:spAutoFit/>
          </a:bodyPr>
          <a:lstStyle/>
          <a:p>
            <a:pPr algn="l"/>
            <a:endParaRPr lang="fr-FR" sz="1400" b="0" i="0" u="none" strike="noStrike" baseline="0" dirty="0">
              <a:solidFill>
                <a:srgbClr val="000000"/>
              </a:solidFill>
              <a:latin typeface="Times New Roman" panose="02020603050405020304" pitchFamily="18" charset="0"/>
            </a:endParaRPr>
          </a:p>
          <a:p>
            <a:r>
              <a:rPr lang="fr-FR" sz="3200" b="1" dirty="0">
                <a:solidFill>
                  <a:srgbClr val="0070C0"/>
                </a:solidFill>
                <a:latin typeface="Times New Roman" panose="02020603050405020304" pitchFamily="18" charset="0"/>
                <a:ea typeface="Petrona Bold" pitchFamily="34" charset="-122"/>
                <a:cs typeface="Times New Roman" panose="02020603050405020304" pitchFamily="18" charset="0"/>
              </a:rPr>
              <a:t>Graphique </a:t>
            </a:r>
            <a:r>
              <a:rPr lang="fr-FR" sz="3200" b="1" dirty="0" err="1">
                <a:solidFill>
                  <a:srgbClr val="0070C0"/>
                </a:solidFill>
                <a:latin typeface="Times New Roman" panose="02020603050405020304" pitchFamily="18" charset="0"/>
                <a:ea typeface="Petrona Bold" pitchFamily="34" charset="-122"/>
                <a:cs typeface="Times New Roman" panose="02020603050405020304" pitchFamily="18" charset="0"/>
              </a:rPr>
              <a:t>Lineweaver-Burk</a:t>
            </a:r>
            <a:r>
              <a:rPr lang="fr-FR" sz="3200" b="1" dirty="0">
                <a:solidFill>
                  <a:srgbClr val="0070C0"/>
                </a:solidFill>
                <a:latin typeface="Times New Roman" panose="02020603050405020304" pitchFamily="18" charset="0"/>
                <a:ea typeface="Petrona Bold" pitchFamily="34" charset="-122"/>
                <a:cs typeface="Times New Roman" panose="02020603050405020304" pitchFamily="18" charset="0"/>
              </a:rPr>
              <a:t> d'inhibition par excès de substrat</a:t>
            </a:r>
          </a:p>
        </p:txBody>
      </p:sp>
      <p:sp>
        <p:nvSpPr>
          <p:cNvPr id="4" name="ZoneTexte 3">
            <a:extLst>
              <a:ext uri="{FF2B5EF4-FFF2-40B4-BE49-F238E27FC236}">
                <a16:creationId xmlns:a16="http://schemas.microsoft.com/office/drawing/2014/main" id="{236B54BB-6D1E-FF90-3B38-33FF7FD19E79}"/>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311621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D6643-8E22-A8C0-B8B8-557906092557}"/>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0537AE3-D9D2-E583-D245-737C89D57E19}"/>
              </a:ext>
            </a:extLst>
          </p:cNvPr>
          <p:cNvPicPr>
            <a:picLocks noChangeAspect="1"/>
          </p:cNvPicPr>
          <p:nvPr/>
        </p:nvPicPr>
        <p:blipFill>
          <a:blip r:embed="rId3"/>
          <a:stretch>
            <a:fillRect/>
          </a:stretch>
        </p:blipFill>
        <p:spPr>
          <a:xfrm>
            <a:off x="0" y="0"/>
            <a:ext cx="14630400" cy="1563757"/>
          </a:xfrm>
          <a:prstGeom prst="rect">
            <a:avLst/>
          </a:prstGeom>
        </p:spPr>
      </p:pic>
      <p:sp>
        <p:nvSpPr>
          <p:cNvPr id="4" name="Text 0">
            <a:extLst>
              <a:ext uri="{FF2B5EF4-FFF2-40B4-BE49-F238E27FC236}">
                <a16:creationId xmlns:a16="http://schemas.microsoft.com/office/drawing/2014/main" id="{ABD814D5-A525-A634-4ED1-4A825EBE96B2}"/>
              </a:ext>
            </a:extLst>
          </p:cNvPr>
          <p:cNvSpPr/>
          <p:nvPr/>
        </p:nvSpPr>
        <p:spPr>
          <a:xfrm>
            <a:off x="505715" y="524932"/>
            <a:ext cx="8349377" cy="722233"/>
          </a:xfrm>
          <a:prstGeom prst="rect">
            <a:avLst/>
          </a:prstGeom>
          <a:noFill/>
          <a:ln/>
        </p:spPr>
        <p:txBody>
          <a:bodyPr wrap="none" lIns="0" tIns="0" rIns="0" bIns="0" rtlCol="0" anchor="t"/>
          <a:lstStyle/>
          <a:p>
            <a:pPr marL="0" indent="0">
              <a:lnSpc>
                <a:spcPts val="5650"/>
              </a:lnSpc>
              <a:buNone/>
            </a:pPr>
            <a:r>
              <a:rPr lang="en-US" sz="6450" b="1" dirty="0">
                <a:solidFill>
                  <a:srgbClr val="00B0F0"/>
                </a:solidFill>
                <a:latin typeface="Times New Roman" panose="02020603050405020304" pitchFamily="18" charset="0"/>
                <a:ea typeface="Petrona Bold" pitchFamily="34" charset="-122"/>
                <a:cs typeface="Times New Roman" panose="02020603050405020304" pitchFamily="18" charset="0"/>
              </a:rPr>
              <a:t>II. Inhibition </a:t>
            </a:r>
            <a:r>
              <a:rPr lang="en-US" sz="6450" b="1" dirty="0" err="1">
                <a:solidFill>
                  <a:srgbClr val="00B0F0"/>
                </a:solidFill>
                <a:latin typeface="Times New Roman" panose="02020603050405020304" pitchFamily="18" charset="0"/>
                <a:ea typeface="Petrona Bold" pitchFamily="34" charset="-122"/>
                <a:cs typeface="Times New Roman" panose="02020603050405020304" pitchFamily="18" charset="0"/>
              </a:rPr>
              <a:t>enzymatique</a:t>
            </a:r>
            <a:r>
              <a:rPr lang="en-US" sz="6450" b="1" dirty="0">
                <a:solidFill>
                  <a:srgbClr val="00B0F0"/>
                </a:solidFill>
                <a:latin typeface="Times New Roman" panose="02020603050405020304" pitchFamily="18" charset="0"/>
                <a:ea typeface="Petrona Bold" pitchFamily="34" charset="-122"/>
                <a:cs typeface="Times New Roman" panose="02020603050405020304" pitchFamily="18" charset="0"/>
              </a:rPr>
              <a:t> </a:t>
            </a:r>
            <a:r>
              <a:rPr lang="en-US" sz="6450" b="1" dirty="0" err="1">
                <a:solidFill>
                  <a:srgbClr val="00B0F0"/>
                </a:solidFill>
                <a:latin typeface="Times New Roman" panose="02020603050405020304" pitchFamily="18" charset="0"/>
                <a:ea typeface="Petrona Bold" pitchFamily="34" charset="-122"/>
                <a:cs typeface="Times New Roman" panose="02020603050405020304" pitchFamily="18" charset="0"/>
              </a:rPr>
              <a:t>irréversible</a:t>
            </a:r>
            <a:endParaRPr lang="en-US" sz="645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10" name="Text 6">
            <a:extLst>
              <a:ext uri="{FF2B5EF4-FFF2-40B4-BE49-F238E27FC236}">
                <a16:creationId xmlns:a16="http://schemas.microsoft.com/office/drawing/2014/main" id="{4AC3EDE0-9D1E-65BF-8765-85EA7FBFF968}"/>
              </a:ext>
            </a:extLst>
          </p:cNvPr>
          <p:cNvSpPr/>
          <p:nvPr/>
        </p:nvSpPr>
        <p:spPr>
          <a:xfrm>
            <a:off x="5356265" y="4730829"/>
            <a:ext cx="196572" cy="346710"/>
          </a:xfrm>
          <a:prstGeom prst="rect">
            <a:avLst/>
          </a:prstGeom>
          <a:noFill/>
          <a:ln/>
        </p:spPr>
        <p:txBody>
          <a:bodyPr wrap="none" lIns="0" tIns="0" rIns="0" bIns="0" rtlCol="0" anchor="t"/>
          <a:lstStyle/>
          <a:p>
            <a:pPr marL="0" indent="0" algn="ctr">
              <a:lnSpc>
                <a:spcPts val="2700"/>
              </a:lnSpc>
              <a:buNone/>
            </a:pPr>
            <a:endParaRPr lang="en-US" sz="2700" dirty="0"/>
          </a:p>
        </p:txBody>
      </p:sp>
      <p:sp>
        <p:nvSpPr>
          <p:cNvPr id="6" name="ZoneTexte 5">
            <a:extLst>
              <a:ext uri="{FF2B5EF4-FFF2-40B4-BE49-F238E27FC236}">
                <a16:creationId xmlns:a16="http://schemas.microsoft.com/office/drawing/2014/main" id="{74B2D223-0A96-ED48-4ABE-E0A9E7407F0C}"/>
              </a:ext>
            </a:extLst>
          </p:cNvPr>
          <p:cNvSpPr txBox="1"/>
          <p:nvPr/>
        </p:nvSpPr>
        <p:spPr>
          <a:xfrm>
            <a:off x="312492" y="1484299"/>
            <a:ext cx="14005415" cy="4539191"/>
          </a:xfrm>
          <a:prstGeom prst="rect">
            <a:avLst/>
          </a:prstGeom>
          <a:noFill/>
        </p:spPr>
        <p:txBody>
          <a:bodyPr wrap="square">
            <a:spAutoFit/>
          </a:bodyPr>
          <a:lstStyle/>
          <a:p>
            <a:pPr algn="just" eaLnBrk="1" hangingPunct="1">
              <a:lnSpc>
                <a:spcPct val="150000"/>
              </a:lnSpc>
            </a:pP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L'inhibition enzymatique irréversible fait référence à un mécanisme par lequel un inhibiteur se lie de manière </a:t>
            </a:r>
            <a:r>
              <a:rPr lang="fr-FR" sz="2800" b="1" u="sng" dirty="0">
                <a:solidFill>
                  <a:srgbClr val="00B050"/>
                </a:solidFill>
                <a:latin typeface="Times New Roman" panose="02020603050405020304" pitchFamily="18" charset="0"/>
                <a:ea typeface="Inter" pitchFamily="34" charset="-122"/>
                <a:cs typeface="Times New Roman" panose="02020603050405020304" pitchFamily="18" charset="0"/>
              </a:rPr>
              <a:t>permanente</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 à un enzyme, </a:t>
            </a:r>
            <a:r>
              <a:rPr lang="fr-FR" sz="2800" b="1" u="sng" dirty="0">
                <a:solidFill>
                  <a:srgbClr val="00B050"/>
                </a:solidFill>
                <a:latin typeface="Times New Roman" panose="02020603050405020304" pitchFamily="18" charset="0"/>
                <a:ea typeface="Inter" pitchFamily="34" charset="-122"/>
                <a:cs typeface="Times New Roman" panose="02020603050405020304" pitchFamily="18" charset="0"/>
              </a:rPr>
              <a:t>bloquant ainsi son activité catalytique</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 Contrairement à l'inhibition réversible, où l'inhibiteur se dissocie de l'enzyme après un certain temps, dans l'inhibition irréversible, l'inhibiteur forme une liaison covalente ou de très forte affinité avec l'enzyme, en se combinant </a:t>
            </a:r>
            <a:r>
              <a:rPr lang="fr-FR" altLang="fr-FR" sz="2800" dirty="0">
                <a:solidFill>
                  <a:srgbClr val="272525"/>
                </a:solidFill>
                <a:latin typeface="Times New Roman" panose="02020603050405020304" pitchFamily="18" charset="0"/>
                <a:ea typeface="Inter" pitchFamily="34" charset="-122"/>
                <a:cs typeface="Times New Roman" panose="02020603050405020304" pitchFamily="18" charset="0"/>
              </a:rPr>
              <a:t>avec des groupes fonctionnels </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indispensables à l’activité catalytique (</a:t>
            </a:r>
            <a:r>
              <a:rPr lang="fr-FR" altLang="fr-FR" sz="2800" dirty="0">
                <a:solidFill>
                  <a:srgbClr val="272525"/>
                </a:solidFill>
                <a:latin typeface="Times New Roman" panose="02020603050405020304" pitchFamily="18" charset="0"/>
                <a:ea typeface="Inter" pitchFamily="34" charset="-122"/>
                <a:cs typeface="Times New Roman" panose="02020603050405020304" pitchFamily="18" charset="0"/>
              </a:rPr>
              <a:t>des acides aminés dans le site actif), </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ce qui entraine une </a:t>
            </a:r>
            <a:r>
              <a:rPr lang="fr-FR" sz="2800" b="1" u="sng" dirty="0">
                <a:solidFill>
                  <a:srgbClr val="00B050"/>
                </a:solidFill>
                <a:latin typeface="Times New Roman" panose="02020603050405020304" pitchFamily="18" charset="0"/>
                <a:ea typeface="Inter" pitchFamily="34" charset="-122"/>
                <a:cs typeface="Times New Roman" panose="02020603050405020304" pitchFamily="18" charset="0"/>
              </a:rPr>
              <a:t>modification irréversible de la structure d’enzyme </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empêchant ainsi son fonctionnement de manière permanente.</a:t>
            </a:r>
          </a:p>
        </p:txBody>
      </p:sp>
      <p:sp>
        <p:nvSpPr>
          <p:cNvPr id="3" name="ZoneTexte 2">
            <a:extLst>
              <a:ext uri="{FF2B5EF4-FFF2-40B4-BE49-F238E27FC236}">
                <a16:creationId xmlns:a16="http://schemas.microsoft.com/office/drawing/2014/main" id="{F7C21020-6FAA-84C2-9888-D9F486DC65B7}"/>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2078129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A47A0-F25F-05D1-D973-328DCF858298}"/>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4D7A6941-9347-5566-4235-BE2D8B633131}"/>
              </a:ext>
            </a:extLst>
          </p:cNvPr>
          <p:cNvPicPr>
            <a:picLocks noChangeAspect="1"/>
          </p:cNvPicPr>
          <p:nvPr/>
        </p:nvPicPr>
        <p:blipFill>
          <a:blip r:embed="rId3"/>
          <a:stretch>
            <a:fillRect/>
          </a:stretch>
        </p:blipFill>
        <p:spPr>
          <a:xfrm>
            <a:off x="0" y="0"/>
            <a:ext cx="14630400" cy="1563757"/>
          </a:xfrm>
          <a:prstGeom prst="rect">
            <a:avLst/>
          </a:prstGeom>
        </p:spPr>
      </p:pic>
      <p:sp>
        <p:nvSpPr>
          <p:cNvPr id="4" name="Text 0">
            <a:extLst>
              <a:ext uri="{FF2B5EF4-FFF2-40B4-BE49-F238E27FC236}">
                <a16:creationId xmlns:a16="http://schemas.microsoft.com/office/drawing/2014/main" id="{94E37C14-A9BB-1CFD-1272-344AC0BF6A09}"/>
              </a:ext>
            </a:extLst>
          </p:cNvPr>
          <p:cNvSpPr/>
          <p:nvPr/>
        </p:nvSpPr>
        <p:spPr>
          <a:xfrm>
            <a:off x="505715" y="237696"/>
            <a:ext cx="8349377" cy="722233"/>
          </a:xfrm>
          <a:prstGeom prst="rect">
            <a:avLst/>
          </a:prstGeom>
          <a:noFill/>
          <a:ln/>
        </p:spPr>
        <p:txBody>
          <a:bodyPr wrap="none" lIns="0" tIns="0" rIns="0" bIns="0" rtlCol="0" anchor="t"/>
          <a:lstStyle/>
          <a:p>
            <a:pPr marL="0" indent="0">
              <a:lnSpc>
                <a:spcPts val="5650"/>
              </a:lnSpc>
              <a:buNone/>
            </a:pPr>
            <a:r>
              <a:rPr lang="en-US" sz="6450" b="1" dirty="0">
                <a:solidFill>
                  <a:srgbClr val="00B0F0"/>
                </a:solidFill>
                <a:latin typeface="Times New Roman" panose="02020603050405020304" pitchFamily="18" charset="0"/>
                <a:ea typeface="Petrona Bold" pitchFamily="34" charset="-122"/>
                <a:cs typeface="Times New Roman" panose="02020603050405020304" pitchFamily="18" charset="0"/>
              </a:rPr>
              <a:t>II. Inhibition </a:t>
            </a:r>
            <a:r>
              <a:rPr lang="en-US" sz="6450" b="1" dirty="0" err="1">
                <a:solidFill>
                  <a:srgbClr val="00B0F0"/>
                </a:solidFill>
                <a:latin typeface="Times New Roman" panose="02020603050405020304" pitchFamily="18" charset="0"/>
                <a:ea typeface="Petrona Bold" pitchFamily="34" charset="-122"/>
                <a:cs typeface="Times New Roman" panose="02020603050405020304" pitchFamily="18" charset="0"/>
              </a:rPr>
              <a:t>enzymatique</a:t>
            </a:r>
            <a:r>
              <a:rPr lang="en-US" sz="6450" b="1" dirty="0">
                <a:solidFill>
                  <a:srgbClr val="00B0F0"/>
                </a:solidFill>
                <a:latin typeface="Times New Roman" panose="02020603050405020304" pitchFamily="18" charset="0"/>
                <a:ea typeface="Petrona Bold" pitchFamily="34" charset="-122"/>
                <a:cs typeface="Times New Roman" panose="02020603050405020304" pitchFamily="18" charset="0"/>
              </a:rPr>
              <a:t> </a:t>
            </a:r>
            <a:r>
              <a:rPr lang="en-US" sz="6450" b="1" dirty="0" err="1">
                <a:solidFill>
                  <a:srgbClr val="00B0F0"/>
                </a:solidFill>
                <a:latin typeface="Times New Roman" panose="02020603050405020304" pitchFamily="18" charset="0"/>
                <a:ea typeface="Petrona Bold" pitchFamily="34" charset="-122"/>
                <a:cs typeface="Times New Roman" panose="02020603050405020304" pitchFamily="18" charset="0"/>
              </a:rPr>
              <a:t>irréversible</a:t>
            </a:r>
            <a:endParaRPr lang="en-US" sz="645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10" name="Text 6">
            <a:extLst>
              <a:ext uri="{FF2B5EF4-FFF2-40B4-BE49-F238E27FC236}">
                <a16:creationId xmlns:a16="http://schemas.microsoft.com/office/drawing/2014/main" id="{4C582507-A824-808A-93B6-37F8CA367E39}"/>
              </a:ext>
            </a:extLst>
          </p:cNvPr>
          <p:cNvSpPr/>
          <p:nvPr/>
        </p:nvSpPr>
        <p:spPr>
          <a:xfrm>
            <a:off x="5356265" y="4730829"/>
            <a:ext cx="196572" cy="346710"/>
          </a:xfrm>
          <a:prstGeom prst="rect">
            <a:avLst/>
          </a:prstGeom>
          <a:noFill/>
          <a:ln/>
        </p:spPr>
        <p:txBody>
          <a:bodyPr wrap="none" lIns="0" tIns="0" rIns="0" bIns="0" rtlCol="0" anchor="t"/>
          <a:lstStyle/>
          <a:p>
            <a:pPr marL="0" indent="0" algn="ctr">
              <a:lnSpc>
                <a:spcPts val="2700"/>
              </a:lnSpc>
              <a:buNone/>
            </a:pPr>
            <a:endParaRPr lang="en-US" sz="2700" dirty="0"/>
          </a:p>
        </p:txBody>
      </p:sp>
      <p:sp>
        <p:nvSpPr>
          <p:cNvPr id="6" name="ZoneTexte 5">
            <a:extLst>
              <a:ext uri="{FF2B5EF4-FFF2-40B4-BE49-F238E27FC236}">
                <a16:creationId xmlns:a16="http://schemas.microsoft.com/office/drawing/2014/main" id="{24BA37DD-5362-FDF1-9360-26616FDC4EBD}"/>
              </a:ext>
            </a:extLst>
          </p:cNvPr>
          <p:cNvSpPr txBox="1"/>
          <p:nvPr/>
        </p:nvSpPr>
        <p:spPr>
          <a:xfrm>
            <a:off x="0" y="805316"/>
            <a:ext cx="14259340" cy="7429213"/>
          </a:xfrm>
          <a:prstGeom prst="rect">
            <a:avLst/>
          </a:prstGeom>
          <a:noFill/>
        </p:spPr>
        <p:txBody>
          <a:bodyPr wrap="square">
            <a:spAutoFit/>
          </a:bodyPr>
          <a:lstStyle/>
          <a:p>
            <a:pPr>
              <a:lnSpc>
                <a:spcPct val="115000"/>
              </a:lnSpc>
              <a:spcAft>
                <a:spcPts val="1000"/>
              </a:spcAft>
            </a:pPr>
            <a:r>
              <a:rPr lang="fr-FR" sz="3200" b="1" dirty="0">
                <a:solidFill>
                  <a:srgbClr val="0070C0"/>
                </a:solidFill>
                <a:latin typeface="Times New Roman" panose="02020603050405020304" pitchFamily="18" charset="0"/>
                <a:ea typeface="Petrona Bold" pitchFamily="34" charset="-122"/>
                <a:cs typeface="Times New Roman" panose="02020603050405020304" pitchFamily="18" charset="0"/>
              </a:rPr>
              <a:t>Exemples d'inhibiteurs irréversibles :</a:t>
            </a:r>
          </a:p>
          <a:p>
            <a:pPr marL="342900" lvl="0" indent="-342900" algn="just">
              <a:lnSpc>
                <a:spcPct val="150000"/>
              </a:lnSpc>
              <a:spcAft>
                <a:spcPts val="1000"/>
              </a:spcAft>
              <a:buSzPts val="1000"/>
              <a:buFont typeface="Symbol" panose="05050102010706020507" pitchFamily="18" charset="2"/>
              <a:buChar char=""/>
              <a:tabLst>
                <a:tab pos="457200" algn="l"/>
              </a:tabLst>
            </a:pPr>
            <a:r>
              <a:rPr lang="fr-FR" sz="2800" b="1" dirty="0">
                <a:solidFill>
                  <a:srgbClr val="002060"/>
                </a:solidFill>
                <a:latin typeface="Times New Roman" panose="02020603050405020304" pitchFamily="18" charset="0"/>
                <a:ea typeface="Inter" pitchFamily="34" charset="-122"/>
                <a:cs typeface="Times New Roman" panose="02020603050405020304" pitchFamily="18" charset="0"/>
              </a:rPr>
              <a:t>Aspirine : </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L'aspirine inhibe de manière irréversible l'enzyme cyclooxygénase (COX), qui est impliquée dans la production de prostaglandines, des molécules responsables de la douleur et de l'inflammation. Elle se lie de manière covalente au site actif de l'enzyme.</a:t>
            </a:r>
          </a:p>
          <a:p>
            <a:pPr marL="342900" lvl="0" indent="-342900" algn="just">
              <a:lnSpc>
                <a:spcPct val="150000"/>
              </a:lnSpc>
              <a:spcAft>
                <a:spcPts val="1000"/>
              </a:spcAft>
              <a:buSzPts val="1000"/>
              <a:buFont typeface="Symbol" panose="05050102010706020507" pitchFamily="18" charset="2"/>
              <a:buChar char=""/>
              <a:tabLst>
                <a:tab pos="457200" algn="l"/>
              </a:tabLst>
            </a:pPr>
            <a:r>
              <a:rPr lang="fr-FR" sz="2800" b="1" dirty="0">
                <a:solidFill>
                  <a:srgbClr val="002060"/>
                </a:solidFill>
                <a:latin typeface="Times New Roman" panose="02020603050405020304" pitchFamily="18" charset="0"/>
                <a:ea typeface="Inter" pitchFamily="34" charset="-122"/>
                <a:cs typeface="Times New Roman" panose="02020603050405020304" pitchFamily="18" charset="0"/>
              </a:rPr>
              <a:t>Pénicilline : </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La pénicilline (antibiotique) inhibe de manière irréversible les enzymes responsables de la synthèse de la paroi cellulaire bactérienne, en se liant à des protéines appelées "protéines liant la pénicilline" (PLP), ce qui perturbe la croissance de la cellule bactérienne.</a:t>
            </a:r>
          </a:p>
          <a:p>
            <a:pPr marL="342900" lvl="0" indent="-342900" algn="just">
              <a:lnSpc>
                <a:spcPct val="150000"/>
              </a:lnSpc>
              <a:spcAft>
                <a:spcPts val="1000"/>
              </a:spcAft>
              <a:buSzPts val="1000"/>
              <a:buFont typeface="Symbol" panose="05050102010706020507" pitchFamily="18" charset="2"/>
              <a:buChar char=""/>
              <a:tabLst>
                <a:tab pos="457200" algn="l"/>
              </a:tabLst>
            </a:pPr>
            <a:r>
              <a:rPr lang="fr-FR" sz="2800" b="1" dirty="0">
                <a:solidFill>
                  <a:srgbClr val="002060"/>
                </a:solidFill>
                <a:latin typeface="Times New Roman" panose="02020603050405020304" pitchFamily="18" charset="0"/>
                <a:ea typeface="Inter" pitchFamily="34" charset="-122"/>
                <a:cs typeface="Times New Roman" panose="02020603050405020304" pitchFamily="18" charset="0"/>
              </a:rPr>
              <a:t>Inhibiteurs de la protéase HIV : </a:t>
            </a: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Certains inhibiteurs des protéases du VIH se lient de manière irréversible à l'enzyme, inhibant ainsi la maturation des virions et empêchant la réplication virale.</a:t>
            </a:r>
          </a:p>
        </p:txBody>
      </p:sp>
      <p:sp>
        <p:nvSpPr>
          <p:cNvPr id="3" name="ZoneTexte 2">
            <a:extLst>
              <a:ext uri="{FF2B5EF4-FFF2-40B4-BE49-F238E27FC236}">
                <a16:creationId xmlns:a16="http://schemas.microsoft.com/office/drawing/2014/main" id="{DBB193C0-232C-4E7C-0BC3-25E3823FDE10}"/>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18906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Shape 0"/>
          <p:cNvSpPr/>
          <p:nvPr/>
        </p:nvSpPr>
        <p:spPr>
          <a:xfrm flipH="1">
            <a:off x="14630399" y="0"/>
            <a:ext cx="384313" cy="8229600"/>
          </a:xfrm>
          <a:prstGeom prst="rect">
            <a:avLst/>
          </a:prstGeom>
          <a:solidFill>
            <a:srgbClr val="E5E0DF"/>
          </a:solidFill>
          <a:ln/>
        </p:spPr>
      </p:sp>
      <p:pic>
        <p:nvPicPr>
          <p:cNvPr id="4" name="Image 1" descr="preencoded.png"/>
          <p:cNvPicPr>
            <a:picLocks noChangeAspect="1"/>
          </p:cNvPicPr>
          <p:nvPr/>
        </p:nvPicPr>
        <p:blipFill>
          <a:blip r:embed="rId4"/>
          <a:stretch>
            <a:fillRect/>
          </a:stretch>
        </p:blipFill>
        <p:spPr>
          <a:xfrm flipH="1">
            <a:off x="14630400" y="0"/>
            <a:ext cx="887896" cy="8229600"/>
          </a:xfrm>
          <a:prstGeom prst="rect">
            <a:avLst/>
          </a:prstGeom>
        </p:spPr>
      </p:pic>
      <p:sp>
        <p:nvSpPr>
          <p:cNvPr id="5" name="Text 1"/>
          <p:cNvSpPr/>
          <p:nvPr/>
        </p:nvSpPr>
        <p:spPr>
          <a:xfrm>
            <a:off x="608259" y="327888"/>
            <a:ext cx="7556421" cy="1488519"/>
          </a:xfrm>
          <a:prstGeom prst="rect">
            <a:avLst/>
          </a:prstGeom>
          <a:noFill/>
          <a:ln/>
        </p:spPr>
        <p:txBody>
          <a:bodyPr wrap="squar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Inhibiteurs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enzymatiques</a:t>
            </a: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naturels</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6" name="Text 2"/>
          <p:cNvSpPr/>
          <p:nvPr/>
        </p:nvSpPr>
        <p:spPr>
          <a:xfrm>
            <a:off x="542669" y="1241351"/>
            <a:ext cx="13690836" cy="1451610"/>
          </a:xfrm>
          <a:prstGeom prst="rect">
            <a:avLst/>
          </a:prstGeom>
          <a:noFill/>
          <a:ln/>
        </p:spPr>
        <p:txBody>
          <a:bodyPr wrap="square" lIns="0" tIns="0" rIns="0" bIns="0" rtlCol="0" anchor="t"/>
          <a:lstStyle/>
          <a:p>
            <a:pPr marL="0" indent="0">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De nombreux composés naturels, tels que les phytochimiques présents dans les plantes, ont des propriétés inhibitrices enzymatiques. Ces composés peuvent être utilisés pour traiter diverses maladies ou pour prévenir les dommages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cellulaires</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a:p>
            <a:pPr>
              <a:lnSpc>
                <a:spcPct val="150000"/>
              </a:lnSpc>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Par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exemple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le curcuma,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une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épice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commune,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contient</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de la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curcumine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un puissant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inhibiteur</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enzymatique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qui a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été</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étudié</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pour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ses</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effets</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anticancéreux</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anti-</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inflammatoires</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et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neuroprotecteur</a:t>
            </a:r>
            <a:r>
              <a:rPr lang="en-US" sz="2400" dirty="0" err="1">
                <a:solidFill>
                  <a:srgbClr val="272525"/>
                </a:solidFill>
                <a:latin typeface="Inter" pitchFamily="34" charset="0"/>
                <a:ea typeface="Inter" pitchFamily="34" charset="-122"/>
                <a:cs typeface="Inter" pitchFamily="34" charset="-120"/>
              </a:rPr>
              <a:t>s</a:t>
            </a:r>
            <a:r>
              <a:rPr lang="en-US" sz="2400" dirty="0">
                <a:solidFill>
                  <a:srgbClr val="272525"/>
                </a:solidFill>
                <a:latin typeface="Inter" pitchFamily="34" charset="0"/>
                <a:ea typeface="Inter" pitchFamily="34" charset="-122"/>
                <a:cs typeface="Inter" pitchFamily="34" charset="-120"/>
              </a:rPr>
              <a:t>.</a:t>
            </a:r>
            <a:endParaRPr lang="en-US" sz="2400" dirty="0"/>
          </a:p>
          <a:p>
            <a:pPr marL="0" indent="0">
              <a:lnSpc>
                <a:spcPts val="2850"/>
              </a:lnSpc>
              <a:buNone/>
            </a:pPr>
            <a:endParaRPr lang="en-US" sz="2400" dirty="0">
              <a:solidFill>
                <a:srgbClr val="272525"/>
              </a:solidFill>
              <a:latin typeface="Times New Roman" panose="02020603050405020304" pitchFamily="18" charset="0"/>
              <a:ea typeface="Inter" pitchFamily="34" charset="-122"/>
              <a:cs typeface="Times New Roman" panose="02020603050405020304" pitchFamily="18" charset="0"/>
            </a:endParaRPr>
          </a:p>
        </p:txBody>
      </p:sp>
      <p:sp>
        <p:nvSpPr>
          <p:cNvPr id="7" name="Text 3"/>
          <p:cNvSpPr/>
          <p:nvPr/>
        </p:nvSpPr>
        <p:spPr>
          <a:xfrm>
            <a:off x="793790" y="5338167"/>
            <a:ext cx="7556421" cy="1088708"/>
          </a:xfrm>
          <a:prstGeom prst="rect">
            <a:avLst/>
          </a:prstGeom>
          <a:noFill/>
          <a:ln/>
        </p:spPr>
        <p:txBody>
          <a:bodyPr wrap="square" lIns="0" tIns="0" rIns="0" bIns="0" rtlCol="0" anchor="t"/>
          <a:lstStyle/>
          <a:p>
            <a:pPr marL="0" indent="0">
              <a:lnSpc>
                <a:spcPts val="2850"/>
              </a:lnSpc>
              <a:buNone/>
            </a:pPr>
            <a:endParaRPr lang="en-US" sz="1750" dirty="0"/>
          </a:p>
        </p:txBody>
      </p:sp>
      <p:sp>
        <p:nvSpPr>
          <p:cNvPr id="8" name="ZoneTexte 7">
            <a:extLst>
              <a:ext uri="{FF2B5EF4-FFF2-40B4-BE49-F238E27FC236}">
                <a16:creationId xmlns:a16="http://schemas.microsoft.com/office/drawing/2014/main" id="{7E2C1520-E8BF-D0FF-81A7-27967E6FE43D}"/>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1763712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3A60CB27-63CC-09B3-0825-C644B164FB17}"/>
              </a:ext>
            </a:extLst>
          </p:cNvPr>
          <p:cNvSpPr txBox="1"/>
          <p:nvPr/>
        </p:nvSpPr>
        <p:spPr>
          <a:xfrm>
            <a:off x="119270" y="328136"/>
            <a:ext cx="14511130" cy="3092641"/>
          </a:xfrm>
          <a:prstGeom prst="rect">
            <a:avLst/>
          </a:prstGeom>
          <a:noFill/>
        </p:spPr>
        <p:txBody>
          <a:bodyPr wrap="square">
            <a:spAutoFit/>
          </a:bodyPr>
          <a:lstStyle/>
          <a:p>
            <a:r>
              <a:rPr lang="fr-FR" sz="3200" b="1" dirty="0">
                <a:solidFill>
                  <a:srgbClr val="00B0F0"/>
                </a:solidFill>
                <a:latin typeface="Times New Roman" panose="02020603050405020304" pitchFamily="18" charset="0"/>
                <a:ea typeface="Petrona Bold" pitchFamily="34" charset="-122"/>
                <a:cs typeface="Times New Roman" panose="02020603050405020304" pitchFamily="18" charset="0"/>
              </a:rPr>
              <a:t>L’inhibition par le produit :</a:t>
            </a:r>
          </a:p>
          <a:p>
            <a:pPr>
              <a:lnSpc>
                <a:spcPct val="150000"/>
              </a:lnSpc>
            </a:pPr>
            <a:r>
              <a:rPr lang="fr-FR" sz="2800" dirty="0">
                <a:solidFill>
                  <a:srgbClr val="272525"/>
                </a:solidFill>
                <a:latin typeface="Times New Roman" panose="02020603050405020304" pitchFamily="18" charset="0"/>
                <a:ea typeface="Inter" pitchFamily="34" charset="-122"/>
                <a:cs typeface="Times New Roman" panose="02020603050405020304" pitchFamily="18" charset="0"/>
              </a:rPr>
              <a:t>L’inhibition par le produit a lieu quand le produit d’une réaction occupe le site actif d’une enzyme, empêchant ainsi la fixation de nouvelles molécules de substrat. C’est une des raisons pour lesquelles les mesures d’activité enzymatique sont faites en début de réaction, avant une accumulation significative de produit. </a:t>
            </a:r>
          </a:p>
        </p:txBody>
      </p:sp>
      <p:sp>
        <p:nvSpPr>
          <p:cNvPr id="2" name="ZoneTexte 1">
            <a:extLst>
              <a:ext uri="{FF2B5EF4-FFF2-40B4-BE49-F238E27FC236}">
                <a16:creationId xmlns:a16="http://schemas.microsoft.com/office/drawing/2014/main" id="{FE6A2B16-267C-E29B-C763-72DB211ED5EA}"/>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1211627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flipH="1">
            <a:off x="14630399" y="0"/>
            <a:ext cx="45719" cy="8229600"/>
          </a:xfrm>
          <a:prstGeom prst="rect">
            <a:avLst/>
          </a:prstGeom>
        </p:spPr>
      </p:pic>
      <p:sp>
        <p:nvSpPr>
          <p:cNvPr id="4" name="Text 0"/>
          <p:cNvSpPr/>
          <p:nvPr/>
        </p:nvSpPr>
        <p:spPr>
          <a:xfrm>
            <a:off x="685443" y="658178"/>
            <a:ext cx="10989722" cy="1285161"/>
          </a:xfrm>
          <a:prstGeom prst="rect">
            <a:avLst/>
          </a:prstGeom>
          <a:noFill/>
          <a:ln/>
        </p:spPr>
        <p:txBody>
          <a:bodyPr wrap="square" lIns="0" tIns="0" rIns="0" bIns="0" rtlCol="0" anchor="t"/>
          <a:lstStyle/>
          <a:p>
            <a:pPr marL="0" indent="0">
              <a:lnSpc>
                <a:spcPts val="5050"/>
              </a:lnSpc>
              <a:buNone/>
            </a:pPr>
            <a:r>
              <a:rPr lang="en-US" sz="4200" b="1" dirty="0">
                <a:solidFill>
                  <a:srgbClr val="00B0F0"/>
                </a:solidFill>
                <a:latin typeface="Times New Roman" panose="02020603050405020304" pitchFamily="18" charset="0"/>
                <a:ea typeface="Petrona Bold" pitchFamily="34" charset="-122"/>
                <a:cs typeface="Times New Roman" panose="02020603050405020304" pitchFamily="18" charset="0"/>
              </a:rPr>
              <a:t>Importance de </a:t>
            </a:r>
            <a:r>
              <a:rPr lang="en-US" sz="4200" b="1" dirty="0" err="1">
                <a:solidFill>
                  <a:srgbClr val="00B0F0"/>
                </a:solidFill>
                <a:latin typeface="Times New Roman" panose="02020603050405020304" pitchFamily="18" charset="0"/>
                <a:ea typeface="Petrona Bold" pitchFamily="34" charset="-122"/>
                <a:cs typeface="Times New Roman" panose="02020603050405020304" pitchFamily="18" charset="0"/>
              </a:rPr>
              <a:t>l'inhibition</a:t>
            </a:r>
            <a:r>
              <a:rPr lang="en-US" sz="4200" b="1" dirty="0">
                <a:solidFill>
                  <a:srgbClr val="00B0F0"/>
                </a:solidFill>
                <a:latin typeface="Times New Roman" panose="02020603050405020304" pitchFamily="18" charset="0"/>
                <a:ea typeface="Petrona Bold" pitchFamily="34" charset="-122"/>
                <a:cs typeface="Times New Roman" panose="02020603050405020304" pitchFamily="18" charset="0"/>
              </a:rPr>
              <a:t> </a:t>
            </a:r>
            <a:r>
              <a:rPr lang="en-US" sz="4200" b="1" dirty="0" err="1">
                <a:solidFill>
                  <a:srgbClr val="00B0F0"/>
                </a:solidFill>
                <a:latin typeface="Times New Roman" panose="02020603050405020304" pitchFamily="18" charset="0"/>
                <a:ea typeface="Petrona Bold" pitchFamily="34" charset="-122"/>
                <a:cs typeface="Times New Roman" panose="02020603050405020304" pitchFamily="18" charset="0"/>
              </a:rPr>
              <a:t>enzymatique</a:t>
            </a:r>
            <a:endParaRPr lang="en-US" sz="4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5" name="Shape 1"/>
          <p:cNvSpPr/>
          <p:nvPr/>
        </p:nvSpPr>
        <p:spPr>
          <a:xfrm>
            <a:off x="685442" y="2146819"/>
            <a:ext cx="6762279" cy="3442928"/>
          </a:xfrm>
          <a:prstGeom prst="roundRect">
            <a:avLst>
              <a:gd name="adj" fmla="val 2454"/>
            </a:avLst>
          </a:prstGeom>
          <a:solidFill>
            <a:schemeClr val="bg1"/>
          </a:solidFill>
          <a:ln w="57150">
            <a:solidFill>
              <a:srgbClr val="00B0F0"/>
            </a:solidFill>
            <a:prstDash val="solid"/>
          </a:ln>
        </p:spPr>
      </p:sp>
      <p:sp>
        <p:nvSpPr>
          <p:cNvPr id="6" name="Text 2"/>
          <p:cNvSpPr/>
          <p:nvPr/>
        </p:nvSpPr>
        <p:spPr>
          <a:xfrm>
            <a:off x="888921" y="2440543"/>
            <a:ext cx="2828925" cy="321231"/>
          </a:xfrm>
          <a:prstGeom prst="rect">
            <a:avLst/>
          </a:prstGeom>
          <a:noFill/>
          <a:ln/>
        </p:spPr>
        <p:txBody>
          <a:bodyPr wrap="none" lIns="0" tIns="0" rIns="0" bIns="0" rtlCol="0" anchor="t"/>
          <a:lstStyle/>
          <a:p>
            <a:pPr marL="0" indent="0">
              <a:lnSpc>
                <a:spcPts val="2500"/>
              </a:lnSpc>
              <a:buNone/>
            </a:pPr>
            <a:r>
              <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rPr>
              <a:t>Régulation métabolique</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Text 3"/>
          <p:cNvSpPr/>
          <p:nvPr/>
        </p:nvSpPr>
        <p:spPr>
          <a:xfrm>
            <a:off x="888921" y="2879288"/>
            <a:ext cx="6558800" cy="2315564"/>
          </a:xfrm>
          <a:prstGeom prst="rect">
            <a:avLst/>
          </a:prstGeom>
          <a:noFill/>
          <a:ln/>
        </p:spPr>
        <p:txBody>
          <a:bodyPr wrap="square" lIns="0" tIns="0" rIns="0" bIns="0" rtlCol="0" anchor="t"/>
          <a:lstStyle/>
          <a:p>
            <a:pPr marL="0" indent="0" algn="just">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L'inhibition enzymatique joue un rôle essentiel dans la régulation des voies métaboliques. Elle permet de maintenir l'équilibre et l'homéostasie dans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l'organisme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8" name="Shape 4"/>
          <p:cNvSpPr/>
          <p:nvPr/>
        </p:nvSpPr>
        <p:spPr>
          <a:xfrm>
            <a:off x="7652467" y="2159075"/>
            <a:ext cx="6762278" cy="3430671"/>
          </a:xfrm>
          <a:prstGeom prst="roundRect">
            <a:avLst>
              <a:gd name="adj" fmla="val 2454"/>
            </a:avLst>
          </a:prstGeom>
          <a:solidFill>
            <a:schemeClr val="bg1"/>
          </a:solidFill>
          <a:ln w="57150">
            <a:solidFill>
              <a:srgbClr val="00B0F0"/>
            </a:solidFill>
            <a:prstDash val="solid"/>
          </a:ln>
        </p:spPr>
      </p:sp>
      <p:sp>
        <p:nvSpPr>
          <p:cNvPr id="9" name="Text 5"/>
          <p:cNvSpPr/>
          <p:nvPr/>
        </p:nvSpPr>
        <p:spPr>
          <a:xfrm>
            <a:off x="8255080" y="2342836"/>
            <a:ext cx="3070146" cy="321231"/>
          </a:xfrm>
          <a:prstGeom prst="rect">
            <a:avLst/>
          </a:prstGeom>
          <a:noFill/>
          <a:ln/>
        </p:spPr>
        <p:txBody>
          <a:bodyPr wrap="none" lIns="0" tIns="0" rIns="0" bIns="0" rtlCol="0" anchor="t"/>
          <a:lstStyle/>
          <a:p>
            <a:pPr>
              <a:lnSpc>
                <a:spcPts val="2500"/>
              </a:lnSpc>
            </a:pPr>
            <a:r>
              <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rPr>
              <a:t>Défense contre les </a:t>
            </a:r>
            <a:r>
              <a:rPr lang="en-US" sz="2800" b="1" dirty="0" err="1">
                <a:solidFill>
                  <a:srgbClr val="0070C0"/>
                </a:solidFill>
                <a:latin typeface="Times New Roman" panose="02020603050405020304" pitchFamily="18" charset="0"/>
                <a:ea typeface="Petrona Bold" pitchFamily="34" charset="-122"/>
                <a:cs typeface="Times New Roman" panose="02020603050405020304" pitchFamily="18" charset="0"/>
              </a:rPr>
              <a:t>toxines</a:t>
            </a:r>
            <a:endPar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endParaRPr>
          </a:p>
        </p:txBody>
      </p:sp>
      <p:sp>
        <p:nvSpPr>
          <p:cNvPr id="10" name="Text 6"/>
          <p:cNvSpPr/>
          <p:nvPr/>
        </p:nvSpPr>
        <p:spPr>
          <a:xfrm>
            <a:off x="7887361" y="2781581"/>
            <a:ext cx="6292489" cy="2506980"/>
          </a:xfrm>
          <a:prstGeom prst="rect">
            <a:avLst/>
          </a:prstGeom>
          <a:noFill/>
          <a:ln/>
        </p:spPr>
        <p:txBody>
          <a:bodyPr wrap="square" lIns="0" tIns="0" rIns="0" bIns="0" rtlCol="0" anchor="t"/>
          <a:lstStyle/>
          <a:p>
            <a:pPr algn="just">
              <a:lnSpc>
                <a:spcPct val="150000"/>
              </a:lnSpc>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L'inhibition enzymatique est un mécanisme de défense important contre les toxines et les substances nocives. Les inhibiteurs enzymatiques peuvent bloquer l'activité des enzymes essentielles aux toxines, réduisant ainsi leur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toxicité</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11" name="Shape 7"/>
          <p:cNvSpPr/>
          <p:nvPr/>
        </p:nvSpPr>
        <p:spPr>
          <a:xfrm>
            <a:off x="751727" y="5785603"/>
            <a:ext cx="13729302" cy="2315563"/>
          </a:xfrm>
          <a:prstGeom prst="roundRect">
            <a:avLst>
              <a:gd name="adj" fmla="val 4607"/>
            </a:avLst>
          </a:prstGeom>
          <a:solidFill>
            <a:schemeClr val="bg1"/>
          </a:solidFill>
          <a:ln w="57150">
            <a:solidFill>
              <a:srgbClr val="00B0F0"/>
            </a:solidFill>
            <a:prstDash val="solid"/>
          </a:ln>
        </p:spPr>
      </p:sp>
      <p:sp>
        <p:nvSpPr>
          <p:cNvPr id="12" name="Text 8"/>
          <p:cNvSpPr/>
          <p:nvPr/>
        </p:nvSpPr>
        <p:spPr>
          <a:xfrm>
            <a:off x="888921" y="5989082"/>
            <a:ext cx="3837384" cy="321231"/>
          </a:xfrm>
          <a:prstGeom prst="rect">
            <a:avLst/>
          </a:prstGeom>
          <a:noFill/>
          <a:ln/>
        </p:spPr>
        <p:txBody>
          <a:bodyPr wrap="none" lIns="0" tIns="0" rIns="0" bIns="0" rtlCol="0" anchor="t"/>
          <a:lstStyle/>
          <a:p>
            <a:pPr indent="0">
              <a:lnSpc>
                <a:spcPts val="2500"/>
              </a:lnSpc>
              <a:buNone/>
            </a:pPr>
            <a:r>
              <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rPr>
              <a:t>Développement de </a:t>
            </a:r>
            <a:r>
              <a:rPr lang="en-US" sz="2800" b="1" dirty="0" err="1">
                <a:solidFill>
                  <a:srgbClr val="0070C0"/>
                </a:solidFill>
                <a:latin typeface="Times New Roman" panose="02020603050405020304" pitchFamily="18" charset="0"/>
                <a:ea typeface="Petrona Bold" pitchFamily="34" charset="-122"/>
                <a:cs typeface="Times New Roman" panose="02020603050405020304" pitchFamily="18" charset="0"/>
              </a:rPr>
              <a:t>médicaments</a:t>
            </a:r>
            <a:endPar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endParaRPr>
          </a:p>
        </p:txBody>
      </p:sp>
      <p:sp>
        <p:nvSpPr>
          <p:cNvPr id="13" name="Text 9"/>
          <p:cNvSpPr/>
          <p:nvPr/>
        </p:nvSpPr>
        <p:spPr>
          <a:xfrm>
            <a:off x="888921" y="6427826"/>
            <a:ext cx="13741479" cy="1143595"/>
          </a:xfrm>
          <a:prstGeom prst="rect">
            <a:avLst/>
          </a:prstGeom>
          <a:noFill/>
          <a:ln/>
        </p:spPr>
        <p:txBody>
          <a:bodyPr wrap="square" lIns="0" tIns="0" rIns="0" bIns="0" rtlCol="0" anchor="t"/>
          <a:lstStyle/>
          <a:p>
            <a:pPr marL="0" indent="0">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L'inhibition enzymatique est une cible majeure pour le développement de médicaments. De nombreux médicaments fonctionnent en inhibant l'activité d'enzymes spécifiques impliquées dans des processus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pathologiques</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4584680" y="0"/>
            <a:ext cx="45719" cy="8229600"/>
          </a:xfrm>
          <a:prstGeom prst="rect">
            <a:avLst/>
          </a:prstGeom>
        </p:spPr>
      </p:pic>
      <p:sp>
        <p:nvSpPr>
          <p:cNvPr id="4" name="Text 0"/>
          <p:cNvSpPr/>
          <p:nvPr/>
        </p:nvSpPr>
        <p:spPr>
          <a:xfrm>
            <a:off x="849630" y="504003"/>
            <a:ext cx="5763578" cy="670679"/>
          </a:xfrm>
          <a:prstGeom prst="rect">
            <a:avLst/>
          </a:prstGeom>
          <a:noFill/>
          <a:ln/>
        </p:spPr>
        <p:txBody>
          <a:bodyPr wrap="none" lIns="0" tIns="0" rIns="0" bIns="0" rtlCol="0" anchor="t"/>
          <a:lstStyle/>
          <a:p>
            <a:pPr marL="0" indent="0">
              <a:lnSpc>
                <a:spcPts val="5250"/>
              </a:lnSpc>
              <a:buNone/>
            </a:pPr>
            <a:r>
              <a:rPr lang="en-US" sz="4200" b="1" dirty="0">
                <a:solidFill>
                  <a:srgbClr val="00B0F0"/>
                </a:solidFill>
                <a:latin typeface="Petrona Bold" pitchFamily="34" charset="0"/>
                <a:ea typeface="Petrona Bold" pitchFamily="34" charset="-122"/>
                <a:cs typeface="Petrona Bold" pitchFamily="34" charset="-120"/>
              </a:rPr>
              <a:t>Applications médicales</a:t>
            </a:r>
            <a:endParaRPr lang="en-US" sz="4200" dirty="0">
              <a:solidFill>
                <a:srgbClr val="00B0F0"/>
              </a:solidFill>
            </a:endParaRPr>
          </a:p>
        </p:txBody>
      </p:sp>
      <p:sp>
        <p:nvSpPr>
          <p:cNvPr id="5" name="Shape 1"/>
          <p:cNvSpPr/>
          <p:nvPr/>
        </p:nvSpPr>
        <p:spPr>
          <a:xfrm>
            <a:off x="1010483" y="1627465"/>
            <a:ext cx="22860" cy="5951815"/>
          </a:xfrm>
          <a:prstGeom prst="roundRect">
            <a:avLst>
              <a:gd name="adj" fmla="val 375552"/>
            </a:avLst>
          </a:prstGeom>
          <a:solidFill>
            <a:srgbClr val="B2D4E5"/>
          </a:solidFill>
          <a:ln/>
        </p:spPr>
      </p:sp>
      <p:sp>
        <p:nvSpPr>
          <p:cNvPr id="6" name="Shape 2"/>
          <p:cNvSpPr/>
          <p:nvPr/>
        </p:nvSpPr>
        <p:spPr>
          <a:xfrm>
            <a:off x="1228963" y="2075855"/>
            <a:ext cx="715328" cy="22860"/>
          </a:xfrm>
          <a:prstGeom prst="roundRect">
            <a:avLst>
              <a:gd name="adj" fmla="val 375552"/>
            </a:avLst>
          </a:prstGeom>
          <a:solidFill>
            <a:srgbClr val="B2D4E5"/>
          </a:solidFill>
          <a:ln/>
        </p:spPr>
      </p:sp>
      <p:sp>
        <p:nvSpPr>
          <p:cNvPr id="7" name="Shape 3"/>
          <p:cNvSpPr/>
          <p:nvPr/>
        </p:nvSpPr>
        <p:spPr>
          <a:xfrm>
            <a:off x="792004" y="1857375"/>
            <a:ext cx="459819" cy="459819"/>
          </a:xfrm>
          <a:prstGeom prst="roundRect">
            <a:avLst>
              <a:gd name="adj" fmla="val 18671"/>
            </a:avLst>
          </a:prstGeom>
          <a:solidFill>
            <a:srgbClr val="CCEEFF"/>
          </a:solidFill>
          <a:ln w="7620">
            <a:solidFill>
              <a:srgbClr val="B2D4E5"/>
            </a:solidFill>
            <a:prstDash val="solid"/>
          </a:ln>
        </p:spPr>
      </p:sp>
      <p:sp>
        <p:nvSpPr>
          <p:cNvPr id="8" name="Text 4"/>
          <p:cNvSpPr/>
          <p:nvPr/>
        </p:nvSpPr>
        <p:spPr>
          <a:xfrm>
            <a:off x="952976" y="1926312"/>
            <a:ext cx="137755" cy="321945"/>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1</a:t>
            </a:r>
            <a:endParaRPr lang="en-US" sz="2500" dirty="0"/>
          </a:p>
        </p:txBody>
      </p:sp>
      <p:sp>
        <p:nvSpPr>
          <p:cNvPr id="9" name="Text 5"/>
          <p:cNvSpPr/>
          <p:nvPr/>
        </p:nvSpPr>
        <p:spPr>
          <a:xfrm>
            <a:off x="2146102" y="1725454"/>
            <a:ext cx="2682835" cy="335280"/>
          </a:xfrm>
          <a:prstGeom prst="rect">
            <a:avLst/>
          </a:prstGeom>
          <a:noFill/>
          <a:ln/>
        </p:spPr>
        <p:txBody>
          <a:bodyPr wrap="none" lIns="0" tIns="0" rIns="0" bIns="0" rtlCol="0" anchor="t"/>
          <a:lstStyle/>
          <a:p>
            <a:pPr marL="0" indent="0" algn="l">
              <a:lnSpc>
                <a:spcPts val="2600"/>
              </a:lnSpc>
              <a:buNone/>
            </a:pPr>
            <a:r>
              <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rPr>
              <a:t>Traitement du cancer</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0" name="Text 6"/>
          <p:cNvSpPr/>
          <p:nvPr/>
        </p:nvSpPr>
        <p:spPr>
          <a:xfrm>
            <a:off x="1288852" y="2131998"/>
            <a:ext cx="13077348" cy="981194"/>
          </a:xfrm>
          <a:prstGeom prst="rect">
            <a:avLst/>
          </a:prstGeom>
          <a:noFill/>
          <a:ln/>
        </p:spPr>
        <p:txBody>
          <a:bodyPr wrap="square" lIns="0" tIns="0" rIns="0" bIns="0" rtlCol="0" anchor="t"/>
          <a:lstStyle/>
          <a:p>
            <a:pPr marL="0" indent="0" algn="l">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De nombreux médicaments anticancéreux sont des inhibiteurs enzymatiques qui ciblent les enzymes impliquées dans la croissance et la prolifération des cellules cancéreuses</a:t>
            </a:r>
            <a:r>
              <a:rPr lang="en-US" sz="1600" dirty="0">
                <a:solidFill>
                  <a:srgbClr val="272525"/>
                </a:solidFill>
                <a:latin typeface="Inter" pitchFamily="34" charset="0"/>
                <a:ea typeface="Inter" pitchFamily="34" charset="-122"/>
                <a:cs typeface="Inter" pitchFamily="34" charset="-120"/>
              </a:rPr>
              <a:t>.</a:t>
            </a:r>
            <a:endParaRPr lang="en-US" sz="1600" dirty="0"/>
          </a:p>
        </p:txBody>
      </p:sp>
      <p:sp>
        <p:nvSpPr>
          <p:cNvPr id="11" name="Shape 7"/>
          <p:cNvSpPr/>
          <p:nvPr/>
        </p:nvSpPr>
        <p:spPr>
          <a:xfrm>
            <a:off x="1228963" y="4127897"/>
            <a:ext cx="715328" cy="22860"/>
          </a:xfrm>
          <a:prstGeom prst="roundRect">
            <a:avLst>
              <a:gd name="adj" fmla="val 375552"/>
            </a:avLst>
          </a:prstGeom>
          <a:solidFill>
            <a:srgbClr val="B2D4E5"/>
          </a:solidFill>
          <a:ln/>
        </p:spPr>
      </p:sp>
      <p:sp>
        <p:nvSpPr>
          <p:cNvPr id="12" name="Shape 8"/>
          <p:cNvSpPr/>
          <p:nvPr/>
        </p:nvSpPr>
        <p:spPr>
          <a:xfrm>
            <a:off x="792004" y="3909417"/>
            <a:ext cx="459819" cy="459819"/>
          </a:xfrm>
          <a:prstGeom prst="roundRect">
            <a:avLst>
              <a:gd name="adj" fmla="val 18671"/>
            </a:avLst>
          </a:prstGeom>
          <a:solidFill>
            <a:srgbClr val="CCEEFF"/>
          </a:solidFill>
          <a:ln w="7620">
            <a:solidFill>
              <a:srgbClr val="B2D4E5"/>
            </a:solidFill>
            <a:prstDash val="solid"/>
          </a:ln>
        </p:spPr>
      </p:sp>
      <p:sp>
        <p:nvSpPr>
          <p:cNvPr id="13" name="Text 9"/>
          <p:cNvSpPr/>
          <p:nvPr/>
        </p:nvSpPr>
        <p:spPr>
          <a:xfrm>
            <a:off x="930592" y="3978354"/>
            <a:ext cx="182523" cy="321945"/>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2</a:t>
            </a:r>
            <a:endParaRPr lang="en-US" sz="2500" dirty="0"/>
          </a:p>
        </p:txBody>
      </p:sp>
      <p:sp>
        <p:nvSpPr>
          <p:cNvPr id="14" name="Text 10"/>
          <p:cNvSpPr/>
          <p:nvPr/>
        </p:nvSpPr>
        <p:spPr>
          <a:xfrm>
            <a:off x="2146102" y="3883819"/>
            <a:ext cx="3170634" cy="335280"/>
          </a:xfrm>
          <a:prstGeom prst="rect">
            <a:avLst/>
          </a:prstGeom>
          <a:noFill/>
          <a:ln/>
        </p:spPr>
        <p:txBody>
          <a:bodyPr wrap="none" lIns="0" tIns="0" rIns="0" bIns="0" rtlCol="0" anchor="t"/>
          <a:lstStyle/>
          <a:p>
            <a:pPr>
              <a:lnSpc>
                <a:spcPts val="2600"/>
              </a:lnSpc>
            </a:pPr>
            <a:r>
              <a:rPr lang="en-US" sz="2800" b="1" dirty="0" err="1">
                <a:solidFill>
                  <a:srgbClr val="0070C0"/>
                </a:solidFill>
                <a:latin typeface="Times New Roman" panose="02020603050405020304" pitchFamily="18" charset="0"/>
                <a:ea typeface="Petrona Bold" pitchFamily="34" charset="-122"/>
                <a:cs typeface="Times New Roman" panose="02020603050405020304" pitchFamily="18" charset="0"/>
              </a:rPr>
              <a:t>Traitement</a:t>
            </a:r>
            <a:r>
              <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rPr>
              <a:t> des infections</a:t>
            </a:r>
          </a:p>
        </p:txBody>
      </p:sp>
      <p:sp>
        <p:nvSpPr>
          <p:cNvPr id="15" name="Text 11"/>
          <p:cNvSpPr/>
          <p:nvPr/>
        </p:nvSpPr>
        <p:spPr>
          <a:xfrm>
            <a:off x="1113116" y="4341733"/>
            <a:ext cx="12937832" cy="981194"/>
          </a:xfrm>
          <a:prstGeom prst="rect">
            <a:avLst/>
          </a:prstGeom>
          <a:noFill/>
          <a:ln/>
        </p:spPr>
        <p:txBody>
          <a:bodyPr wrap="square" lIns="0" tIns="0" rIns="0" bIns="0" rtlCol="0" anchor="t"/>
          <a:lstStyle/>
          <a:p>
            <a:pPr marL="0" indent="0" algn="l">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Les antibiotiques, par exemple, sont des inhibiteurs enzymatiques qui ciblent les enzymes essentielles à la survie des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bactéries</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16" name="Shape 12"/>
          <p:cNvSpPr/>
          <p:nvPr/>
        </p:nvSpPr>
        <p:spPr>
          <a:xfrm>
            <a:off x="1228963" y="6179939"/>
            <a:ext cx="715328" cy="22860"/>
          </a:xfrm>
          <a:prstGeom prst="roundRect">
            <a:avLst>
              <a:gd name="adj" fmla="val 375552"/>
            </a:avLst>
          </a:prstGeom>
          <a:solidFill>
            <a:srgbClr val="B2D4E5"/>
          </a:solidFill>
          <a:ln/>
        </p:spPr>
      </p:sp>
      <p:sp>
        <p:nvSpPr>
          <p:cNvPr id="17" name="Shape 13"/>
          <p:cNvSpPr/>
          <p:nvPr/>
        </p:nvSpPr>
        <p:spPr>
          <a:xfrm>
            <a:off x="792004" y="5961459"/>
            <a:ext cx="459819" cy="459819"/>
          </a:xfrm>
          <a:prstGeom prst="roundRect">
            <a:avLst>
              <a:gd name="adj" fmla="val 18671"/>
            </a:avLst>
          </a:prstGeom>
          <a:solidFill>
            <a:srgbClr val="CCEEFF"/>
          </a:solidFill>
          <a:ln w="7620">
            <a:solidFill>
              <a:srgbClr val="B2D4E5"/>
            </a:solidFill>
            <a:prstDash val="solid"/>
          </a:ln>
        </p:spPr>
      </p:sp>
      <p:sp>
        <p:nvSpPr>
          <p:cNvPr id="18" name="Text 14"/>
          <p:cNvSpPr/>
          <p:nvPr/>
        </p:nvSpPr>
        <p:spPr>
          <a:xfrm>
            <a:off x="930831" y="6030397"/>
            <a:ext cx="182166" cy="321945"/>
          </a:xfrm>
          <a:prstGeom prst="rect">
            <a:avLst/>
          </a:prstGeom>
          <a:noFill/>
          <a:ln/>
        </p:spPr>
        <p:txBody>
          <a:bodyPr wrap="none" lIns="0" tIns="0" rIns="0" bIns="0" rtlCol="0" anchor="t"/>
          <a:lstStyle/>
          <a:p>
            <a:pPr marL="0" indent="0" algn="ctr">
              <a:lnSpc>
                <a:spcPts val="2500"/>
              </a:lnSpc>
              <a:buNone/>
            </a:pPr>
            <a:r>
              <a:rPr lang="en-US" sz="2500" b="1" dirty="0">
                <a:solidFill>
                  <a:srgbClr val="272525"/>
                </a:solidFill>
                <a:latin typeface="Petrona Bold" pitchFamily="34" charset="0"/>
                <a:ea typeface="Petrona Bold" pitchFamily="34" charset="-122"/>
                <a:cs typeface="Petrona Bold" pitchFamily="34" charset="-120"/>
              </a:rPr>
              <a:t>3</a:t>
            </a:r>
            <a:endParaRPr lang="en-US" sz="2500" dirty="0"/>
          </a:p>
        </p:txBody>
      </p:sp>
      <p:sp>
        <p:nvSpPr>
          <p:cNvPr id="19" name="Text 15"/>
          <p:cNvSpPr/>
          <p:nvPr/>
        </p:nvSpPr>
        <p:spPr>
          <a:xfrm>
            <a:off x="2040871" y="6030397"/>
            <a:ext cx="5260419" cy="335280"/>
          </a:xfrm>
          <a:prstGeom prst="rect">
            <a:avLst/>
          </a:prstGeom>
          <a:noFill/>
          <a:ln/>
        </p:spPr>
        <p:txBody>
          <a:bodyPr wrap="none" lIns="0" tIns="0" rIns="0" bIns="0" rtlCol="0" anchor="t"/>
          <a:lstStyle/>
          <a:p>
            <a:pPr indent="0">
              <a:lnSpc>
                <a:spcPts val="2600"/>
              </a:lnSpc>
              <a:buNone/>
            </a:pPr>
            <a:r>
              <a:rPr lang="en-US" sz="2800" b="1" dirty="0" err="1">
                <a:solidFill>
                  <a:srgbClr val="0070C0"/>
                </a:solidFill>
                <a:latin typeface="Times New Roman" panose="02020603050405020304" pitchFamily="18" charset="0"/>
                <a:ea typeface="Petrona Bold" pitchFamily="34" charset="-122"/>
                <a:cs typeface="Times New Roman" panose="02020603050405020304" pitchFamily="18" charset="0"/>
              </a:rPr>
              <a:t>Traitement</a:t>
            </a:r>
            <a:r>
              <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rPr>
              <a:t> des maladies </a:t>
            </a:r>
            <a:r>
              <a:rPr lang="en-US" sz="2800" b="1" dirty="0" err="1">
                <a:solidFill>
                  <a:srgbClr val="0070C0"/>
                </a:solidFill>
                <a:latin typeface="Times New Roman" panose="02020603050405020304" pitchFamily="18" charset="0"/>
                <a:ea typeface="Petrona Bold" pitchFamily="34" charset="-122"/>
                <a:cs typeface="Times New Roman" panose="02020603050405020304" pitchFamily="18" charset="0"/>
              </a:rPr>
              <a:t>cardiovasculaires</a:t>
            </a:r>
            <a:endParaRPr lang="en-US" sz="2800" b="1" dirty="0">
              <a:solidFill>
                <a:srgbClr val="0070C0"/>
              </a:solidFill>
              <a:latin typeface="Times New Roman" panose="02020603050405020304" pitchFamily="18" charset="0"/>
              <a:ea typeface="Petrona Bold" pitchFamily="34" charset="-122"/>
              <a:cs typeface="Times New Roman" panose="02020603050405020304" pitchFamily="18" charset="0"/>
            </a:endParaRPr>
          </a:p>
        </p:txBody>
      </p:sp>
      <p:sp>
        <p:nvSpPr>
          <p:cNvPr id="20" name="Text 16"/>
          <p:cNvSpPr/>
          <p:nvPr/>
        </p:nvSpPr>
        <p:spPr>
          <a:xfrm>
            <a:off x="1151088" y="6495624"/>
            <a:ext cx="13320286" cy="981194"/>
          </a:xfrm>
          <a:prstGeom prst="rect">
            <a:avLst/>
          </a:prstGeom>
          <a:noFill/>
          <a:ln/>
        </p:spPr>
        <p:txBody>
          <a:bodyPr wrap="square" lIns="0" tIns="0" rIns="0" bIns="0" rtlCol="0" anchor="t"/>
          <a:lstStyle/>
          <a:p>
            <a:pPr marL="0" indent="0" algn="l">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Certains médicaments utilisés pour traiter les maladies cardiovasculaires agissent en inhibant les enzymes impliquées dans la coagulation du sang ou la pression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artérielle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3" name="ZoneTexte 2">
            <a:extLst>
              <a:ext uri="{FF2B5EF4-FFF2-40B4-BE49-F238E27FC236}">
                <a16:creationId xmlns:a16="http://schemas.microsoft.com/office/drawing/2014/main" id="{40D0668C-3C44-048B-782D-B1A3D5B9D343}"/>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4" name="Text 0"/>
          <p:cNvSpPr/>
          <p:nvPr/>
        </p:nvSpPr>
        <p:spPr>
          <a:xfrm>
            <a:off x="3067208" y="383816"/>
            <a:ext cx="8495984" cy="1488519"/>
          </a:xfrm>
          <a:prstGeom prst="rect">
            <a:avLst/>
          </a:prstGeom>
          <a:noFill/>
          <a:ln/>
        </p:spPr>
        <p:txBody>
          <a:bodyPr wrap="squar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Perspectives futures de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l'inhibition</a:t>
            </a: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enzymatique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5" name="Text 1"/>
          <p:cNvSpPr/>
          <p:nvPr/>
        </p:nvSpPr>
        <p:spPr>
          <a:xfrm>
            <a:off x="397565" y="1695045"/>
            <a:ext cx="14060557" cy="2903220"/>
          </a:xfrm>
          <a:prstGeom prst="rect">
            <a:avLst/>
          </a:prstGeom>
          <a:noFill/>
          <a:ln/>
        </p:spPr>
        <p:txBody>
          <a:bodyPr wrap="square" lIns="0" tIns="0" rIns="0" bIns="0" rtlCol="0" anchor="t"/>
          <a:lstStyle/>
          <a:p>
            <a:pPr marL="0" indent="0" algn="just">
              <a:lnSpc>
                <a:spcPct val="150000"/>
              </a:lnSpc>
              <a:buNone/>
            </a:pPr>
            <a:r>
              <a:rPr lang="en-US" sz="2800" dirty="0">
                <a:solidFill>
                  <a:srgbClr val="272525"/>
                </a:solidFill>
                <a:latin typeface="Times New Roman" panose="02020603050405020304" pitchFamily="18" charset="0"/>
                <a:ea typeface="Inter" pitchFamily="34" charset="-122"/>
                <a:cs typeface="Times New Roman" panose="02020603050405020304" pitchFamily="18" charset="0"/>
              </a:rPr>
              <a:t>La recherche sur l'inhibition enzymatique est en constante évolution, avec de nouveaux développements prometteurs dans des domaines tels que la thérapie génique et la conception de médicaments basés sur la structure. Les scientifiques explorent de nouvelles stratégies pour concevoir des inhibiteurs plus spécifiques, plus efficaces et plus sûrs. L'inhibition enzymatique continue de jouer un rôle crucial dans le développement de nouvelles approches thérapeutiques pour diverses maladies.</a:t>
            </a:r>
          </a:p>
        </p:txBody>
      </p:sp>
      <p:sp>
        <p:nvSpPr>
          <p:cNvPr id="2" name="ZoneTexte 1">
            <a:extLst>
              <a:ext uri="{FF2B5EF4-FFF2-40B4-BE49-F238E27FC236}">
                <a16:creationId xmlns:a16="http://schemas.microsoft.com/office/drawing/2014/main" id="{0CB6111D-9657-118B-E4CA-B22879D0DAD8}"/>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67122-FC70-B4B8-D482-1FC526B83EF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E4EE42E-9C27-BDDD-587E-D2D95D52B2B0}"/>
              </a:ext>
            </a:extLst>
          </p:cNvPr>
          <p:cNvSpPr/>
          <p:nvPr/>
        </p:nvSpPr>
        <p:spPr>
          <a:xfrm>
            <a:off x="356470" y="291762"/>
            <a:ext cx="7166015" cy="708779"/>
          </a:xfrm>
          <a:prstGeom prst="rect">
            <a:avLst/>
          </a:prstGeom>
          <a:noFill/>
          <a:ln/>
        </p:spPr>
        <p:txBody>
          <a:bodyPr wrap="none" lIns="0" tIns="0" rIns="0" bIns="0" rtlCol="0" anchor="t"/>
          <a:lstStyle/>
          <a:p>
            <a:pPr marL="0" indent="0">
              <a:lnSpc>
                <a:spcPts val="5550"/>
              </a:lnSpc>
              <a:buNone/>
            </a:pPr>
            <a:r>
              <a:rPr lang="en-US" sz="3600" b="1" dirty="0">
                <a:solidFill>
                  <a:srgbClr val="00B0F0"/>
                </a:solidFill>
                <a:latin typeface="Times New Roman" panose="02020603050405020304" pitchFamily="18" charset="0"/>
                <a:ea typeface="Petrona Bold" pitchFamily="34" charset="-122"/>
                <a:cs typeface="Times New Roman" panose="02020603050405020304" pitchFamily="18" charset="0"/>
              </a:rPr>
              <a:t>Types </a:t>
            </a:r>
            <a:r>
              <a:rPr lang="en-US" sz="3600" b="1" dirty="0" err="1">
                <a:solidFill>
                  <a:srgbClr val="00B0F0"/>
                </a:solidFill>
                <a:latin typeface="Times New Roman" panose="02020603050405020304" pitchFamily="18" charset="0"/>
                <a:ea typeface="Petrona Bold" pitchFamily="34" charset="-122"/>
                <a:cs typeface="Times New Roman" panose="02020603050405020304" pitchFamily="18" charset="0"/>
              </a:rPr>
              <a:t>d’inhibition</a:t>
            </a:r>
            <a:r>
              <a:rPr lang="en-US" sz="3600" b="1" dirty="0">
                <a:solidFill>
                  <a:srgbClr val="00B0F0"/>
                </a:solidFill>
                <a:latin typeface="Times New Roman" panose="02020603050405020304" pitchFamily="18" charset="0"/>
                <a:ea typeface="Petrona Bold" pitchFamily="34" charset="-122"/>
                <a:cs typeface="Times New Roman" panose="02020603050405020304" pitchFamily="18" charset="0"/>
              </a:rPr>
              <a:t> </a:t>
            </a:r>
            <a:r>
              <a:rPr lang="en-US" sz="3600" b="1" dirty="0" err="1">
                <a:solidFill>
                  <a:srgbClr val="00B0F0"/>
                </a:solidFill>
                <a:latin typeface="Times New Roman" panose="02020603050405020304" pitchFamily="18" charset="0"/>
                <a:ea typeface="Petrona Bold" pitchFamily="34" charset="-122"/>
                <a:cs typeface="Times New Roman" panose="02020603050405020304" pitchFamily="18" charset="0"/>
              </a:rPr>
              <a:t>réversible</a:t>
            </a:r>
            <a:endParaRPr lang="en-US" sz="36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3" name="Text 1">
            <a:extLst>
              <a:ext uri="{FF2B5EF4-FFF2-40B4-BE49-F238E27FC236}">
                <a16:creationId xmlns:a16="http://schemas.microsoft.com/office/drawing/2014/main" id="{8566E882-A150-4295-1177-E725F49A1421}"/>
              </a:ext>
            </a:extLst>
          </p:cNvPr>
          <p:cNvSpPr/>
          <p:nvPr/>
        </p:nvSpPr>
        <p:spPr>
          <a:xfrm>
            <a:off x="207285" y="1233490"/>
            <a:ext cx="14630399" cy="1451610"/>
          </a:xfrm>
          <a:prstGeom prst="rect">
            <a:avLst/>
          </a:prstGeom>
          <a:noFill/>
          <a:ln/>
        </p:spPr>
        <p:txBody>
          <a:bodyPr wrap="square" lIns="0" tIns="0" rIns="0" bIns="0" rtlCol="0" anchor="t"/>
          <a:lstStyle/>
          <a:p>
            <a:pPr marL="0" indent="0">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Il existe différents types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d'inhibiteurs</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réversibles</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chacun agissant selon un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mécanisme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spécifique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 </a:t>
            </a:r>
          </a:p>
          <a:p>
            <a:pPr marL="0" indent="0">
              <a:lnSpc>
                <a:spcPct val="150000"/>
              </a:lnSpc>
              <a:buNone/>
            </a:pPr>
            <a:r>
              <a:rPr lang="en-US" sz="2400" b="1" u="sng" dirty="0">
                <a:solidFill>
                  <a:srgbClr val="0070C0"/>
                </a:solidFill>
                <a:latin typeface="Times New Roman" panose="02020603050405020304" pitchFamily="18" charset="0"/>
                <a:ea typeface="Inter" pitchFamily="34" charset="-122"/>
                <a:cs typeface="Times New Roman" panose="02020603050405020304" pitchFamily="18" charset="0"/>
              </a:rPr>
              <a:t>1- </a:t>
            </a:r>
            <a:r>
              <a:rPr lang="en-US" sz="2400" b="1" u="sng" dirty="0" err="1">
                <a:solidFill>
                  <a:srgbClr val="0070C0"/>
                </a:solidFill>
                <a:latin typeface="Times New Roman" panose="02020603050405020304" pitchFamily="18" charset="0"/>
                <a:ea typeface="Inter" pitchFamily="34" charset="-122"/>
                <a:cs typeface="Times New Roman" panose="02020603050405020304" pitchFamily="18" charset="0"/>
              </a:rPr>
              <a:t>L'inhibition</a:t>
            </a:r>
            <a:r>
              <a:rPr lang="en-US" sz="2400" b="1" u="sng" dirty="0">
                <a:solidFill>
                  <a:srgbClr val="0070C0"/>
                </a:solidFill>
                <a:latin typeface="Times New Roman" panose="02020603050405020304" pitchFamily="18" charset="0"/>
                <a:ea typeface="Inter" pitchFamily="34" charset="-122"/>
                <a:cs typeface="Times New Roman" panose="02020603050405020304" pitchFamily="18" charset="0"/>
              </a:rPr>
              <a:t> </a:t>
            </a:r>
            <a:r>
              <a:rPr lang="en-US" sz="2400" b="1" u="sng" dirty="0" err="1">
                <a:solidFill>
                  <a:srgbClr val="0070C0"/>
                </a:solidFill>
                <a:latin typeface="Times New Roman" panose="02020603050405020304" pitchFamily="18" charset="0"/>
                <a:ea typeface="Inter" pitchFamily="34" charset="-122"/>
                <a:cs typeface="Times New Roman" panose="02020603050405020304" pitchFamily="18" charset="0"/>
              </a:rPr>
              <a:t>compétitive</a:t>
            </a:r>
            <a:r>
              <a:rPr lang="en-US" sz="2400" b="1" u="sng" dirty="0">
                <a:solidFill>
                  <a:srgbClr val="0070C0"/>
                </a:solidFill>
                <a:latin typeface="Times New Roman" panose="02020603050405020304" pitchFamily="18" charset="0"/>
                <a:ea typeface="Inter" pitchFamily="34" charset="-122"/>
                <a:cs typeface="Times New Roman" panose="02020603050405020304" pitchFamily="18" charset="0"/>
              </a:rPr>
              <a:t> :</a:t>
            </a:r>
          </a:p>
          <a:p>
            <a:pPr marL="0" indent="0">
              <a:lnSpc>
                <a:spcPct val="150000"/>
              </a:lnSpc>
              <a:buNone/>
            </a:pP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implique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u="sng" dirty="0">
                <a:solidFill>
                  <a:srgbClr val="00B050"/>
                </a:solidFill>
                <a:latin typeface="Times New Roman" panose="02020603050405020304" pitchFamily="18" charset="0"/>
                <a:ea typeface="Inter" pitchFamily="34" charset="-122"/>
                <a:cs typeface="Times New Roman" panose="02020603050405020304" pitchFamily="18" charset="0"/>
              </a:rPr>
              <a:t>la </a:t>
            </a:r>
            <a:r>
              <a:rPr lang="en-US" sz="2400" b="1" u="sng" dirty="0">
                <a:solidFill>
                  <a:srgbClr val="00B050"/>
                </a:solidFill>
                <a:latin typeface="Times New Roman" panose="02020603050405020304" pitchFamily="18" charset="0"/>
                <a:ea typeface="Inter" pitchFamily="34" charset="-122"/>
                <a:cs typeface="Times New Roman" panose="02020603050405020304" pitchFamily="18" charset="0"/>
              </a:rPr>
              <a:t>compétition</a:t>
            </a:r>
            <a:r>
              <a:rPr lang="en-US" sz="2400" u="sng" dirty="0">
                <a:solidFill>
                  <a:srgbClr val="00B050"/>
                </a:solidFill>
                <a:latin typeface="Times New Roman" panose="02020603050405020304" pitchFamily="18" charset="0"/>
                <a:ea typeface="Inter" pitchFamily="34" charset="-122"/>
                <a:cs typeface="Times New Roman" panose="02020603050405020304" pitchFamily="18" charset="0"/>
              </a:rPr>
              <a:t> </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entre le substrat et un inhibiteur pour la liaison au site actif de l'enzyme. </a:t>
            </a:r>
          </a:p>
          <a:p>
            <a:pPr>
              <a:lnSpc>
                <a:spcPct val="150000"/>
              </a:lnSpc>
            </a:pPr>
            <a:r>
              <a:rPr lang="en-US" sz="2400" b="1" u="sng" dirty="0">
                <a:solidFill>
                  <a:srgbClr val="0070C0"/>
                </a:solidFill>
                <a:latin typeface="Times New Roman" panose="02020603050405020304" pitchFamily="18" charset="0"/>
                <a:ea typeface="Inter" pitchFamily="34" charset="-122"/>
                <a:cs typeface="Times New Roman" panose="02020603050405020304" pitchFamily="18" charset="0"/>
              </a:rPr>
              <a:t>2- </a:t>
            </a:r>
            <a:r>
              <a:rPr lang="en-US" sz="2400" b="1" u="sng" dirty="0" err="1">
                <a:solidFill>
                  <a:srgbClr val="0070C0"/>
                </a:solidFill>
                <a:latin typeface="Times New Roman" panose="02020603050405020304" pitchFamily="18" charset="0"/>
                <a:ea typeface="Inter" pitchFamily="34" charset="-122"/>
                <a:cs typeface="Times New Roman" panose="02020603050405020304" pitchFamily="18" charset="0"/>
              </a:rPr>
              <a:t>L'inhibition</a:t>
            </a:r>
            <a:r>
              <a:rPr lang="en-US" sz="2400" b="1" u="sng" dirty="0">
                <a:solidFill>
                  <a:srgbClr val="0070C0"/>
                </a:solidFill>
                <a:latin typeface="Times New Roman" panose="02020603050405020304" pitchFamily="18" charset="0"/>
                <a:ea typeface="Inter" pitchFamily="34" charset="-122"/>
                <a:cs typeface="Times New Roman" panose="02020603050405020304" pitchFamily="18" charset="0"/>
              </a:rPr>
              <a:t> non </a:t>
            </a:r>
            <a:r>
              <a:rPr lang="en-US" sz="2400" b="1" u="sng" dirty="0" err="1">
                <a:solidFill>
                  <a:srgbClr val="0070C0"/>
                </a:solidFill>
                <a:latin typeface="Times New Roman" panose="02020603050405020304" pitchFamily="18" charset="0"/>
                <a:ea typeface="Inter" pitchFamily="34" charset="-122"/>
                <a:cs typeface="Times New Roman" panose="02020603050405020304" pitchFamily="18" charset="0"/>
              </a:rPr>
              <a:t>compétitive</a:t>
            </a:r>
            <a:r>
              <a:rPr lang="en-US" sz="2400" b="1" u="sng" dirty="0">
                <a:solidFill>
                  <a:srgbClr val="0070C0"/>
                </a:solidFill>
                <a:latin typeface="Times New Roman" panose="02020603050405020304" pitchFamily="18" charset="0"/>
                <a:ea typeface="Inter" pitchFamily="34" charset="-122"/>
                <a:cs typeface="Times New Roman" panose="02020603050405020304" pitchFamily="18" charset="0"/>
              </a:rPr>
              <a:t> :</a:t>
            </a:r>
          </a:p>
          <a:p>
            <a:pPr marL="0" indent="0">
              <a:lnSpc>
                <a:spcPct val="150000"/>
              </a:lnSpc>
              <a:buNone/>
            </a:pP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implique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la liaison de l'inhibiteur à un site distinct du site actif,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modifiant</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la conformation de l'enzyme et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réduisant</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p>
          <a:p>
            <a:pPr marL="0" indent="0">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son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activité</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a:p>
            <a:pPr>
              <a:lnSpc>
                <a:spcPct val="150000"/>
              </a:lnSpc>
            </a:pPr>
            <a:r>
              <a:rPr lang="fr-FR" sz="2400" b="1" u="sng" dirty="0">
                <a:solidFill>
                  <a:srgbClr val="0070C0"/>
                </a:solidFill>
                <a:latin typeface="Times New Roman" panose="02020603050405020304" pitchFamily="18" charset="0"/>
                <a:ea typeface="Inter" pitchFamily="34" charset="-122"/>
                <a:cs typeface="Times New Roman" panose="02020603050405020304" pitchFamily="18" charset="0"/>
              </a:rPr>
              <a:t>3- L'inhibition incompétitive:</a:t>
            </a:r>
          </a:p>
          <a:p>
            <a:pPr>
              <a:lnSpc>
                <a:spcPct val="150000"/>
              </a:lnSpc>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implique la liaison de l’inhibiteur au complexe enzyme-substrat, mais non à l'enzyme libre. Ce type d'inhibition </a:t>
            </a:r>
          </a:p>
          <a:p>
            <a:pPr>
              <a:lnSpc>
                <a:spcPct val="150000"/>
              </a:lnSpc>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affecte la vitesse de la réaction en réduisant l'efficacité de l'enzyme</a:t>
            </a:r>
            <a:endParaRPr lang="en-US" sz="2400" dirty="0">
              <a:solidFill>
                <a:srgbClr val="272525"/>
              </a:solidFill>
              <a:latin typeface="Times New Roman" panose="02020603050405020304" pitchFamily="18" charset="0"/>
              <a:ea typeface="Inter" pitchFamily="34" charset="-122"/>
              <a:cs typeface="Times New Roman" panose="02020603050405020304" pitchFamily="18" charset="0"/>
            </a:endParaRPr>
          </a:p>
          <a:p>
            <a:pPr marL="0" indent="0">
              <a:lnSpc>
                <a:spcPct val="150000"/>
              </a:lnSpc>
              <a:buNone/>
            </a:pPr>
            <a:endParaRPr lang="en-US" sz="2400" dirty="0">
              <a:solidFill>
                <a:srgbClr val="272525"/>
              </a:solidFill>
              <a:latin typeface="Times New Roman" panose="02020603050405020304" pitchFamily="18" charset="0"/>
              <a:ea typeface="Inter" pitchFamily="34" charset="-122"/>
              <a:cs typeface="Times New Roman" panose="02020603050405020304" pitchFamily="18" charset="0"/>
            </a:endParaRPr>
          </a:p>
        </p:txBody>
      </p:sp>
      <p:sp>
        <p:nvSpPr>
          <p:cNvPr id="4" name="Shape 2">
            <a:extLst>
              <a:ext uri="{FF2B5EF4-FFF2-40B4-BE49-F238E27FC236}">
                <a16:creationId xmlns:a16="http://schemas.microsoft.com/office/drawing/2014/main" id="{F965C911-00C0-9F63-6A23-DE9F3CE2B02A}"/>
              </a:ext>
            </a:extLst>
          </p:cNvPr>
          <p:cNvSpPr/>
          <p:nvPr/>
        </p:nvSpPr>
        <p:spPr>
          <a:xfrm>
            <a:off x="793790" y="3515320"/>
            <a:ext cx="13042821" cy="4068128"/>
          </a:xfrm>
          <a:prstGeom prst="roundRect">
            <a:avLst>
              <a:gd name="adj" fmla="val 2342"/>
            </a:avLst>
          </a:prstGeom>
          <a:noFill/>
          <a:ln w="7620">
            <a:solidFill>
              <a:srgbClr val="000000">
                <a:alpha val="8000"/>
              </a:srgbClr>
            </a:solidFill>
            <a:prstDash val="solid"/>
          </a:ln>
        </p:spPr>
      </p:sp>
      <p:sp>
        <p:nvSpPr>
          <p:cNvPr id="21" name="ZoneTexte 20">
            <a:extLst>
              <a:ext uri="{FF2B5EF4-FFF2-40B4-BE49-F238E27FC236}">
                <a16:creationId xmlns:a16="http://schemas.microsoft.com/office/drawing/2014/main" id="{9E6D1F02-0AFB-C7CA-4922-9FF1C954657D}"/>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148438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92764" y="1782774"/>
            <a:ext cx="7166015" cy="708779"/>
          </a:xfrm>
          <a:prstGeom prst="rect">
            <a:avLst/>
          </a:prstGeom>
          <a:noFill/>
          <a:ln/>
        </p:spPr>
        <p:txBody>
          <a:bodyPr wrap="none" lIns="0" tIns="0" rIns="0" bIns="0" rtlCol="0" anchor="t"/>
          <a:lstStyle/>
          <a:p>
            <a:pPr marL="0" indent="0">
              <a:lnSpc>
                <a:spcPts val="5550"/>
              </a:lnSpc>
              <a:buNone/>
            </a:pPr>
            <a:r>
              <a:rPr lang="en-US" sz="3600" b="1" dirty="0">
                <a:solidFill>
                  <a:srgbClr val="00B0F0"/>
                </a:solidFill>
                <a:latin typeface="Times New Roman" panose="02020603050405020304" pitchFamily="18" charset="0"/>
                <a:ea typeface="Petrona Bold" pitchFamily="34" charset="-122"/>
                <a:cs typeface="Times New Roman" panose="02020603050405020304" pitchFamily="18" charset="0"/>
              </a:rPr>
              <a:t>Types </a:t>
            </a:r>
            <a:r>
              <a:rPr lang="en-US" sz="3600" b="1" dirty="0" err="1">
                <a:solidFill>
                  <a:srgbClr val="00B0F0"/>
                </a:solidFill>
                <a:latin typeface="Times New Roman" panose="02020603050405020304" pitchFamily="18" charset="0"/>
                <a:ea typeface="Petrona Bold" pitchFamily="34" charset="-122"/>
                <a:cs typeface="Times New Roman" panose="02020603050405020304" pitchFamily="18" charset="0"/>
              </a:rPr>
              <a:t>d’inhibition</a:t>
            </a:r>
            <a:r>
              <a:rPr lang="en-US" sz="3600" b="1" dirty="0">
                <a:solidFill>
                  <a:srgbClr val="00B0F0"/>
                </a:solidFill>
                <a:latin typeface="Times New Roman" panose="02020603050405020304" pitchFamily="18" charset="0"/>
                <a:ea typeface="Petrona Bold" pitchFamily="34" charset="-122"/>
                <a:cs typeface="Times New Roman" panose="02020603050405020304" pitchFamily="18" charset="0"/>
              </a:rPr>
              <a:t> </a:t>
            </a:r>
            <a:r>
              <a:rPr lang="en-US" sz="3600" b="1" dirty="0" err="1">
                <a:solidFill>
                  <a:srgbClr val="00B0F0"/>
                </a:solidFill>
                <a:latin typeface="Times New Roman" panose="02020603050405020304" pitchFamily="18" charset="0"/>
                <a:ea typeface="Petrona Bold" pitchFamily="34" charset="-122"/>
                <a:cs typeface="Times New Roman" panose="02020603050405020304" pitchFamily="18" charset="0"/>
              </a:rPr>
              <a:t>réversible</a:t>
            </a:r>
            <a:endParaRPr lang="en-US" sz="36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3" name="Text 1"/>
          <p:cNvSpPr/>
          <p:nvPr/>
        </p:nvSpPr>
        <p:spPr>
          <a:xfrm>
            <a:off x="207285" y="706271"/>
            <a:ext cx="14630399" cy="1451610"/>
          </a:xfrm>
          <a:prstGeom prst="rect">
            <a:avLst/>
          </a:prstGeom>
          <a:noFill/>
          <a:ln/>
        </p:spPr>
        <p:txBody>
          <a:bodyPr wrap="square" lIns="0" tIns="0" rIns="0" bIns="0" rtlCol="0" anchor="t"/>
          <a:lstStyle/>
          <a:p>
            <a:pPr marL="0" indent="0">
              <a:lnSpc>
                <a:spcPct val="150000"/>
              </a:lnSpc>
              <a:buNone/>
            </a:pPr>
            <a:endParaRPr lang="en-US" sz="2400" dirty="0">
              <a:solidFill>
                <a:srgbClr val="272525"/>
              </a:solidFill>
              <a:latin typeface="Times New Roman" panose="02020603050405020304" pitchFamily="18" charset="0"/>
              <a:ea typeface="Inter" pitchFamily="34" charset="-122"/>
              <a:cs typeface="Times New Roman" panose="02020603050405020304" pitchFamily="18" charset="0"/>
            </a:endParaRPr>
          </a:p>
        </p:txBody>
      </p:sp>
      <p:sp>
        <p:nvSpPr>
          <p:cNvPr id="4" name="Shape 2"/>
          <p:cNvSpPr/>
          <p:nvPr/>
        </p:nvSpPr>
        <p:spPr>
          <a:xfrm>
            <a:off x="793790" y="3515320"/>
            <a:ext cx="13042821" cy="4068128"/>
          </a:xfrm>
          <a:prstGeom prst="roundRect">
            <a:avLst>
              <a:gd name="adj" fmla="val 2342"/>
            </a:avLst>
          </a:prstGeom>
          <a:noFill/>
          <a:ln w="7620">
            <a:solidFill>
              <a:srgbClr val="000000">
                <a:alpha val="8000"/>
              </a:srgbClr>
            </a:solidFill>
            <a:prstDash val="solid"/>
          </a:ln>
        </p:spPr>
      </p:sp>
      <p:sp>
        <p:nvSpPr>
          <p:cNvPr id="5" name="Shape 3"/>
          <p:cNvSpPr/>
          <p:nvPr/>
        </p:nvSpPr>
        <p:spPr>
          <a:xfrm>
            <a:off x="801410" y="3522940"/>
            <a:ext cx="13026271" cy="650319"/>
          </a:xfrm>
          <a:prstGeom prst="rect">
            <a:avLst/>
          </a:prstGeom>
          <a:solidFill>
            <a:srgbClr val="FFFFFF">
              <a:alpha val="4000"/>
            </a:srgbClr>
          </a:solidFill>
          <a:ln/>
        </p:spPr>
      </p:sp>
      <p:sp>
        <p:nvSpPr>
          <p:cNvPr id="6" name="Text 4"/>
          <p:cNvSpPr/>
          <p:nvPr/>
        </p:nvSpPr>
        <p:spPr>
          <a:xfrm>
            <a:off x="1029653" y="3666649"/>
            <a:ext cx="3884176" cy="362903"/>
          </a:xfrm>
          <a:prstGeom prst="rect">
            <a:avLst/>
          </a:prstGeom>
          <a:noFill/>
          <a:ln/>
        </p:spPr>
        <p:txBody>
          <a:bodyPr wrap="none" lIns="0" tIns="0" rIns="0" bIns="0" rtlCol="0" anchor="t"/>
          <a:lstStyle/>
          <a:p>
            <a:pPr marL="0" indent="0">
              <a:lnSpc>
                <a:spcPts val="2850"/>
              </a:lnSpc>
              <a:buNone/>
            </a:pPr>
            <a:r>
              <a:rPr lang="en-US" sz="2400" b="1" dirty="0">
                <a:solidFill>
                  <a:srgbClr val="002060"/>
                </a:solidFill>
                <a:latin typeface="Times New Roman" panose="02020603050405020304" pitchFamily="18" charset="0"/>
                <a:ea typeface="Overpass Light" pitchFamily="34" charset="-122"/>
                <a:cs typeface="Times New Roman" panose="02020603050405020304" pitchFamily="18" charset="0"/>
              </a:rPr>
              <a:t>Type d'inhibition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Text 5"/>
          <p:cNvSpPr/>
          <p:nvPr/>
        </p:nvSpPr>
        <p:spPr>
          <a:xfrm>
            <a:off x="5375077" y="3666649"/>
            <a:ext cx="3880366" cy="362903"/>
          </a:xfrm>
          <a:prstGeom prst="rect">
            <a:avLst/>
          </a:prstGeom>
          <a:noFill/>
          <a:ln/>
        </p:spPr>
        <p:txBody>
          <a:bodyPr wrap="none" lIns="0" tIns="0" rIns="0" bIns="0" rtlCol="0" anchor="t"/>
          <a:lstStyle/>
          <a:p>
            <a:pPr>
              <a:lnSpc>
                <a:spcPts val="2850"/>
              </a:lnSpc>
            </a:pPr>
            <a:r>
              <a:rPr lang="en-US" sz="2400" b="1" dirty="0" err="1">
                <a:solidFill>
                  <a:srgbClr val="002060"/>
                </a:solidFill>
                <a:latin typeface="Times New Roman" panose="02020603050405020304" pitchFamily="18" charset="0"/>
                <a:ea typeface="Overpass Light" pitchFamily="34" charset="-122"/>
                <a:cs typeface="Times New Roman" panose="02020603050405020304" pitchFamily="18" charset="0"/>
              </a:rPr>
              <a:t>Mécanisme</a:t>
            </a:r>
            <a:endParaRPr lang="en-US" sz="2400" b="1" dirty="0">
              <a:solidFill>
                <a:srgbClr val="002060"/>
              </a:solidFill>
              <a:latin typeface="Times New Roman" panose="02020603050405020304" pitchFamily="18" charset="0"/>
              <a:ea typeface="Overpass Light" pitchFamily="34" charset="-122"/>
              <a:cs typeface="Times New Roman" panose="02020603050405020304" pitchFamily="18" charset="0"/>
            </a:endParaRPr>
          </a:p>
        </p:txBody>
      </p:sp>
      <p:sp>
        <p:nvSpPr>
          <p:cNvPr id="8" name="Text 6"/>
          <p:cNvSpPr/>
          <p:nvPr/>
        </p:nvSpPr>
        <p:spPr>
          <a:xfrm>
            <a:off x="9716691" y="3666649"/>
            <a:ext cx="3884176" cy="362903"/>
          </a:xfrm>
          <a:prstGeom prst="rect">
            <a:avLst/>
          </a:prstGeom>
          <a:noFill/>
          <a:ln/>
        </p:spPr>
        <p:txBody>
          <a:bodyPr wrap="none" lIns="0" tIns="0" rIns="0" bIns="0" rtlCol="0" anchor="t"/>
          <a:lstStyle/>
          <a:p>
            <a:pPr indent="0">
              <a:lnSpc>
                <a:spcPts val="2850"/>
              </a:lnSpc>
              <a:buNone/>
            </a:pPr>
            <a:r>
              <a:rPr lang="en-US" sz="2400" b="1" dirty="0" err="1">
                <a:solidFill>
                  <a:srgbClr val="002060"/>
                </a:solidFill>
                <a:latin typeface="Times New Roman" panose="02020603050405020304" pitchFamily="18" charset="0"/>
                <a:ea typeface="Overpass Light" pitchFamily="34" charset="-122"/>
                <a:cs typeface="Times New Roman" panose="02020603050405020304" pitchFamily="18" charset="0"/>
              </a:rPr>
              <a:t>Effet</a:t>
            </a:r>
            <a:endParaRPr lang="en-US" sz="2400" b="1" dirty="0">
              <a:solidFill>
                <a:srgbClr val="002060"/>
              </a:solidFill>
              <a:latin typeface="Times New Roman" panose="02020603050405020304" pitchFamily="18" charset="0"/>
              <a:ea typeface="Overpass Light" pitchFamily="34" charset="-122"/>
              <a:cs typeface="Times New Roman" panose="02020603050405020304" pitchFamily="18" charset="0"/>
            </a:endParaRPr>
          </a:p>
        </p:txBody>
      </p:sp>
      <p:sp>
        <p:nvSpPr>
          <p:cNvPr id="9" name="Shape 7"/>
          <p:cNvSpPr/>
          <p:nvPr/>
        </p:nvSpPr>
        <p:spPr>
          <a:xfrm>
            <a:off x="801410" y="4173260"/>
            <a:ext cx="13026271" cy="1013222"/>
          </a:xfrm>
          <a:prstGeom prst="rect">
            <a:avLst/>
          </a:prstGeom>
          <a:solidFill>
            <a:srgbClr val="000000">
              <a:alpha val="4000"/>
            </a:srgbClr>
          </a:solidFill>
          <a:ln/>
        </p:spPr>
      </p:sp>
      <p:sp>
        <p:nvSpPr>
          <p:cNvPr id="10" name="Text 8"/>
          <p:cNvSpPr/>
          <p:nvPr/>
        </p:nvSpPr>
        <p:spPr>
          <a:xfrm>
            <a:off x="1029653" y="4316968"/>
            <a:ext cx="3884176" cy="362903"/>
          </a:xfrm>
          <a:prstGeom prst="rect">
            <a:avLst/>
          </a:prstGeom>
          <a:noFill/>
          <a:ln/>
        </p:spPr>
        <p:txBody>
          <a:bodyPr wrap="none" lIns="0" tIns="0" rIns="0" bIns="0" rtlCol="0" anchor="t"/>
          <a:lstStyle/>
          <a:p>
            <a:pPr>
              <a:lnSpc>
                <a:spcPts val="2850"/>
              </a:lnSpc>
            </a:pPr>
            <a:r>
              <a:rPr lang="en-US" sz="2400" b="1" dirty="0" err="1">
                <a:solidFill>
                  <a:srgbClr val="0070C0"/>
                </a:solidFill>
                <a:latin typeface="Times New Roman" panose="02020603050405020304" pitchFamily="18" charset="0"/>
                <a:ea typeface="Overpass Light" pitchFamily="34" charset="-122"/>
                <a:cs typeface="Times New Roman" panose="02020603050405020304" pitchFamily="18" charset="0"/>
              </a:rPr>
              <a:t>Compétitive</a:t>
            </a:r>
            <a:endParaRPr lang="en-US" sz="2400" b="1" dirty="0">
              <a:solidFill>
                <a:srgbClr val="0070C0"/>
              </a:solidFill>
              <a:latin typeface="Times New Roman" panose="02020603050405020304" pitchFamily="18" charset="0"/>
              <a:ea typeface="Overpass Light" pitchFamily="34" charset="-122"/>
              <a:cs typeface="Times New Roman" panose="02020603050405020304" pitchFamily="18" charset="0"/>
            </a:endParaRPr>
          </a:p>
        </p:txBody>
      </p:sp>
      <p:sp>
        <p:nvSpPr>
          <p:cNvPr id="11" name="Text 9"/>
          <p:cNvSpPr/>
          <p:nvPr/>
        </p:nvSpPr>
        <p:spPr>
          <a:xfrm>
            <a:off x="5375077" y="4316968"/>
            <a:ext cx="3880366" cy="725805"/>
          </a:xfrm>
          <a:prstGeom prst="rect">
            <a:avLst/>
          </a:prstGeom>
          <a:noFill/>
          <a:ln/>
        </p:spPr>
        <p:txBody>
          <a:bodyPr wrap="square" lIns="0" tIns="0" rIns="0" bIns="0" rtlCol="0" anchor="t"/>
          <a:lstStyle/>
          <a:p>
            <a:pPr marL="0" indent="0">
              <a:lnSpc>
                <a:spcPts val="2850"/>
              </a:lnSpc>
              <a:buNone/>
            </a:pPr>
            <a:r>
              <a:rPr lang="en-US" sz="2000" dirty="0">
                <a:solidFill>
                  <a:srgbClr val="272525"/>
                </a:solidFill>
                <a:latin typeface="Times New Roman" panose="02020603050405020304" pitchFamily="18" charset="0"/>
                <a:ea typeface="Inter" pitchFamily="34" charset="-122"/>
                <a:cs typeface="Times New Roman" panose="02020603050405020304" pitchFamily="18" charset="0"/>
              </a:rPr>
              <a:t>Inhibiteur se lie au site actif, en </a:t>
            </a:r>
            <a:r>
              <a:rPr lang="en-US" sz="2000" b="1" u="sng" dirty="0">
                <a:solidFill>
                  <a:srgbClr val="00B050"/>
                </a:solidFill>
                <a:latin typeface="Times New Roman" panose="02020603050405020304" pitchFamily="18" charset="0"/>
                <a:ea typeface="Inter" pitchFamily="34" charset="-122"/>
                <a:cs typeface="Times New Roman" panose="02020603050405020304" pitchFamily="18" charset="0"/>
              </a:rPr>
              <a:t>compétition</a:t>
            </a:r>
            <a:r>
              <a:rPr lang="en-US" sz="2000" dirty="0">
                <a:solidFill>
                  <a:srgbClr val="272525"/>
                </a:solidFill>
                <a:latin typeface="Times New Roman" panose="02020603050405020304" pitchFamily="18" charset="0"/>
                <a:ea typeface="Inter" pitchFamily="34" charset="-122"/>
                <a:cs typeface="Times New Roman" panose="02020603050405020304" pitchFamily="18" charset="0"/>
              </a:rPr>
              <a:t> avec le </a:t>
            </a:r>
            <a:r>
              <a:rPr lang="en-US" sz="2000" dirty="0" err="1">
                <a:solidFill>
                  <a:srgbClr val="272525"/>
                </a:solidFill>
                <a:latin typeface="Times New Roman" panose="02020603050405020304" pitchFamily="18" charset="0"/>
                <a:ea typeface="Inter" pitchFamily="34" charset="-122"/>
                <a:cs typeface="Times New Roman" panose="02020603050405020304" pitchFamily="18" charset="0"/>
              </a:rPr>
              <a:t>substrat</a:t>
            </a:r>
            <a:r>
              <a:rPr lang="en-US" sz="20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12" name="Text 10"/>
          <p:cNvSpPr/>
          <p:nvPr/>
        </p:nvSpPr>
        <p:spPr>
          <a:xfrm>
            <a:off x="9716691" y="4316968"/>
            <a:ext cx="3884176" cy="362903"/>
          </a:xfrm>
          <a:prstGeom prst="rect">
            <a:avLst/>
          </a:prstGeom>
          <a:noFill/>
          <a:ln/>
        </p:spPr>
        <p:txBody>
          <a:bodyPr wrap="none" lIns="0" tIns="0" rIns="0" bIns="0" rtlCol="0" anchor="t"/>
          <a:lstStyle/>
          <a:p>
            <a:pPr>
              <a:lnSpc>
                <a:spcPts val="2850"/>
              </a:lnSpc>
            </a:pPr>
            <a:r>
              <a:rPr lang="en-US" sz="2000" b="1" u="sng" dirty="0" err="1">
                <a:solidFill>
                  <a:srgbClr val="00B050"/>
                </a:solidFill>
                <a:latin typeface="Times New Roman" panose="02020603050405020304" pitchFamily="18" charset="0"/>
                <a:ea typeface="Inter" pitchFamily="34" charset="-122"/>
                <a:cs typeface="Times New Roman" panose="02020603050405020304" pitchFamily="18" charset="0"/>
              </a:rPr>
              <a:t>Augmente</a:t>
            </a:r>
            <a:r>
              <a:rPr lang="en-US" sz="2000" b="1" u="sng" dirty="0">
                <a:solidFill>
                  <a:srgbClr val="00B050"/>
                </a:solidFill>
                <a:latin typeface="Times New Roman" panose="02020603050405020304" pitchFamily="18" charset="0"/>
                <a:ea typeface="Inter" pitchFamily="34" charset="-122"/>
                <a:cs typeface="Times New Roman" panose="02020603050405020304" pitchFamily="18" charset="0"/>
              </a:rPr>
              <a:t> la Km, Vmax </a:t>
            </a:r>
            <a:r>
              <a:rPr lang="en-US" sz="2000" b="1" u="sng" dirty="0" err="1">
                <a:solidFill>
                  <a:srgbClr val="00B050"/>
                </a:solidFill>
                <a:latin typeface="Times New Roman" panose="02020603050405020304" pitchFamily="18" charset="0"/>
                <a:ea typeface="Inter" pitchFamily="34" charset="-122"/>
                <a:cs typeface="Times New Roman" panose="02020603050405020304" pitchFamily="18" charset="0"/>
              </a:rPr>
              <a:t>inchangée</a:t>
            </a:r>
            <a:r>
              <a:rPr lang="en-US" sz="20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13" name="Shape 11"/>
          <p:cNvSpPr/>
          <p:nvPr/>
        </p:nvSpPr>
        <p:spPr>
          <a:xfrm>
            <a:off x="801410" y="5186482"/>
            <a:ext cx="13026271" cy="1376124"/>
          </a:xfrm>
          <a:prstGeom prst="rect">
            <a:avLst/>
          </a:prstGeom>
          <a:solidFill>
            <a:srgbClr val="FFFFFF">
              <a:alpha val="4000"/>
            </a:srgbClr>
          </a:solidFill>
          <a:ln/>
        </p:spPr>
      </p:sp>
      <p:sp>
        <p:nvSpPr>
          <p:cNvPr id="14" name="Text 12"/>
          <p:cNvSpPr/>
          <p:nvPr/>
        </p:nvSpPr>
        <p:spPr>
          <a:xfrm>
            <a:off x="1029653" y="5330190"/>
            <a:ext cx="3884176" cy="362903"/>
          </a:xfrm>
          <a:prstGeom prst="rect">
            <a:avLst/>
          </a:prstGeom>
          <a:noFill/>
          <a:ln/>
        </p:spPr>
        <p:txBody>
          <a:bodyPr wrap="none" lIns="0" tIns="0" rIns="0" bIns="0" rtlCol="0" anchor="t"/>
          <a:lstStyle/>
          <a:p>
            <a:pPr indent="0">
              <a:lnSpc>
                <a:spcPts val="2850"/>
              </a:lnSpc>
              <a:buNone/>
            </a:pPr>
            <a:r>
              <a:rPr lang="en-US" sz="2400" b="1" dirty="0">
                <a:solidFill>
                  <a:srgbClr val="0070C0"/>
                </a:solidFill>
                <a:latin typeface="Times New Roman" panose="02020603050405020304" pitchFamily="18" charset="0"/>
                <a:ea typeface="Overpass Light" pitchFamily="34" charset="-122"/>
                <a:cs typeface="Times New Roman" panose="02020603050405020304" pitchFamily="18" charset="0"/>
              </a:rPr>
              <a:t>Non </a:t>
            </a:r>
            <a:r>
              <a:rPr lang="en-US" sz="2400" b="1" dirty="0" err="1">
                <a:solidFill>
                  <a:srgbClr val="0070C0"/>
                </a:solidFill>
                <a:latin typeface="Times New Roman" panose="02020603050405020304" pitchFamily="18" charset="0"/>
                <a:ea typeface="Overpass Light" pitchFamily="34" charset="-122"/>
                <a:cs typeface="Times New Roman" panose="02020603050405020304" pitchFamily="18" charset="0"/>
              </a:rPr>
              <a:t>compétitive</a:t>
            </a:r>
            <a:endParaRPr lang="en-US" sz="2400" b="1" dirty="0">
              <a:solidFill>
                <a:srgbClr val="0070C0"/>
              </a:solidFill>
              <a:latin typeface="Times New Roman" panose="02020603050405020304" pitchFamily="18" charset="0"/>
              <a:ea typeface="Overpass Light" pitchFamily="34" charset="-122"/>
              <a:cs typeface="Times New Roman" panose="02020603050405020304" pitchFamily="18" charset="0"/>
            </a:endParaRPr>
          </a:p>
        </p:txBody>
      </p:sp>
      <p:sp>
        <p:nvSpPr>
          <p:cNvPr id="15" name="Text 13"/>
          <p:cNvSpPr/>
          <p:nvPr/>
        </p:nvSpPr>
        <p:spPr>
          <a:xfrm>
            <a:off x="5375077" y="5330190"/>
            <a:ext cx="3880366" cy="1088708"/>
          </a:xfrm>
          <a:prstGeom prst="rect">
            <a:avLst/>
          </a:prstGeom>
          <a:noFill/>
          <a:ln/>
        </p:spPr>
        <p:txBody>
          <a:bodyPr wrap="square" lIns="0" tIns="0" rIns="0" bIns="0" rtlCol="0" anchor="t"/>
          <a:lstStyle/>
          <a:p>
            <a:pPr indent="0">
              <a:lnSpc>
                <a:spcPts val="2850"/>
              </a:lnSpc>
              <a:buNone/>
            </a:pPr>
            <a:r>
              <a:rPr lang="en-US" sz="2000" dirty="0">
                <a:solidFill>
                  <a:srgbClr val="272525"/>
                </a:solidFill>
                <a:latin typeface="Times New Roman" panose="02020603050405020304" pitchFamily="18" charset="0"/>
                <a:ea typeface="Inter" pitchFamily="34" charset="-122"/>
                <a:cs typeface="Times New Roman" panose="02020603050405020304" pitchFamily="18" charset="0"/>
              </a:rPr>
              <a:t>Inhibiteur se lie à un site différent du site actif, modifiant la conformation de </a:t>
            </a:r>
            <a:r>
              <a:rPr lang="en-US" sz="2000" dirty="0" err="1">
                <a:solidFill>
                  <a:srgbClr val="272525"/>
                </a:solidFill>
                <a:latin typeface="Times New Roman" panose="02020603050405020304" pitchFamily="18" charset="0"/>
                <a:ea typeface="Inter" pitchFamily="34" charset="-122"/>
                <a:cs typeface="Times New Roman" panose="02020603050405020304" pitchFamily="18" charset="0"/>
              </a:rPr>
              <a:t>l'enzyme</a:t>
            </a:r>
            <a:r>
              <a:rPr lang="en-US" sz="20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16" name="Text 14"/>
          <p:cNvSpPr/>
          <p:nvPr/>
        </p:nvSpPr>
        <p:spPr>
          <a:xfrm>
            <a:off x="9716691" y="5330190"/>
            <a:ext cx="3884176" cy="362903"/>
          </a:xfrm>
          <a:prstGeom prst="rect">
            <a:avLst/>
          </a:prstGeom>
          <a:noFill/>
          <a:ln/>
        </p:spPr>
        <p:txBody>
          <a:bodyPr wrap="none" lIns="0" tIns="0" rIns="0" bIns="0" rtlCol="0" anchor="t"/>
          <a:lstStyle/>
          <a:p>
            <a:pPr marL="0" indent="0">
              <a:lnSpc>
                <a:spcPts val="2850"/>
              </a:lnSpc>
              <a:buNone/>
            </a:pPr>
            <a:r>
              <a:rPr lang="en-US" sz="2000" b="1" u="sng" dirty="0">
                <a:solidFill>
                  <a:srgbClr val="00B050"/>
                </a:solidFill>
                <a:latin typeface="Times New Roman" panose="02020603050405020304" pitchFamily="18" charset="0"/>
                <a:ea typeface="Inter" pitchFamily="34" charset="-122"/>
                <a:cs typeface="Times New Roman" panose="02020603050405020304" pitchFamily="18" charset="0"/>
              </a:rPr>
              <a:t>Km inchangée, diminue Vmax</a:t>
            </a:r>
            <a:r>
              <a:rPr lang="en-US" sz="1750" dirty="0">
                <a:solidFill>
                  <a:srgbClr val="3B4E4E"/>
                </a:solidFill>
                <a:latin typeface="Overpass Light" pitchFamily="34" charset="0"/>
                <a:ea typeface="Overpass Light" pitchFamily="34" charset="-122"/>
                <a:cs typeface="Overpass Light" pitchFamily="34" charset="-120"/>
              </a:rPr>
              <a:t>.</a:t>
            </a:r>
            <a:endParaRPr lang="en-US" sz="1750" dirty="0"/>
          </a:p>
        </p:txBody>
      </p:sp>
      <p:sp>
        <p:nvSpPr>
          <p:cNvPr id="17" name="Shape 15"/>
          <p:cNvSpPr/>
          <p:nvPr/>
        </p:nvSpPr>
        <p:spPr>
          <a:xfrm>
            <a:off x="793789" y="7084457"/>
            <a:ext cx="13026271" cy="1013222"/>
          </a:xfrm>
          <a:prstGeom prst="rect">
            <a:avLst/>
          </a:prstGeom>
          <a:solidFill>
            <a:srgbClr val="000000">
              <a:alpha val="4000"/>
            </a:srgbClr>
          </a:solidFill>
          <a:ln/>
        </p:spPr>
      </p:sp>
      <p:sp>
        <p:nvSpPr>
          <p:cNvPr id="18" name="Text 16"/>
          <p:cNvSpPr/>
          <p:nvPr/>
        </p:nvSpPr>
        <p:spPr>
          <a:xfrm>
            <a:off x="1029653" y="7250667"/>
            <a:ext cx="3884176" cy="362903"/>
          </a:xfrm>
          <a:prstGeom prst="rect">
            <a:avLst/>
          </a:prstGeom>
          <a:noFill/>
          <a:ln/>
        </p:spPr>
        <p:txBody>
          <a:bodyPr wrap="none" lIns="0" tIns="0" rIns="0" bIns="0" rtlCol="0" anchor="t"/>
          <a:lstStyle/>
          <a:p>
            <a:pPr>
              <a:lnSpc>
                <a:spcPts val="2850"/>
              </a:lnSpc>
            </a:pPr>
            <a:r>
              <a:rPr lang="en-US" sz="2400" b="1" dirty="0" err="1">
                <a:solidFill>
                  <a:srgbClr val="0070C0"/>
                </a:solidFill>
                <a:latin typeface="Times New Roman" panose="02020603050405020304" pitchFamily="18" charset="0"/>
                <a:ea typeface="Overpass Light" pitchFamily="34" charset="-122"/>
                <a:cs typeface="Times New Roman" panose="02020603050405020304" pitchFamily="18" charset="0"/>
              </a:rPr>
              <a:t>Incompétitive</a:t>
            </a:r>
            <a:endParaRPr lang="en-US" sz="2400" b="1" dirty="0">
              <a:solidFill>
                <a:srgbClr val="0070C0"/>
              </a:solidFill>
              <a:latin typeface="Times New Roman" panose="02020603050405020304" pitchFamily="18" charset="0"/>
              <a:ea typeface="Overpass Light" pitchFamily="34" charset="-122"/>
              <a:cs typeface="Times New Roman" panose="02020603050405020304" pitchFamily="18" charset="0"/>
            </a:endParaRPr>
          </a:p>
        </p:txBody>
      </p:sp>
      <p:sp>
        <p:nvSpPr>
          <p:cNvPr id="19" name="Text 17"/>
          <p:cNvSpPr/>
          <p:nvPr/>
        </p:nvSpPr>
        <p:spPr>
          <a:xfrm>
            <a:off x="5366741" y="7160426"/>
            <a:ext cx="3880366" cy="725805"/>
          </a:xfrm>
          <a:prstGeom prst="rect">
            <a:avLst/>
          </a:prstGeom>
          <a:noFill/>
          <a:ln/>
        </p:spPr>
        <p:txBody>
          <a:bodyPr wrap="square" lIns="0" tIns="0" rIns="0" bIns="0" rtlCol="0" anchor="t"/>
          <a:lstStyle/>
          <a:p>
            <a:pPr>
              <a:lnSpc>
                <a:spcPts val="2850"/>
              </a:lnSpc>
            </a:pPr>
            <a:r>
              <a:rPr lang="en-US" sz="2000" dirty="0">
                <a:solidFill>
                  <a:srgbClr val="272525"/>
                </a:solidFill>
                <a:latin typeface="Times New Roman" panose="02020603050405020304" pitchFamily="18" charset="0"/>
                <a:ea typeface="Inter" pitchFamily="34" charset="-122"/>
                <a:cs typeface="Times New Roman" panose="02020603050405020304" pitchFamily="18" charset="0"/>
              </a:rPr>
              <a:t>Inhibiteur se lie au complexe ES, empêchant la formation du </a:t>
            </a:r>
            <a:r>
              <a:rPr lang="en-US" sz="2000" dirty="0" err="1">
                <a:solidFill>
                  <a:srgbClr val="272525"/>
                </a:solidFill>
                <a:latin typeface="Times New Roman" panose="02020603050405020304" pitchFamily="18" charset="0"/>
                <a:ea typeface="Inter" pitchFamily="34" charset="-122"/>
                <a:cs typeface="Times New Roman" panose="02020603050405020304" pitchFamily="18" charset="0"/>
              </a:rPr>
              <a:t>produit</a:t>
            </a:r>
            <a:r>
              <a:rPr lang="en-US" sz="20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20" name="Text 18"/>
          <p:cNvSpPr/>
          <p:nvPr/>
        </p:nvSpPr>
        <p:spPr>
          <a:xfrm>
            <a:off x="9716691" y="7264633"/>
            <a:ext cx="3884176" cy="362903"/>
          </a:xfrm>
          <a:prstGeom prst="rect">
            <a:avLst/>
          </a:prstGeom>
          <a:noFill/>
          <a:ln/>
        </p:spPr>
        <p:txBody>
          <a:bodyPr wrap="none" lIns="0" tIns="0" rIns="0" bIns="0" rtlCol="0" anchor="t"/>
          <a:lstStyle/>
          <a:p>
            <a:pPr marL="0" indent="0">
              <a:lnSpc>
                <a:spcPts val="2850"/>
              </a:lnSpc>
              <a:buNone/>
            </a:pPr>
            <a:r>
              <a:rPr lang="en-US" sz="2000" b="1" u="sng" dirty="0">
                <a:solidFill>
                  <a:srgbClr val="00B050"/>
                </a:solidFill>
                <a:latin typeface="Times New Roman" panose="02020603050405020304" pitchFamily="18" charset="0"/>
                <a:ea typeface="Inter" pitchFamily="34" charset="-122"/>
                <a:cs typeface="Times New Roman" panose="02020603050405020304" pitchFamily="18" charset="0"/>
              </a:rPr>
              <a:t>Diminue Km, diminue Vmax</a:t>
            </a:r>
            <a:r>
              <a:rPr lang="en-US" sz="20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21" name="ZoneTexte 20">
            <a:extLst>
              <a:ext uri="{FF2B5EF4-FFF2-40B4-BE49-F238E27FC236}">
                <a16:creationId xmlns:a16="http://schemas.microsoft.com/office/drawing/2014/main" id="{3FBF1137-1D60-3D4F-F332-5D5704324607}"/>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9486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213106" y="152182"/>
            <a:ext cx="6198989"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1. Inhibition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14" name="ZoneTexte 13">
            <a:extLst>
              <a:ext uri="{FF2B5EF4-FFF2-40B4-BE49-F238E27FC236}">
                <a16:creationId xmlns:a16="http://schemas.microsoft.com/office/drawing/2014/main" id="{20197CB3-2ADC-C1C0-B5B0-8D069FC13195}"/>
              </a:ext>
            </a:extLst>
          </p:cNvPr>
          <p:cNvSpPr txBox="1"/>
          <p:nvPr/>
        </p:nvSpPr>
        <p:spPr>
          <a:xfrm>
            <a:off x="133152" y="1587062"/>
            <a:ext cx="11106663" cy="461665"/>
          </a:xfrm>
          <a:prstGeom prst="rect">
            <a:avLst/>
          </a:prstGeom>
          <a:noFill/>
        </p:spPr>
        <p:txBody>
          <a:bodyPr wrap="square">
            <a:spAutoFit/>
          </a:bodyPr>
          <a:lstStyle/>
          <a:p>
            <a:pPr marL="342900" indent="-342900">
              <a:buFont typeface="Courier New" panose="02070309020205020404" pitchFamily="49" charset="0"/>
              <a:buChar char="o"/>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Il y a </a:t>
            </a:r>
            <a:r>
              <a:rPr lang="fr-FR" sz="2400" b="1" dirty="0">
                <a:solidFill>
                  <a:srgbClr val="272525"/>
                </a:solidFill>
                <a:latin typeface="Times New Roman" panose="02020603050405020304" pitchFamily="18" charset="0"/>
                <a:ea typeface="Inter" pitchFamily="34" charset="-122"/>
                <a:cs typeface="Times New Roman" panose="02020603050405020304" pitchFamily="18" charset="0"/>
              </a:rPr>
              <a:t>compétition</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entre le substrat et l’inhibiteur sur le site actif de l’enzyme</a:t>
            </a:r>
            <a:r>
              <a:rPr lang="fr-FR" sz="1800" b="0" i="0" u="none" strike="noStrike" baseline="0" dirty="0">
                <a:solidFill>
                  <a:srgbClr val="000000"/>
                </a:solidFill>
                <a:latin typeface="Times New Roman" panose="02020603050405020304" pitchFamily="18" charset="0"/>
              </a:rPr>
              <a:t>. </a:t>
            </a:r>
            <a:endParaRPr lang="fr-FR" dirty="0"/>
          </a:p>
        </p:txBody>
      </p:sp>
      <p:sp>
        <p:nvSpPr>
          <p:cNvPr id="11" name="ZoneTexte 10">
            <a:extLst>
              <a:ext uri="{FF2B5EF4-FFF2-40B4-BE49-F238E27FC236}">
                <a16:creationId xmlns:a16="http://schemas.microsoft.com/office/drawing/2014/main" id="{5871D3E5-6DCA-C91A-F839-8117F830B4E6}"/>
              </a:ext>
            </a:extLst>
          </p:cNvPr>
          <p:cNvSpPr txBox="1"/>
          <p:nvPr/>
        </p:nvSpPr>
        <p:spPr>
          <a:xfrm>
            <a:off x="133152" y="1044788"/>
            <a:ext cx="9568068" cy="461665"/>
          </a:xfrm>
          <a:prstGeom prst="rect">
            <a:avLst/>
          </a:prstGeom>
          <a:noFill/>
        </p:spPr>
        <p:txBody>
          <a:bodyPr wrap="square">
            <a:spAutoFit/>
          </a:bodyPr>
          <a:lstStyle/>
          <a:p>
            <a:pPr marL="342900" indent="-342900">
              <a:buFont typeface="Courier New" panose="02070309020205020404" pitchFamily="49" charset="0"/>
              <a:buChar char="o"/>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Type d’inhibition </a:t>
            </a:r>
            <a:r>
              <a:rPr lang="fr-FR" sz="2400" b="1" dirty="0">
                <a:solidFill>
                  <a:srgbClr val="272525"/>
                </a:solidFill>
                <a:latin typeface="Times New Roman" panose="02020603050405020304" pitchFamily="18" charset="0"/>
                <a:ea typeface="Inter" pitchFamily="34" charset="-122"/>
                <a:cs typeface="Times New Roman" panose="02020603050405020304" pitchFamily="18" charset="0"/>
              </a:rPr>
              <a:t>rencontrée le plus fréquemment</a:t>
            </a:r>
          </a:p>
        </p:txBody>
      </p:sp>
      <p:sp>
        <p:nvSpPr>
          <p:cNvPr id="15" name="ZoneTexte 14">
            <a:extLst>
              <a:ext uri="{FF2B5EF4-FFF2-40B4-BE49-F238E27FC236}">
                <a16:creationId xmlns:a16="http://schemas.microsoft.com/office/drawing/2014/main" id="{D94580BC-29BA-67D8-518B-063008B97A88}"/>
              </a:ext>
            </a:extLst>
          </p:cNvPr>
          <p:cNvSpPr txBox="1"/>
          <p:nvPr/>
        </p:nvSpPr>
        <p:spPr>
          <a:xfrm>
            <a:off x="133152" y="2030513"/>
            <a:ext cx="13955879" cy="2677656"/>
          </a:xfrm>
          <a:prstGeom prst="rect">
            <a:avLst/>
          </a:prstGeom>
          <a:noFill/>
        </p:spPr>
        <p:txBody>
          <a:bodyPr wrap="square">
            <a:spAutoFit/>
          </a:bodyPr>
          <a:lstStyle/>
          <a:p>
            <a:pPr marL="342900" indent="-342900">
              <a:lnSpc>
                <a:spcPct val="150000"/>
              </a:lnSpc>
              <a:buFont typeface="Courier New" panose="02070309020205020404" pitchFamily="49" charset="0"/>
              <a:buChar char="o"/>
            </a:pPr>
            <a:r>
              <a:rPr lang="fr-FR" altLang="fr-FR" sz="2400" b="1" dirty="0">
                <a:solidFill>
                  <a:srgbClr val="272525"/>
                </a:solidFill>
                <a:latin typeface="Times New Roman" panose="02020603050405020304" pitchFamily="18" charset="0"/>
                <a:ea typeface="Inter" pitchFamily="34" charset="-122"/>
                <a:cs typeface="Times New Roman" panose="02020603050405020304" pitchFamily="18" charset="0"/>
              </a:rPr>
              <a:t>Inhibiteur compétitif </a:t>
            </a:r>
            <a:r>
              <a:rPr lang="fr-FR" altLang="fr-FR"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fr-FR" altLang="fr-FR" sz="2400" b="1" u="sng" dirty="0">
                <a:solidFill>
                  <a:srgbClr val="00B050"/>
                </a:solidFill>
                <a:latin typeface="Times New Roman" panose="02020603050405020304" pitchFamily="18" charset="0"/>
                <a:ea typeface="Inter" pitchFamily="34" charset="-122"/>
                <a:cs typeface="Times New Roman" panose="02020603050405020304" pitchFamily="18" charset="0"/>
              </a:rPr>
              <a:t>Analogue structural du substrat </a:t>
            </a:r>
            <a:r>
              <a:rPr lang="fr-FR" altLang="fr-FR" sz="2400" dirty="0">
                <a:solidFill>
                  <a:srgbClr val="272525"/>
                </a:solidFill>
                <a:latin typeface="Times New Roman" panose="02020603050405020304" pitchFamily="18" charset="0"/>
                <a:ea typeface="Inter" pitchFamily="34" charset="-122"/>
                <a:cs typeface="Times New Roman" panose="02020603050405020304" pitchFamily="18" charset="0"/>
              </a:rPr>
              <a:t>(ressemble étroitement à la structure du substrat)</a:t>
            </a:r>
          </a:p>
          <a:p>
            <a:pPr marL="342900" indent="-342900">
              <a:lnSpc>
                <a:spcPct val="150000"/>
              </a:lnSpc>
              <a:buFont typeface="Courier New" panose="02070309020205020404" pitchFamily="49" charset="0"/>
              <a:buChar char="o"/>
            </a:pPr>
            <a:r>
              <a:rPr lang="fr-FR" altLang="fr-FR" sz="2400" dirty="0">
                <a:solidFill>
                  <a:srgbClr val="272525"/>
                </a:solidFill>
                <a:latin typeface="Times New Roman" panose="02020603050405020304" pitchFamily="18" charset="0"/>
                <a:ea typeface="Inter" pitchFamily="34" charset="-122"/>
                <a:cs typeface="Times New Roman" panose="02020603050405020304" pitchFamily="18" charset="0"/>
              </a:rPr>
              <a:t>L'action de l'inhibiteur est proportionnelle à sa concentration.</a:t>
            </a:r>
          </a:p>
          <a:p>
            <a:pPr marL="342900" indent="-342900">
              <a:lnSpc>
                <a:spcPct val="150000"/>
              </a:lnSpc>
              <a:buFont typeface="Courier New" panose="02070309020205020404" pitchFamily="49" charset="0"/>
              <a:buChar char="o"/>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Il est possible de lever l’inhibition en augmentant la concentration du substrat : [S] &gt;&gt; [I]</a:t>
            </a:r>
          </a:p>
          <a:p>
            <a:pPr marL="731520" indent="-731520">
              <a:lnSpc>
                <a:spcPct val="150000"/>
              </a:lnSpc>
              <a:buFont typeface="Wingdings" panose="05000000000000000000" pitchFamily="2" charset="2"/>
              <a:buChar char="Ø"/>
            </a:pPr>
            <a:endParaRPr lang="fr-FR" altLang="fr-FR" sz="2400" dirty="0">
              <a:solidFill>
                <a:srgbClr val="272525"/>
              </a:solidFill>
              <a:latin typeface="Times New Roman" panose="02020603050405020304" pitchFamily="18" charset="0"/>
              <a:ea typeface="Inter" pitchFamily="34" charset="-122"/>
              <a:cs typeface="Times New Roman" panose="02020603050405020304" pitchFamily="18" charset="0"/>
            </a:endParaRPr>
          </a:p>
          <a:p>
            <a:pPr marL="731520" indent="-731520">
              <a:buNone/>
            </a:pPr>
            <a:endParaRPr lang="fr-FR" altLang="fr-FR" sz="2400" dirty="0">
              <a:solidFill>
                <a:srgbClr val="272525"/>
              </a:solidFill>
              <a:latin typeface="Times New Roman" panose="02020603050405020304" pitchFamily="18" charset="0"/>
              <a:ea typeface="Inter" pitchFamily="34" charset="-122"/>
              <a:cs typeface="Times New Roman" panose="02020603050405020304" pitchFamily="18" charset="0"/>
            </a:endParaRPr>
          </a:p>
        </p:txBody>
      </p:sp>
      <p:sp>
        <p:nvSpPr>
          <p:cNvPr id="16" name="Text 3">
            <a:extLst>
              <a:ext uri="{FF2B5EF4-FFF2-40B4-BE49-F238E27FC236}">
                <a16:creationId xmlns:a16="http://schemas.microsoft.com/office/drawing/2014/main" id="{6EF64ECA-8922-7779-2E72-1FEE537C9909}"/>
              </a:ext>
            </a:extLst>
          </p:cNvPr>
          <p:cNvSpPr/>
          <p:nvPr/>
        </p:nvSpPr>
        <p:spPr>
          <a:xfrm>
            <a:off x="335562" y="4053309"/>
            <a:ext cx="2977039" cy="372070"/>
          </a:xfrm>
          <a:prstGeom prst="rect">
            <a:avLst/>
          </a:prstGeom>
          <a:noFill/>
          <a:ln/>
        </p:spPr>
        <p:txBody>
          <a:bodyPr wrap="none" lIns="0" tIns="0" rIns="0" bIns="0" rtlCol="0" anchor="t"/>
          <a:lstStyle/>
          <a:p>
            <a:pPr marL="0" indent="0">
              <a:lnSpc>
                <a:spcPts val="2900"/>
              </a:lnSpc>
              <a:buNone/>
            </a:pPr>
            <a:r>
              <a:rPr lang="en-US" sz="2400" b="1" dirty="0" err="1">
                <a:solidFill>
                  <a:srgbClr val="0070C0"/>
                </a:solidFill>
                <a:latin typeface="Times New Roman" panose="02020603050405020304" pitchFamily="18" charset="0"/>
                <a:ea typeface="Overpass Light" pitchFamily="34" charset="-122"/>
                <a:cs typeface="Times New Roman" panose="02020603050405020304" pitchFamily="18" charset="0"/>
              </a:rPr>
              <a:t>Exemple</a:t>
            </a:r>
            <a:r>
              <a:rPr lang="en-US" sz="2400" b="1" dirty="0">
                <a:solidFill>
                  <a:srgbClr val="0070C0"/>
                </a:solidFill>
                <a:latin typeface="Times New Roman" panose="02020603050405020304" pitchFamily="18" charset="0"/>
                <a:ea typeface="Overpass Light" pitchFamily="34" charset="-122"/>
                <a:cs typeface="Times New Roman" panose="02020603050405020304" pitchFamily="18" charset="0"/>
              </a:rPr>
              <a:t> :</a:t>
            </a:r>
          </a:p>
        </p:txBody>
      </p:sp>
      <p:sp>
        <p:nvSpPr>
          <p:cNvPr id="17" name="Text 4">
            <a:extLst>
              <a:ext uri="{FF2B5EF4-FFF2-40B4-BE49-F238E27FC236}">
                <a16:creationId xmlns:a16="http://schemas.microsoft.com/office/drawing/2014/main" id="{C4D534E7-DA56-0D82-B573-CD1C7740B599}"/>
              </a:ext>
            </a:extLst>
          </p:cNvPr>
          <p:cNvSpPr/>
          <p:nvPr/>
        </p:nvSpPr>
        <p:spPr>
          <a:xfrm>
            <a:off x="210694" y="4432091"/>
            <a:ext cx="14419704" cy="2177415"/>
          </a:xfrm>
          <a:prstGeom prst="rect">
            <a:avLst/>
          </a:prstGeom>
          <a:noFill/>
          <a:ln/>
        </p:spPr>
        <p:txBody>
          <a:bodyPr wrap="square" lIns="0" tIns="0" rIns="0" bIns="0" rtlCol="0" anchor="t"/>
          <a:lstStyle/>
          <a:p>
            <a:pPr marL="0" indent="0">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La méthotrexate, un médicament anticancéreux, est un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exemple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d'inhibiteur</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compétitif</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de la dihydrofolate réductase,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une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enzyme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essentielle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à la synthèse de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l'ADN</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3" name="ZoneTexte 2">
            <a:extLst>
              <a:ext uri="{FF2B5EF4-FFF2-40B4-BE49-F238E27FC236}">
                <a16:creationId xmlns:a16="http://schemas.microsoft.com/office/drawing/2014/main" id="{1FF9AA8C-B229-A837-E73E-65CE587C264E}"/>
              </a:ext>
            </a:extLst>
          </p:cNvPr>
          <p:cNvSpPr txBox="1"/>
          <p:nvPr/>
        </p:nvSpPr>
        <p:spPr>
          <a:xfrm>
            <a:off x="12841357" y="779227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54CD8-94C1-895F-EDEA-EFA5045E9B2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753268C-F6E4-117F-AF3A-34641A8A62F6}"/>
              </a:ext>
            </a:extLst>
          </p:cNvPr>
          <p:cNvSpPr/>
          <p:nvPr/>
        </p:nvSpPr>
        <p:spPr>
          <a:xfrm>
            <a:off x="210695" y="-7946"/>
            <a:ext cx="6198989"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1. Inhibition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3" name="Text 1">
            <a:extLst>
              <a:ext uri="{FF2B5EF4-FFF2-40B4-BE49-F238E27FC236}">
                <a16:creationId xmlns:a16="http://schemas.microsoft.com/office/drawing/2014/main" id="{ABE6B8CD-5640-9B3A-C389-7A61C1F62829}"/>
              </a:ext>
            </a:extLst>
          </p:cNvPr>
          <p:cNvSpPr/>
          <p:nvPr/>
        </p:nvSpPr>
        <p:spPr>
          <a:xfrm>
            <a:off x="333150" y="984972"/>
            <a:ext cx="2977039" cy="372070"/>
          </a:xfrm>
          <a:prstGeom prst="rect">
            <a:avLst/>
          </a:prstGeom>
          <a:noFill/>
          <a:ln/>
        </p:spPr>
        <p:txBody>
          <a:bodyPr wrap="none" lIns="0" tIns="0" rIns="0" bIns="0" rtlCol="0" anchor="t"/>
          <a:lstStyle/>
          <a:p>
            <a:pPr marL="0" indent="0">
              <a:lnSpc>
                <a:spcPts val="2900"/>
              </a:lnSpc>
              <a:buNone/>
            </a:pPr>
            <a:r>
              <a:rPr lang="en-US" sz="2400" b="1" dirty="0" err="1">
                <a:solidFill>
                  <a:srgbClr val="0070C0"/>
                </a:solidFill>
                <a:latin typeface="Times New Roman" panose="02020603050405020304" pitchFamily="18" charset="0"/>
                <a:ea typeface="Overpass Light" pitchFamily="34" charset="-122"/>
                <a:cs typeface="Times New Roman" panose="02020603050405020304" pitchFamily="18" charset="0"/>
              </a:rPr>
              <a:t>Mécanisme</a:t>
            </a:r>
            <a:endParaRPr lang="en-US" sz="2400" b="1" dirty="0">
              <a:solidFill>
                <a:srgbClr val="0070C0"/>
              </a:solidFill>
              <a:latin typeface="Times New Roman" panose="02020603050405020304" pitchFamily="18" charset="0"/>
              <a:ea typeface="Overpass Light" pitchFamily="34" charset="-122"/>
              <a:cs typeface="Times New Roman" panose="02020603050405020304" pitchFamily="18" charset="0"/>
            </a:endParaRPr>
          </a:p>
        </p:txBody>
      </p:sp>
      <p:sp>
        <p:nvSpPr>
          <p:cNvPr id="4" name="Text 2">
            <a:extLst>
              <a:ext uri="{FF2B5EF4-FFF2-40B4-BE49-F238E27FC236}">
                <a16:creationId xmlns:a16="http://schemas.microsoft.com/office/drawing/2014/main" id="{C60E9B00-B99D-BE87-57FB-764AAA983900}"/>
              </a:ext>
            </a:extLst>
          </p:cNvPr>
          <p:cNvSpPr/>
          <p:nvPr/>
        </p:nvSpPr>
        <p:spPr>
          <a:xfrm>
            <a:off x="191174" y="1531955"/>
            <a:ext cx="14439226" cy="2540318"/>
          </a:xfrm>
          <a:prstGeom prst="rect">
            <a:avLst/>
          </a:prstGeom>
          <a:noFill/>
          <a:ln/>
        </p:spPr>
        <p:txBody>
          <a:bodyPr wrap="square" lIns="0" tIns="0" rIns="0" bIns="0" rtlCol="0" anchor="t"/>
          <a:lstStyle/>
          <a:p>
            <a:pPr marL="0" indent="0">
              <a:lnSpc>
                <a:spcPct val="150000"/>
              </a:lnSpc>
              <a:buNone/>
            </a:pP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L'inhibiteur</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compétitif</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b="1" u="sng" dirty="0">
                <a:solidFill>
                  <a:srgbClr val="00B050"/>
                </a:solidFill>
                <a:latin typeface="Times New Roman" panose="02020603050405020304" pitchFamily="18" charset="0"/>
                <a:ea typeface="Inter" pitchFamily="34" charset="-122"/>
                <a:cs typeface="Times New Roman" panose="02020603050405020304" pitchFamily="18" charset="0"/>
              </a:rPr>
              <a:t>se lie </a:t>
            </a:r>
            <a:r>
              <a:rPr lang="en-US" sz="2400" b="1" u="sng" dirty="0" err="1">
                <a:solidFill>
                  <a:srgbClr val="00B050"/>
                </a:solidFill>
                <a:latin typeface="Times New Roman" panose="02020603050405020304" pitchFamily="18" charset="0"/>
                <a:ea typeface="Inter" pitchFamily="34" charset="-122"/>
                <a:cs typeface="Times New Roman" panose="02020603050405020304" pitchFamily="18" charset="0"/>
              </a:rPr>
              <a:t>réversiblement</a:t>
            </a:r>
            <a:r>
              <a:rPr lang="en-US" sz="2400" b="1" u="sng" dirty="0">
                <a:solidFill>
                  <a:srgbClr val="00B050"/>
                </a:solidFill>
                <a:latin typeface="Times New Roman" panose="02020603050405020304" pitchFamily="18" charset="0"/>
                <a:ea typeface="Inter" pitchFamily="34" charset="-122"/>
                <a:cs typeface="Times New Roman" panose="02020603050405020304" pitchFamily="18" charset="0"/>
              </a:rPr>
              <a:t> </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au</a:t>
            </a:r>
            <a:r>
              <a:rPr lang="en-US" sz="2400" b="1" u="sng" dirty="0">
                <a:solidFill>
                  <a:srgbClr val="00B050"/>
                </a:solidFill>
                <a:latin typeface="Times New Roman" panose="02020603050405020304" pitchFamily="18" charset="0"/>
                <a:ea typeface="Inter" pitchFamily="34" charset="-122"/>
                <a:cs typeface="Times New Roman" panose="02020603050405020304" pitchFamily="18" charset="0"/>
              </a:rPr>
              <a:t> site actif de l'enzyme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b="1" u="sng" dirty="0" err="1">
                <a:solidFill>
                  <a:srgbClr val="00B050"/>
                </a:solidFill>
                <a:latin typeface="Times New Roman" panose="02020603050405020304" pitchFamily="18" charset="0"/>
                <a:ea typeface="Inter" pitchFamily="34" charset="-122"/>
                <a:cs typeface="Times New Roman" panose="02020603050405020304" pitchFamily="18" charset="0"/>
              </a:rPr>
              <a:t>empêchant</a:t>
            </a:r>
            <a:r>
              <a:rPr lang="en-US" sz="2400" b="1" u="sng" dirty="0">
                <a:solidFill>
                  <a:srgbClr val="00B050"/>
                </a:solidFill>
                <a:latin typeface="Times New Roman" panose="02020603050405020304" pitchFamily="18" charset="0"/>
                <a:ea typeface="Inter" pitchFamily="34" charset="-122"/>
                <a:cs typeface="Times New Roman" panose="02020603050405020304" pitchFamily="18" charset="0"/>
              </a:rPr>
              <a:t> ainsi le substrat </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de se lier. </a:t>
            </a:r>
          </a:p>
        </p:txBody>
      </p:sp>
      <p:pic>
        <p:nvPicPr>
          <p:cNvPr id="1026" name="Picture 2" descr="competitive inhibition. enzyme inhibitor is a molecule that binds (blocking) to an enzyme and decreases its activity enzyme inhibitor is a molecule that binds (blocking) to an enzyme and decreases its activity. competitive inhibition. vector diagram for medical, educational and scientific use enzyme inhibitor stock illustrations">
            <a:extLst>
              <a:ext uri="{FF2B5EF4-FFF2-40B4-BE49-F238E27FC236}">
                <a16:creationId xmlns:a16="http://schemas.microsoft.com/office/drawing/2014/main" id="{B9BF42C6-3D23-71C7-A05B-6ADB421ED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122" y="2600320"/>
            <a:ext cx="10151165" cy="5093638"/>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89A112A-4B01-CFAD-7142-6CC1F9B0F404}"/>
              </a:ext>
            </a:extLst>
          </p:cNvPr>
          <p:cNvSpPr txBox="1"/>
          <p:nvPr/>
        </p:nvSpPr>
        <p:spPr>
          <a:xfrm>
            <a:off x="12703193" y="7693958"/>
            <a:ext cx="1789042" cy="369332"/>
          </a:xfrm>
          <a:prstGeom prst="rect">
            <a:avLst/>
          </a:prstGeom>
          <a:solidFill>
            <a:schemeClr val="accent3">
              <a:lumMod val="20000"/>
              <a:lumOff val="80000"/>
            </a:schemeClr>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6FDF64A3-BA6B-346F-5DFC-324092BB6E34}"/>
              </a:ext>
            </a:extLst>
          </p:cNvPr>
          <p:cNvSpPr txBox="1"/>
          <p:nvPr/>
        </p:nvSpPr>
        <p:spPr>
          <a:xfrm>
            <a:off x="12841357" y="786026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296420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9C82C2D1-479F-F47C-814D-1D71CDB63699}"/>
              </a:ext>
            </a:extLst>
          </p:cNvPr>
          <p:cNvSpPr txBox="1"/>
          <p:nvPr/>
        </p:nvSpPr>
        <p:spPr>
          <a:xfrm>
            <a:off x="4607792" y="794324"/>
            <a:ext cx="6315738" cy="707886"/>
          </a:xfrm>
          <a:prstGeom prst="rect">
            <a:avLst/>
          </a:prstGeom>
          <a:solidFill>
            <a:schemeClr val="bg1"/>
          </a:solidFill>
          <a:ln w="57150">
            <a:solidFill>
              <a:srgbClr val="00B0F0"/>
            </a:solidFill>
          </a:ln>
        </p:spPr>
        <p:txBody>
          <a:bodyPr wrap="square">
            <a:spAutoFit/>
          </a:bodyPr>
          <a:lstStyle/>
          <a:p>
            <a:pPr marL="267335" algn="ctr"/>
            <a:r>
              <a:rPr lang="fr-FR" sz="4000" b="1" dirty="0"/>
              <a:t>E + S ⇌ ES → E + P</a:t>
            </a:r>
            <a:endParaRPr lang="fr-FR" sz="4000" b="1" dirty="0">
              <a:effectLst/>
              <a:latin typeface="Times New Roman" panose="02020603050405020304" pitchFamily="18" charset="0"/>
              <a:ea typeface="Times New Roman" panose="02020603050405020304" pitchFamily="18" charset="0"/>
            </a:endParaRPr>
          </a:p>
        </p:txBody>
      </p:sp>
      <p:sp>
        <p:nvSpPr>
          <p:cNvPr id="10" name="ZoneTexte 9">
            <a:extLst>
              <a:ext uri="{FF2B5EF4-FFF2-40B4-BE49-F238E27FC236}">
                <a16:creationId xmlns:a16="http://schemas.microsoft.com/office/drawing/2014/main" id="{2516E0C3-8105-6965-723C-4627BD302C48}"/>
              </a:ext>
            </a:extLst>
          </p:cNvPr>
          <p:cNvSpPr txBox="1"/>
          <p:nvPr/>
        </p:nvSpPr>
        <p:spPr>
          <a:xfrm>
            <a:off x="4607792" y="1871808"/>
            <a:ext cx="6315738" cy="707886"/>
          </a:xfrm>
          <a:prstGeom prst="rect">
            <a:avLst/>
          </a:prstGeom>
          <a:solidFill>
            <a:schemeClr val="bg1"/>
          </a:solidFill>
          <a:ln w="57150">
            <a:solidFill>
              <a:srgbClr val="00B0F0"/>
            </a:solidFill>
          </a:ln>
        </p:spPr>
        <p:txBody>
          <a:bodyPr wrap="square">
            <a:spAutoFit/>
          </a:bodyPr>
          <a:lstStyle/>
          <a:p>
            <a:pPr marL="267335" algn="ctr"/>
            <a:r>
              <a:rPr lang="fr-FR" sz="4000" b="1" dirty="0"/>
              <a:t>E + </a:t>
            </a:r>
            <a:r>
              <a:rPr lang="fr-FR" sz="4000" b="1" dirty="0">
                <a:solidFill>
                  <a:srgbClr val="FF0000"/>
                </a:solidFill>
              </a:rPr>
              <a:t>I </a:t>
            </a:r>
            <a:r>
              <a:rPr lang="fr-FR" sz="4000" b="1" dirty="0"/>
              <a:t>⇌  E</a:t>
            </a:r>
            <a:r>
              <a:rPr lang="fr-FR" sz="4000" b="1" dirty="0">
                <a:solidFill>
                  <a:srgbClr val="FF0000"/>
                </a:solidFill>
              </a:rPr>
              <a:t>I</a:t>
            </a:r>
            <a:r>
              <a:rPr lang="fr-FR" sz="4000" b="1" dirty="0"/>
              <a:t> → E + P</a:t>
            </a:r>
            <a:endParaRPr lang="fr-FR" sz="4000" b="1" dirty="0">
              <a:effectLst/>
              <a:latin typeface="Times New Roman" panose="02020603050405020304" pitchFamily="18" charset="0"/>
              <a:ea typeface="Times New Roman" panose="02020603050405020304" pitchFamily="18" charset="0"/>
            </a:endParaRPr>
          </a:p>
        </p:txBody>
      </p:sp>
      <p:sp>
        <p:nvSpPr>
          <p:cNvPr id="11" name="ZoneTexte 10">
            <a:extLst>
              <a:ext uri="{FF2B5EF4-FFF2-40B4-BE49-F238E27FC236}">
                <a16:creationId xmlns:a16="http://schemas.microsoft.com/office/drawing/2014/main" id="{3A220AE8-3895-DE72-5B14-B152789A615B}"/>
              </a:ext>
            </a:extLst>
          </p:cNvPr>
          <p:cNvSpPr txBox="1"/>
          <p:nvPr/>
        </p:nvSpPr>
        <p:spPr>
          <a:xfrm>
            <a:off x="8097079" y="1838221"/>
            <a:ext cx="742123" cy="769441"/>
          </a:xfrm>
          <a:prstGeom prst="rect">
            <a:avLst/>
          </a:prstGeom>
          <a:noFill/>
        </p:spPr>
        <p:txBody>
          <a:bodyPr wrap="square" rtlCol="0">
            <a:spAutoFit/>
          </a:bodyPr>
          <a:lstStyle/>
          <a:p>
            <a:r>
              <a:rPr lang="fr-FR" sz="4400" dirty="0">
                <a:solidFill>
                  <a:srgbClr val="FF0000"/>
                </a:solidFill>
              </a:rPr>
              <a:t>X</a:t>
            </a:r>
          </a:p>
        </p:txBody>
      </p:sp>
      <p:sp>
        <p:nvSpPr>
          <p:cNvPr id="14" name="Text 0">
            <a:extLst>
              <a:ext uri="{FF2B5EF4-FFF2-40B4-BE49-F238E27FC236}">
                <a16:creationId xmlns:a16="http://schemas.microsoft.com/office/drawing/2014/main" id="{F306EFA5-BC77-6DA6-4BCF-D4CFCE433A18}"/>
              </a:ext>
            </a:extLst>
          </p:cNvPr>
          <p:cNvSpPr/>
          <p:nvPr/>
        </p:nvSpPr>
        <p:spPr>
          <a:xfrm>
            <a:off x="210695" y="0"/>
            <a:ext cx="6198989"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1. Inhibition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15" name="ZoneTexte 14">
            <a:extLst>
              <a:ext uri="{FF2B5EF4-FFF2-40B4-BE49-F238E27FC236}">
                <a16:creationId xmlns:a16="http://schemas.microsoft.com/office/drawing/2014/main" id="{6E956002-3C2E-04DA-FB16-DF577FACB782}"/>
              </a:ext>
            </a:extLst>
          </p:cNvPr>
          <p:cNvSpPr txBox="1"/>
          <p:nvPr/>
        </p:nvSpPr>
        <p:spPr>
          <a:xfrm>
            <a:off x="5601227" y="3386705"/>
            <a:ext cx="3427946"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Réaction réversible</a:t>
            </a:r>
          </a:p>
        </p:txBody>
      </p:sp>
      <p:cxnSp>
        <p:nvCxnSpPr>
          <p:cNvPr id="17" name="Connecteur droit avec flèche 16">
            <a:extLst>
              <a:ext uri="{FF2B5EF4-FFF2-40B4-BE49-F238E27FC236}">
                <a16:creationId xmlns:a16="http://schemas.microsoft.com/office/drawing/2014/main" id="{570D541C-B581-847E-5A0E-4BAC2955F7CE}"/>
              </a:ext>
            </a:extLst>
          </p:cNvPr>
          <p:cNvCxnSpPr>
            <a:cxnSpLocks/>
          </p:cNvCxnSpPr>
          <p:nvPr/>
        </p:nvCxnSpPr>
        <p:spPr>
          <a:xfrm flipV="1">
            <a:off x="7275443" y="2508921"/>
            <a:ext cx="0" cy="854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5C8C295C-17A0-95D5-6BD1-FC1483D1F3F0}"/>
              </a:ext>
            </a:extLst>
          </p:cNvPr>
          <p:cNvSpPr txBox="1"/>
          <p:nvPr/>
        </p:nvSpPr>
        <p:spPr>
          <a:xfrm>
            <a:off x="6916295" y="1486227"/>
            <a:ext cx="7335078" cy="758669"/>
          </a:xfrm>
          <a:prstGeom prst="rect">
            <a:avLst/>
          </a:prstGeom>
          <a:noFill/>
        </p:spPr>
        <p:txBody>
          <a:bodyPr wrap="square">
            <a:spAutoFit/>
          </a:bodyPr>
          <a:lstStyle/>
          <a:p>
            <a:pPr>
              <a:lnSpc>
                <a:spcPct val="115000"/>
              </a:lnSpc>
              <a:spcAft>
                <a:spcPts val="1000"/>
              </a:spcAft>
            </a:pPr>
            <a:r>
              <a:rPr lang="fr-FR" sz="40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K</a:t>
            </a:r>
            <a:r>
              <a:rPr lang="fr-FR" sz="4000" kern="100" baseline="-25000" dirty="0">
                <a:solidFill>
                  <a:srgbClr val="FF0000"/>
                </a:solidFill>
                <a:latin typeface="Calibri" panose="020F0502020204030204" pitchFamily="34" charset="0"/>
                <a:ea typeface="Calibri" panose="020F0502020204030204" pitchFamily="34" charset="0"/>
                <a:cs typeface="Arial" panose="020B0604020202020204" pitchFamily="34" charset="0"/>
              </a:rPr>
              <a:t>i</a:t>
            </a:r>
            <a:endParaRPr lang="fr-FR" sz="40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5766CFE-979C-41A2-F63F-96FF2400D98F}"/>
              </a:ext>
            </a:extLst>
          </p:cNvPr>
          <p:cNvSpPr txBox="1"/>
          <p:nvPr/>
        </p:nvSpPr>
        <p:spPr>
          <a:xfrm>
            <a:off x="210695" y="6620347"/>
            <a:ext cx="14259338" cy="1133965"/>
          </a:xfrm>
          <a:prstGeom prst="rect">
            <a:avLst/>
          </a:prstGeom>
          <a:noFill/>
        </p:spPr>
        <p:txBody>
          <a:bodyPr wrap="square">
            <a:spAutoFit/>
          </a:bodyPr>
          <a:lstStyle/>
          <a:p>
            <a:pPr algn="l">
              <a:lnSpc>
                <a:spcPct val="150000"/>
              </a:lnSpc>
            </a:pPr>
            <a:r>
              <a:rPr lang="fr-FR" sz="2400" b="1" dirty="0">
                <a:solidFill>
                  <a:srgbClr val="FF0000"/>
                </a:solidFill>
                <a:latin typeface="Times New Roman" panose="02020603050405020304" pitchFamily="18" charset="0"/>
                <a:ea typeface="Inter" pitchFamily="34" charset="-122"/>
                <a:cs typeface="Times New Roman" panose="02020603050405020304" pitchFamily="18" charset="0"/>
              </a:rPr>
              <a:t>Ki = constante d’inhibition </a:t>
            </a:r>
          </a:p>
          <a:p>
            <a:pPr algn="l">
              <a:lnSpc>
                <a:spcPct val="150000"/>
              </a:lnSpc>
            </a:pPr>
            <a:endParaRPr lang="fr-FR" sz="2400" dirty="0">
              <a:solidFill>
                <a:srgbClr val="272525"/>
              </a:solidFill>
              <a:latin typeface="Times New Roman" panose="02020603050405020304" pitchFamily="18" charset="0"/>
              <a:ea typeface="Inter" pitchFamily="34" charset="-122"/>
              <a:cs typeface="Times New Roman" panose="02020603050405020304" pitchFamily="18" charset="0"/>
            </a:endParaRPr>
          </a:p>
        </p:txBody>
      </p:sp>
      <p:sp>
        <p:nvSpPr>
          <p:cNvPr id="5" name="ZoneTexte 4">
            <a:extLst>
              <a:ext uri="{FF2B5EF4-FFF2-40B4-BE49-F238E27FC236}">
                <a16:creationId xmlns:a16="http://schemas.microsoft.com/office/drawing/2014/main" id="{5B32E6EF-8859-A549-1280-147957E76A34}"/>
              </a:ext>
            </a:extLst>
          </p:cNvPr>
          <p:cNvSpPr txBox="1"/>
          <p:nvPr/>
        </p:nvSpPr>
        <p:spPr>
          <a:xfrm>
            <a:off x="9207373" y="3374678"/>
            <a:ext cx="4018296"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Complexe EI inactif</a:t>
            </a:r>
          </a:p>
        </p:txBody>
      </p:sp>
      <p:cxnSp>
        <p:nvCxnSpPr>
          <p:cNvPr id="6" name="Connecteur droit avec flèche 5">
            <a:extLst>
              <a:ext uri="{FF2B5EF4-FFF2-40B4-BE49-F238E27FC236}">
                <a16:creationId xmlns:a16="http://schemas.microsoft.com/office/drawing/2014/main" id="{0D31B746-7453-1C00-9E81-945E34C82197}"/>
              </a:ext>
            </a:extLst>
          </p:cNvPr>
          <p:cNvCxnSpPr>
            <a:cxnSpLocks/>
          </p:cNvCxnSpPr>
          <p:nvPr/>
        </p:nvCxnSpPr>
        <p:spPr>
          <a:xfrm flipH="1" flipV="1">
            <a:off x="8097079" y="2568507"/>
            <a:ext cx="1110294" cy="9289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ext 5">
            <a:extLst>
              <a:ext uri="{FF2B5EF4-FFF2-40B4-BE49-F238E27FC236}">
                <a16:creationId xmlns:a16="http://schemas.microsoft.com/office/drawing/2014/main" id="{7DD48513-9CFA-DE69-BBD1-B3942D3BDFD1}"/>
              </a:ext>
            </a:extLst>
          </p:cNvPr>
          <p:cNvSpPr/>
          <p:nvPr/>
        </p:nvSpPr>
        <p:spPr>
          <a:xfrm>
            <a:off x="543845" y="3889698"/>
            <a:ext cx="2977039" cy="372070"/>
          </a:xfrm>
          <a:prstGeom prst="rect">
            <a:avLst/>
          </a:prstGeom>
          <a:noFill/>
          <a:ln/>
        </p:spPr>
        <p:txBody>
          <a:bodyPr wrap="none" lIns="0" tIns="0" rIns="0" bIns="0" rtlCol="0" anchor="t"/>
          <a:lstStyle/>
          <a:p>
            <a:pPr marL="0" indent="0">
              <a:lnSpc>
                <a:spcPts val="2900"/>
              </a:lnSpc>
              <a:buNone/>
            </a:pPr>
            <a:r>
              <a:rPr lang="en-US" sz="2400" b="1" dirty="0" err="1">
                <a:solidFill>
                  <a:srgbClr val="0070C0"/>
                </a:solidFill>
                <a:latin typeface="Times New Roman" panose="02020603050405020304" pitchFamily="18" charset="0"/>
                <a:ea typeface="Overpass Light" pitchFamily="34" charset="-122"/>
                <a:cs typeface="Times New Roman" panose="02020603050405020304" pitchFamily="18" charset="0"/>
              </a:rPr>
              <a:t>Effets</a:t>
            </a:r>
            <a:endParaRPr lang="en-US" sz="2400" b="1" dirty="0">
              <a:solidFill>
                <a:srgbClr val="0070C0"/>
              </a:solidFill>
              <a:latin typeface="Times New Roman" panose="02020603050405020304" pitchFamily="18" charset="0"/>
              <a:ea typeface="Overpass Light" pitchFamily="34" charset="-122"/>
              <a:cs typeface="Times New Roman" panose="02020603050405020304" pitchFamily="18" charset="0"/>
            </a:endParaRPr>
          </a:p>
        </p:txBody>
      </p:sp>
      <p:sp>
        <p:nvSpPr>
          <p:cNvPr id="4" name="Text 6">
            <a:extLst>
              <a:ext uri="{FF2B5EF4-FFF2-40B4-BE49-F238E27FC236}">
                <a16:creationId xmlns:a16="http://schemas.microsoft.com/office/drawing/2014/main" id="{439F512B-6756-49F8-11B6-FB830CBEBD1B}"/>
              </a:ext>
            </a:extLst>
          </p:cNvPr>
          <p:cNvSpPr/>
          <p:nvPr/>
        </p:nvSpPr>
        <p:spPr>
          <a:xfrm>
            <a:off x="210695" y="4265683"/>
            <a:ext cx="14776174" cy="2540318"/>
          </a:xfrm>
          <a:prstGeom prst="rect">
            <a:avLst/>
          </a:prstGeom>
          <a:noFill/>
          <a:ln/>
        </p:spPr>
        <p:txBody>
          <a:bodyPr wrap="square" lIns="0" tIns="0" rIns="0" bIns="0" rtlCol="0" anchor="t"/>
          <a:lstStyle/>
          <a:p>
            <a:pPr marL="0" indent="0" algn="just">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L'inhibition compétitive </a:t>
            </a:r>
            <a:r>
              <a:rPr lang="en-US" sz="2400" b="1" u="sng" dirty="0">
                <a:solidFill>
                  <a:srgbClr val="00B050"/>
                </a:solidFill>
                <a:latin typeface="Times New Roman" panose="02020603050405020304" pitchFamily="18" charset="0"/>
                <a:ea typeface="Inter" pitchFamily="34" charset="-122"/>
                <a:cs typeface="Times New Roman" panose="02020603050405020304" pitchFamily="18" charset="0"/>
              </a:rPr>
              <a:t>augmente la valeur de la </a:t>
            </a:r>
            <a:r>
              <a:rPr lang="en-US" sz="2400" b="1" u="sng" dirty="0" err="1">
                <a:solidFill>
                  <a:srgbClr val="00B050"/>
                </a:solidFill>
                <a:latin typeface="Times New Roman" panose="02020603050405020304" pitchFamily="18" charset="0"/>
                <a:ea typeface="Inter" pitchFamily="34" charset="-122"/>
                <a:cs typeface="Times New Roman" panose="02020603050405020304" pitchFamily="18" charset="0"/>
              </a:rPr>
              <a:t>constante</a:t>
            </a:r>
            <a:r>
              <a:rPr lang="en-US" sz="2400" b="1" u="sng" dirty="0">
                <a:solidFill>
                  <a:srgbClr val="00B050"/>
                </a:solidFill>
                <a:latin typeface="Times New Roman" panose="02020603050405020304" pitchFamily="18" charset="0"/>
                <a:ea typeface="Inter" pitchFamily="34" charset="-122"/>
                <a:cs typeface="Times New Roman" panose="02020603050405020304" pitchFamily="18" charset="0"/>
              </a:rPr>
              <a:t> de Michaelis-Menten (Km</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ce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qui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signifie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p>
          <a:p>
            <a:pPr marL="0" indent="0" algn="just">
              <a:lnSpc>
                <a:spcPct val="150000"/>
              </a:lnSpc>
              <a:buNone/>
            </a:pP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qu'une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concentration plus élevée de substrat est nécessaire pour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atteindre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la moitié de la vitesse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maximale</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 </a:t>
            </a:r>
          </a:p>
          <a:p>
            <a:pPr marL="0" indent="0" algn="just">
              <a:lnSpc>
                <a:spcPct val="150000"/>
              </a:lnSpc>
              <a:buNone/>
            </a:pP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de la </a:t>
            </a:r>
            <a:r>
              <a:rPr lang="en-US" sz="2400" dirty="0" err="1">
                <a:solidFill>
                  <a:srgbClr val="272525"/>
                </a:solidFill>
                <a:latin typeface="Times New Roman" panose="02020603050405020304" pitchFamily="18" charset="0"/>
                <a:ea typeface="Inter" pitchFamily="34" charset="-122"/>
                <a:cs typeface="Times New Roman" panose="02020603050405020304" pitchFamily="18" charset="0"/>
              </a:rPr>
              <a:t>réaction</a:t>
            </a:r>
            <a:r>
              <a:rPr lang="en-US" sz="2400" dirty="0">
                <a:solidFill>
                  <a:srgbClr val="272525"/>
                </a:solidFill>
                <a:latin typeface="Times New Roman" panose="02020603050405020304" pitchFamily="18" charset="0"/>
                <a:ea typeface="Inter" pitchFamily="34" charset="-122"/>
                <a:cs typeface="Times New Roman" panose="02020603050405020304" pitchFamily="18" charset="0"/>
              </a:rPr>
              <a:t>.</a:t>
            </a:r>
          </a:p>
        </p:txBody>
      </p:sp>
      <p:sp>
        <p:nvSpPr>
          <p:cNvPr id="8" name="ZoneTexte 7">
            <a:extLst>
              <a:ext uri="{FF2B5EF4-FFF2-40B4-BE49-F238E27FC236}">
                <a16:creationId xmlns:a16="http://schemas.microsoft.com/office/drawing/2014/main" id="{84BE50B9-F7EA-EFAE-60E1-49114EEA924A}"/>
              </a:ext>
            </a:extLst>
          </p:cNvPr>
          <p:cNvSpPr txBox="1"/>
          <p:nvPr/>
        </p:nvSpPr>
        <p:spPr>
          <a:xfrm>
            <a:off x="210695" y="5959941"/>
            <a:ext cx="7335078" cy="461665"/>
          </a:xfrm>
          <a:prstGeom prst="rect">
            <a:avLst/>
          </a:prstGeom>
          <a:noFill/>
        </p:spPr>
        <p:txBody>
          <a:bodyPr wrap="square">
            <a:spAutoFit/>
          </a:bodyPr>
          <a:lstStyle/>
          <a:p>
            <a:r>
              <a:rPr lang="fr-FR" sz="2400" b="1" u="sng" dirty="0">
                <a:solidFill>
                  <a:srgbClr val="00B050"/>
                </a:solidFill>
                <a:latin typeface="Times New Roman" panose="02020603050405020304" pitchFamily="18" charset="0"/>
                <a:ea typeface="Inter" pitchFamily="34" charset="-122"/>
                <a:cs typeface="Times New Roman" panose="02020603050405020304" pitchFamily="18" charset="0"/>
              </a:rPr>
              <a:t>Vmax inchangée</a:t>
            </a:r>
          </a:p>
        </p:txBody>
      </p:sp>
      <p:sp>
        <p:nvSpPr>
          <p:cNvPr id="12" name="ZoneTexte 11">
            <a:extLst>
              <a:ext uri="{FF2B5EF4-FFF2-40B4-BE49-F238E27FC236}">
                <a16:creationId xmlns:a16="http://schemas.microsoft.com/office/drawing/2014/main" id="{F57B99EF-AF01-F0AF-CD5A-6F7C4E70548A}"/>
              </a:ext>
            </a:extLst>
          </p:cNvPr>
          <p:cNvSpPr txBox="1"/>
          <p:nvPr/>
        </p:nvSpPr>
        <p:spPr>
          <a:xfrm>
            <a:off x="12841357" y="7768387"/>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191430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B96CE83E-8799-8F15-9AB3-247E60E49C71}"/>
              </a:ext>
            </a:extLst>
          </p:cNvPr>
          <p:cNvSpPr/>
          <p:nvPr/>
        </p:nvSpPr>
        <p:spPr>
          <a:xfrm>
            <a:off x="210695" y="0"/>
            <a:ext cx="6198989" cy="744260"/>
          </a:xfrm>
          <a:prstGeom prst="rect">
            <a:avLst/>
          </a:prstGeom>
          <a:noFill/>
          <a:ln/>
        </p:spPr>
        <p:txBody>
          <a:bodyPr wrap="none" lIns="0" tIns="0" rIns="0" bIns="0" rtlCol="0" anchor="t"/>
          <a:lstStyle/>
          <a:p>
            <a:pPr marL="0" indent="0">
              <a:lnSpc>
                <a:spcPts val="5850"/>
              </a:lnSpc>
              <a:buNone/>
            </a:pPr>
            <a:r>
              <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rPr>
              <a:t>1. Inhibition </a:t>
            </a:r>
            <a:r>
              <a:rPr lang="en-US" sz="3200" b="1" dirty="0" err="1">
                <a:solidFill>
                  <a:srgbClr val="00B0F0"/>
                </a:solidFill>
                <a:latin typeface="Times New Roman" panose="02020603050405020304" pitchFamily="18" charset="0"/>
                <a:ea typeface="Petrona Bold" pitchFamily="34" charset="-122"/>
                <a:cs typeface="Times New Roman" panose="02020603050405020304" pitchFamily="18" charset="0"/>
              </a:rPr>
              <a:t>compétitive</a:t>
            </a:r>
            <a:endParaRPr lang="en-US" sz="3200" b="1" dirty="0">
              <a:solidFill>
                <a:srgbClr val="00B0F0"/>
              </a:solidFill>
              <a:latin typeface="Times New Roman" panose="02020603050405020304" pitchFamily="18" charset="0"/>
              <a:ea typeface="Petrona Bold" pitchFamily="34" charset="-122"/>
              <a:cs typeface="Times New Roman" panose="02020603050405020304" pitchFamily="18" charset="0"/>
            </a:endParaRPr>
          </a:p>
        </p:txBody>
      </p:sp>
      <p:sp>
        <p:nvSpPr>
          <p:cNvPr id="4" name="ZoneTexte 3">
            <a:extLst>
              <a:ext uri="{FF2B5EF4-FFF2-40B4-BE49-F238E27FC236}">
                <a16:creationId xmlns:a16="http://schemas.microsoft.com/office/drawing/2014/main" id="{5B3D44FA-C706-5287-0971-54168543ABA4}"/>
              </a:ext>
            </a:extLst>
          </p:cNvPr>
          <p:cNvSpPr txBox="1"/>
          <p:nvPr/>
        </p:nvSpPr>
        <p:spPr>
          <a:xfrm>
            <a:off x="106017" y="464838"/>
            <a:ext cx="14642312" cy="4642618"/>
          </a:xfrm>
          <a:prstGeom prst="rect">
            <a:avLst/>
          </a:prstGeom>
          <a:noFill/>
        </p:spPr>
        <p:txBody>
          <a:bodyPr wrap="square">
            <a:spAutoFit/>
          </a:bodyPr>
          <a:lstStyle/>
          <a:p>
            <a:pPr algn="l"/>
            <a:endParaRPr lang="fr-FR" sz="2400" b="1" dirty="0">
              <a:solidFill>
                <a:srgbClr val="0070C0"/>
              </a:solidFill>
              <a:latin typeface="Times New Roman" panose="02020603050405020304" pitchFamily="18" charset="0"/>
              <a:ea typeface="Overpass Light" pitchFamily="34" charset="-122"/>
              <a:cs typeface="Times New Roman" panose="02020603050405020304" pitchFamily="18" charset="0"/>
            </a:endParaRPr>
          </a:p>
          <a:p>
            <a:r>
              <a:rPr lang="fr-FR" sz="2400" b="1" dirty="0">
                <a:solidFill>
                  <a:srgbClr val="0070C0"/>
                </a:solidFill>
                <a:latin typeface="Times New Roman" panose="02020603050405020304" pitchFamily="18" charset="0"/>
                <a:ea typeface="Overpass Light" pitchFamily="34" charset="-122"/>
                <a:cs typeface="Times New Roman" panose="02020603050405020304" pitchFamily="18" charset="0"/>
              </a:rPr>
              <a:t>Constante d’inhibition et facteur d’inhibition </a:t>
            </a:r>
          </a:p>
          <a:p>
            <a:pPr marL="342900" indent="-342900">
              <a:lnSpc>
                <a:spcPct val="150000"/>
              </a:lnSpc>
              <a:buFont typeface="Wingdings" panose="05000000000000000000" pitchFamily="2" charset="2"/>
              <a:buChar char="Ø"/>
            </a:pPr>
            <a:r>
              <a:rPr lang="fr-FR" sz="2400" b="1" dirty="0">
                <a:solidFill>
                  <a:srgbClr val="FF0000"/>
                </a:solidFill>
                <a:latin typeface="Times New Roman" panose="02020603050405020304" pitchFamily="18" charset="0"/>
                <a:ea typeface="Inter" pitchFamily="34" charset="-122"/>
                <a:cs typeface="Times New Roman" panose="02020603050405020304" pitchFamily="18" charset="0"/>
              </a:rPr>
              <a:t>Ki</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est la </a:t>
            </a:r>
            <a:r>
              <a:rPr lang="fr-FR" sz="2400" b="1" dirty="0">
                <a:solidFill>
                  <a:srgbClr val="FF0000"/>
                </a:solidFill>
                <a:latin typeface="Times New Roman" panose="02020603050405020304" pitchFamily="18" charset="0"/>
                <a:ea typeface="Inter" pitchFamily="34" charset="-122"/>
                <a:cs typeface="Times New Roman" panose="02020603050405020304" pitchFamily="18" charset="0"/>
              </a:rPr>
              <a:t>constante d’inhibition</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qui correspond à l’affinité de l’inhibiteur pour une enzyme, qui représente la [I] pour laquelle la moitié des sites enzymatiques sont occupés par l’inhibiteur</a:t>
            </a:r>
          </a:p>
          <a:p>
            <a:pPr marL="342900" indent="-342900">
              <a:lnSpc>
                <a:spcPct val="150000"/>
              </a:lnSpc>
              <a:buFont typeface="Wingdings" panose="05000000000000000000" pitchFamily="2" charset="2"/>
              <a:buChar char="Ø"/>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Comme la KM, c’est aussi une indication de l’inverse de l’affinité de l’enzyme pour l’inhibiteur : plus Ki est </a:t>
            </a:r>
            <a:r>
              <a:rPr lang="fr-FR" sz="2400" b="1" dirty="0">
                <a:solidFill>
                  <a:srgbClr val="272525"/>
                </a:solidFill>
                <a:latin typeface="Times New Roman" panose="02020603050405020304" pitchFamily="18" charset="0"/>
                <a:ea typeface="Inter" pitchFamily="34" charset="-122"/>
                <a:cs typeface="Times New Roman" panose="02020603050405020304" pitchFamily="18" charset="0"/>
              </a:rPr>
              <a:t>petit</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plus l’inhibiteur est </a:t>
            </a:r>
            <a:r>
              <a:rPr lang="fr-FR" sz="2400" b="1" dirty="0">
                <a:solidFill>
                  <a:srgbClr val="272525"/>
                </a:solidFill>
                <a:latin typeface="Times New Roman" panose="02020603050405020304" pitchFamily="18" charset="0"/>
                <a:ea typeface="Inter" pitchFamily="34" charset="-122"/>
                <a:cs typeface="Times New Roman" panose="02020603050405020304" pitchFamily="18" charset="0"/>
              </a:rPr>
              <a:t>puissant</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a:t>
            </a:r>
          </a:p>
          <a:p>
            <a:pPr marL="342900" indent="-342900">
              <a:lnSpc>
                <a:spcPct val="150000"/>
              </a:lnSpc>
              <a:buFont typeface="Wingdings" panose="05000000000000000000" pitchFamily="2" charset="2"/>
              <a:buChar char="Ø"/>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C’est la constante de dissociation du complexe enzyme-inhibiteur (EI) donnée par : </a:t>
            </a:r>
          </a:p>
          <a:p>
            <a:pPr>
              <a:lnSpc>
                <a:spcPct val="150000"/>
              </a:lnSpc>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ct val="150000"/>
              </a:lnSpc>
            </a:pPr>
            <a:endParaRPr lang="fr-FR" sz="2400" dirty="0">
              <a:solidFill>
                <a:srgbClr val="272525"/>
              </a:solidFill>
              <a:latin typeface="Times New Roman" panose="02020603050405020304" pitchFamily="18" charset="0"/>
              <a:ea typeface="Inter" pitchFamily="34" charset="-122"/>
              <a:cs typeface="Times New Roman" panose="02020603050405020304" pitchFamily="18" charset="0"/>
            </a:endParaRPr>
          </a:p>
        </p:txBody>
      </p:sp>
      <p:sp>
        <p:nvSpPr>
          <p:cNvPr id="6" name="ZoneTexte 5">
            <a:extLst>
              <a:ext uri="{FF2B5EF4-FFF2-40B4-BE49-F238E27FC236}">
                <a16:creationId xmlns:a16="http://schemas.microsoft.com/office/drawing/2014/main" id="{01A0F392-A08A-37AF-9A23-D5E4026C8A04}"/>
              </a:ext>
            </a:extLst>
          </p:cNvPr>
          <p:cNvSpPr txBox="1"/>
          <p:nvPr/>
        </p:nvSpPr>
        <p:spPr>
          <a:xfrm>
            <a:off x="106017" y="5300665"/>
            <a:ext cx="14174858" cy="579967"/>
          </a:xfrm>
          <a:prstGeom prst="rect">
            <a:avLst/>
          </a:prstGeom>
          <a:noFill/>
        </p:spPr>
        <p:txBody>
          <a:bodyPr wrap="square">
            <a:spAutoFit/>
          </a:bodyPr>
          <a:lstStyle/>
          <a:p>
            <a:pPr>
              <a:lnSpc>
                <a:spcPct val="150000"/>
              </a:lnSpc>
            </a:pP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α est le </a:t>
            </a:r>
            <a:r>
              <a:rPr lang="fr-FR" sz="2400" b="1" dirty="0">
                <a:solidFill>
                  <a:srgbClr val="FF0000"/>
                </a:solidFill>
                <a:latin typeface="Times New Roman" panose="02020603050405020304" pitchFamily="18" charset="0"/>
                <a:ea typeface="Inter" pitchFamily="34" charset="-122"/>
                <a:cs typeface="Times New Roman" panose="02020603050405020304" pitchFamily="18" charset="0"/>
              </a:rPr>
              <a:t>facteur d’inhibition </a:t>
            </a:r>
            <a:r>
              <a:rPr lang="fr-FR" sz="2400" dirty="0">
                <a:solidFill>
                  <a:srgbClr val="272525"/>
                </a:solidFill>
                <a:latin typeface="Times New Roman" panose="02020603050405020304" pitchFamily="18" charset="0"/>
                <a:ea typeface="Inter" pitchFamily="34" charset="-122"/>
                <a:cs typeface="Times New Roman" panose="02020603050405020304" pitchFamily="18" charset="0"/>
              </a:rPr>
              <a:t>qui fait paraître le KM plus grand. La valeur de α correspond au degré d’inhibition :</a:t>
            </a:r>
          </a:p>
        </p:txBody>
      </p:sp>
      <p:sp>
        <p:nvSpPr>
          <p:cNvPr id="5" name="ZoneTexte 4">
            <a:extLst>
              <a:ext uri="{FF2B5EF4-FFF2-40B4-BE49-F238E27FC236}">
                <a16:creationId xmlns:a16="http://schemas.microsoft.com/office/drawing/2014/main" id="{8110B674-30EC-37DC-CF49-998A8AE82521}"/>
              </a:ext>
            </a:extLst>
          </p:cNvPr>
          <p:cNvSpPr txBox="1"/>
          <p:nvPr/>
        </p:nvSpPr>
        <p:spPr>
          <a:xfrm>
            <a:off x="5552661" y="4276459"/>
            <a:ext cx="2769704" cy="661207"/>
          </a:xfrm>
          <a:prstGeom prst="rect">
            <a:avLst/>
          </a:prstGeom>
          <a:solidFill>
            <a:schemeClr val="bg1"/>
          </a:solidFill>
          <a:ln w="38100">
            <a:solidFill>
              <a:srgbClr val="00B0F0"/>
            </a:solidFill>
          </a:ln>
        </p:spPr>
        <p:txBody>
          <a:bodyPr wrap="square" rtlCol="0">
            <a:spAutoFit/>
          </a:bodyPr>
          <a:lstStyle/>
          <a:p>
            <a:pPr algn="ctr">
              <a:lnSpc>
                <a:spcPct val="150000"/>
              </a:lnSpc>
            </a:pPr>
            <a:r>
              <a:rPr lang="fr-FR" sz="2400" b="1" dirty="0">
                <a:solidFill>
                  <a:srgbClr val="272525"/>
                </a:solidFill>
                <a:latin typeface="Times New Roman" panose="02020603050405020304" pitchFamily="18" charset="0"/>
                <a:ea typeface="Inter" pitchFamily="34" charset="-122"/>
                <a:cs typeface="Times New Roman" panose="02020603050405020304" pitchFamily="18" charset="0"/>
              </a:rPr>
              <a:t>KI = [E] [I] </a:t>
            </a:r>
            <a:r>
              <a:rPr lang="fr-FR" sz="2800" b="1" dirty="0">
                <a:solidFill>
                  <a:srgbClr val="272525"/>
                </a:solidFill>
                <a:latin typeface="Times New Roman" panose="02020603050405020304" pitchFamily="18" charset="0"/>
                <a:ea typeface="Inter" pitchFamily="34" charset="-122"/>
                <a:cs typeface="Times New Roman" panose="02020603050405020304" pitchFamily="18" charset="0"/>
              </a:rPr>
              <a:t>/</a:t>
            </a:r>
            <a:r>
              <a:rPr lang="fr-FR" sz="2400" b="1" dirty="0">
                <a:solidFill>
                  <a:srgbClr val="272525"/>
                </a:solidFill>
                <a:latin typeface="Times New Roman" panose="02020603050405020304" pitchFamily="18" charset="0"/>
                <a:ea typeface="Inter" pitchFamily="34" charset="-122"/>
                <a:cs typeface="Times New Roman" panose="02020603050405020304" pitchFamily="18" charset="0"/>
              </a:rPr>
              <a:t> [EI]</a:t>
            </a:r>
          </a:p>
        </p:txBody>
      </p:sp>
      <p:sp>
        <p:nvSpPr>
          <p:cNvPr id="7" name="ZoneTexte 6">
            <a:extLst>
              <a:ext uri="{FF2B5EF4-FFF2-40B4-BE49-F238E27FC236}">
                <a16:creationId xmlns:a16="http://schemas.microsoft.com/office/drawing/2014/main" id="{96EC2C55-2C0C-D795-0BB3-D57DD4C0EF48}"/>
              </a:ext>
            </a:extLst>
          </p:cNvPr>
          <p:cNvSpPr txBox="1"/>
          <p:nvPr/>
        </p:nvSpPr>
        <p:spPr>
          <a:xfrm>
            <a:off x="5552661" y="6387548"/>
            <a:ext cx="2955235" cy="461665"/>
          </a:xfrm>
          <a:prstGeom prst="rect">
            <a:avLst/>
          </a:prstGeom>
          <a:solidFill>
            <a:schemeClr val="bg1"/>
          </a:solidFill>
          <a:ln w="38100">
            <a:solidFill>
              <a:srgbClr val="00B0F0"/>
            </a:solidFill>
          </a:ln>
        </p:spPr>
        <p:txBody>
          <a:bodyPr wrap="square" rtlCol="0">
            <a:spAutoFit/>
          </a:bodyPr>
          <a:lstStyle/>
          <a:p>
            <a:pPr algn="ctr"/>
            <a:r>
              <a:rPr lang="fr-FR" sz="2400" b="1" dirty="0">
                <a:solidFill>
                  <a:srgbClr val="272525"/>
                </a:solidFill>
                <a:latin typeface="Times New Roman" panose="02020603050405020304" pitchFamily="18" charset="0"/>
                <a:ea typeface="Inter" pitchFamily="34" charset="-122"/>
                <a:cs typeface="Times New Roman" panose="02020603050405020304" pitchFamily="18" charset="0"/>
              </a:rPr>
              <a:t>α = 1 + [I] / KI</a:t>
            </a:r>
          </a:p>
        </p:txBody>
      </p:sp>
      <p:sp>
        <p:nvSpPr>
          <p:cNvPr id="3" name="ZoneTexte 2">
            <a:extLst>
              <a:ext uri="{FF2B5EF4-FFF2-40B4-BE49-F238E27FC236}">
                <a16:creationId xmlns:a16="http://schemas.microsoft.com/office/drawing/2014/main" id="{76D31065-8B05-1206-BC18-12B058EBBD86}"/>
              </a:ext>
            </a:extLst>
          </p:cNvPr>
          <p:cNvSpPr txBox="1"/>
          <p:nvPr/>
        </p:nvSpPr>
        <p:spPr>
          <a:xfrm>
            <a:off x="12841357" y="7860268"/>
            <a:ext cx="1789042" cy="369332"/>
          </a:xfrm>
          <a:prstGeom prst="rect">
            <a:avLst/>
          </a:prstGeom>
          <a:solidFill>
            <a:schemeClr val="accent3">
              <a:lumMod val="20000"/>
              <a:lumOff val="80000"/>
            </a:schemeClr>
          </a:solidFill>
        </p:spPr>
        <p:txBody>
          <a:bodyPr wrap="square" rtlCol="0">
            <a:spAutoFit/>
          </a:bodyPr>
          <a:lstStyle/>
          <a:p>
            <a:endParaRPr lang="fr-FR" dirty="0"/>
          </a:p>
        </p:txBody>
      </p:sp>
    </p:spTree>
    <p:extLst>
      <p:ext uri="{BB962C8B-B14F-4D97-AF65-F5344CB8AC3E}">
        <p14:creationId xmlns:p14="http://schemas.microsoft.com/office/powerpoint/2010/main" val="157991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1961</Words>
  <Application>Microsoft Office PowerPoint</Application>
  <PresentationFormat>Personnalisé</PresentationFormat>
  <Paragraphs>186</Paragraphs>
  <Slides>37</Slides>
  <Notes>24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37</vt:i4>
      </vt:variant>
    </vt:vector>
  </HeadingPairs>
  <TitlesOfParts>
    <vt:vector size="48" baseType="lpstr">
      <vt:lpstr>Inter Bold</vt:lpstr>
      <vt:lpstr>Symbol</vt:lpstr>
      <vt:lpstr>Overpass Light</vt:lpstr>
      <vt:lpstr>Calibri</vt:lpstr>
      <vt:lpstr>Inter</vt:lpstr>
      <vt:lpstr>Wingdings</vt:lpstr>
      <vt:lpstr>Courier New</vt:lpstr>
      <vt:lpstr>Petrona Bold</vt:lpstr>
      <vt:lpstr>Arial</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99</cp:revision>
  <dcterms:created xsi:type="dcterms:W3CDTF">2024-10-22T14:21:48Z</dcterms:created>
  <dcterms:modified xsi:type="dcterms:W3CDTF">2024-11-30T10:29:30Z</dcterms:modified>
</cp:coreProperties>
</file>