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2" r:id="rId2"/>
    <p:sldId id="274" r:id="rId3"/>
    <p:sldId id="257" r:id="rId4"/>
    <p:sldId id="258" r:id="rId5"/>
    <p:sldId id="278" r:id="rId6"/>
    <p:sldId id="260" r:id="rId7"/>
    <p:sldId id="262" r:id="rId8"/>
    <p:sldId id="264" r:id="rId9"/>
    <p:sldId id="266" r:id="rId10"/>
    <p:sldId id="268" r:id="rId11"/>
    <p:sldId id="276" r:id="rId12"/>
    <p:sldId id="277" r:id="rId13"/>
    <p:sldId id="270" r:id="rId14"/>
    <p:sldId id="275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F47A2-7EA7-4947-82A0-CA68B62A036D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8E304-F76F-4A59-8BC4-41A87E6E048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C904D-F43D-4D1C-BC01-F8302D1FBB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BD0D2-A487-41C3-AEF3-03840383E3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1DDFE-2D6A-4DC1-8257-8F9E077A337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EAAE4-3785-40DA-8E00-A1026846ECD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067F0C-5881-428A-A302-FB5AC1EABAC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085AD-329F-4DFB-AEE1-E7D7C6DC4F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78000" sy="7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72C3-02B7-4C3D-BB2B-FD5C9263D41E}" type="datetimeFigureOut">
              <a:rPr lang="fr-FR" smtClean="0"/>
              <a:pPr/>
              <a:t>15/05/2020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7903-9E88-4518-8E8F-26EF54A159EB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6715147"/>
          </a:xfrm>
        </p:spPr>
        <p:txBody>
          <a:bodyPr>
            <a:normAutofit fontScale="90000"/>
          </a:bodyPr>
          <a:lstStyle/>
          <a:p>
            <a:pPr rtl="1"/>
            <a:r>
              <a:rPr lang="ar-DZ" sz="16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تاريخ الكون </a:t>
            </a:r>
            <a:br>
              <a:rPr lang="fr-FR" sz="138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160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وبداية الحياة على </a:t>
            </a:r>
            <a:br>
              <a:rPr lang="ar-DZ" sz="115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ar-DZ" sz="166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كوكب الأرض</a:t>
            </a:r>
            <a:endParaRPr lang="fr-FR" sz="11500" b="1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eo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36B56"/>
              </a:clrFrom>
              <a:clrTo>
                <a:srgbClr val="736B56">
                  <a:alpha val="0"/>
                </a:srgbClr>
              </a:clrTo>
            </a:clrChange>
          </a:blip>
          <a:srcRect l="5566" r="18010" b="31851"/>
          <a:stretch>
            <a:fillRect/>
          </a:stretch>
        </p:blipFill>
        <p:spPr bwMode="auto">
          <a:xfrm>
            <a:off x="0" y="428604"/>
            <a:ext cx="9143999" cy="38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42909" y="4357676"/>
            <a:ext cx="78581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الدوران حول نفسها وحول الشمس             انسياح القارات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 flipH="1">
            <a:off x="2194563" y="5125745"/>
            <a:ext cx="6949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سرعة دوران الأرض حول نفسها: المحيط / 24 ساعة  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=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-252536" y="5033413"/>
            <a:ext cx="26735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1666.66</a:t>
            </a:r>
            <a:r>
              <a:rPr lang="ar-DZ" sz="6000" b="1" dirty="0">
                <a:latin typeface="Arabic Typesetting" pitchFamily="66" charset="-78"/>
                <a:cs typeface="Arabic Typesetting" pitchFamily="66" charset="-78"/>
              </a:rPr>
              <a:t> كم/سا</a:t>
            </a:r>
            <a:endParaRPr lang="fr-FR" sz="60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" name="Flèche : gauche 1"/>
          <p:cNvSpPr/>
          <p:nvPr/>
        </p:nvSpPr>
        <p:spPr>
          <a:xfrm>
            <a:off x="3059832" y="4635808"/>
            <a:ext cx="1080120" cy="28151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815309" y="598484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ماذا يحدث لو زادت أو نقصت السرعة بدقيقة فقط؟</a:t>
            </a:r>
            <a:endParaRPr lang="fr-F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82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640913"/>
            <a:ext cx="889248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19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tus Linotype" panose="02000000000000000000" pitchFamily="2" charset="-78"/>
                <a:cs typeface="Lotus Linotype" panose="02000000000000000000" pitchFamily="2" charset="-78"/>
              </a:rPr>
              <a:t>الأزمنة الجيولوجية</a:t>
            </a:r>
            <a:endParaRPr lang="fr-FR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tus Linotype" panose="02000000000000000000" pitchFamily="2" charset="-78"/>
              <a:cs typeface="Lotus Linotype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03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geo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032" y="0"/>
            <a:ext cx="464103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00596" y="5750004"/>
            <a:ext cx="41434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defRPr/>
            </a:pPr>
            <a:r>
              <a:rPr lang="ar-DZ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حقبة: ما قبل الكمــبري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286380" y="4143380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5400" b="1" u="sng" dirty="0">
                <a:latin typeface="Arabic Typesetting" pitchFamily="66" charset="-78"/>
                <a:cs typeface="Arabic Typesetting" pitchFamily="66" charset="-78"/>
              </a:rPr>
              <a:t>أولاً</a:t>
            </a:r>
            <a:r>
              <a:rPr lang="ar-DZ" sz="5400" b="1" dirty="0">
                <a:latin typeface="Arabic Typesetting" pitchFamily="66" charset="-78"/>
                <a:cs typeface="Arabic Typesetting" pitchFamily="66" charset="-78"/>
              </a:rPr>
              <a:t>: الزمن الأركي</a:t>
            </a:r>
            <a:endParaRPr lang="fr-FR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Flèche vers le bas 5"/>
          <p:cNvSpPr/>
          <p:nvPr/>
        </p:nvSpPr>
        <p:spPr bwMode="auto">
          <a:xfrm>
            <a:off x="7143768" y="3929066"/>
            <a:ext cx="484632" cy="978408"/>
          </a:xfrm>
          <a:prstGeom prst="downArrow">
            <a:avLst>
              <a:gd name="adj1" fmla="val 50000"/>
              <a:gd name="adj2" fmla="val 645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8000" b="1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0694" y="1214422"/>
            <a:ext cx="364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5400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5400" b="1" u="sng" dirty="0">
                <a:latin typeface="Arabic Typesetting" pitchFamily="66" charset="-78"/>
                <a:cs typeface="Arabic Typesetting" pitchFamily="66" charset="-78"/>
              </a:rPr>
              <a:t>ثانياً</a:t>
            </a:r>
            <a:r>
              <a:rPr lang="ar-DZ" sz="5400" b="1" dirty="0">
                <a:latin typeface="Arabic Typesetting" pitchFamily="66" charset="-78"/>
                <a:cs typeface="Arabic Typesetting" pitchFamily="66" charset="-78"/>
              </a:rPr>
              <a:t>: الزمن البروتوزوي</a:t>
            </a:r>
            <a:endParaRPr lang="fr-FR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86512" y="5072074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ar-DZ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(مرحلة التكوين)</a:t>
            </a:r>
            <a:endParaRPr lang="fr-F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644008" y="2214554"/>
            <a:ext cx="42857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5. النبتات المائية الأولى : الطحالب</a:t>
            </a:r>
          </a:p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4. ظهور وحيد الخلية ثم متعدد الخلايا</a:t>
            </a:r>
          </a:p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3. تطور العناصر العضوية</a:t>
            </a:r>
          </a:p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2. تكوين الغلاف الغازي والغلاف المائي</a:t>
            </a:r>
          </a:p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1. تكوين القشرة الأرضية (الغلاف الصخري)  </a:t>
            </a:r>
            <a:endParaRPr lang="fr-FR" sz="2400" b="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929190" y="357166"/>
            <a:ext cx="39290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2. الحيوانات البدائية</a:t>
            </a:r>
          </a:p>
          <a:p>
            <a:pPr algn="r"/>
            <a:r>
              <a:rPr lang="ar-DZ" sz="2400" b="0" dirty="0">
                <a:latin typeface="Traditional Arabic" pitchFamily="18" charset="-78"/>
                <a:cs typeface="Traditional Arabic" pitchFamily="18" charset="-78"/>
              </a:rPr>
              <a:t>1. ظهور الديدان واسفنجيات (الرخويات</a:t>
            </a:r>
            <a:r>
              <a:rPr lang="ar-DZ" sz="2400" dirty="0">
                <a:latin typeface="Traditional Arabic" pitchFamily="18" charset="-78"/>
                <a:cs typeface="Traditional Arabic" pitchFamily="18" charset="-78"/>
              </a:rPr>
              <a:t>) </a:t>
            </a:r>
            <a:endParaRPr lang="fr-FR" sz="2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4305419" y="4281879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3600" b="1" dirty="0">
                <a:latin typeface="Arabic Typesetting" pitchFamily="66" charset="-78"/>
                <a:cs typeface="Arabic Typesetting" pitchFamily="66" charset="-78"/>
              </a:rPr>
              <a:t>4،6 مليار</a:t>
            </a:r>
            <a:endParaRPr lang="fr-FR" sz="3600" b="1" dirty="0"/>
          </a:p>
        </p:txBody>
      </p:sp>
      <p:sp>
        <p:nvSpPr>
          <p:cNvPr id="13" name="Rectangle 12"/>
          <p:cNvSpPr/>
          <p:nvPr/>
        </p:nvSpPr>
        <p:spPr>
          <a:xfrm rot="16200000">
            <a:off x="4143372" y="1622615"/>
            <a:ext cx="1214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3600" b="1" dirty="0">
                <a:latin typeface="Arabic Typesetting" pitchFamily="66" charset="-78"/>
                <a:cs typeface="Arabic Typesetting" pitchFamily="66" charset="-78"/>
              </a:rPr>
              <a:t>2</a:t>
            </a:r>
            <a:r>
              <a:rPr lang="ar-DZ" sz="3600" dirty="0">
                <a:latin typeface="Arabic Typesetting" pitchFamily="66" charset="-78"/>
                <a:cs typeface="Arabic Typesetting" pitchFamily="66" charset="-78"/>
              </a:rPr>
              <a:t>،</a:t>
            </a:r>
            <a:r>
              <a:rPr lang="ar-DZ" sz="3600" b="1" dirty="0">
                <a:latin typeface="Arabic Typesetting" pitchFamily="66" charset="-78"/>
                <a:cs typeface="Arabic Typesetting" pitchFamily="66" charset="-78"/>
              </a:rPr>
              <a:t>6مليار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geo6"/>
          <p:cNvPicPr/>
          <p:nvPr/>
        </p:nvPicPr>
        <p:blipFill>
          <a:blip r:embed="rId2"/>
          <a:srcRect l="47601"/>
          <a:stretch>
            <a:fillRect/>
          </a:stretch>
        </p:blipFill>
        <p:spPr bwMode="auto">
          <a:xfrm>
            <a:off x="500034" y="0"/>
            <a:ext cx="221457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 rot="16200000">
            <a:off x="5448145" y="3273958"/>
            <a:ext cx="6429420" cy="738664"/>
          </a:xfrm>
          <a:prstGeom prst="rect">
            <a:avLst/>
          </a:prstGeom>
          <a:noFill/>
        </p:spPr>
        <p:txBody>
          <a:bodyPr wrap="square" lIns="0" tIns="0" rIns="252000" bIns="0" rtlCol="0">
            <a:spAutoFit/>
          </a:bodyPr>
          <a:lstStyle/>
          <a:p>
            <a:pPr algn="r" rtl="1"/>
            <a:r>
              <a:rPr lang="ar-D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الزمن الأوّل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>
                <a:cs typeface="Arabic Typesetting" pitchFamily="66" charset="-78"/>
              </a:rPr>
              <a:t>Ere primaire</a:t>
            </a:r>
            <a:r>
              <a:rPr lang="ar-DZ" sz="3200" b="1" dirty="0">
                <a:cs typeface="Arabic Typesetting" pitchFamily="66" charset="-78"/>
              </a:rPr>
              <a:t>    </a:t>
            </a:r>
            <a:endParaRPr lang="fr-FR" sz="4000" b="1" dirty="0"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01024" y="571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0"/>
            <a:ext cx="461665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fr-FR" dirty="0"/>
              <a:t> </a:t>
            </a:r>
            <a:r>
              <a:rPr lang="fr-FR" b="1" dirty="0"/>
              <a:t>Cambrien-   Ordovicien – Silurien-   Dévonien -  carbonifère -    Permien   </a:t>
            </a:r>
            <a:r>
              <a:rPr lang="fr-FR" dirty="0"/>
              <a:t>                        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86050" y="5780782"/>
            <a:ext cx="6000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fr-FR" sz="3200" b="1" dirty="0">
                <a:latin typeface="Arabic Typesetting" pitchFamily="66" charset="-78"/>
                <a:cs typeface="Arabic Typesetting" pitchFamily="66" charset="-78"/>
              </a:rPr>
              <a:t>≈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570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. سنة: بداية تطور الطحالب – تكاثر اللافقاريات - تكاثر ثلاثي الفصوص – تكاثر اللافقاريات ذات قشرة صلبة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57422" y="4572008"/>
            <a:ext cx="61436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≈ 500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. سنة: الأسماك الأولى – المجموعات الحيوانية (</a:t>
            </a:r>
            <a:r>
              <a:rPr lang="fr-FR" sz="2400" b="1" dirty="0">
                <a:latin typeface="Arabic Typesetting" pitchFamily="66" charset="-78"/>
                <a:cs typeface="Arabic Typesetting" pitchFamily="66" charset="-78"/>
              </a:rPr>
              <a:t>Graptolite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)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– تكاثر الرخويات – الحشرات المائية - الصدفيات الضخمة  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" name="Picture 4" descr="http://www.fossilscapes.com/invertebrates/invert39/EDGR001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532" y="1806024"/>
            <a:ext cx="2973360" cy="2722681"/>
          </a:xfrm>
          <a:prstGeom prst="rect">
            <a:avLst/>
          </a:prstGeom>
          <a:noFill/>
        </p:spPr>
      </p:pic>
      <p:pic>
        <p:nvPicPr>
          <p:cNvPr id="12" name="Picture 2" descr="coelente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0267" y="1505226"/>
            <a:ext cx="3352063" cy="3066782"/>
          </a:xfrm>
          <a:prstGeom prst="rect">
            <a:avLst/>
          </a:prstGeom>
          <a:noFill/>
        </p:spPr>
      </p:pic>
      <p:pic>
        <p:nvPicPr>
          <p:cNvPr id="13" name="Picture 14" descr="http://www.larousse.fr/encyclopedie/data/images/1014279-Arthropod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1500174"/>
            <a:ext cx="3560909" cy="3143272"/>
          </a:xfrm>
          <a:prstGeom prst="rect">
            <a:avLst/>
          </a:prstGeom>
          <a:noFill/>
        </p:spPr>
      </p:pic>
      <p:pic>
        <p:nvPicPr>
          <p:cNvPr id="14" name="Picture 24" descr="Résultat de recherche d'images pour &quot;ammonite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1357298"/>
            <a:ext cx="3621177" cy="3357586"/>
          </a:xfrm>
          <a:prstGeom prst="rect">
            <a:avLst/>
          </a:prstGeom>
          <a:noFill/>
        </p:spPr>
      </p:pic>
      <p:pic>
        <p:nvPicPr>
          <p:cNvPr id="22" name="Picture 28" descr="https://encrypted-tbn1.gstatic.com/images?q=tbn:ANd9GcQ8JZimCgvYvONqZm8YLC6zNSAsDLM4AckiQAjL9fUFBQZMRJ9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1154724"/>
            <a:ext cx="4538676" cy="3274408"/>
          </a:xfrm>
          <a:prstGeom prst="rect">
            <a:avLst/>
          </a:prstGeom>
          <a:noFill/>
        </p:spPr>
      </p:pic>
      <p:sp>
        <p:nvSpPr>
          <p:cNvPr id="20" name="ZoneTexte 19"/>
          <p:cNvSpPr txBox="1"/>
          <p:nvPr/>
        </p:nvSpPr>
        <p:spPr>
          <a:xfrm>
            <a:off x="2428860" y="3500438"/>
            <a:ext cx="59293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2800" b="1" dirty="0">
                <a:latin typeface="Arabic Typesetting" pitchFamily="66" charset="-78"/>
                <a:cs typeface="Arabic Typesetting" pitchFamily="66" charset="-78"/>
              </a:rPr>
              <a:t>≈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450 </a:t>
            </a:r>
            <a:r>
              <a:rPr lang="ar-DZ" sz="2800" b="1" dirty="0">
                <a:latin typeface="Arabic Typesetting" pitchFamily="66" charset="-78"/>
                <a:cs typeface="Arabic Typesetting" pitchFamily="66" charset="-78"/>
              </a:rPr>
              <a:t>سنة: نشأة المرجان-  ظهور الأعشاب البرية 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–الحيوانات البرية </a:t>
            </a:r>
          </a:p>
          <a:p>
            <a:pPr algn="r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- الأسماك ذات الفكين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23" name="Picture 4" descr="geo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14744" y="857232"/>
            <a:ext cx="4231483" cy="361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http://www.fossiliraptor.be/morphologietrilo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8992" y="714356"/>
            <a:ext cx="4286280" cy="4000501"/>
          </a:xfrm>
          <a:prstGeom prst="rect">
            <a:avLst/>
          </a:prstGeom>
          <a:noFill/>
        </p:spPr>
      </p:pic>
      <p:pic>
        <p:nvPicPr>
          <p:cNvPr id="18" name="Picture 4" descr="geo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20" y="785794"/>
            <a:ext cx="3643337" cy="4039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ZoneTexte 18"/>
          <p:cNvSpPr txBox="1"/>
          <p:nvPr/>
        </p:nvSpPr>
        <p:spPr>
          <a:xfrm>
            <a:off x="1117858" y="5772635"/>
            <a:ext cx="1548000" cy="11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r-DZ" dirty="0"/>
              <a:t> </a:t>
            </a:r>
          </a:p>
          <a:p>
            <a:endParaRPr lang="ar-DZ" dirty="0"/>
          </a:p>
          <a:p>
            <a:endParaRPr lang="ar-DZ" dirty="0"/>
          </a:p>
          <a:p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1132248" y="4572008"/>
            <a:ext cx="1567973" cy="11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ar-DZ" dirty="0"/>
              <a:t> </a:t>
            </a:r>
          </a:p>
          <a:p>
            <a:endParaRPr lang="ar-DZ" dirty="0"/>
          </a:p>
          <a:p>
            <a:endParaRPr lang="ar-DZ" dirty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094681" y="3428999"/>
            <a:ext cx="1584000" cy="111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DZ" dirty="0"/>
          </a:p>
          <a:p>
            <a:endParaRPr lang="ar-DZ" dirty="0"/>
          </a:p>
          <a:p>
            <a:endParaRPr lang="fr-FR" dirty="0"/>
          </a:p>
        </p:txBody>
      </p:sp>
      <p:pic>
        <p:nvPicPr>
          <p:cNvPr id="26" name="Picture 4" descr="geo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4810" y="857232"/>
            <a:ext cx="3362207" cy="343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ZoneTexte 28"/>
          <p:cNvSpPr txBox="1"/>
          <p:nvPr/>
        </p:nvSpPr>
        <p:spPr>
          <a:xfrm>
            <a:off x="1132248" y="2500306"/>
            <a:ext cx="1567973" cy="923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DZ" dirty="0"/>
          </a:p>
          <a:p>
            <a:endParaRPr lang="ar-DZ" dirty="0"/>
          </a:p>
          <a:p>
            <a:endParaRPr lang="fr-FR" dirty="0"/>
          </a:p>
        </p:txBody>
      </p:sp>
      <p:pic>
        <p:nvPicPr>
          <p:cNvPr id="30" name="Picture 4" descr="geo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929058" y="714356"/>
            <a:ext cx="3571900" cy="3465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dinosoria.com/insectes/meganeura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214810" y="1500174"/>
            <a:ext cx="3265709" cy="2857496"/>
          </a:xfrm>
          <a:prstGeom prst="rect">
            <a:avLst/>
          </a:prstGeom>
          <a:noFill/>
        </p:spPr>
      </p:pic>
      <p:pic>
        <p:nvPicPr>
          <p:cNvPr id="31" name="Picture 4" descr="geo20"/>
          <p:cNvPicPr>
            <a:picLocks noChangeAspect="1" noChangeArrowheads="1"/>
          </p:cNvPicPr>
          <p:nvPr/>
        </p:nvPicPr>
        <p:blipFill>
          <a:blip r:embed="rId14"/>
          <a:srcRect l="5499" t="9790" r="5499" b="3115"/>
          <a:stretch>
            <a:fillRect/>
          </a:stretch>
        </p:blipFill>
        <p:spPr bwMode="auto">
          <a:xfrm>
            <a:off x="4143372" y="1000108"/>
            <a:ext cx="3020642" cy="33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ZoneTexte 31"/>
          <p:cNvSpPr txBox="1"/>
          <p:nvPr/>
        </p:nvSpPr>
        <p:spPr>
          <a:xfrm>
            <a:off x="1132249" y="1142983"/>
            <a:ext cx="1548000" cy="12960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ar-DZ" dirty="0"/>
          </a:p>
        </p:txBody>
      </p:sp>
      <p:pic>
        <p:nvPicPr>
          <p:cNvPr id="1030" name="Picture 6" descr="http://www.dinosoria.com/insectes/mesoleuctra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48" y="1000108"/>
            <a:ext cx="3000396" cy="3795468"/>
          </a:xfrm>
          <a:prstGeom prst="rect">
            <a:avLst/>
          </a:prstGeom>
          <a:noFill/>
        </p:spPr>
      </p:pic>
      <p:sp>
        <p:nvSpPr>
          <p:cNvPr id="33" name="ZoneTexte 32"/>
          <p:cNvSpPr txBox="1"/>
          <p:nvPr/>
        </p:nvSpPr>
        <p:spPr>
          <a:xfrm>
            <a:off x="3419872" y="1000108"/>
            <a:ext cx="47954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600" b="1" dirty="0">
                <a:latin typeface="Arabic Typesetting" pitchFamily="66" charset="-78"/>
                <a:cs typeface="Arabic Typesetting" pitchFamily="66" charset="-78"/>
              </a:rPr>
              <a:t>≈ 345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سنة: ظهور الغابات- تطور البرمائيات- الحشرات الطائرة – الأفاعي – نشأة اللقاح 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786050" y="2428868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≈ 395م سنة: ظهور الأشجار الأولى – أولى الحشرات البرية – تطور الأسماك – أولى البرمائيات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132248" y="0"/>
            <a:ext cx="1582363" cy="10464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DZ" dirty="0"/>
          </a:p>
          <a:p>
            <a:endParaRPr lang="ar-DZ" dirty="0"/>
          </a:p>
          <a:p>
            <a:endParaRPr lang="ar-DZ" dirty="0"/>
          </a:p>
          <a:p>
            <a:endParaRPr lang="fr-FR" sz="800" dirty="0"/>
          </a:p>
        </p:txBody>
      </p:sp>
      <p:sp>
        <p:nvSpPr>
          <p:cNvPr id="35" name="ZoneTexte 34"/>
          <p:cNvSpPr txBox="1"/>
          <p:nvPr/>
        </p:nvSpPr>
        <p:spPr>
          <a:xfrm>
            <a:off x="2714611" y="0"/>
            <a:ext cx="5650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 ≈  280 </a:t>
            </a:r>
            <a:r>
              <a:rPr lang="ar-DZ" sz="3200" b="1" dirty="0" err="1">
                <a:latin typeface="Arabic Typesetting" pitchFamily="66" charset="-78"/>
                <a:cs typeface="Arabic Typesetting" pitchFamily="66" charset="-78"/>
              </a:rPr>
              <a:t>م</a:t>
            </a:r>
            <a:r>
              <a:rPr lang="ar-DZ" sz="3200" b="1" dirty="0">
                <a:latin typeface="Arabic Typesetting" pitchFamily="66" charset="-78"/>
                <a:cs typeface="Arabic Typesetting" pitchFamily="66" charset="-78"/>
              </a:rPr>
              <a:t>. سنة: تطور الزواحف –انقراض ثلاثي الفصوص</a:t>
            </a:r>
            <a:endParaRPr lang="fr-F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95536" y="0"/>
            <a:ext cx="553998" cy="68580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ar-DZ" sz="2400" b="1" dirty="0">
                <a:latin typeface="Arabic Typesetting" pitchFamily="66" charset="-78"/>
                <a:cs typeface="Arabic Typesetting" pitchFamily="66" charset="-78"/>
              </a:rPr>
              <a:t>البرمي          الفحمي             الديفوني        السلوري      الأردوفيتشي       الكمبري         </a:t>
            </a:r>
            <a:endParaRPr lang="fr-FR" sz="24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7082331" y="5084079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cs typeface="Arabic Typesetting" pitchFamily="66" charset="-78"/>
              </a:rPr>
              <a:t>(</a:t>
            </a:r>
            <a:r>
              <a:rPr lang="fr-FR" sz="3200" b="1" i="1" dirty="0">
                <a:cs typeface="Arabic Typesetting" pitchFamily="66" charset="-78"/>
              </a:rPr>
              <a:t>Paléozoïque</a:t>
            </a:r>
            <a:r>
              <a:rPr lang="fr-FR" sz="3200" dirty="0">
                <a:cs typeface="Arabic Typesetting" pitchFamily="66" charset="-78"/>
              </a:rPr>
              <a:t>)</a:t>
            </a:r>
            <a:r>
              <a:rPr lang="fr-FR" sz="3200" b="1" dirty="0">
                <a:cs typeface="Arabic Typesetting" pitchFamily="66" charset="-78"/>
              </a:rPr>
              <a:t> </a:t>
            </a:r>
            <a:endParaRPr lang="fr-FR" sz="3200" dirty="0"/>
          </a:p>
        </p:txBody>
      </p:sp>
      <p:pic>
        <p:nvPicPr>
          <p:cNvPr id="36" name="Picture 2" descr="http://www.lesbeauxjardins.com/cours/botanique/9-gymnospermes/cone-femelle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627784" y="1412776"/>
            <a:ext cx="6376702" cy="3786214"/>
          </a:xfrm>
          <a:prstGeom prst="rect">
            <a:avLst/>
          </a:prstGeom>
          <a:noFill/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8C81BA6-447F-409F-9CB9-E7DF60D86DF8}"/>
              </a:ext>
            </a:extLst>
          </p:cNvPr>
          <p:cNvSpPr txBox="1"/>
          <p:nvPr/>
        </p:nvSpPr>
        <p:spPr>
          <a:xfrm rot="5400000">
            <a:off x="2087723" y="1444134"/>
            <a:ext cx="1728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b="1" dirty="0">
                <a:cs typeface="Calibri" panose="020F0502020204030204" pitchFamily="34" charset="0"/>
              </a:rPr>
              <a:t>الحركة الحرسينية</a:t>
            </a:r>
            <a:endParaRPr lang="es-ES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77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770" decel="100000"/>
                                        <p:tgtEl>
                                          <p:spTgt spid="3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9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1" dur="77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20" grpId="0"/>
      <p:bldP spid="19" grpId="0" animBg="1"/>
      <p:bldP spid="24" grpId="0" animBg="1"/>
      <p:bldP spid="25" grpId="0" animBg="1"/>
      <p:bldP spid="29" grpId="0" animBg="1"/>
      <p:bldP spid="32" grpId="0" animBg="1"/>
      <p:bldP spid="34" grpId="0" animBg="1"/>
      <p:bldP spid="35" grpId="0"/>
      <p:bldP spid="37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928662" y="5572140"/>
            <a:ext cx="1928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6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ar-DZ" sz="66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الفتق</a:t>
            </a:r>
            <a:r>
              <a:rPr lang="ar-DZ" sz="6600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)</a:t>
            </a:r>
            <a:endParaRPr lang="fr-FR" sz="6600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Accolade ouvrante 8"/>
          <p:cNvSpPr/>
          <p:nvPr/>
        </p:nvSpPr>
        <p:spPr>
          <a:xfrm>
            <a:off x="3286116" y="4572008"/>
            <a:ext cx="331471" cy="1500198"/>
          </a:xfrm>
          <a:prstGeom prst="leftBrac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357158" y="4572008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6000" b="1" dirty="0">
                <a:solidFill>
                  <a:schemeClr val="bg1"/>
                </a:solidFill>
                <a:latin typeface="Arabic Typesetting" pitchFamily="66" charset="-78"/>
                <a:cs typeface="Arabic Typesetting" pitchFamily="66" charset="-78"/>
              </a:rPr>
              <a:t>الانفجار العظيم</a:t>
            </a:r>
            <a:endParaRPr lang="fr-FR" sz="6000" b="1" dirty="0">
              <a:solidFill>
                <a:schemeClr val="bg1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73433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في البداية وقبل 15 مليار سنة ضوئية :</a:t>
            </a:r>
          </a:p>
          <a:p>
            <a:pPr algn="ctr" rtl="1"/>
            <a:r>
              <a:rPr lang="ar-DZ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سديم هائل لا حدود له يتشكل من مجموعة من أجسام صغيرة متطايرة، تجمَّعت وتفاعلت فيما بينها محدثةً </a:t>
            </a:r>
            <a:r>
              <a:rPr lang="ar-DZ" sz="6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الفَتْق</a:t>
            </a:r>
            <a:r>
              <a:rPr lang="ar-D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المعروف عند علماء الفلك بــ :</a:t>
            </a:r>
            <a:r>
              <a:rPr lang="ar-DZ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”الوهج الكبير</a:t>
            </a:r>
            <a:r>
              <a:rPr lang="ar-DZ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“   </a:t>
            </a:r>
            <a:endParaRPr lang="fr-FR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151924" y="5610466"/>
            <a:ext cx="242816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fr-FR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fr-FR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Bang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14517" y="4415064"/>
            <a:ext cx="321471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>
                <a:solidFill>
                  <a:schemeClr val="bg1"/>
                </a:solidFill>
              </a:rPr>
              <a:t>Super Nov</a:t>
            </a:r>
            <a:r>
              <a:rPr lang="fr-FR" sz="4800" b="1" dirty="0">
                <a:solidFill>
                  <a:schemeClr val="bg1"/>
                </a:solidFill>
              </a:rPr>
              <a:t>a </a:t>
            </a:r>
          </a:p>
        </p:txBody>
      </p:sp>
      <p:pic>
        <p:nvPicPr>
          <p:cNvPr id="12" name="Picture 2" descr="C:\Users\N'TIC\Desktop\la-teoria-del-big-bang.jpg"/>
          <p:cNvPicPr>
            <a:picLocks noChangeAspect="1" noChangeArrowheads="1"/>
          </p:cNvPicPr>
          <p:nvPr/>
        </p:nvPicPr>
        <p:blipFill>
          <a:blip r:embed="rId3"/>
          <a:srcRect b="1672"/>
          <a:stretch>
            <a:fillRect/>
          </a:stretch>
        </p:blipFill>
        <p:spPr bwMode="auto">
          <a:xfrm>
            <a:off x="0" y="0"/>
            <a:ext cx="9144001" cy="685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  <p:bldP spid="14" grpId="0"/>
      <p:bldP spid="10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oneTexte 13"/>
          <p:cNvSpPr txBox="1"/>
          <p:nvPr/>
        </p:nvSpPr>
        <p:spPr>
          <a:xfrm>
            <a:off x="899592" y="404664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Calibri" panose="020F0502020204030204" pitchFamily="34" charset="0"/>
              </a:rPr>
              <a:t>خبر الوهج الكبير في القرآن</a:t>
            </a:r>
            <a:endParaRPr lang="fr-F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628800"/>
            <a:ext cx="8784976" cy="10854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tIns="108000" bIns="108000" rtlCol="0" anchor="ctr" anchorCtr="0">
            <a:spAutoFit/>
          </a:bodyPr>
          <a:lstStyle/>
          <a:p>
            <a:pPr algn="r" rtl="1"/>
            <a:r>
              <a:rPr lang="ar-DZ" sz="5400" dirty="0">
                <a:solidFill>
                  <a:schemeClr val="bg1"/>
                </a:solidFill>
                <a:cs typeface="Calibri" panose="020F0502020204030204" pitchFamily="34" charset="0"/>
              </a:rPr>
              <a:t>  و َكَانَتِ الأَرْضُ وَالسَّمَاءُ رِتْقًا فَفَتَقْنَاهُمَا</a:t>
            </a:r>
            <a:endParaRPr lang="fr-FR" sz="5400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  <p:sp>
        <p:nvSpPr>
          <p:cNvPr id="10" name="ZoneTexte 9"/>
          <p:cNvSpPr txBox="1">
            <a:spLocks noChangeAspect="1"/>
          </p:cNvSpPr>
          <p:nvPr/>
        </p:nvSpPr>
        <p:spPr>
          <a:xfrm>
            <a:off x="0" y="3429000"/>
            <a:ext cx="7776864" cy="1769715"/>
          </a:xfrm>
          <a:prstGeom prst="rect">
            <a:avLst/>
          </a:prstGeom>
          <a:noFill/>
          <a:ln w="76200">
            <a:noFill/>
            <a:prstDash val="lgDashDotDot"/>
          </a:ln>
        </p:spPr>
        <p:txBody>
          <a:bodyPr wrap="square" tIns="0" bIns="0" rtlCol="0">
            <a:spAutoFit/>
          </a:bodyPr>
          <a:lstStyle/>
          <a:p>
            <a:pPr algn="ctr" rtl="1"/>
            <a:r>
              <a:rPr lang="ar-DZ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تسخير الأرض لبني آدم</a:t>
            </a:r>
            <a:endParaRPr lang="fr-FR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932040" y="5085184"/>
            <a:ext cx="4067944" cy="738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0" tIns="0" rIns="0" bIns="0" rtlCol="0">
            <a:spAutoFit/>
          </a:bodyPr>
          <a:lstStyle/>
          <a:p>
            <a:pPr algn="ctr" rtl="1"/>
            <a:r>
              <a:rPr lang="ar-D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Calibri" panose="020F0502020204030204" pitchFamily="34" charset="0"/>
              </a:rPr>
              <a:t>ومع الفـتق يبدأ العدّ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0" y="5877272"/>
            <a:ext cx="5581284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DZ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Calibri" panose="020F0502020204030204" pitchFamily="34" charset="0"/>
              </a:rPr>
              <a:t>نشأة الكون = بداية الزمان</a:t>
            </a:r>
            <a:endParaRPr lang="fr-FR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Calibri" panose="020F050202020403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72A945-0963-4FBA-A375-CBAB329DF371}"/>
              </a:ext>
            </a:extLst>
          </p:cNvPr>
          <p:cNvSpPr txBox="1"/>
          <p:nvPr/>
        </p:nvSpPr>
        <p:spPr>
          <a:xfrm>
            <a:off x="7452320" y="2708920"/>
            <a:ext cx="13681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قصد</a:t>
            </a:r>
            <a:endParaRPr lang="fr-FR" sz="8800" b="1" dirty="0"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2" grpId="0" animBg="1"/>
      <p:bldP spid="16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588" y="-19050"/>
            <a:ext cx="511810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3275856" y="500042"/>
            <a:ext cx="58681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من نتائج الفتق:</a:t>
            </a:r>
          </a:p>
          <a:p>
            <a:pPr algn="ctr" rtl="1"/>
            <a:r>
              <a:rPr lang="ar-D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تكوين النجوم منذ</a:t>
            </a:r>
            <a:r>
              <a:rPr lang="fr-F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أزيد  15 </a:t>
            </a:r>
            <a:r>
              <a:rPr lang="ar-DZ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مليار سنة</a:t>
            </a: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286380" y="3643314"/>
            <a:ext cx="38576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تكتل النجوم أدى إلى نشأة المجرات</a:t>
            </a:r>
            <a:endParaRPr lang="fr-F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9" name="Flèche vers le bas 18"/>
          <p:cNvSpPr/>
          <p:nvPr/>
        </p:nvSpPr>
        <p:spPr>
          <a:xfrm>
            <a:off x="6929454" y="3143248"/>
            <a:ext cx="500066" cy="468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5572132" y="4857760"/>
            <a:ext cx="3357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نشأة المجموعة الشمسية منذ 4.5 مليار سنة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22" name="Flèche vers le bas 21"/>
          <p:cNvSpPr/>
          <p:nvPr/>
        </p:nvSpPr>
        <p:spPr>
          <a:xfrm>
            <a:off x="6929454" y="4500570"/>
            <a:ext cx="480913" cy="41127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9" grpId="0" animBg="1"/>
      <p:bldP spid="20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19" y="1340768"/>
            <a:ext cx="856895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DZ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otus Linotype" panose="02000000000000000000" pitchFamily="2" charset="-78"/>
                <a:cs typeface="Lotus Linotype" panose="02000000000000000000" pitchFamily="2" charset="-78"/>
              </a:rPr>
              <a:t>كوكب الأرض وتطوره</a:t>
            </a:r>
            <a:endParaRPr lang="fr-FR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otus Linotype" panose="02000000000000000000" pitchFamily="2" charset="-78"/>
              <a:cs typeface="Lotus Linotype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3793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geà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857884" y="5143512"/>
            <a:ext cx="3071834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r" rtl="1"/>
            <a:r>
              <a:rPr lang="ar-DZ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سطح الأرض في البداية</a:t>
            </a:r>
            <a:endParaRPr lang="fr-FR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ar-DZ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الكوكب قبل الزمن الأركي</a:t>
            </a:r>
            <a:endParaRPr lang="fr-FR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0180" name="Picture 4" descr="geo1"/>
          <p:cNvPicPr>
            <a:picLocks noGrp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736B56"/>
              </a:clrFrom>
              <a:clrTo>
                <a:srgbClr val="736B56">
                  <a:alpha val="0"/>
                </a:srgbClr>
              </a:clrTo>
            </a:clrChange>
          </a:blip>
          <a:srcRect l="6073" t="17712" r="70850" b="42238"/>
          <a:stretch>
            <a:fillRect/>
          </a:stretch>
        </p:blipFill>
        <p:spPr>
          <a:xfrm>
            <a:off x="1857356" y="1785927"/>
            <a:ext cx="5572164" cy="5072074"/>
          </a:xfrm>
          <a:noFill/>
        </p:spPr>
      </p:pic>
      <p:sp>
        <p:nvSpPr>
          <p:cNvPr id="4" name="ZoneTexte 3"/>
          <p:cNvSpPr txBox="1"/>
          <p:nvPr/>
        </p:nvSpPr>
        <p:spPr>
          <a:xfrm>
            <a:off x="2928926" y="1214422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r-FR" sz="3600" b="1" dirty="0">
                <a:latin typeface="Arabic Typesetting" pitchFamily="66" charset="-78"/>
                <a:cs typeface="Arabic Typesetting" pitchFamily="66" charset="-78"/>
              </a:rPr>
              <a:t>)</a:t>
            </a:r>
            <a:r>
              <a:rPr lang="ar-DZ" sz="4400" b="1" dirty="0">
                <a:latin typeface="Arabic Typesetting" pitchFamily="66" charset="-78"/>
                <a:cs typeface="Arabic Typesetting" pitchFamily="66" charset="-78"/>
              </a:rPr>
              <a:t>جندونا</a:t>
            </a:r>
            <a:r>
              <a:rPr lang="ar-DZ" sz="2800" b="1" dirty="0"/>
              <a:t> </a:t>
            </a:r>
            <a:r>
              <a:rPr lang="fr-FR" sz="2800" b="1" dirty="0">
                <a:latin typeface="Arabic Typesetting" pitchFamily="66" charset="-78"/>
                <a:cs typeface="Arabic Typesetting" pitchFamily="66" charset="-78"/>
              </a:rPr>
              <a:t>(</a:t>
            </a:r>
            <a:r>
              <a:rPr lang="en-US" sz="2800" b="1" dirty="0"/>
              <a:t>Gondwana</a:t>
            </a:r>
            <a:r>
              <a:rPr lang="en-US" sz="2800" dirty="0"/>
              <a:t>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geo1"/>
          <p:cNvPicPr>
            <a:picLocks noGrp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736B56"/>
              </a:clrFrom>
              <a:clrTo>
                <a:srgbClr val="736B56">
                  <a:alpha val="0"/>
                </a:srgbClr>
              </a:clrTo>
            </a:clrChange>
          </a:blip>
          <a:srcRect l="29346" t="17712" r="46352" b="40875"/>
          <a:stretch>
            <a:fillRect/>
          </a:stretch>
        </p:blipFill>
        <p:spPr>
          <a:xfrm>
            <a:off x="1357313" y="1000109"/>
            <a:ext cx="6143625" cy="5857892"/>
          </a:xfr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ar-DZ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كوكب الأرض في الزمن الأول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5934670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DZ" sz="5400" b="1" dirty="0">
                <a:latin typeface="Arabic Typesetting" pitchFamily="66" charset="-78"/>
                <a:cs typeface="Arabic Typesetting" pitchFamily="66" charset="-78"/>
              </a:rPr>
              <a:t>بداية انسياح القارات</a:t>
            </a:r>
            <a:endParaRPr lang="fr-FR" sz="54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geo1"/>
          <p:cNvPicPr>
            <a:picLocks noGrp="1" noChangeArrowheads="1"/>
          </p:cNvPicPr>
          <p:nvPr>
            <p:ph type="body" idx="1"/>
          </p:nvPr>
        </p:nvPicPr>
        <p:blipFill>
          <a:blip r:embed="rId3">
            <a:clrChange>
              <a:clrFrom>
                <a:srgbClr val="736B56"/>
              </a:clrFrom>
              <a:clrTo>
                <a:srgbClr val="736B56">
                  <a:alpha val="0"/>
                </a:srgbClr>
              </a:clrTo>
            </a:clrChange>
          </a:blip>
          <a:srcRect l="55669" t="19075" r="21255" b="40875"/>
          <a:stretch>
            <a:fillRect/>
          </a:stretch>
        </p:blipFill>
        <p:spPr>
          <a:xfrm>
            <a:off x="899592" y="116632"/>
            <a:ext cx="7416824" cy="6741368"/>
          </a:xfr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pPr eaLnBrk="1" hangingPunct="1"/>
            <a:r>
              <a:rPr lang="ar-DZ" b="1" dirty="0">
                <a:solidFill>
                  <a:srgbClr val="FF0000"/>
                </a:solidFill>
              </a:rPr>
              <a:t>ا</a:t>
            </a:r>
            <a:r>
              <a:rPr lang="ar-DZ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لكوكب في الزمن الرابع</a:t>
            </a:r>
            <a:endParaRPr lang="fr-F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381</Words>
  <Application>Microsoft Office PowerPoint</Application>
  <PresentationFormat>Affichage à l'écran (4:3)</PresentationFormat>
  <Paragraphs>70</Paragraphs>
  <Slides>14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0" baseType="lpstr">
      <vt:lpstr>Arabic Typesetting</vt:lpstr>
      <vt:lpstr>Arial</vt:lpstr>
      <vt:lpstr>Calibri</vt:lpstr>
      <vt:lpstr>Lotus Linotype</vt:lpstr>
      <vt:lpstr>Traditional Arabic</vt:lpstr>
      <vt:lpstr>Thème Office</vt:lpstr>
      <vt:lpstr>تاريخ الكون  وبداية الحياة على   كوكب الأرض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الكوكب قبل الزمن الأركي</vt:lpstr>
      <vt:lpstr>كوكب الأرض في الزمن الأول</vt:lpstr>
      <vt:lpstr>الكوكب في الزمن الرابع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N'TIC</dc:creator>
  <cp:lastModifiedBy>Negadi</cp:lastModifiedBy>
  <cp:revision>116</cp:revision>
  <dcterms:created xsi:type="dcterms:W3CDTF">2015-09-28T19:14:09Z</dcterms:created>
  <dcterms:modified xsi:type="dcterms:W3CDTF">2020-05-14T23:07:56Z</dcterms:modified>
</cp:coreProperties>
</file>