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9"/>
  </p:notesMasterIdLst>
  <p:sldIdLst>
    <p:sldId id="256" r:id="rId2"/>
    <p:sldId id="270" r:id="rId3"/>
    <p:sldId id="289" r:id="rId4"/>
    <p:sldId id="290" r:id="rId5"/>
    <p:sldId id="264" r:id="rId6"/>
    <p:sldId id="257" r:id="rId7"/>
    <p:sldId id="268" r:id="rId8"/>
    <p:sldId id="258" r:id="rId9"/>
    <p:sldId id="272" r:id="rId10"/>
    <p:sldId id="271" r:id="rId11"/>
    <p:sldId id="273" r:id="rId12"/>
    <p:sldId id="274" r:id="rId13"/>
    <p:sldId id="259" r:id="rId14"/>
    <p:sldId id="262" r:id="rId15"/>
    <p:sldId id="263" r:id="rId16"/>
    <p:sldId id="261" r:id="rId17"/>
    <p:sldId id="275" r:id="rId18"/>
    <p:sldId id="260" r:id="rId19"/>
    <p:sldId id="276" r:id="rId20"/>
    <p:sldId id="277" r:id="rId21"/>
    <p:sldId id="278" r:id="rId22"/>
    <p:sldId id="279" r:id="rId23"/>
    <p:sldId id="265" r:id="rId24"/>
    <p:sldId id="267" r:id="rId25"/>
    <p:sldId id="266" r:id="rId26"/>
    <p:sldId id="269" r:id="rId27"/>
    <p:sldId id="280" r:id="rId28"/>
    <p:sldId id="281" r:id="rId29"/>
    <p:sldId id="282" r:id="rId30"/>
    <p:sldId id="283" r:id="rId31"/>
    <p:sldId id="284" r:id="rId32"/>
    <p:sldId id="285" r:id="rId33"/>
    <p:sldId id="286" r:id="rId34"/>
    <p:sldId id="287" r:id="rId35"/>
    <p:sldId id="288"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72" d="100"/>
          <a:sy n="72" d="100"/>
        </p:scale>
        <p:origin x="3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C9D9CE-70A9-406B-8532-71337DED6EE2}" type="datetimeFigureOut">
              <a:rPr lang="fr-FR" smtClean="0"/>
              <a:t>05/05/2025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EA5D60-13CD-4202-8974-0224D5FFF7BB}" type="slidenum">
              <a:rPr lang="fr-FR" smtClean="0"/>
              <a:t>‹N°›</a:t>
            </a:fld>
            <a:endParaRPr lang="fr-FR"/>
          </a:p>
        </p:txBody>
      </p:sp>
    </p:spTree>
    <p:extLst>
      <p:ext uri="{BB962C8B-B14F-4D97-AF65-F5344CB8AC3E}">
        <p14:creationId xmlns:p14="http://schemas.microsoft.com/office/powerpoint/2010/main" val="58718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5</a:t>
            </a:fld>
            <a:endParaRPr lang="fr-FR"/>
          </a:p>
        </p:txBody>
      </p:sp>
    </p:spTree>
    <p:extLst>
      <p:ext uri="{BB962C8B-B14F-4D97-AF65-F5344CB8AC3E}">
        <p14:creationId xmlns:p14="http://schemas.microsoft.com/office/powerpoint/2010/main" val="1644191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24</a:t>
            </a:fld>
            <a:endParaRPr lang="fr-FR"/>
          </a:p>
        </p:txBody>
      </p:sp>
    </p:spTree>
    <p:extLst>
      <p:ext uri="{BB962C8B-B14F-4D97-AF65-F5344CB8AC3E}">
        <p14:creationId xmlns:p14="http://schemas.microsoft.com/office/powerpoint/2010/main" val="226531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25</a:t>
            </a:fld>
            <a:endParaRPr lang="fr-FR"/>
          </a:p>
        </p:txBody>
      </p:sp>
    </p:spTree>
    <p:extLst>
      <p:ext uri="{BB962C8B-B14F-4D97-AF65-F5344CB8AC3E}">
        <p14:creationId xmlns:p14="http://schemas.microsoft.com/office/powerpoint/2010/main" val="143309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15</a:t>
            </a:fld>
            <a:endParaRPr lang="fr-FR"/>
          </a:p>
        </p:txBody>
      </p:sp>
    </p:spTree>
    <p:extLst>
      <p:ext uri="{BB962C8B-B14F-4D97-AF65-F5344CB8AC3E}">
        <p14:creationId xmlns:p14="http://schemas.microsoft.com/office/powerpoint/2010/main" val="602149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17</a:t>
            </a:fld>
            <a:endParaRPr lang="fr-FR"/>
          </a:p>
        </p:txBody>
      </p:sp>
    </p:spTree>
    <p:extLst>
      <p:ext uri="{BB962C8B-B14F-4D97-AF65-F5344CB8AC3E}">
        <p14:creationId xmlns:p14="http://schemas.microsoft.com/office/powerpoint/2010/main" val="3989131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18</a:t>
            </a:fld>
            <a:endParaRPr lang="fr-FR"/>
          </a:p>
        </p:txBody>
      </p:sp>
    </p:spTree>
    <p:extLst>
      <p:ext uri="{BB962C8B-B14F-4D97-AF65-F5344CB8AC3E}">
        <p14:creationId xmlns:p14="http://schemas.microsoft.com/office/powerpoint/2010/main" val="2613790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19</a:t>
            </a:fld>
            <a:endParaRPr lang="fr-FR"/>
          </a:p>
        </p:txBody>
      </p:sp>
    </p:spTree>
    <p:extLst>
      <p:ext uri="{BB962C8B-B14F-4D97-AF65-F5344CB8AC3E}">
        <p14:creationId xmlns:p14="http://schemas.microsoft.com/office/powerpoint/2010/main" val="1140392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20</a:t>
            </a:fld>
            <a:endParaRPr lang="fr-FR"/>
          </a:p>
        </p:txBody>
      </p:sp>
    </p:spTree>
    <p:extLst>
      <p:ext uri="{BB962C8B-B14F-4D97-AF65-F5344CB8AC3E}">
        <p14:creationId xmlns:p14="http://schemas.microsoft.com/office/powerpoint/2010/main" val="387437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21</a:t>
            </a:fld>
            <a:endParaRPr lang="fr-FR"/>
          </a:p>
        </p:txBody>
      </p:sp>
    </p:spTree>
    <p:extLst>
      <p:ext uri="{BB962C8B-B14F-4D97-AF65-F5344CB8AC3E}">
        <p14:creationId xmlns:p14="http://schemas.microsoft.com/office/powerpoint/2010/main" val="1564979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22</a:t>
            </a:fld>
            <a:endParaRPr lang="fr-FR"/>
          </a:p>
        </p:txBody>
      </p:sp>
    </p:spTree>
    <p:extLst>
      <p:ext uri="{BB962C8B-B14F-4D97-AF65-F5344CB8AC3E}">
        <p14:creationId xmlns:p14="http://schemas.microsoft.com/office/powerpoint/2010/main" val="3587413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4DEA5D60-13CD-4202-8974-0224D5FFF7BB}" type="slidenum">
              <a:rPr lang="fr-FR" smtClean="0"/>
              <a:t>23</a:t>
            </a:fld>
            <a:endParaRPr lang="fr-FR"/>
          </a:p>
        </p:txBody>
      </p:sp>
    </p:spTree>
    <p:extLst>
      <p:ext uri="{BB962C8B-B14F-4D97-AF65-F5344CB8AC3E}">
        <p14:creationId xmlns:p14="http://schemas.microsoft.com/office/powerpoint/2010/main" val="490410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DC29EF46-FF97-4D3E-A6A8-F49EBC3EE697}"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D908962-4853-4184-A728-08D29BF40C74}"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9771F4F-27BC-4610-9442-61868F3E2620}"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E37DE94-10E8-43E3-B4BE-BA8820A50C5C}"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8D2AA3C-FBD4-470F-8B76-6899A6EDD3DD}"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2C1AD55-3562-4F5C-8B5F-7ED12957283A}"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AC5B6E7-9033-43D7-9914-24F5891D038C}"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B312474-05A7-4B03-A929-432428B3B175}"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1AE9BA2-41E0-468E-878D-9EAB844316F4}"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38D8B7B-83BA-41D5-BD62-A0E49C2AD37B}" type="datetime1">
              <a:rPr lang="en-US" smtClean="0"/>
              <a:t>5/5/2025</a:t>
            </a:fld>
            <a:endParaRPr lang="en-US" dirty="0"/>
          </a:p>
        </p:txBody>
      </p:sp>
      <p:sp>
        <p:nvSpPr>
          <p:cNvPr id="5" name="Footer Placeholder 4"/>
          <p:cNvSpPr>
            <a:spLocks noGrp="1"/>
          </p:cNvSpPr>
          <p:nvPr>
            <p:ph type="ftr" sz="quarter" idx="11"/>
          </p:nvPr>
        </p:nvSpPr>
        <p:spPr/>
        <p:txBody>
          <a:bodyPr/>
          <a:lstStyle/>
          <a:p>
            <a:r>
              <a:rPr lang="ar-DZ" smtClean="0"/>
              <a:t>الأستاذ: حمزة شقاف</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B33A548-614E-4A76-A68A-66A1510D99E0}" type="datetime1">
              <a:rPr lang="en-US" smtClean="0"/>
              <a:t>5/5/2025</a:t>
            </a:fld>
            <a:endParaRPr lang="en-US" dirty="0"/>
          </a:p>
        </p:txBody>
      </p:sp>
      <p:sp>
        <p:nvSpPr>
          <p:cNvPr id="6" name="Footer Placeholder 5"/>
          <p:cNvSpPr>
            <a:spLocks noGrp="1"/>
          </p:cNvSpPr>
          <p:nvPr>
            <p:ph type="ftr" sz="quarter" idx="11"/>
          </p:nvPr>
        </p:nvSpPr>
        <p:spPr/>
        <p:txBody>
          <a:bodyPr/>
          <a:lstStyle/>
          <a:p>
            <a:r>
              <a:rPr lang="ar-DZ" smtClean="0"/>
              <a:t>الأستاذ: حمزة شقاف</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16B2ABA-2184-4F58-9F8C-8E61A30C62B1}" type="datetime1">
              <a:rPr lang="en-US" smtClean="0"/>
              <a:t>5/5/2025</a:t>
            </a:fld>
            <a:endParaRPr lang="en-US" dirty="0"/>
          </a:p>
        </p:txBody>
      </p:sp>
      <p:sp>
        <p:nvSpPr>
          <p:cNvPr id="8" name="Footer Placeholder 7"/>
          <p:cNvSpPr>
            <a:spLocks noGrp="1"/>
          </p:cNvSpPr>
          <p:nvPr>
            <p:ph type="ftr" sz="quarter" idx="11"/>
          </p:nvPr>
        </p:nvSpPr>
        <p:spPr/>
        <p:txBody>
          <a:bodyPr/>
          <a:lstStyle/>
          <a:p>
            <a:r>
              <a:rPr lang="ar-DZ" smtClean="0"/>
              <a:t>الأستاذ: حمزة شقاف</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2699040-1D8D-4445-9820-6BAA28E33294}" type="datetime1">
              <a:rPr lang="en-US" smtClean="0"/>
              <a:t>5/5/2025</a:t>
            </a:fld>
            <a:endParaRPr lang="en-US" dirty="0"/>
          </a:p>
        </p:txBody>
      </p:sp>
      <p:sp>
        <p:nvSpPr>
          <p:cNvPr id="4" name="Footer Placeholder 3"/>
          <p:cNvSpPr>
            <a:spLocks noGrp="1"/>
          </p:cNvSpPr>
          <p:nvPr>
            <p:ph type="ftr" sz="quarter" idx="11"/>
          </p:nvPr>
        </p:nvSpPr>
        <p:spPr/>
        <p:txBody>
          <a:bodyPr/>
          <a:lstStyle/>
          <a:p>
            <a:r>
              <a:rPr lang="ar-DZ" smtClean="0"/>
              <a:t>الأستاذ: حمزة شقاف</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43C0D5-2EAB-441B-B84F-4F59A485482B}" type="datetime1">
              <a:rPr lang="en-US" smtClean="0"/>
              <a:t>5/5/2025</a:t>
            </a:fld>
            <a:endParaRPr lang="en-US" dirty="0"/>
          </a:p>
        </p:txBody>
      </p:sp>
      <p:sp>
        <p:nvSpPr>
          <p:cNvPr id="3" name="Footer Placeholder 2"/>
          <p:cNvSpPr>
            <a:spLocks noGrp="1"/>
          </p:cNvSpPr>
          <p:nvPr>
            <p:ph type="ftr" sz="quarter" idx="11"/>
          </p:nvPr>
        </p:nvSpPr>
        <p:spPr/>
        <p:txBody>
          <a:bodyPr/>
          <a:lstStyle/>
          <a:p>
            <a:r>
              <a:rPr lang="ar-DZ" smtClean="0"/>
              <a:t>الأستاذ: حمزة شقاف</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8F2AE64-89D1-4583-8BBC-85BB2F947808}" type="datetime1">
              <a:rPr lang="en-US" smtClean="0"/>
              <a:t>5/5/2025</a:t>
            </a:fld>
            <a:endParaRPr lang="en-US" dirty="0"/>
          </a:p>
        </p:txBody>
      </p:sp>
      <p:sp>
        <p:nvSpPr>
          <p:cNvPr id="6" name="Footer Placeholder 5"/>
          <p:cNvSpPr>
            <a:spLocks noGrp="1"/>
          </p:cNvSpPr>
          <p:nvPr>
            <p:ph type="ftr" sz="quarter" idx="11"/>
          </p:nvPr>
        </p:nvSpPr>
        <p:spPr/>
        <p:txBody>
          <a:bodyPr/>
          <a:lstStyle/>
          <a:p>
            <a:r>
              <a:rPr lang="ar-DZ" smtClean="0"/>
              <a:t>الأستاذ: حمزة شقاف</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9E7B5B2-2DD5-4A27-9132-93602EFBDD48}" type="datetime1">
              <a:rPr lang="en-US" smtClean="0"/>
              <a:t>5/5/2025</a:t>
            </a:fld>
            <a:endParaRPr lang="en-US" dirty="0"/>
          </a:p>
        </p:txBody>
      </p:sp>
      <p:sp>
        <p:nvSpPr>
          <p:cNvPr id="6" name="Footer Placeholder 5"/>
          <p:cNvSpPr>
            <a:spLocks noGrp="1"/>
          </p:cNvSpPr>
          <p:nvPr>
            <p:ph type="ftr" sz="quarter" idx="11"/>
          </p:nvPr>
        </p:nvSpPr>
        <p:spPr/>
        <p:txBody>
          <a:bodyPr/>
          <a:lstStyle/>
          <a:p>
            <a:r>
              <a:rPr lang="ar-DZ" smtClean="0"/>
              <a:t>الأستاذ: حمزة شقاف</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BB5F5EB-D5AC-4BCB-97E5-4B79291E88E0}" type="datetime1">
              <a:rPr lang="en-US" smtClean="0"/>
              <a:t>5/5/2025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ar-DZ" smtClean="0"/>
              <a:t>الأستاذ: حمزة شقاف</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65396" y="575734"/>
            <a:ext cx="7766936" cy="1646302"/>
          </a:xfrm>
        </p:spPr>
        <p:txBody>
          <a:bodyPr/>
          <a:lstStyle/>
          <a:p>
            <a:pPr algn="ctr" rtl="1"/>
            <a:r>
              <a:rPr lang="ar-DZ" dirty="0" smtClean="0"/>
              <a:t>محاضرات </a:t>
            </a:r>
            <a:r>
              <a:rPr lang="fr-FR" dirty="0" smtClean="0"/>
              <a:t> L’IA</a:t>
            </a:r>
            <a:endParaRPr lang="fr-FR" dirty="0"/>
          </a:p>
        </p:txBody>
      </p:sp>
      <p:sp>
        <p:nvSpPr>
          <p:cNvPr id="3" name="Sous-titre 2"/>
          <p:cNvSpPr>
            <a:spLocks noGrp="1"/>
          </p:cNvSpPr>
          <p:nvPr>
            <p:ph type="subTitle" idx="1"/>
          </p:nvPr>
        </p:nvSpPr>
        <p:spPr>
          <a:xfrm>
            <a:off x="739478" y="3308042"/>
            <a:ext cx="9150247" cy="1096899"/>
          </a:xfrm>
        </p:spPr>
        <p:txBody>
          <a:bodyPr>
            <a:noAutofit/>
          </a:bodyPr>
          <a:lstStyle/>
          <a:p>
            <a:pPr rtl="1"/>
            <a:r>
              <a:rPr lang="ar-DZ" sz="2000" b="1" dirty="0" smtClean="0"/>
              <a:t>طلبة ماستر 1/ شعبة الفلسفة                    </a:t>
            </a:r>
          </a:p>
          <a:p>
            <a:pPr algn="l" rtl="1"/>
            <a:r>
              <a:rPr lang="ar-DZ" sz="2000" b="1" dirty="0" smtClean="0"/>
              <a:t>             مقياس الذكاء الاصطناعي</a:t>
            </a:r>
          </a:p>
          <a:p>
            <a:pPr algn="l" rtl="1"/>
            <a:endParaRPr lang="ar-DZ" sz="2000" b="1" dirty="0" smtClean="0"/>
          </a:p>
          <a:p>
            <a:r>
              <a:rPr lang="ar-DZ" sz="2000" b="1" dirty="0" smtClean="0"/>
              <a:t> </a:t>
            </a:r>
          </a:p>
          <a:p>
            <a:pPr algn="ctr"/>
            <a:r>
              <a:rPr lang="ar-DZ" sz="2000" b="1" dirty="0" smtClean="0"/>
              <a:t>السداسي الثاني / 2025</a:t>
            </a:r>
            <a:endParaRPr lang="fr-FR" sz="2000" b="1" dirty="0"/>
          </a:p>
        </p:txBody>
      </p:sp>
      <p:sp>
        <p:nvSpPr>
          <p:cNvPr id="4" name="Espace réservé du pied de page 3"/>
          <p:cNvSpPr>
            <a:spLocks noGrp="1"/>
          </p:cNvSpPr>
          <p:nvPr>
            <p:ph type="ftr" sz="quarter" idx="11"/>
          </p:nvPr>
        </p:nvSpPr>
        <p:spPr/>
        <p:txBody>
          <a:bodyPr/>
          <a:lstStyle/>
          <a:p>
            <a:r>
              <a:rPr lang="ar-DZ" dirty="0" smtClean="0"/>
              <a:t>الأستاذ: حمزة </a:t>
            </a:r>
            <a:r>
              <a:rPr lang="ar-DZ" dirty="0" err="1" smtClean="0"/>
              <a:t>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440858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0802" y="-109491"/>
            <a:ext cx="8596668" cy="784194"/>
          </a:xfrm>
        </p:spPr>
        <p:txBody>
          <a:bodyPr>
            <a:normAutofit fontScale="90000"/>
          </a:bodyPr>
          <a:lstStyle/>
          <a:p>
            <a:pPr algn="r" rtl="1">
              <a:lnSpc>
                <a:spcPct val="200000"/>
              </a:lnSpc>
            </a:pPr>
            <a:r>
              <a:rPr lang="ar-DZ" b="1" dirty="0"/>
              <a:t>مجالات استخدام الذكاء الاصطناعي:</a:t>
            </a:r>
          </a:p>
        </p:txBody>
      </p:sp>
      <p:sp>
        <p:nvSpPr>
          <p:cNvPr id="3" name="Espace réservé du contenu 2"/>
          <p:cNvSpPr>
            <a:spLocks noGrp="1"/>
          </p:cNvSpPr>
          <p:nvPr>
            <p:ph idx="1"/>
          </p:nvPr>
        </p:nvSpPr>
        <p:spPr>
          <a:xfrm>
            <a:off x="2263806" y="3321117"/>
            <a:ext cx="6545394" cy="1082207"/>
          </a:xfrm>
        </p:spPr>
        <p:txBody>
          <a:bodyPr>
            <a:normAutofit/>
          </a:bodyPr>
          <a:lstStyle/>
          <a:p>
            <a:pPr marL="0" indent="0" algn="r" rtl="1">
              <a:lnSpc>
                <a:spcPct val="300000"/>
              </a:lnSpc>
              <a:buNone/>
            </a:pPr>
            <a:r>
              <a:rPr lang="fr-FR" dirty="0" smtClean="0"/>
              <a:t>✅ </a:t>
            </a:r>
            <a:r>
              <a:rPr lang="ar-DZ" b="1" dirty="0"/>
              <a:t>الصناعة:</a:t>
            </a:r>
            <a:r>
              <a:rPr lang="ar-DZ" dirty="0"/>
              <a:t> الروبوتات الذكية، الصيانة </a:t>
            </a:r>
            <a:r>
              <a:rPr lang="ar-DZ" dirty="0" err="1"/>
              <a:t>التنبؤية</a:t>
            </a:r>
            <a:r>
              <a:rPr lang="ar-DZ" dirty="0"/>
              <a:t>، إدارة المخزون.</a:t>
            </a:r>
          </a:p>
          <a:p>
            <a:pPr marL="0" indent="0" algn="r" rtl="1">
              <a:lnSpc>
                <a:spcPct val="200000"/>
              </a:lnSpc>
              <a:buNone/>
            </a:pPr>
            <a:endParaRPr lang="ar-DZ" dirty="0"/>
          </a:p>
        </p:txBody>
      </p:sp>
      <p:sp>
        <p:nvSpPr>
          <p:cNvPr id="4" name="Rectangle 3"/>
          <p:cNvSpPr/>
          <p:nvPr/>
        </p:nvSpPr>
        <p:spPr>
          <a:xfrm>
            <a:off x="2799425" y="1623265"/>
            <a:ext cx="6096000" cy="646331"/>
          </a:xfrm>
          <a:prstGeom prst="rect">
            <a:avLst/>
          </a:prstGeom>
        </p:spPr>
        <p:txBody>
          <a:bodyPr>
            <a:spAutoFit/>
          </a:bodyPr>
          <a:lstStyle/>
          <a:p>
            <a:pPr algn="r" rtl="1"/>
            <a:r>
              <a:rPr lang="fr-FR" dirty="0"/>
              <a:t>✅ </a:t>
            </a:r>
            <a:r>
              <a:rPr lang="ar-DZ" b="1" dirty="0"/>
              <a:t>الصحة:</a:t>
            </a:r>
            <a:r>
              <a:rPr lang="ar-DZ" dirty="0"/>
              <a:t> تشخيص الأمراض، تطوير الأدوية، الجراحة </a:t>
            </a:r>
            <a:r>
              <a:rPr lang="ar-DZ" dirty="0" err="1"/>
              <a:t>الروبوتية</a:t>
            </a:r>
            <a:r>
              <a:rPr lang="ar-DZ" dirty="0"/>
              <a:t>.</a:t>
            </a:r>
            <a:r>
              <a:rPr lang="ar-DZ" dirty="0">
                <a:solidFill>
                  <a:prstClr val="black"/>
                </a:solidFill>
              </a:rPr>
              <a:t/>
            </a:r>
            <a:br>
              <a:rPr lang="ar-DZ" dirty="0">
                <a:solidFill>
                  <a:prstClr val="black"/>
                </a:solidFill>
              </a:rPr>
            </a:br>
            <a:endParaRPr lang="fr-FR" dirty="0">
              <a:solidFill>
                <a:prstClr val="black"/>
              </a:solidFill>
            </a:endParaRPr>
          </a:p>
        </p:txBody>
      </p:sp>
      <p:sp>
        <p:nvSpPr>
          <p:cNvPr id="5" name="Rectangle 4"/>
          <p:cNvSpPr/>
          <p:nvPr/>
        </p:nvSpPr>
        <p:spPr>
          <a:xfrm>
            <a:off x="2799425" y="2571827"/>
            <a:ext cx="6096000" cy="646331"/>
          </a:xfrm>
          <a:prstGeom prst="rect">
            <a:avLst/>
          </a:prstGeom>
        </p:spPr>
        <p:txBody>
          <a:bodyPr>
            <a:spAutoFit/>
          </a:bodyPr>
          <a:lstStyle/>
          <a:p>
            <a:pPr algn="r" rtl="1"/>
            <a:r>
              <a:rPr lang="fr-FR" dirty="0"/>
              <a:t>✅ </a:t>
            </a:r>
            <a:r>
              <a:rPr lang="ar-DZ" b="1" dirty="0"/>
              <a:t>الاقتصاد:</a:t>
            </a:r>
            <a:r>
              <a:rPr lang="ar-DZ" dirty="0"/>
              <a:t> التنبؤ بالأسواق، تحليل البيانات، </a:t>
            </a:r>
            <a:r>
              <a:rPr lang="ar-DZ" dirty="0" err="1"/>
              <a:t>أتمتة</a:t>
            </a:r>
            <a:r>
              <a:rPr lang="ar-DZ" dirty="0"/>
              <a:t> العمليات.</a:t>
            </a:r>
            <a:r>
              <a:rPr lang="ar-DZ" dirty="0">
                <a:solidFill>
                  <a:prstClr val="black"/>
                </a:solidFill>
              </a:rPr>
              <a:t/>
            </a:r>
            <a:br>
              <a:rPr lang="ar-DZ" dirty="0">
                <a:solidFill>
                  <a:prstClr val="black"/>
                </a:solidFill>
              </a:rPr>
            </a:br>
            <a:endParaRPr lang="fr-FR" dirty="0">
              <a:solidFill>
                <a:prstClr val="black"/>
              </a:solidFill>
            </a:endParaRPr>
          </a:p>
        </p:txBody>
      </p:sp>
      <p:sp>
        <p:nvSpPr>
          <p:cNvPr id="6" name="Rectangle 5"/>
          <p:cNvSpPr/>
          <p:nvPr/>
        </p:nvSpPr>
        <p:spPr>
          <a:xfrm>
            <a:off x="1003176" y="4795680"/>
            <a:ext cx="7892249" cy="646331"/>
          </a:xfrm>
          <a:prstGeom prst="rect">
            <a:avLst/>
          </a:prstGeom>
        </p:spPr>
        <p:txBody>
          <a:bodyPr wrap="square">
            <a:spAutoFit/>
          </a:bodyPr>
          <a:lstStyle/>
          <a:p>
            <a:pPr algn="r" rtl="1"/>
            <a:r>
              <a:rPr lang="fr-FR" dirty="0"/>
              <a:t>✅</a:t>
            </a:r>
            <a:r>
              <a:rPr lang="fr-FR" dirty="0">
                <a:solidFill>
                  <a:prstClr val="black"/>
                </a:solidFill>
              </a:rPr>
              <a:t> </a:t>
            </a:r>
            <a:r>
              <a:rPr lang="ar-DZ" b="1" dirty="0">
                <a:solidFill>
                  <a:srgbClr val="FF0000"/>
                </a:solidFill>
              </a:rPr>
              <a:t>التعليم:</a:t>
            </a:r>
            <a:r>
              <a:rPr lang="ar-DZ" dirty="0">
                <a:solidFill>
                  <a:srgbClr val="FF0000"/>
                </a:solidFill>
              </a:rPr>
              <a:t> </a:t>
            </a:r>
            <a:r>
              <a:rPr lang="ar-DZ" dirty="0"/>
              <a:t>التدريس الذكي، التقييم التلقائي، المساعدين الافتراضيين.</a:t>
            </a:r>
            <a:r>
              <a:rPr lang="ar-DZ" dirty="0">
                <a:solidFill>
                  <a:prstClr val="black"/>
                </a:solidFill>
              </a:rPr>
              <a:t/>
            </a:r>
            <a:br>
              <a:rPr lang="ar-DZ" dirty="0">
                <a:solidFill>
                  <a:prstClr val="black"/>
                </a:solidFill>
              </a:rPr>
            </a:br>
            <a:endParaRPr lang="fr-FR" dirty="0">
              <a:solidFill>
                <a:prstClr val="black"/>
              </a:solidFill>
            </a:endParaRPr>
          </a:p>
        </p:txBody>
      </p:sp>
      <p:sp>
        <p:nvSpPr>
          <p:cNvPr id="7" name="Rectangle 6"/>
          <p:cNvSpPr/>
          <p:nvPr/>
        </p:nvSpPr>
        <p:spPr>
          <a:xfrm>
            <a:off x="488269" y="5334515"/>
            <a:ext cx="8945528" cy="646331"/>
          </a:xfrm>
          <a:prstGeom prst="rect">
            <a:avLst/>
          </a:prstGeom>
        </p:spPr>
        <p:txBody>
          <a:bodyPr wrap="square">
            <a:spAutoFit/>
          </a:bodyPr>
          <a:lstStyle/>
          <a:p>
            <a:pPr algn="r" rtl="1"/>
            <a:r>
              <a:rPr lang="ar-DZ" dirty="0"/>
              <a:t>الذكاء الاصطناعي </a:t>
            </a:r>
            <a:r>
              <a:rPr lang="fr-FR" dirty="0" smtClean="0">
                <a:solidFill>
                  <a:srgbClr val="FF0000"/>
                </a:solidFill>
              </a:rPr>
              <a:t>AI </a:t>
            </a:r>
            <a:r>
              <a:rPr lang="ar-DZ" dirty="0" smtClean="0"/>
              <a:t> يُحدث </a:t>
            </a:r>
            <a:r>
              <a:rPr lang="ar-DZ" dirty="0"/>
              <a:t>تحولًا كبيرًا في مجال التعليم من خلال تقديم حلول مبتكرة لتحسين عملية التعلم والتقييم. </a:t>
            </a:r>
            <a:r>
              <a:rPr lang="ar-DZ" dirty="0" smtClean="0"/>
              <a:t>إليكم </a:t>
            </a:r>
            <a:r>
              <a:rPr lang="ar-DZ" dirty="0"/>
              <a:t>أمثلة توضيحية لاستخدام الذكاء الاصطناعي في التعليم:</a:t>
            </a:r>
          </a:p>
        </p:txBody>
      </p:sp>
    </p:spTree>
    <p:extLst>
      <p:ext uri="{BB962C8B-B14F-4D97-AF65-F5344CB8AC3E}">
        <p14:creationId xmlns:p14="http://schemas.microsoft.com/office/powerpoint/2010/main" val="235773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11</a:t>
            </a:fld>
            <a:endParaRPr lang="en-US" dirty="0"/>
          </a:p>
        </p:txBody>
      </p:sp>
      <p:sp>
        <p:nvSpPr>
          <p:cNvPr id="6" name="Espace réservé du contenu 5"/>
          <p:cNvSpPr>
            <a:spLocks noGrp="1"/>
          </p:cNvSpPr>
          <p:nvPr>
            <p:ph idx="1"/>
          </p:nvPr>
        </p:nvSpPr>
        <p:spPr>
          <a:xfrm>
            <a:off x="615190" y="970981"/>
            <a:ext cx="8596668" cy="1667829"/>
          </a:xfrm>
          <a:prstGeom prst="rect">
            <a:avLst/>
          </a:prstGeom>
        </p:spPr>
        <p:txBody>
          <a:bodyPr wrap="square">
            <a:spAutoFit/>
          </a:bodyPr>
          <a:lstStyle/>
          <a:p>
            <a:pPr marL="285750" indent="-285750" algn="r" rtl="1">
              <a:lnSpc>
                <a:spcPct val="200000"/>
              </a:lnSpc>
              <a:buFont typeface="Wingdings" panose="05000000000000000000" pitchFamily="2" charset="2"/>
              <a:buChar char="q"/>
            </a:pPr>
            <a:r>
              <a:rPr lang="fr-FR" b="1" dirty="0" err="1">
                <a:solidFill>
                  <a:schemeClr val="accent1"/>
                </a:solidFill>
                <a:latin typeface="Inter"/>
              </a:rPr>
              <a:t>DreamBox</a:t>
            </a:r>
            <a:r>
              <a:rPr lang="fr-FR" dirty="0">
                <a:solidFill>
                  <a:schemeClr val="accent1"/>
                </a:solidFill>
                <a:latin typeface="Inter"/>
              </a:rPr>
              <a:t> </a:t>
            </a:r>
            <a:r>
              <a:rPr lang="ar-DZ" dirty="0" smtClean="0">
                <a:solidFill>
                  <a:schemeClr val="tx1"/>
                </a:solidFill>
                <a:latin typeface="Inter"/>
              </a:rPr>
              <a:t> هو </a:t>
            </a:r>
            <a:r>
              <a:rPr lang="ar-DZ" dirty="0">
                <a:solidFill>
                  <a:schemeClr val="tx1"/>
                </a:solidFill>
                <a:latin typeface="Inter"/>
              </a:rPr>
              <a:t>منصة تعليمية تكيفية تستخدم الذكاء الاصطناعي لتقديم تجربة تعلم مخصصة في مجال الرياضيات </a:t>
            </a:r>
            <a:r>
              <a:rPr lang="ar-DZ" dirty="0" smtClean="0">
                <a:solidFill>
                  <a:schemeClr val="tx1"/>
                </a:solidFill>
                <a:latin typeface="Inter"/>
              </a:rPr>
              <a:t>للطلاب. </a:t>
            </a:r>
            <a:r>
              <a:rPr lang="ar-DZ" dirty="0">
                <a:solidFill>
                  <a:schemeClr val="tx1"/>
                </a:solidFill>
                <a:latin typeface="Inter"/>
              </a:rPr>
              <a:t>يعتمد </a:t>
            </a:r>
            <a:r>
              <a:rPr lang="fr-FR" dirty="0" err="1">
                <a:solidFill>
                  <a:schemeClr val="tx1"/>
                </a:solidFill>
                <a:latin typeface="Inter"/>
              </a:rPr>
              <a:t>DreamBox</a:t>
            </a:r>
            <a:r>
              <a:rPr lang="fr-FR" dirty="0">
                <a:solidFill>
                  <a:schemeClr val="tx1"/>
                </a:solidFill>
                <a:latin typeface="Inter"/>
              </a:rPr>
              <a:t> </a:t>
            </a:r>
            <a:r>
              <a:rPr lang="ar-DZ" dirty="0" smtClean="0">
                <a:solidFill>
                  <a:schemeClr val="tx1"/>
                </a:solidFill>
                <a:latin typeface="Inter"/>
              </a:rPr>
              <a:t> على </a:t>
            </a:r>
            <a:r>
              <a:rPr lang="ar-DZ" dirty="0">
                <a:solidFill>
                  <a:schemeClr val="tx1"/>
                </a:solidFill>
                <a:latin typeface="Inter"/>
              </a:rPr>
              <a:t>تقنيات متقدمة لتحليل أداء الطلاب وتقديم دروس تفاعلية تتكيف مع احتياجات كل طالب على </a:t>
            </a:r>
            <a:r>
              <a:rPr lang="ar-DZ" dirty="0" smtClean="0">
                <a:solidFill>
                  <a:schemeClr val="tx1"/>
                </a:solidFill>
                <a:latin typeface="Inter"/>
              </a:rPr>
              <a:t>حدة.</a:t>
            </a:r>
            <a:endParaRPr lang="fr-FR" dirty="0">
              <a:solidFill>
                <a:schemeClr val="tx1"/>
              </a:solidFill>
            </a:endParaRPr>
          </a:p>
        </p:txBody>
      </p:sp>
      <p:sp>
        <p:nvSpPr>
          <p:cNvPr id="7" name="Rectangle 6"/>
          <p:cNvSpPr/>
          <p:nvPr/>
        </p:nvSpPr>
        <p:spPr>
          <a:xfrm>
            <a:off x="902133" y="3103965"/>
            <a:ext cx="8182580" cy="2862322"/>
          </a:xfrm>
          <a:prstGeom prst="rect">
            <a:avLst/>
          </a:prstGeom>
        </p:spPr>
        <p:txBody>
          <a:bodyPr wrap="square">
            <a:spAutoFit/>
          </a:bodyPr>
          <a:lstStyle/>
          <a:p>
            <a:pPr marL="285750" indent="-285750" algn="r" rtl="1">
              <a:lnSpc>
                <a:spcPct val="200000"/>
              </a:lnSpc>
              <a:buFont typeface="Wingdings" panose="05000000000000000000" pitchFamily="2" charset="2"/>
              <a:buChar char="q"/>
            </a:pPr>
            <a:r>
              <a:rPr lang="ar-DZ" b="1" dirty="0">
                <a:solidFill>
                  <a:schemeClr val="accent1"/>
                </a:solidFill>
                <a:latin typeface="Inter"/>
              </a:rPr>
              <a:t>فوائد </a:t>
            </a:r>
            <a:r>
              <a:rPr lang="fr-FR" b="1" dirty="0" err="1">
                <a:solidFill>
                  <a:schemeClr val="accent1"/>
                </a:solidFill>
                <a:latin typeface="Inter"/>
              </a:rPr>
              <a:t>DreamBox</a:t>
            </a:r>
            <a:r>
              <a:rPr lang="fr-FR" b="1" dirty="0">
                <a:solidFill>
                  <a:schemeClr val="accent1"/>
                </a:solidFill>
                <a:latin typeface="Inter"/>
              </a:rPr>
              <a:t>:</a:t>
            </a:r>
          </a:p>
          <a:p>
            <a:pPr algn="r" rtl="1">
              <a:lnSpc>
                <a:spcPct val="200000"/>
              </a:lnSpc>
              <a:buFont typeface="Arial" panose="020B0604020202020204" pitchFamily="34" charset="0"/>
              <a:buChar char="•"/>
            </a:pPr>
            <a:r>
              <a:rPr lang="ar-DZ" b="1" dirty="0">
                <a:solidFill>
                  <a:srgbClr val="FF0000"/>
                </a:solidFill>
                <a:latin typeface="Inter"/>
              </a:rPr>
              <a:t>تعلم مخصص:</a:t>
            </a:r>
            <a:r>
              <a:rPr lang="ar-DZ" dirty="0">
                <a:latin typeface="Inter"/>
              </a:rPr>
              <a:t> كل طالب يحصل على تجربة تعلم مصممة خصيصًا له.</a:t>
            </a:r>
          </a:p>
          <a:p>
            <a:pPr algn="r" rtl="1">
              <a:lnSpc>
                <a:spcPct val="200000"/>
              </a:lnSpc>
              <a:buFont typeface="Arial" panose="020B0604020202020204" pitchFamily="34" charset="0"/>
              <a:buChar char="•"/>
            </a:pPr>
            <a:r>
              <a:rPr lang="ar-DZ" b="1" dirty="0">
                <a:solidFill>
                  <a:srgbClr val="FF0000"/>
                </a:solidFill>
                <a:latin typeface="Inter"/>
              </a:rPr>
              <a:t>تحسين الفهم:</a:t>
            </a:r>
            <a:r>
              <a:rPr lang="ar-DZ" dirty="0">
                <a:solidFill>
                  <a:srgbClr val="FF0000"/>
                </a:solidFill>
                <a:latin typeface="Inter"/>
              </a:rPr>
              <a:t> </a:t>
            </a:r>
            <a:r>
              <a:rPr lang="ar-DZ" dirty="0">
                <a:latin typeface="Inter"/>
              </a:rPr>
              <a:t>التركيز على الفهم العميق للمفاهيم بدلاً من الحفظ.</a:t>
            </a:r>
          </a:p>
          <a:p>
            <a:pPr algn="r" rtl="1">
              <a:lnSpc>
                <a:spcPct val="200000"/>
              </a:lnSpc>
              <a:buFont typeface="Arial" panose="020B0604020202020204" pitchFamily="34" charset="0"/>
              <a:buChar char="•"/>
            </a:pPr>
            <a:r>
              <a:rPr lang="ar-DZ" b="1" dirty="0">
                <a:solidFill>
                  <a:srgbClr val="FF0000"/>
                </a:solidFill>
                <a:latin typeface="Inter"/>
              </a:rPr>
              <a:t>تحفيز الطلاب:</a:t>
            </a:r>
            <a:r>
              <a:rPr lang="ar-DZ" dirty="0">
                <a:latin typeface="Inter"/>
              </a:rPr>
              <a:t> الدروس التفاعلية والألعاب تجعل التعلم ممتعًا.</a:t>
            </a:r>
          </a:p>
          <a:p>
            <a:pPr algn="r" rtl="1">
              <a:lnSpc>
                <a:spcPct val="200000"/>
              </a:lnSpc>
              <a:buFont typeface="Arial" panose="020B0604020202020204" pitchFamily="34" charset="0"/>
              <a:buChar char="•"/>
            </a:pPr>
            <a:r>
              <a:rPr lang="ar-DZ" b="1" dirty="0">
                <a:solidFill>
                  <a:srgbClr val="FF0000"/>
                </a:solidFill>
                <a:latin typeface="Inter"/>
              </a:rPr>
              <a:t>دعم المعلمين:</a:t>
            </a:r>
            <a:r>
              <a:rPr lang="ar-DZ" dirty="0">
                <a:latin typeface="Inter"/>
              </a:rPr>
              <a:t> توفير أدوات لتتبع التقدم وتقديم الدعم اللازم.</a:t>
            </a:r>
          </a:p>
        </p:txBody>
      </p:sp>
    </p:spTree>
    <p:extLst>
      <p:ext uri="{BB962C8B-B14F-4D97-AF65-F5344CB8AC3E}">
        <p14:creationId xmlns:p14="http://schemas.microsoft.com/office/powerpoint/2010/main" val="3708266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574" y="609600"/>
            <a:ext cx="9025427" cy="1320800"/>
          </a:xfrm>
        </p:spPr>
        <p:txBody>
          <a:bodyPr>
            <a:normAutofit/>
          </a:bodyPr>
          <a:lstStyle/>
          <a:p>
            <a:pPr algn="r" rtl="1"/>
            <a:r>
              <a:rPr lang="ar-DZ" sz="3200" dirty="0"/>
              <a:t>الركائز الأساسية التي يقوم عليها الذكاء الاصطناعي.</a:t>
            </a:r>
            <a:endParaRPr lang="fr-FR" sz="3200" dirty="0"/>
          </a:p>
        </p:txBody>
      </p:sp>
      <p:sp>
        <p:nvSpPr>
          <p:cNvPr id="4" name="Espace réservé du pied de page 3"/>
          <p:cNvSpPr>
            <a:spLocks noGrp="1"/>
          </p:cNvSpPr>
          <p:nvPr>
            <p:ph type="ftr" sz="quarter" idx="11"/>
          </p:nvPr>
        </p:nvSpPr>
        <p:spPr/>
        <p:txBody>
          <a:bodyPr/>
          <a:lstStyle/>
          <a:p>
            <a:r>
              <a:rPr lang="ar-DZ" smtClean="0">
                <a:solidFill>
                  <a:prstClr val="white">
                    <a:tint val="75000"/>
                  </a:prstClr>
                </a:solidFill>
              </a:rPr>
              <a:t>الأستاذ: حمزة شقاف</a:t>
            </a:r>
            <a:endParaRPr lang="en-US" dirty="0">
              <a:solidFill>
                <a:prstClr val="white">
                  <a:tint val="75000"/>
                </a:prstClr>
              </a:solidFill>
            </a:endParaRPr>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solidFill>
                  <a:srgbClr val="90C226"/>
                </a:solidFill>
              </a:rPr>
              <a:pPr/>
              <a:t>12</a:t>
            </a:fld>
            <a:endParaRPr lang="en-US" dirty="0">
              <a:solidFill>
                <a:srgbClr val="90C226"/>
              </a:solidFill>
            </a:endParaRPr>
          </a:p>
        </p:txBody>
      </p:sp>
      <p:sp>
        <p:nvSpPr>
          <p:cNvPr id="7" name="Rectangle 1"/>
          <p:cNvSpPr>
            <a:spLocks noGrp="1" noChangeArrowheads="1"/>
          </p:cNvSpPr>
          <p:nvPr>
            <p:ph idx="1"/>
          </p:nvPr>
        </p:nvSpPr>
        <p:spPr bwMode="auto">
          <a:xfrm>
            <a:off x="1404540" y="1977317"/>
            <a:ext cx="7869462"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تعلم الآلة</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(ML):</a:t>
            </a:r>
            <a:r>
              <a:rPr kumimoji="0" lang="fr-FR" altLang="fr-FR" sz="1800" b="1" i="0" u="none" strike="noStrike" cap="none" normalizeH="0" baseline="0" dirty="0" smtClean="0">
                <a:ln>
                  <a:noFill/>
                </a:ln>
                <a:solidFill>
                  <a:schemeClr val="accent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أنظمة تتعلم من البيانات لاتخاذ قرارات أو تنبؤات</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التعلم العميق</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(DL):</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نوع متقدم من تعلم الآلة يستخدم شبكات عصبية عميقة لمعالجة البيانات المعقدة</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معالجة اللغة الطبيعية</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(NLP):</a:t>
            </a:r>
            <a:r>
              <a:rPr kumimoji="0" lang="fr-FR" altLang="fr-FR" sz="1800" b="1" i="0" u="none" strike="noStrike" cap="none" normalizeH="0" baseline="0" dirty="0" smtClean="0">
                <a:ln>
                  <a:noFill/>
                </a:ln>
                <a:solidFill>
                  <a:schemeClr val="accent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تمكين الحواسيب من فهم وإنشاء اللغة البشرية</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رؤية الحاسوب</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(Computer Vision):</a:t>
            </a:r>
            <a:r>
              <a:rPr kumimoji="0" lang="fr-FR" altLang="fr-FR" sz="1800" b="1" i="0" u="none" strike="noStrike" cap="none" normalizeH="0" baseline="0" dirty="0" smtClean="0">
                <a:ln>
                  <a:noFill/>
                </a:ln>
                <a:solidFill>
                  <a:schemeClr val="accent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تمكين الحواسيب من "رؤية" وتفسير الصور والفيديو</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الأنظمة الخبيرة</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(Expert </a:t>
            </a:r>
            <a:r>
              <a:rPr kumimoji="0" lang="fr-FR" altLang="fr-FR" sz="1800" b="1" i="0" u="none" strike="noStrike" cap="none" normalizeH="0" baseline="0" dirty="0" err="1" smtClean="0">
                <a:ln>
                  <a:noFill/>
                </a:ln>
                <a:solidFill>
                  <a:schemeClr val="accent1"/>
                </a:solidFill>
                <a:effectLst/>
                <a:latin typeface="Arial" panose="020B0604020202020204" pitchFamily="34" charset="0"/>
                <a:cs typeface="Arial" panose="020B0604020202020204" pitchFamily="34" charset="0"/>
              </a:rPr>
              <a:t>Systems</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a:t>
            </a:r>
            <a:r>
              <a:rPr kumimoji="0" lang="fr-FR" altLang="fr-FR" sz="1800" b="1" i="0" u="none" strike="noStrike" cap="none" normalizeH="0" baseline="0" dirty="0" smtClean="0">
                <a:ln>
                  <a:noFill/>
                </a:ln>
                <a:solidFill>
                  <a:schemeClr val="accent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برامج تحاكي خبرة الإنسان لاتخاذ القرارات</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50000"/>
              </a:lnSpc>
              <a:spcBef>
                <a:spcPct val="0"/>
              </a:spcBef>
              <a:spcAft>
                <a:spcPct val="0"/>
              </a:spcAft>
              <a:buClrTx/>
              <a:buSzTx/>
              <a:buNone/>
              <a:tabLst/>
            </a:pPr>
            <a:r>
              <a:rPr kumimoji="0" lang="ar-DZ"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الروبوتات</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 (</a:t>
            </a:r>
            <a:r>
              <a:rPr kumimoji="0" lang="fr-FR" altLang="fr-FR" sz="1800" b="1" i="0" u="none" strike="noStrike" cap="none" normalizeH="0" baseline="0" dirty="0" err="1" smtClean="0">
                <a:ln>
                  <a:noFill/>
                </a:ln>
                <a:solidFill>
                  <a:schemeClr val="accent1"/>
                </a:solidFill>
                <a:effectLst/>
                <a:latin typeface="Arial" panose="020B0604020202020204" pitchFamily="34" charset="0"/>
                <a:cs typeface="Arial" panose="020B0604020202020204" pitchFamily="34" charset="0"/>
              </a:rPr>
              <a:t>Robotics</a:t>
            </a:r>
            <a:r>
              <a:rPr kumimoji="0" lang="fr-FR" altLang="fr-FR" sz="1800" b="1" i="0" u="none" strike="noStrike" cap="none" normalizeH="0" baseline="0" dirty="0" smtClean="0">
                <a:ln>
                  <a:noFill/>
                </a:ln>
                <a:solidFill>
                  <a:schemeClr val="accent1"/>
                </a:solidFill>
                <a:effectLst/>
                <a:latin typeface="Arial" panose="020B0604020202020204" pitchFamily="34" charset="0"/>
                <a:cs typeface="Arial" panose="020B0604020202020204" pitchFamily="34" charset="0"/>
              </a:rPr>
              <a:t>):</a:t>
            </a:r>
            <a:r>
              <a:rPr kumimoji="0" lang="fr-FR" altLang="fr-FR" sz="1800" b="1" i="0" u="none" strike="noStrike" cap="none" normalizeH="0" baseline="0" dirty="0" smtClean="0">
                <a:ln>
                  <a:noFill/>
                </a:ln>
                <a:solidFill>
                  <a:schemeClr val="accent1"/>
                </a:solidFill>
                <a:effectLst/>
                <a:latin typeface="Arial" panose="020B0604020202020204" pitchFamily="34" charset="0"/>
              </a:rPr>
              <a:t> </a:t>
            </a:r>
            <a:r>
              <a:rPr kumimoji="0" lang="ar-SA" altLang="fr-FR" sz="18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تصميم وبناء روبوتات ذكية قادرة على الإحساس والتصرف</a:t>
            </a:r>
            <a:r>
              <a:rPr kumimoji="0" lang="fr-FR" altLang="fr-FR" sz="1800" b="1"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601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8170" y="1961965"/>
            <a:ext cx="9330431" cy="2900794"/>
          </a:xfrm>
          <a:prstGeom prst="rect">
            <a:avLst/>
          </a:prstGeom>
        </p:spPr>
        <p:txBody>
          <a:bodyPr wrap="square">
            <a:spAutoFit/>
          </a:bodyPr>
          <a:lstStyle/>
          <a:p>
            <a:pPr algn="ctr" rtl="1"/>
            <a:r>
              <a:rPr lang="ar-DZ" sz="4400" dirty="0" smtClean="0">
                <a:latin typeface="Arabic Typesetting" panose="03020402040406030203" pitchFamily="66" charset="-78"/>
                <a:cs typeface="Arabic Typesetting" panose="03020402040406030203" pitchFamily="66" charset="-78"/>
              </a:rPr>
              <a:t>شرح بعض المفاهيم الأساسية </a:t>
            </a:r>
          </a:p>
          <a:p>
            <a:pPr algn="ctr" rtl="1"/>
            <a:r>
              <a:rPr lang="ar-DZ" sz="4400" dirty="0" smtClean="0">
                <a:latin typeface="Arabic Typesetting" panose="03020402040406030203" pitchFamily="66" charset="-78"/>
                <a:cs typeface="Arabic Typesetting" panose="03020402040406030203" pitchFamily="66" charset="-78"/>
              </a:rPr>
              <a:t>حول الذكاء الاصطناعي </a:t>
            </a:r>
            <a:endParaRPr lang="ar-DZ" sz="4400" dirty="0">
              <a:latin typeface="Arabic Typesetting" panose="03020402040406030203" pitchFamily="66" charset="-78"/>
              <a:cs typeface="Arabic Typesetting" panose="03020402040406030203" pitchFamily="66" charset="-78"/>
            </a:endParaRPr>
          </a:p>
          <a:p>
            <a:pPr algn="ctr" rtl="1">
              <a:lnSpc>
                <a:spcPct val="200000"/>
              </a:lnSpc>
            </a:pPr>
            <a:r>
              <a:rPr lang="fr-FR" sz="5400" dirty="0" smtClean="0">
                <a:latin typeface="Arabic Typesetting" panose="03020402040406030203" pitchFamily="66" charset="-78"/>
                <a:cs typeface="Arabic Typesetting" panose="03020402040406030203" pitchFamily="66" charset="-78"/>
              </a:rPr>
              <a:t> </a:t>
            </a:r>
            <a:endParaRPr lang="ar-DZ" sz="54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2587268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7602081"/>
          </a:xfrm>
          <a:prstGeom prst="rect">
            <a:avLst/>
          </a:prstGeom>
        </p:spPr>
        <p:txBody>
          <a:bodyPr wrap="square">
            <a:spAutoFit/>
          </a:bodyPr>
          <a:lstStyle/>
          <a:p>
            <a:pPr algn="ctr" rtl="1"/>
            <a:endParaRPr lang="ar-DZ" sz="3600" dirty="0">
              <a:latin typeface="Arabic Typesetting" panose="03020402040406030203" pitchFamily="66" charset="-78"/>
              <a:cs typeface="Arabic Typesetting" panose="03020402040406030203" pitchFamily="66" charset="-78"/>
            </a:endParaRPr>
          </a:p>
          <a:p>
            <a:pPr algn="ctr" rtl="1">
              <a:lnSpc>
                <a:spcPct val="150000"/>
              </a:lnSpc>
            </a:pPr>
            <a:r>
              <a:rPr lang="ar-DZ" sz="4000" b="1" dirty="0">
                <a:solidFill>
                  <a:srgbClr val="FFFF00"/>
                </a:solidFill>
                <a:latin typeface="Arabic Typesetting" panose="03020402040406030203" pitchFamily="66" charset="-78"/>
                <a:cs typeface="Arabic Typesetting" panose="03020402040406030203" pitchFamily="66" charset="-78"/>
              </a:rPr>
              <a:t>التعلم الآلي </a:t>
            </a:r>
            <a:r>
              <a:rPr lang="ar-DZ" sz="4000" b="1" dirty="0" smtClean="0">
                <a:solidFill>
                  <a:srgbClr val="FFFF00"/>
                </a:solidFill>
                <a:latin typeface="Arabic Typesetting" panose="03020402040406030203" pitchFamily="66" charset="-78"/>
                <a:cs typeface="Arabic Typesetting" panose="03020402040406030203" pitchFamily="66" charset="-78"/>
              </a:rPr>
              <a:t>(</a:t>
            </a:r>
            <a:r>
              <a:rPr lang="fr-FR" sz="4000" b="1" dirty="0">
                <a:solidFill>
                  <a:srgbClr val="FFFF00"/>
                </a:solidFill>
                <a:latin typeface="Arabic Typesetting" panose="03020402040406030203" pitchFamily="66" charset="-78"/>
                <a:cs typeface="Arabic Typesetting" panose="03020402040406030203" pitchFamily="66" charset="-78"/>
              </a:rPr>
              <a:t>Machine Learning</a:t>
            </a:r>
            <a:r>
              <a:rPr lang="ar-DZ" sz="4000" b="1" dirty="0" smtClean="0">
                <a:solidFill>
                  <a:srgbClr val="FFFF00"/>
                </a:solidFill>
                <a:latin typeface="Arabic Typesetting" panose="03020402040406030203" pitchFamily="66" charset="-78"/>
                <a:cs typeface="Arabic Typesetting" panose="03020402040406030203" pitchFamily="66" charset="-78"/>
              </a:rPr>
              <a:t>)</a:t>
            </a:r>
            <a:r>
              <a:rPr lang="fr-FR" sz="4000" b="1" dirty="0" smtClean="0">
                <a:solidFill>
                  <a:srgbClr val="FFFF00"/>
                </a:solidFill>
                <a:latin typeface="Arabic Typesetting" panose="03020402040406030203" pitchFamily="66" charset="-78"/>
                <a:cs typeface="Arabic Typesetting" panose="03020402040406030203" pitchFamily="66" charset="-78"/>
              </a:rPr>
              <a:t> </a:t>
            </a:r>
            <a:endParaRPr lang="fr-FR" sz="4000" b="1" dirty="0">
              <a:solidFill>
                <a:srgbClr val="FFFF00"/>
              </a:solidFill>
              <a:latin typeface="Arabic Typesetting" panose="03020402040406030203" pitchFamily="66" charset="-78"/>
              <a:cs typeface="Arabic Typesetting" panose="03020402040406030203" pitchFamily="66" charset="-78"/>
            </a:endParaRPr>
          </a:p>
          <a:p>
            <a:pPr lvl="1" algn="ctr" rtl="1">
              <a:lnSpc>
                <a:spcPct val="150000"/>
              </a:lnSpc>
            </a:pPr>
            <a:r>
              <a:rPr lang="ar-DZ" sz="3600" dirty="0">
                <a:latin typeface="Arabic Typesetting" panose="03020402040406030203" pitchFamily="66" charset="-78"/>
                <a:cs typeface="Arabic Typesetting" panose="03020402040406030203" pitchFamily="66" charset="-78"/>
              </a:rPr>
              <a:t>شرح </a:t>
            </a:r>
            <a:r>
              <a:rPr lang="ar-DZ" sz="3600" dirty="0" smtClean="0">
                <a:latin typeface="Arabic Typesetting" panose="03020402040406030203" pitchFamily="66" charset="-78"/>
                <a:cs typeface="Arabic Typesetting" panose="03020402040406030203" pitchFamily="66" charset="-78"/>
              </a:rPr>
              <a:t>1: </a:t>
            </a:r>
            <a:r>
              <a:rPr lang="ar-DZ" sz="3600" dirty="0">
                <a:latin typeface="Arabic Typesetting" panose="03020402040406030203" pitchFamily="66" charset="-78"/>
                <a:cs typeface="Arabic Typesetting" panose="03020402040406030203" pitchFamily="66" charset="-78"/>
              </a:rPr>
              <a:t>تعليم الآلات التعلم من البيانات دون الحاجة لبرمجة كل خطوة</a:t>
            </a:r>
            <a:r>
              <a:rPr lang="ar-DZ" sz="3600" dirty="0" smtClean="0">
                <a:latin typeface="Arabic Typesetting" panose="03020402040406030203" pitchFamily="66" charset="-78"/>
                <a:cs typeface="Arabic Typesetting" panose="03020402040406030203" pitchFamily="66" charset="-78"/>
              </a:rPr>
              <a:t>.</a:t>
            </a:r>
          </a:p>
          <a:p>
            <a:pPr lvl="1" algn="ctr" rtl="1">
              <a:lnSpc>
                <a:spcPct val="150000"/>
              </a:lnSpc>
            </a:pPr>
            <a:endParaRPr lang="ar-DZ" sz="3600" dirty="0">
              <a:latin typeface="Arabic Typesetting" panose="03020402040406030203" pitchFamily="66" charset="-78"/>
              <a:cs typeface="Arabic Typesetting" panose="03020402040406030203" pitchFamily="66" charset="-78"/>
            </a:endParaRPr>
          </a:p>
          <a:p>
            <a:pPr lvl="1" algn="ctr" rtl="1">
              <a:lnSpc>
                <a:spcPct val="150000"/>
              </a:lnSpc>
            </a:pPr>
            <a:r>
              <a:rPr lang="ar-DZ" sz="3600" dirty="0">
                <a:latin typeface="Arabic Typesetting" panose="03020402040406030203" pitchFamily="66" charset="-78"/>
                <a:cs typeface="Arabic Typesetting" panose="03020402040406030203" pitchFamily="66" charset="-78"/>
              </a:rPr>
              <a:t>أمثلة: التعرف على الصور، توقعات الطقس.</a:t>
            </a:r>
          </a:p>
          <a:p>
            <a:pPr algn="ctr" rtl="1">
              <a:lnSpc>
                <a:spcPct val="150000"/>
              </a:lnSpc>
            </a:pPr>
            <a:endParaRPr lang="ar-DZ" sz="3600" dirty="0">
              <a:latin typeface="Arabic Typesetting" panose="03020402040406030203" pitchFamily="66" charset="-78"/>
              <a:cs typeface="Arabic Typesetting" panose="03020402040406030203" pitchFamily="66" charset="-78"/>
            </a:endParaRP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6475156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15</a:t>
            </a:fld>
            <a:endParaRPr lang="en-US" dirty="0"/>
          </a:p>
        </p:txBody>
      </p:sp>
      <p:sp>
        <p:nvSpPr>
          <p:cNvPr id="5" name="ZoneTexte 4"/>
          <p:cNvSpPr txBox="1"/>
          <p:nvPr/>
        </p:nvSpPr>
        <p:spPr>
          <a:xfrm>
            <a:off x="677334" y="204187"/>
            <a:ext cx="8707759" cy="5632311"/>
          </a:xfrm>
          <a:prstGeom prst="rect">
            <a:avLst/>
          </a:prstGeom>
          <a:noFill/>
        </p:spPr>
        <p:txBody>
          <a:bodyPr wrap="square" rtlCol="0">
            <a:spAutoFit/>
          </a:bodyPr>
          <a:lstStyle/>
          <a:p>
            <a:pPr algn="ctr" rtl="1">
              <a:lnSpc>
                <a:spcPct val="200000"/>
              </a:lnSpc>
            </a:pPr>
            <a:r>
              <a:rPr lang="ar-DZ" b="1" dirty="0">
                <a:solidFill>
                  <a:schemeClr val="accent1"/>
                </a:solidFill>
              </a:rPr>
              <a:t>تعلم الآلة </a:t>
            </a:r>
            <a:r>
              <a:rPr lang="fr-FR" b="1" dirty="0" smtClean="0">
                <a:solidFill>
                  <a:schemeClr val="accent1"/>
                </a:solidFill>
              </a:rPr>
              <a:t>Machine </a:t>
            </a:r>
            <a:r>
              <a:rPr lang="fr-FR" b="1" dirty="0">
                <a:solidFill>
                  <a:schemeClr val="accent1"/>
                </a:solidFill>
              </a:rPr>
              <a:t>Learning - </a:t>
            </a:r>
            <a:r>
              <a:rPr lang="fr-FR" b="1" dirty="0" smtClean="0">
                <a:solidFill>
                  <a:schemeClr val="accent1"/>
                </a:solidFill>
              </a:rPr>
              <a:t>ML:</a:t>
            </a:r>
            <a:endParaRPr lang="fr-FR" dirty="0">
              <a:solidFill>
                <a:schemeClr val="accent1"/>
              </a:solidFill>
            </a:endParaRPr>
          </a:p>
          <a:p>
            <a:pPr algn="r" rtl="1">
              <a:lnSpc>
                <a:spcPct val="200000"/>
              </a:lnSpc>
            </a:pPr>
            <a:r>
              <a:rPr lang="ar-DZ" b="1" dirty="0" smtClean="0"/>
              <a:t>الشرح2:</a:t>
            </a:r>
            <a:r>
              <a:rPr lang="ar-DZ" dirty="0" smtClean="0"/>
              <a:t> </a:t>
            </a:r>
            <a:r>
              <a:rPr lang="ar-DZ" dirty="0"/>
              <a:t>أنظمة تتعلم من البيانات دون الحاجة لبرمجة كل خطوة. تتعرف على الأنماط وتستخدمها لاتخاذ قرارات أو عمل تنبؤات.</a:t>
            </a:r>
          </a:p>
          <a:p>
            <a:pPr algn="r" rtl="1">
              <a:lnSpc>
                <a:spcPct val="200000"/>
              </a:lnSpc>
            </a:pPr>
            <a:r>
              <a:rPr lang="ar-DZ" b="1" dirty="0"/>
              <a:t>أمثلة:</a:t>
            </a:r>
            <a:r>
              <a:rPr lang="ar-DZ" dirty="0"/>
              <a:t> </a:t>
            </a:r>
          </a:p>
          <a:p>
            <a:pPr marL="742950" lvl="1" indent="-285750" algn="r" rtl="1">
              <a:lnSpc>
                <a:spcPct val="200000"/>
              </a:lnSpc>
              <a:buFont typeface="Wingdings" panose="05000000000000000000" pitchFamily="2" charset="2"/>
              <a:buChar char="ü"/>
            </a:pPr>
            <a:r>
              <a:rPr lang="ar-DZ" b="1" dirty="0">
                <a:solidFill>
                  <a:srgbClr val="FF0000"/>
                </a:solidFill>
              </a:rPr>
              <a:t>تصنيف رسائل البريد الإلكتروني:</a:t>
            </a:r>
            <a:r>
              <a:rPr lang="ar-DZ" dirty="0">
                <a:solidFill>
                  <a:srgbClr val="FF0000"/>
                </a:solidFill>
              </a:rPr>
              <a:t> </a:t>
            </a:r>
            <a:r>
              <a:rPr lang="ar-DZ" dirty="0"/>
              <a:t>تحديد ما إذا كانت الرسالة مهمة أم غير مرغوب فيها (</a:t>
            </a:r>
            <a:r>
              <a:rPr lang="fr-FR" dirty="0" smtClean="0"/>
              <a:t>Spam </a:t>
            </a:r>
            <a:r>
              <a:rPr lang="ar-DZ" dirty="0" smtClean="0"/>
              <a:t> ) بناءً </a:t>
            </a:r>
            <a:r>
              <a:rPr lang="ar-DZ" dirty="0"/>
              <a:t>على محتوى الرسائل السابقة.</a:t>
            </a:r>
          </a:p>
          <a:p>
            <a:pPr marL="742950" lvl="1" indent="-285750" algn="r" rtl="1">
              <a:lnSpc>
                <a:spcPct val="200000"/>
              </a:lnSpc>
              <a:buFont typeface="Wingdings" panose="05000000000000000000" pitchFamily="2" charset="2"/>
              <a:buChar char="ü"/>
            </a:pPr>
            <a:r>
              <a:rPr lang="ar-DZ" b="1" dirty="0">
                <a:solidFill>
                  <a:srgbClr val="FF0000"/>
                </a:solidFill>
              </a:rPr>
              <a:t>التوصية بالمنتجات:</a:t>
            </a:r>
            <a:r>
              <a:rPr lang="ar-DZ" dirty="0">
                <a:solidFill>
                  <a:srgbClr val="FF0000"/>
                </a:solidFill>
              </a:rPr>
              <a:t> </a:t>
            </a:r>
            <a:r>
              <a:rPr lang="ar-DZ" dirty="0"/>
              <a:t>اقتراح منتجات قد تثير اهتمامك بناءً على مشترياتك السابقة وتصفحك للموقع.</a:t>
            </a:r>
          </a:p>
          <a:p>
            <a:pPr marL="742950" lvl="1" indent="-285750" algn="r" rtl="1">
              <a:lnSpc>
                <a:spcPct val="200000"/>
              </a:lnSpc>
              <a:buFont typeface="Wingdings" panose="05000000000000000000" pitchFamily="2" charset="2"/>
              <a:buChar char="ü"/>
            </a:pPr>
            <a:r>
              <a:rPr lang="ar-DZ" b="1" dirty="0">
                <a:solidFill>
                  <a:srgbClr val="FF0000"/>
                </a:solidFill>
              </a:rPr>
              <a:t>التنبؤ بالطقس:</a:t>
            </a:r>
            <a:r>
              <a:rPr lang="ar-DZ" dirty="0">
                <a:solidFill>
                  <a:srgbClr val="FF0000"/>
                </a:solidFill>
              </a:rPr>
              <a:t> </a:t>
            </a:r>
            <a:r>
              <a:rPr lang="ar-DZ" dirty="0"/>
              <a:t>تحليل بيانات الأرصاد الجوية التاريخية للتنبؤ بحالة الطقس في المستقبل.</a:t>
            </a:r>
          </a:p>
        </p:txBody>
      </p:sp>
    </p:spTree>
    <p:extLst>
      <p:ext uri="{BB962C8B-B14F-4D97-AF65-F5344CB8AC3E}">
        <p14:creationId xmlns:p14="http://schemas.microsoft.com/office/powerpoint/2010/main" val="3717928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0742" y="719091"/>
            <a:ext cx="6826930" cy="6801862"/>
          </a:xfrm>
          <a:prstGeom prst="rect">
            <a:avLst/>
          </a:prstGeom>
        </p:spPr>
        <p:txBody>
          <a:bodyPr wrap="square">
            <a:spAutoFit/>
          </a:bodyPr>
          <a:lstStyle/>
          <a:p>
            <a:pPr algn="ctr" rtl="1"/>
            <a:endParaRPr lang="ar-DZ" sz="3600" dirty="0">
              <a:latin typeface="Arabic Typesetting" panose="03020402040406030203" pitchFamily="66" charset="-78"/>
              <a:cs typeface="Arabic Typesetting" panose="03020402040406030203" pitchFamily="66" charset="-78"/>
            </a:endParaRPr>
          </a:p>
          <a:p>
            <a:pPr algn="ctr" rtl="1"/>
            <a:r>
              <a:rPr lang="ar-DZ" sz="4000" b="1" dirty="0" smtClean="0">
                <a:solidFill>
                  <a:srgbClr val="FFFF00"/>
                </a:solidFill>
                <a:latin typeface="Arabic Typesetting" panose="03020402040406030203" pitchFamily="66" charset="-78"/>
                <a:cs typeface="Arabic Typesetting" panose="03020402040406030203" pitchFamily="66" charset="-78"/>
              </a:rPr>
              <a:t>الشبكات </a:t>
            </a:r>
            <a:r>
              <a:rPr lang="ar-DZ" sz="4000" b="1" dirty="0">
                <a:solidFill>
                  <a:srgbClr val="FFFF00"/>
                </a:solidFill>
                <a:latin typeface="Arabic Typesetting" panose="03020402040406030203" pitchFamily="66" charset="-78"/>
                <a:cs typeface="Arabic Typesetting" panose="03020402040406030203" pitchFamily="66" charset="-78"/>
              </a:rPr>
              <a:t>العصبية (</a:t>
            </a:r>
            <a:r>
              <a:rPr lang="fr-FR" sz="4000" b="1" dirty="0">
                <a:solidFill>
                  <a:srgbClr val="FFFF00"/>
                </a:solidFill>
                <a:latin typeface="Arabic Typesetting" panose="03020402040406030203" pitchFamily="66" charset="-78"/>
                <a:cs typeface="Arabic Typesetting" panose="03020402040406030203" pitchFamily="66" charset="-78"/>
              </a:rPr>
              <a:t>Neural </a:t>
            </a:r>
            <a:r>
              <a:rPr lang="fr-FR" sz="4000" b="1" dirty="0" smtClean="0">
                <a:solidFill>
                  <a:srgbClr val="FFFF00"/>
                </a:solidFill>
                <a:latin typeface="Arabic Typesetting" panose="03020402040406030203" pitchFamily="66" charset="-78"/>
                <a:cs typeface="Arabic Typesetting" panose="03020402040406030203" pitchFamily="66" charset="-78"/>
              </a:rPr>
              <a:t>Networks</a:t>
            </a:r>
            <a:r>
              <a:rPr lang="ar-DZ" sz="4000" b="1" dirty="0" smtClean="0">
                <a:solidFill>
                  <a:srgbClr val="FFFF00"/>
                </a:solidFill>
                <a:latin typeface="Arabic Typesetting" panose="03020402040406030203" pitchFamily="66" charset="-78"/>
                <a:cs typeface="Arabic Typesetting" panose="03020402040406030203" pitchFamily="66" charset="-78"/>
              </a:rPr>
              <a:t>)</a:t>
            </a:r>
          </a:p>
          <a:p>
            <a:pPr algn="ctr" rtl="1"/>
            <a:endParaRPr lang="fr-FR" sz="4000" b="1" dirty="0">
              <a:solidFill>
                <a:srgbClr val="FFFF00"/>
              </a:solidFill>
              <a:latin typeface="Arabic Typesetting" panose="03020402040406030203" pitchFamily="66" charset="-78"/>
              <a:cs typeface="Arabic Typesetting" panose="03020402040406030203" pitchFamily="66" charset="-78"/>
            </a:endParaRPr>
          </a:p>
          <a:p>
            <a:pPr lvl="1" algn="ctr" rtl="1"/>
            <a:r>
              <a:rPr lang="ar-DZ" sz="3600" dirty="0" smtClean="0">
                <a:latin typeface="Arabic Typesetting" panose="03020402040406030203" pitchFamily="66" charset="-78"/>
                <a:cs typeface="Arabic Typesetting" panose="03020402040406030203" pitchFamily="66" charset="-78"/>
              </a:rPr>
              <a:t>شرح 1: </a:t>
            </a:r>
            <a:r>
              <a:rPr lang="ar-DZ" sz="3600" dirty="0">
                <a:latin typeface="Arabic Typesetting" panose="03020402040406030203" pitchFamily="66" charset="-78"/>
                <a:cs typeface="Arabic Typesetting" panose="03020402040406030203" pitchFamily="66" charset="-78"/>
              </a:rPr>
              <a:t>نماذج مستوحاة من الدماغ البشري، تساعد الآلات على التعرف على الأنماط</a:t>
            </a:r>
            <a:r>
              <a:rPr lang="ar-DZ" sz="3600" dirty="0" smtClean="0">
                <a:latin typeface="Arabic Typesetting" panose="03020402040406030203" pitchFamily="66" charset="-78"/>
                <a:cs typeface="Arabic Typesetting" panose="03020402040406030203" pitchFamily="66" charset="-78"/>
              </a:rPr>
              <a:t>.</a:t>
            </a:r>
          </a:p>
          <a:p>
            <a:pPr lvl="1" algn="ctr" rtl="1"/>
            <a:endParaRPr lang="ar-DZ" sz="3600" dirty="0">
              <a:latin typeface="Arabic Typesetting" panose="03020402040406030203" pitchFamily="66" charset="-78"/>
              <a:cs typeface="Arabic Typesetting" panose="03020402040406030203" pitchFamily="66" charset="-78"/>
            </a:endParaRPr>
          </a:p>
          <a:p>
            <a:pPr lvl="1" algn="ctr" rtl="1"/>
            <a:r>
              <a:rPr lang="ar-DZ" sz="3600" dirty="0">
                <a:latin typeface="Arabic Typesetting" panose="03020402040406030203" pitchFamily="66" charset="-78"/>
                <a:cs typeface="Arabic Typesetting" panose="03020402040406030203" pitchFamily="66" charset="-78"/>
              </a:rPr>
              <a:t>مثال : التعرف على الوجوه.</a:t>
            </a: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6954314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17</a:t>
            </a:fld>
            <a:endParaRPr lang="en-US" dirty="0"/>
          </a:p>
        </p:txBody>
      </p:sp>
      <p:sp>
        <p:nvSpPr>
          <p:cNvPr id="5" name="ZoneTexte 4"/>
          <p:cNvSpPr txBox="1"/>
          <p:nvPr/>
        </p:nvSpPr>
        <p:spPr>
          <a:xfrm>
            <a:off x="677334" y="204187"/>
            <a:ext cx="8707759" cy="4939814"/>
          </a:xfrm>
          <a:prstGeom prst="rect">
            <a:avLst/>
          </a:prstGeom>
          <a:noFill/>
        </p:spPr>
        <p:txBody>
          <a:bodyPr wrap="square" rtlCol="0">
            <a:spAutoFit/>
          </a:bodyPr>
          <a:lstStyle/>
          <a:p>
            <a:pPr algn="ctr" rtl="1">
              <a:lnSpc>
                <a:spcPct val="250000"/>
              </a:lnSpc>
            </a:pPr>
            <a:r>
              <a:rPr lang="ar-DZ" b="1" dirty="0">
                <a:solidFill>
                  <a:schemeClr val="accent1"/>
                </a:solidFill>
              </a:rPr>
              <a:t>التعلم العميق </a:t>
            </a:r>
            <a:r>
              <a:rPr lang="fr-FR" b="1" dirty="0" err="1" smtClean="0">
                <a:solidFill>
                  <a:schemeClr val="accent1"/>
                </a:solidFill>
              </a:rPr>
              <a:t>Deep</a:t>
            </a:r>
            <a:r>
              <a:rPr lang="fr-FR" b="1" dirty="0" smtClean="0">
                <a:solidFill>
                  <a:schemeClr val="accent1"/>
                </a:solidFill>
              </a:rPr>
              <a:t> </a:t>
            </a:r>
            <a:r>
              <a:rPr lang="fr-FR" b="1" dirty="0">
                <a:solidFill>
                  <a:schemeClr val="accent1"/>
                </a:solidFill>
              </a:rPr>
              <a:t>Learning - </a:t>
            </a:r>
            <a:r>
              <a:rPr lang="fr-FR" b="1" dirty="0" smtClean="0">
                <a:solidFill>
                  <a:schemeClr val="accent1"/>
                </a:solidFill>
              </a:rPr>
              <a:t>DL:</a:t>
            </a:r>
            <a:endParaRPr lang="fr-FR" dirty="0">
              <a:solidFill>
                <a:schemeClr val="accent1"/>
              </a:solidFill>
            </a:endParaRPr>
          </a:p>
          <a:p>
            <a:pPr algn="r" rtl="1">
              <a:lnSpc>
                <a:spcPct val="250000"/>
              </a:lnSpc>
            </a:pPr>
            <a:r>
              <a:rPr lang="ar-DZ" b="1" dirty="0" smtClean="0"/>
              <a:t>الشرح2:</a:t>
            </a:r>
            <a:r>
              <a:rPr lang="ar-DZ" dirty="0" smtClean="0"/>
              <a:t> </a:t>
            </a:r>
            <a:r>
              <a:rPr lang="ar-DZ" dirty="0"/>
              <a:t>نوع متقدم من تعلم الآلة يستخدم شبكات عصبية ذات طبقات </a:t>
            </a:r>
            <a:r>
              <a:rPr lang="ar-DZ" dirty="0" smtClean="0"/>
              <a:t>متعددة</a:t>
            </a:r>
          </a:p>
          <a:p>
            <a:pPr algn="r" rtl="1">
              <a:lnSpc>
                <a:spcPct val="250000"/>
              </a:lnSpc>
            </a:pPr>
            <a:r>
              <a:rPr lang="ar-DZ" dirty="0"/>
              <a:t> </a:t>
            </a:r>
            <a:r>
              <a:rPr lang="ar-DZ" dirty="0" smtClean="0"/>
              <a:t>                 </a:t>
            </a:r>
            <a:r>
              <a:rPr lang="ar-DZ" dirty="0"/>
              <a:t>(مثل الدماغ البشري) لمعالجة كميات كبيرة من البيانات المعقدة.</a:t>
            </a:r>
          </a:p>
          <a:p>
            <a:pPr algn="r" rtl="1">
              <a:lnSpc>
                <a:spcPct val="250000"/>
              </a:lnSpc>
            </a:pPr>
            <a:r>
              <a:rPr lang="ar-DZ" b="1" dirty="0"/>
              <a:t>أمثلة:</a:t>
            </a:r>
            <a:r>
              <a:rPr lang="ar-DZ" dirty="0"/>
              <a:t> </a:t>
            </a:r>
          </a:p>
          <a:p>
            <a:pPr marL="742950" lvl="1" indent="-285750" algn="r" rtl="1">
              <a:lnSpc>
                <a:spcPct val="250000"/>
              </a:lnSpc>
              <a:buFont typeface="Wingdings" panose="05000000000000000000" pitchFamily="2" charset="2"/>
              <a:buChar char="ü"/>
            </a:pPr>
            <a:r>
              <a:rPr lang="ar-DZ" b="1" dirty="0">
                <a:solidFill>
                  <a:srgbClr val="FF0000"/>
                </a:solidFill>
              </a:rPr>
              <a:t>التعرف على الوجوه:</a:t>
            </a:r>
            <a:r>
              <a:rPr lang="ar-DZ" dirty="0">
                <a:solidFill>
                  <a:srgbClr val="FF0000"/>
                </a:solidFill>
              </a:rPr>
              <a:t> </a:t>
            </a:r>
            <a:r>
              <a:rPr lang="ar-DZ" dirty="0"/>
              <a:t>تحديد هوية الأشخاص في الصور ومقاطع الفيديو.</a:t>
            </a:r>
          </a:p>
          <a:p>
            <a:pPr marL="742950" lvl="1" indent="-285750" algn="r" rtl="1">
              <a:lnSpc>
                <a:spcPct val="250000"/>
              </a:lnSpc>
              <a:buFont typeface="Wingdings" panose="05000000000000000000" pitchFamily="2" charset="2"/>
              <a:buChar char="ü"/>
            </a:pPr>
            <a:r>
              <a:rPr lang="ar-DZ" b="1" dirty="0">
                <a:solidFill>
                  <a:srgbClr val="FF0000"/>
                </a:solidFill>
              </a:rPr>
              <a:t>القيادة الذاتية:</a:t>
            </a:r>
            <a:r>
              <a:rPr lang="ar-DZ" dirty="0">
                <a:solidFill>
                  <a:srgbClr val="FF0000"/>
                </a:solidFill>
              </a:rPr>
              <a:t> </a:t>
            </a:r>
            <a:r>
              <a:rPr lang="ar-DZ" dirty="0"/>
              <a:t>تمكين السيارات من فهم البيئة المحيطة واتخاذ قرارات القيادة.</a:t>
            </a:r>
          </a:p>
          <a:p>
            <a:pPr marL="742950" lvl="1" indent="-285750" algn="r" rtl="1">
              <a:lnSpc>
                <a:spcPct val="250000"/>
              </a:lnSpc>
              <a:buFont typeface="Wingdings" panose="05000000000000000000" pitchFamily="2" charset="2"/>
              <a:buChar char="ü"/>
            </a:pPr>
            <a:r>
              <a:rPr lang="ar-DZ" b="1" dirty="0">
                <a:solidFill>
                  <a:srgbClr val="FF0000"/>
                </a:solidFill>
              </a:rPr>
              <a:t>الترجمة الآلية:</a:t>
            </a:r>
            <a:r>
              <a:rPr lang="ar-DZ" dirty="0">
                <a:solidFill>
                  <a:srgbClr val="FF0000"/>
                </a:solidFill>
              </a:rPr>
              <a:t> </a:t>
            </a:r>
            <a:r>
              <a:rPr lang="ar-DZ" dirty="0"/>
              <a:t>ترجمة النصوص من لغة إلى أخرى بدقة عالية.</a:t>
            </a:r>
          </a:p>
        </p:txBody>
      </p:sp>
    </p:spTree>
    <p:extLst>
      <p:ext uri="{BB962C8B-B14F-4D97-AF65-F5344CB8AC3E}">
        <p14:creationId xmlns:p14="http://schemas.microsoft.com/office/powerpoint/2010/main" val="4032803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7048083"/>
          </a:xfrm>
          <a:prstGeom prst="rect">
            <a:avLst/>
          </a:prstGeom>
        </p:spPr>
        <p:txBody>
          <a:bodyPr wrap="square">
            <a:spAutoFit/>
          </a:bodyPr>
          <a:lstStyle/>
          <a:p>
            <a:pPr algn="ctr" rtl="1"/>
            <a:endParaRPr lang="ar-DZ" sz="3600" dirty="0">
              <a:latin typeface="Arabic Typesetting" panose="03020402040406030203" pitchFamily="66" charset="-78"/>
              <a:cs typeface="Arabic Typesetting" panose="03020402040406030203" pitchFamily="66" charset="-78"/>
            </a:endParaRPr>
          </a:p>
          <a:p>
            <a:pPr algn="ctr" rtl="1"/>
            <a:r>
              <a:rPr lang="ar-DZ" sz="4400" dirty="0" smtClean="0">
                <a:solidFill>
                  <a:srgbClr val="FFFF00"/>
                </a:solidFill>
                <a:latin typeface="Arabic Typesetting" panose="03020402040406030203" pitchFamily="66" charset="-78"/>
                <a:cs typeface="Arabic Typesetting" panose="03020402040406030203" pitchFamily="66" charset="-78"/>
              </a:rPr>
              <a:t>معالجة </a:t>
            </a:r>
            <a:r>
              <a:rPr lang="ar-DZ" sz="4400" dirty="0">
                <a:solidFill>
                  <a:srgbClr val="FFFF00"/>
                </a:solidFill>
                <a:latin typeface="Arabic Typesetting" panose="03020402040406030203" pitchFamily="66" charset="-78"/>
                <a:cs typeface="Arabic Typesetting" panose="03020402040406030203" pitchFamily="66" charset="-78"/>
              </a:rPr>
              <a:t>اللغة الطبيعية </a:t>
            </a:r>
            <a:endParaRPr lang="ar-DZ" sz="4400" dirty="0" smtClean="0">
              <a:solidFill>
                <a:srgbClr val="FFFF00"/>
              </a:solidFill>
              <a:latin typeface="Arabic Typesetting" panose="03020402040406030203" pitchFamily="66" charset="-78"/>
              <a:cs typeface="Arabic Typesetting" panose="03020402040406030203" pitchFamily="66" charset="-78"/>
            </a:endParaRPr>
          </a:p>
          <a:p>
            <a:pPr algn="ctr" rtl="1"/>
            <a:r>
              <a:rPr lang="fr-FR" sz="4400" dirty="0" smtClean="0">
                <a:solidFill>
                  <a:srgbClr val="FFFF00"/>
                </a:solidFill>
                <a:latin typeface="Arabic Typesetting" panose="03020402040406030203" pitchFamily="66" charset="-78"/>
                <a:cs typeface="Arabic Typesetting" panose="03020402040406030203" pitchFamily="66" charset="-78"/>
              </a:rPr>
              <a:t>Natural </a:t>
            </a:r>
            <a:r>
              <a:rPr lang="fr-FR" sz="4400" dirty="0" err="1">
                <a:solidFill>
                  <a:srgbClr val="FFFF00"/>
                </a:solidFill>
                <a:latin typeface="Arabic Typesetting" panose="03020402040406030203" pitchFamily="66" charset="-78"/>
                <a:cs typeface="Arabic Typesetting" panose="03020402040406030203" pitchFamily="66" charset="-78"/>
              </a:rPr>
              <a:t>Language</a:t>
            </a:r>
            <a:r>
              <a:rPr lang="fr-FR" sz="4400" dirty="0">
                <a:solidFill>
                  <a:srgbClr val="FFFF00"/>
                </a:solidFill>
                <a:latin typeface="Arabic Typesetting" panose="03020402040406030203" pitchFamily="66" charset="-78"/>
                <a:cs typeface="Arabic Typesetting" panose="03020402040406030203" pitchFamily="66" charset="-78"/>
              </a:rPr>
              <a:t> </a:t>
            </a:r>
            <a:r>
              <a:rPr lang="fr-FR" sz="4400" dirty="0" err="1" smtClean="0">
                <a:solidFill>
                  <a:srgbClr val="FFFF00"/>
                </a:solidFill>
                <a:latin typeface="Arabic Typesetting" panose="03020402040406030203" pitchFamily="66" charset="-78"/>
                <a:cs typeface="Arabic Typesetting" panose="03020402040406030203" pitchFamily="66" charset="-78"/>
              </a:rPr>
              <a:t>Processing</a:t>
            </a:r>
            <a:endParaRPr lang="ar-DZ" sz="4400" dirty="0" smtClean="0">
              <a:solidFill>
                <a:srgbClr val="FFFF00"/>
              </a:solidFill>
              <a:latin typeface="Arabic Typesetting" panose="03020402040406030203" pitchFamily="66" charset="-78"/>
              <a:cs typeface="Arabic Typesetting" panose="03020402040406030203" pitchFamily="66" charset="-78"/>
            </a:endParaRPr>
          </a:p>
          <a:p>
            <a:pPr algn="ctr" rtl="1"/>
            <a:endParaRPr lang="fr-FR" sz="4400" dirty="0">
              <a:solidFill>
                <a:srgbClr val="FFFF00"/>
              </a:solidFill>
              <a:latin typeface="Arabic Typesetting" panose="03020402040406030203" pitchFamily="66" charset="-78"/>
              <a:cs typeface="Arabic Typesetting" panose="03020402040406030203" pitchFamily="66" charset="-78"/>
            </a:endParaRPr>
          </a:p>
          <a:p>
            <a:pPr lvl="1" algn="ctr" rtl="1"/>
            <a:r>
              <a:rPr lang="ar-DZ" sz="3600" dirty="0" smtClean="0">
                <a:latin typeface="Arabic Typesetting" panose="03020402040406030203" pitchFamily="66" charset="-78"/>
                <a:cs typeface="Arabic Typesetting" panose="03020402040406030203" pitchFamily="66" charset="-78"/>
              </a:rPr>
              <a:t>شرح 1: </a:t>
            </a:r>
            <a:r>
              <a:rPr lang="ar-DZ" sz="3600" dirty="0">
                <a:latin typeface="Arabic Typesetting" panose="03020402040406030203" pitchFamily="66" charset="-78"/>
                <a:cs typeface="Arabic Typesetting" panose="03020402040406030203" pitchFamily="66" charset="-78"/>
              </a:rPr>
              <a:t>جعل الآلات تفهم وتتفاعل مع اللغة البشرية</a:t>
            </a:r>
            <a:r>
              <a:rPr lang="ar-DZ" sz="3600" dirty="0" smtClean="0">
                <a:latin typeface="Arabic Typesetting" panose="03020402040406030203" pitchFamily="66" charset="-78"/>
                <a:cs typeface="Arabic Typesetting" panose="03020402040406030203" pitchFamily="66" charset="-78"/>
              </a:rPr>
              <a:t>.</a:t>
            </a:r>
          </a:p>
          <a:p>
            <a:pPr lvl="1" algn="ctr" rtl="1"/>
            <a:endParaRPr lang="ar-DZ" sz="3600" dirty="0">
              <a:latin typeface="Arabic Typesetting" panose="03020402040406030203" pitchFamily="66" charset="-78"/>
              <a:cs typeface="Arabic Typesetting" panose="03020402040406030203" pitchFamily="66" charset="-78"/>
            </a:endParaRPr>
          </a:p>
          <a:p>
            <a:pPr lvl="1" algn="ctr" rtl="1"/>
            <a:r>
              <a:rPr lang="ar-DZ" sz="3600" dirty="0">
                <a:latin typeface="Arabic Typesetting" panose="03020402040406030203" pitchFamily="66" charset="-78"/>
                <a:cs typeface="Arabic Typesetting" panose="03020402040406030203" pitchFamily="66" charset="-78"/>
              </a:rPr>
              <a:t>أمثلة: الترجمة الآلية، تحليل المشاعر في النصوص.</a:t>
            </a: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211448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19</a:t>
            </a:fld>
            <a:endParaRPr lang="en-US" dirty="0"/>
          </a:p>
        </p:txBody>
      </p:sp>
      <p:sp>
        <p:nvSpPr>
          <p:cNvPr id="5" name="ZoneTexte 4"/>
          <p:cNvSpPr txBox="1"/>
          <p:nvPr/>
        </p:nvSpPr>
        <p:spPr>
          <a:xfrm>
            <a:off x="0" y="435006"/>
            <a:ext cx="9818703" cy="4939814"/>
          </a:xfrm>
          <a:prstGeom prst="rect">
            <a:avLst/>
          </a:prstGeom>
          <a:noFill/>
        </p:spPr>
        <p:txBody>
          <a:bodyPr wrap="square" rtlCol="0">
            <a:spAutoFit/>
          </a:bodyPr>
          <a:lstStyle/>
          <a:p>
            <a:pPr algn="ctr" rtl="1">
              <a:lnSpc>
                <a:spcPct val="250000"/>
              </a:lnSpc>
            </a:pPr>
            <a:r>
              <a:rPr lang="ar-DZ" b="1" dirty="0">
                <a:solidFill>
                  <a:schemeClr val="accent1"/>
                </a:solidFill>
              </a:rPr>
              <a:t>معالجة اللغة الطبيعية </a:t>
            </a:r>
            <a:r>
              <a:rPr lang="fr-FR" b="1" dirty="0" smtClean="0">
                <a:solidFill>
                  <a:schemeClr val="accent1"/>
                </a:solidFill>
              </a:rPr>
              <a:t>Natural </a:t>
            </a:r>
            <a:r>
              <a:rPr lang="fr-FR" b="1" dirty="0" err="1">
                <a:solidFill>
                  <a:schemeClr val="accent1"/>
                </a:solidFill>
              </a:rPr>
              <a:t>Language</a:t>
            </a:r>
            <a:r>
              <a:rPr lang="fr-FR" b="1" dirty="0">
                <a:solidFill>
                  <a:schemeClr val="accent1"/>
                </a:solidFill>
              </a:rPr>
              <a:t> </a:t>
            </a:r>
            <a:r>
              <a:rPr lang="fr-FR" b="1" dirty="0" err="1">
                <a:solidFill>
                  <a:schemeClr val="accent1"/>
                </a:solidFill>
              </a:rPr>
              <a:t>Processing</a:t>
            </a:r>
            <a:r>
              <a:rPr lang="fr-FR" b="1" dirty="0">
                <a:solidFill>
                  <a:schemeClr val="accent1"/>
                </a:solidFill>
              </a:rPr>
              <a:t> - </a:t>
            </a:r>
            <a:r>
              <a:rPr lang="fr-FR" b="1" dirty="0" smtClean="0">
                <a:solidFill>
                  <a:schemeClr val="accent1"/>
                </a:solidFill>
              </a:rPr>
              <a:t>NLP:</a:t>
            </a:r>
            <a:endParaRPr lang="fr-FR" dirty="0">
              <a:solidFill>
                <a:schemeClr val="accent1"/>
              </a:solidFill>
            </a:endParaRPr>
          </a:p>
          <a:p>
            <a:pPr algn="r" rtl="1">
              <a:lnSpc>
                <a:spcPct val="300000"/>
              </a:lnSpc>
            </a:pPr>
            <a:r>
              <a:rPr lang="ar-DZ" b="1" dirty="0" smtClean="0"/>
              <a:t>الشرح2:</a:t>
            </a:r>
            <a:r>
              <a:rPr lang="ar-DZ" dirty="0" smtClean="0"/>
              <a:t> </a:t>
            </a:r>
            <a:r>
              <a:rPr lang="ar-DZ" dirty="0"/>
              <a:t>تمكين الحواسيب من فهم اللغة البشرية (المكتوبة والمنطوقة) ومعالجتها وإنتاجها.</a:t>
            </a:r>
          </a:p>
          <a:p>
            <a:pPr algn="r" rtl="1">
              <a:lnSpc>
                <a:spcPct val="300000"/>
              </a:lnSpc>
            </a:pPr>
            <a:r>
              <a:rPr lang="ar-DZ" b="1" dirty="0"/>
              <a:t>أمثلة:</a:t>
            </a:r>
            <a:r>
              <a:rPr lang="ar-DZ" dirty="0"/>
              <a:t> </a:t>
            </a:r>
          </a:p>
          <a:p>
            <a:pPr marL="742950" lvl="1" indent="-285750" algn="r" rtl="1">
              <a:lnSpc>
                <a:spcPct val="300000"/>
              </a:lnSpc>
              <a:buFont typeface="Wingdings" panose="05000000000000000000" pitchFamily="2" charset="2"/>
              <a:buChar char="ü"/>
            </a:pPr>
            <a:r>
              <a:rPr lang="ar-DZ" b="1" dirty="0">
                <a:solidFill>
                  <a:srgbClr val="FF0000"/>
                </a:solidFill>
              </a:rPr>
              <a:t>روبوتات </a:t>
            </a:r>
            <a:r>
              <a:rPr lang="ar-DZ" b="1" dirty="0" smtClean="0">
                <a:solidFill>
                  <a:srgbClr val="FF0000"/>
                </a:solidFill>
              </a:rPr>
              <a:t>المحادثة</a:t>
            </a:r>
            <a:r>
              <a:rPr lang="fr-FR" b="1" dirty="0" err="1" smtClean="0"/>
              <a:t>Chatbots</a:t>
            </a:r>
            <a:r>
              <a:rPr lang="fr-FR" b="1" dirty="0" smtClean="0"/>
              <a:t>:</a:t>
            </a:r>
            <a:r>
              <a:rPr lang="fr-FR" dirty="0" smtClean="0"/>
              <a:t> </a:t>
            </a:r>
            <a:r>
              <a:rPr lang="ar-DZ" dirty="0" smtClean="0"/>
              <a:t> التفاعل </a:t>
            </a:r>
            <a:r>
              <a:rPr lang="ar-DZ" dirty="0"/>
              <a:t>مع المستخدمين والإجابة على أسئلتهم بلغة طبيعية.</a:t>
            </a:r>
          </a:p>
          <a:p>
            <a:pPr marL="742950" lvl="1" indent="-285750" algn="r" rtl="1">
              <a:lnSpc>
                <a:spcPct val="300000"/>
              </a:lnSpc>
              <a:buFont typeface="Wingdings" panose="05000000000000000000" pitchFamily="2" charset="2"/>
              <a:buChar char="ü"/>
            </a:pPr>
            <a:r>
              <a:rPr lang="ar-DZ" b="1" dirty="0">
                <a:solidFill>
                  <a:srgbClr val="FF0000"/>
                </a:solidFill>
              </a:rPr>
              <a:t>تحليل المشاعر:</a:t>
            </a:r>
            <a:r>
              <a:rPr lang="ar-DZ" dirty="0">
                <a:solidFill>
                  <a:srgbClr val="FF0000"/>
                </a:solidFill>
              </a:rPr>
              <a:t> </a:t>
            </a:r>
            <a:r>
              <a:rPr lang="ar-DZ" dirty="0"/>
              <a:t>تحديد ما إذا كان نص معين يعبر عن رأي إيجابي أم سلبي أم محايد.</a:t>
            </a:r>
          </a:p>
          <a:p>
            <a:pPr marL="742950" lvl="1" indent="-285750" algn="r" rtl="1">
              <a:lnSpc>
                <a:spcPct val="300000"/>
              </a:lnSpc>
              <a:buFont typeface="Wingdings" panose="05000000000000000000" pitchFamily="2" charset="2"/>
              <a:buChar char="ü"/>
            </a:pPr>
            <a:r>
              <a:rPr lang="ar-DZ" b="1" dirty="0">
                <a:solidFill>
                  <a:srgbClr val="FF0000"/>
                </a:solidFill>
              </a:rPr>
              <a:t>التعرف على الصوت:</a:t>
            </a:r>
            <a:r>
              <a:rPr lang="ar-DZ" dirty="0">
                <a:solidFill>
                  <a:srgbClr val="FF0000"/>
                </a:solidFill>
              </a:rPr>
              <a:t> </a:t>
            </a:r>
            <a:r>
              <a:rPr lang="ar-DZ" dirty="0"/>
              <a:t>تحويل الكلام المنطوق إلى نص مكتوب.</a:t>
            </a:r>
          </a:p>
        </p:txBody>
      </p:sp>
    </p:spTree>
    <p:extLst>
      <p:ext uri="{BB962C8B-B14F-4D97-AF65-F5344CB8AC3E}">
        <p14:creationId xmlns:p14="http://schemas.microsoft.com/office/powerpoint/2010/main" val="3342024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1596" y="1067728"/>
            <a:ext cx="10813774" cy="6398295"/>
          </a:xfrm>
        </p:spPr>
        <p:txBody>
          <a:bodyPr>
            <a:noAutofit/>
          </a:bodyPr>
          <a:lstStyle/>
          <a:p>
            <a:pPr algn="r" rtl="1">
              <a:lnSpc>
                <a:spcPct val="200000"/>
              </a:lnSpc>
            </a:pPr>
            <a:r>
              <a:rPr lang="ar-SA" sz="2000" b="1" dirty="0"/>
              <a:t>الذكاء الاصطناعي وتطبيقاته في العلوم الإنسانية </a:t>
            </a:r>
            <a:r>
              <a:rPr lang="ar-DZ" sz="2000" b="1" dirty="0"/>
              <a:t>وال</a:t>
            </a:r>
            <a:r>
              <a:rPr lang="ar-SA" sz="2000" b="1" dirty="0" smtClean="0"/>
              <a:t>اجتماعية</a:t>
            </a:r>
            <a:r>
              <a:rPr lang="ar-DZ" sz="2000" b="1" dirty="0" smtClean="0"/>
              <a:t> </a:t>
            </a:r>
            <a:r>
              <a:rPr lang="fr-FR" sz="2000" b="1" dirty="0" smtClean="0"/>
              <a:t>SHS</a:t>
            </a:r>
            <a:endParaRPr lang="fr-FR" sz="2000" b="1" dirty="0"/>
          </a:p>
          <a:p>
            <a:pPr marL="715963" indent="-268288" algn="r" rtl="1">
              <a:lnSpc>
                <a:spcPct val="200000"/>
              </a:lnSpc>
              <a:buFont typeface="Wingdings" panose="05000000000000000000" pitchFamily="2" charset="2"/>
              <a:buChar char="ü"/>
            </a:pPr>
            <a:r>
              <a:rPr lang="ar-SA" sz="2000" dirty="0"/>
              <a:t>المهارات المستهدفة:</a:t>
            </a:r>
            <a:endParaRPr lang="fr-FR" sz="2000" dirty="0"/>
          </a:p>
          <a:p>
            <a:pPr marL="0" indent="0" algn="r" rtl="1">
              <a:lnSpc>
                <a:spcPct val="200000"/>
              </a:lnSpc>
              <a:buNone/>
            </a:pPr>
            <a:r>
              <a:rPr lang="fr-FR" sz="2000" b="1" dirty="0" smtClean="0">
                <a:solidFill>
                  <a:srgbClr val="FF0000"/>
                </a:solidFill>
              </a:rPr>
              <a:t> - </a:t>
            </a:r>
            <a:r>
              <a:rPr lang="ar-SA" sz="2000" b="1" dirty="0" smtClean="0">
                <a:solidFill>
                  <a:srgbClr val="FF0000"/>
                </a:solidFill>
              </a:rPr>
              <a:t>التعرف </a:t>
            </a:r>
            <a:r>
              <a:rPr lang="ar-SA" sz="2000" b="1" dirty="0">
                <a:solidFill>
                  <a:srgbClr val="FF0000"/>
                </a:solidFill>
              </a:rPr>
              <a:t>على فرص الذكاء الاصطناعي في العلوم الإنسانية والاجتماعية</a:t>
            </a:r>
            <a:r>
              <a:rPr lang="ar-SA" sz="2000" b="1" dirty="0" smtClean="0">
                <a:solidFill>
                  <a:srgbClr val="FF0000"/>
                </a:solidFill>
              </a:rPr>
              <a:t>.</a:t>
            </a:r>
            <a:endParaRPr lang="fr-FR" sz="2000" b="1" dirty="0" smtClean="0">
              <a:solidFill>
                <a:srgbClr val="FF0000"/>
              </a:solidFill>
            </a:endParaRPr>
          </a:p>
          <a:p>
            <a:pPr marL="0" indent="0" algn="r" rtl="1">
              <a:lnSpc>
                <a:spcPct val="200000"/>
              </a:lnSpc>
              <a:buNone/>
            </a:pPr>
            <a:endParaRPr lang="fr-FR" sz="2000" dirty="0" smtClean="0"/>
          </a:p>
          <a:p>
            <a:pPr marL="0" indent="0" algn="r" rtl="1">
              <a:buNone/>
            </a:pPr>
            <a:r>
              <a:rPr lang="ar-DZ" b="1" dirty="0" smtClean="0">
                <a:solidFill>
                  <a:srgbClr val="00B0F0"/>
                </a:solidFill>
              </a:rPr>
              <a:t>- ف</a:t>
            </a:r>
            <a:r>
              <a:rPr lang="ar-SA" b="1" dirty="0" smtClean="0">
                <a:solidFill>
                  <a:srgbClr val="00B0F0"/>
                </a:solidFill>
              </a:rPr>
              <a:t>هم </a:t>
            </a:r>
            <a:r>
              <a:rPr lang="ar-SA" b="1" dirty="0">
                <a:solidFill>
                  <a:srgbClr val="00B0F0"/>
                </a:solidFill>
              </a:rPr>
              <a:t>ما يمكن أن تكون عليه التطبيقات المختلفة للذكاء </a:t>
            </a:r>
            <a:r>
              <a:rPr lang="ar-SA" b="1" dirty="0" smtClean="0">
                <a:solidFill>
                  <a:srgbClr val="00B0F0"/>
                </a:solidFill>
              </a:rPr>
              <a:t>الاصطناعي</a:t>
            </a:r>
            <a:r>
              <a:rPr lang="fr-FR" b="1" dirty="0" smtClean="0">
                <a:solidFill>
                  <a:srgbClr val="00B0F0"/>
                </a:solidFill>
              </a:rPr>
              <a:t> </a:t>
            </a:r>
            <a:r>
              <a:rPr lang="ar-SA" b="1" dirty="0" smtClean="0">
                <a:solidFill>
                  <a:srgbClr val="00B0F0"/>
                </a:solidFill>
              </a:rPr>
              <a:t>في </a:t>
            </a:r>
            <a:r>
              <a:rPr lang="ar-SA" b="1" dirty="0">
                <a:solidFill>
                  <a:srgbClr val="00B0F0"/>
                </a:solidFill>
              </a:rPr>
              <a:t>مجال </a:t>
            </a:r>
            <a:r>
              <a:rPr lang="fr-FR" b="1" dirty="0">
                <a:solidFill>
                  <a:srgbClr val="00B0F0"/>
                </a:solidFill>
              </a:rPr>
              <a:t>SHS</a:t>
            </a:r>
            <a:r>
              <a:rPr lang="ar-SA" b="1" dirty="0" smtClean="0">
                <a:solidFill>
                  <a:srgbClr val="00B0F0"/>
                </a:solidFill>
              </a:rPr>
              <a:t>.</a:t>
            </a:r>
            <a:endParaRPr lang="fr-FR" b="1" dirty="0" smtClean="0">
              <a:solidFill>
                <a:srgbClr val="00B0F0"/>
              </a:solidFill>
            </a:endParaRPr>
          </a:p>
          <a:p>
            <a:pPr marL="0" indent="0" algn="r" rtl="1">
              <a:buNone/>
            </a:pPr>
            <a:endParaRPr lang="fr-FR" sz="2000" dirty="0">
              <a:solidFill>
                <a:srgbClr val="00B0F0"/>
              </a:solidFill>
            </a:endParaRPr>
          </a:p>
          <a:p>
            <a:pPr marL="0" indent="0" algn="r" rtl="1">
              <a:lnSpc>
                <a:spcPct val="200000"/>
              </a:lnSpc>
              <a:buNone/>
            </a:pPr>
            <a:r>
              <a:rPr lang="ar-DZ" sz="2000" dirty="0" smtClean="0"/>
              <a:t>- </a:t>
            </a:r>
            <a:r>
              <a:rPr lang="ar-SA" sz="2000" b="1" dirty="0" smtClean="0">
                <a:solidFill>
                  <a:srgbClr val="FFC000"/>
                </a:solidFill>
              </a:rPr>
              <a:t>فهم </a:t>
            </a:r>
            <a:r>
              <a:rPr lang="ar-SA" sz="2000" b="1" dirty="0">
                <a:solidFill>
                  <a:srgbClr val="FFC000"/>
                </a:solidFill>
              </a:rPr>
              <a:t>الآثار الأخلاقية للذكاء الاصطناعي وأفضل </a:t>
            </a:r>
            <a:r>
              <a:rPr lang="ar-SA" sz="2000" b="1" dirty="0" smtClean="0">
                <a:solidFill>
                  <a:srgbClr val="FFC000"/>
                </a:solidFill>
              </a:rPr>
              <a:t>ممارساته</a:t>
            </a:r>
            <a:r>
              <a:rPr lang="ar-DZ" sz="2000" b="1" dirty="0" smtClean="0">
                <a:solidFill>
                  <a:srgbClr val="FFC000"/>
                </a:solidFill>
              </a:rPr>
              <a:t>.</a:t>
            </a:r>
            <a:endParaRPr lang="fr-FR" sz="2000" b="1" dirty="0">
              <a:solidFill>
                <a:srgbClr val="FFC000"/>
              </a:solidFill>
            </a:endParaRPr>
          </a:p>
        </p:txBody>
      </p:sp>
    </p:spTree>
    <p:extLst>
      <p:ext uri="{BB962C8B-B14F-4D97-AF65-F5344CB8AC3E}">
        <p14:creationId xmlns:p14="http://schemas.microsoft.com/office/powerpoint/2010/main" val="330817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80">
                                          <p:stCondLst>
                                            <p:cond delay="0"/>
                                          </p:stCondLst>
                                        </p:cTn>
                                        <p:tgtEl>
                                          <p:spTgt spid="3">
                                            <p:txEl>
                                              <p:pRg st="1" end="1"/>
                                            </p:txEl>
                                          </p:spTgt>
                                        </p:tgtEl>
                                      </p:cBhvr>
                                    </p:animEffect>
                                    <p:anim calcmode="lin" valueType="num">
                                      <p:cBhvr>
                                        <p:cTn id="1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1" end="1"/>
                                            </p:txEl>
                                          </p:spTgt>
                                        </p:tgtEl>
                                      </p:cBhvr>
                                      <p:to x="100000" y="60000"/>
                                    </p:animScale>
                                    <p:animScale>
                                      <p:cBhvr>
                                        <p:cTn id="19" dur="166" decel="50000">
                                          <p:stCondLst>
                                            <p:cond delay="676"/>
                                          </p:stCondLst>
                                        </p:cTn>
                                        <p:tgtEl>
                                          <p:spTgt spid="3">
                                            <p:txEl>
                                              <p:pRg st="1" end="1"/>
                                            </p:txEl>
                                          </p:spTgt>
                                        </p:tgtEl>
                                      </p:cBhvr>
                                      <p:to x="100000" y="100000"/>
                                    </p:animScale>
                                    <p:animScale>
                                      <p:cBhvr>
                                        <p:cTn id="20" dur="26">
                                          <p:stCondLst>
                                            <p:cond delay="1312"/>
                                          </p:stCondLst>
                                        </p:cTn>
                                        <p:tgtEl>
                                          <p:spTgt spid="3">
                                            <p:txEl>
                                              <p:pRg st="1" end="1"/>
                                            </p:txEl>
                                          </p:spTgt>
                                        </p:tgtEl>
                                      </p:cBhvr>
                                      <p:to x="100000" y="80000"/>
                                    </p:animScale>
                                    <p:animScale>
                                      <p:cBhvr>
                                        <p:cTn id="21" dur="166" decel="50000">
                                          <p:stCondLst>
                                            <p:cond delay="1338"/>
                                          </p:stCondLst>
                                        </p:cTn>
                                        <p:tgtEl>
                                          <p:spTgt spid="3">
                                            <p:txEl>
                                              <p:pRg st="1" end="1"/>
                                            </p:txEl>
                                          </p:spTgt>
                                        </p:tgtEl>
                                      </p:cBhvr>
                                      <p:to x="100000" y="100000"/>
                                    </p:animScale>
                                    <p:animScale>
                                      <p:cBhvr>
                                        <p:cTn id="22" dur="26">
                                          <p:stCondLst>
                                            <p:cond delay="1642"/>
                                          </p:stCondLst>
                                        </p:cTn>
                                        <p:tgtEl>
                                          <p:spTgt spid="3">
                                            <p:txEl>
                                              <p:pRg st="1" end="1"/>
                                            </p:txEl>
                                          </p:spTgt>
                                        </p:tgtEl>
                                      </p:cBhvr>
                                      <p:to x="100000" y="90000"/>
                                    </p:animScale>
                                    <p:animScale>
                                      <p:cBhvr>
                                        <p:cTn id="23" dur="166" decel="50000">
                                          <p:stCondLst>
                                            <p:cond delay="1668"/>
                                          </p:stCondLst>
                                        </p:cTn>
                                        <p:tgtEl>
                                          <p:spTgt spid="3">
                                            <p:txEl>
                                              <p:pRg st="1" end="1"/>
                                            </p:txEl>
                                          </p:spTgt>
                                        </p:tgtEl>
                                      </p:cBhvr>
                                      <p:to x="100000" y="100000"/>
                                    </p:animScale>
                                    <p:animScale>
                                      <p:cBhvr>
                                        <p:cTn id="24" dur="26">
                                          <p:stCondLst>
                                            <p:cond delay="1808"/>
                                          </p:stCondLst>
                                        </p:cTn>
                                        <p:tgtEl>
                                          <p:spTgt spid="3">
                                            <p:txEl>
                                              <p:pRg st="1" end="1"/>
                                            </p:txEl>
                                          </p:spTgt>
                                        </p:tgtEl>
                                      </p:cBhvr>
                                      <p:to x="100000" y="95000"/>
                                    </p:animScale>
                                    <p:animScale>
                                      <p:cBhvr>
                                        <p:cTn id="25" dur="166" decel="50000">
                                          <p:stCondLst>
                                            <p:cond delay="1834"/>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80">
                                          <p:stCondLst>
                                            <p:cond delay="0"/>
                                          </p:stCondLst>
                                        </p:cTn>
                                        <p:tgtEl>
                                          <p:spTgt spid="3">
                                            <p:txEl>
                                              <p:pRg st="2" end="2"/>
                                            </p:txEl>
                                          </p:spTgt>
                                        </p:tgtEl>
                                      </p:cBhvr>
                                    </p:animEffect>
                                    <p:anim calcmode="lin" valueType="num">
                                      <p:cBhvr>
                                        <p:cTn id="3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2" end="2"/>
                                            </p:txEl>
                                          </p:spTgt>
                                        </p:tgtEl>
                                      </p:cBhvr>
                                      <p:to x="100000" y="60000"/>
                                    </p:animScale>
                                    <p:animScale>
                                      <p:cBhvr>
                                        <p:cTn id="37" dur="166" decel="50000">
                                          <p:stCondLst>
                                            <p:cond delay="676"/>
                                          </p:stCondLst>
                                        </p:cTn>
                                        <p:tgtEl>
                                          <p:spTgt spid="3">
                                            <p:txEl>
                                              <p:pRg st="2" end="2"/>
                                            </p:txEl>
                                          </p:spTgt>
                                        </p:tgtEl>
                                      </p:cBhvr>
                                      <p:to x="100000" y="100000"/>
                                    </p:animScale>
                                    <p:animScale>
                                      <p:cBhvr>
                                        <p:cTn id="38" dur="26">
                                          <p:stCondLst>
                                            <p:cond delay="1312"/>
                                          </p:stCondLst>
                                        </p:cTn>
                                        <p:tgtEl>
                                          <p:spTgt spid="3">
                                            <p:txEl>
                                              <p:pRg st="2" end="2"/>
                                            </p:txEl>
                                          </p:spTgt>
                                        </p:tgtEl>
                                      </p:cBhvr>
                                      <p:to x="100000" y="80000"/>
                                    </p:animScale>
                                    <p:animScale>
                                      <p:cBhvr>
                                        <p:cTn id="39" dur="166" decel="50000">
                                          <p:stCondLst>
                                            <p:cond delay="1338"/>
                                          </p:stCondLst>
                                        </p:cTn>
                                        <p:tgtEl>
                                          <p:spTgt spid="3">
                                            <p:txEl>
                                              <p:pRg st="2" end="2"/>
                                            </p:txEl>
                                          </p:spTgt>
                                        </p:tgtEl>
                                      </p:cBhvr>
                                      <p:to x="100000" y="100000"/>
                                    </p:animScale>
                                    <p:animScale>
                                      <p:cBhvr>
                                        <p:cTn id="40" dur="26">
                                          <p:stCondLst>
                                            <p:cond delay="1642"/>
                                          </p:stCondLst>
                                        </p:cTn>
                                        <p:tgtEl>
                                          <p:spTgt spid="3">
                                            <p:txEl>
                                              <p:pRg st="2" end="2"/>
                                            </p:txEl>
                                          </p:spTgt>
                                        </p:tgtEl>
                                      </p:cBhvr>
                                      <p:to x="100000" y="90000"/>
                                    </p:animScale>
                                    <p:animScale>
                                      <p:cBhvr>
                                        <p:cTn id="41" dur="166" decel="50000">
                                          <p:stCondLst>
                                            <p:cond delay="1668"/>
                                          </p:stCondLst>
                                        </p:cTn>
                                        <p:tgtEl>
                                          <p:spTgt spid="3">
                                            <p:txEl>
                                              <p:pRg st="2" end="2"/>
                                            </p:txEl>
                                          </p:spTgt>
                                        </p:tgtEl>
                                      </p:cBhvr>
                                      <p:to x="100000" y="100000"/>
                                    </p:animScale>
                                    <p:animScale>
                                      <p:cBhvr>
                                        <p:cTn id="42" dur="26">
                                          <p:stCondLst>
                                            <p:cond delay="1808"/>
                                          </p:stCondLst>
                                        </p:cTn>
                                        <p:tgtEl>
                                          <p:spTgt spid="3">
                                            <p:txEl>
                                              <p:pRg st="2" end="2"/>
                                            </p:txEl>
                                          </p:spTgt>
                                        </p:tgtEl>
                                      </p:cBhvr>
                                      <p:to x="100000" y="95000"/>
                                    </p:animScale>
                                    <p:animScale>
                                      <p:cBhvr>
                                        <p:cTn id="43" dur="166" decel="50000">
                                          <p:stCondLst>
                                            <p:cond delay="1834"/>
                                          </p:stCondLst>
                                        </p:cTn>
                                        <p:tgtEl>
                                          <p:spTgt spid="3">
                                            <p:txEl>
                                              <p:pRg st="2" end="2"/>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wipe(down)">
                                      <p:cBhvr>
                                        <p:cTn id="48" dur="580">
                                          <p:stCondLst>
                                            <p:cond delay="0"/>
                                          </p:stCondLst>
                                        </p:cTn>
                                        <p:tgtEl>
                                          <p:spTgt spid="3">
                                            <p:txEl>
                                              <p:pRg st="4" end="4"/>
                                            </p:txEl>
                                          </p:spTgt>
                                        </p:tgtEl>
                                      </p:cBhvr>
                                    </p:animEffect>
                                    <p:anim calcmode="lin" valueType="num">
                                      <p:cBhvr>
                                        <p:cTn id="49"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4" end="4"/>
                                            </p:txEl>
                                          </p:spTgt>
                                        </p:tgtEl>
                                      </p:cBhvr>
                                      <p:to x="100000" y="60000"/>
                                    </p:animScale>
                                    <p:animScale>
                                      <p:cBhvr>
                                        <p:cTn id="55" dur="166" decel="50000">
                                          <p:stCondLst>
                                            <p:cond delay="676"/>
                                          </p:stCondLst>
                                        </p:cTn>
                                        <p:tgtEl>
                                          <p:spTgt spid="3">
                                            <p:txEl>
                                              <p:pRg st="4" end="4"/>
                                            </p:txEl>
                                          </p:spTgt>
                                        </p:tgtEl>
                                      </p:cBhvr>
                                      <p:to x="100000" y="100000"/>
                                    </p:animScale>
                                    <p:animScale>
                                      <p:cBhvr>
                                        <p:cTn id="56" dur="26">
                                          <p:stCondLst>
                                            <p:cond delay="1312"/>
                                          </p:stCondLst>
                                        </p:cTn>
                                        <p:tgtEl>
                                          <p:spTgt spid="3">
                                            <p:txEl>
                                              <p:pRg st="4" end="4"/>
                                            </p:txEl>
                                          </p:spTgt>
                                        </p:tgtEl>
                                      </p:cBhvr>
                                      <p:to x="100000" y="80000"/>
                                    </p:animScale>
                                    <p:animScale>
                                      <p:cBhvr>
                                        <p:cTn id="57" dur="166" decel="50000">
                                          <p:stCondLst>
                                            <p:cond delay="1338"/>
                                          </p:stCondLst>
                                        </p:cTn>
                                        <p:tgtEl>
                                          <p:spTgt spid="3">
                                            <p:txEl>
                                              <p:pRg st="4" end="4"/>
                                            </p:txEl>
                                          </p:spTgt>
                                        </p:tgtEl>
                                      </p:cBhvr>
                                      <p:to x="100000" y="100000"/>
                                    </p:animScale>
                                    <p:animScale>
                                      <p:cBhvr>
                                        <p:cTn id="58" dur="26">
                                          <p:stCondLst>
                                            <p:cond delay="1642"/>
                                          </p:stCondLst>
                                        </p:cTn>
                                        <p:tgtEl>
                                          <p:spTgt spid="3">
                                            <p:txEl>
                                              <p:pRg st="4" end="4"/>
                                            </p:txEl>
                                          </p:spTgt>
                                        </p:tgtEl>
                                      </p:cBhvr>
                                      <p:to x="100000" y="90000"/>
                                    </p:animScale>
                                    <p:animScale>
                                      <p:cBhvr>
                                        <p:cTn id="59" dur="166" decel="50000">
                                          <p:stCondLst>
                                            <p:cond delay="1668"/>
                                          </p:stCondLst>
                                        </p:cTn>
                                        <p:tgtEl>
                                          <p:spTgt spid="3">
                                            <p:txEl>
                                              <p:pRg st="4" end="4"/>
                                            </p:txEl>
                                          </p:spTgt>
                                        </p:tgtEl>
                                      </p:cBhvr>
                                      <p:to x="100000" y="100000"/>
                                    </p:animScale>
                                    <p:animScale>
                                      <p:cBhvr>
                                        <p:cTn id="60" dur="26">
                                          <p:stCondLst>
                                            <p:cond delay="1808"/>
                                          </p:stCondLst>
                                        </p:cTn>
                                        <p:tgtEl>
                                          <p:spTgt spid="3">
                                            <p:txEl>
                                              <p:pRg st="4" end="4"/>
                                            </p:txEl>
                                          </p:spTgt>
                                        </p:tgtEl>
                                      </p:cBhvr>
                                      <p:to x="100000" y="95000"/>
                                    </p:animScale>
                                    <p:animScale>
                                      <p:cBhvr>
                                        <p:cTn id="61" dur="166" decel="50000">
                                          <p:stCondLst>
                                            <p:cond delay="1834"/>
                                          </p:stCondLst>
                                        </p:cTn>
                                        <p:tgtEl>
                                          <p:spTgt spid="3">
                                            <p:txEl>
                                              <p:pRg st="4" end="4"/>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3">
                                            <p:txEl>
                                              <p:pRg st="6" end="6"/>
                                            </p:txEl>
                                          </p:spTgt>
                                        </p:tgtEl>
                                        <p:attrNameLst>
                                          <p:attrName>style.visibility</p:attrName>
                                        </p:attrNameLst>
                                      </p:cBhvr>
                                      <p:to>
                                        <p:strVal val="visible"/>
                                      </p:to>
                                    </p:set>
                                    <p:animEffect transition="in" filter="wipe(down)">
                                      <p:cBhvr>
                                        <p:cTn id="66" dur="580">
                                          <p:stCondLst>
                                            <p:cond delay="0"/>
                                          </p:stCondLst>
                                        </p:cTn>
                                        <p:tgtEl>
                                          <p:spTgt spid="3">
                                            <p:txEl>
                                              <p:pRg st="6" end="6"/>
                                            </p:txEl>
                                          </p:spTgt>
                                        </p:tgtEl>
                                      </p:cBhvr>
                                    </p:animEffect>
                                    <p:anim calcmode="lin" valueType="num">
                                      <p:cBhvr>
                                        <p:cTn id="67"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6" end="6"/>
                                            </p:txEl>
                                          </p:spTgt>
                                        </p:tgtEl>
                                      </p:cBhvr>
                                      <p:to x="100000" y="60000"/>
                                    </p:animScale>
                                    <p:animScale>
                                      <p:cBhvr>
                                        <p:cTn id="73" dur="166" decel="50000">
                                          <p:stCondLst>
                                            <p:cond delay="676"/>
                                          </p:stCondLst>
                                        </p:cTn>
                                        <p:tgtEl>
                                          <p:spTgt spid="3">
                                            <p:txEl>
                                              <p:pRg st="6" end="6"/>
                                            </p:txEl>
                                          </p:spTgt>
                                        </p:tgtEl>
                                      </p:cBhvr>
                                      <p:to x="100000" y="100000"/>
                                    </p:animScale>
                                    <p:animScale>
                                      <p:cBhvr>
                                        <p:cTn id="74" dur="26">
                                          <p:stCondLst>
                                            <p:cond delay="1312"/>
                                          </p:stCondLst>
                                        </p:cTn>
                                        <p:tgtEl>
                                          <p:spTgt spid="3">
                                            <p:txEl>
                                              <p:pRg st="6" end="6"/>
                                            </p:txEl>
                                          </p:spTgt>
                                        </p:tgtEl>
                                      </p:cBhvr>
                                      <p:to x="100000" y="80000"/>
                                    </p:animScale>
                                    <p:animScale>
                                      <p:cBhvr>
                                        <p:cTn id="75" dur="166" decel="50000">
                                          <p:stCondLst>
                                            <p:cond delay="1338"/>
                                          </p:stCondLst>
                                        </p:cTn>
                                        <p:tgtEl>
                                          <p:spTgt spid="3">
                                            <p:txEl>
                                              <p:pRg st="6" end="6"/>
                                            </p:txEl>
                                          </p:spTgt>
                                        </p:tgtEl>
                                      </p:cBhvr>
                                      <p:to x="100000" y="100000"/>
                                    </p:animScale>
                                    <p:animScale>
                                      <p:cBhvr>
                                        <p:cTn id="76" dur="26">
                                          <p:stCondLst>
                                            <p:cond delay="1642"/>
                                          </p:stCondLst>
                                        </p:cTn>
                                        <p:tgtEl>
                                          <p:spTgt spid="3">
                                            <p:txEl>
                                              <p:pRg st="6" end="6"/>
                                            </p:txEl>
                                          </p:spTgt>
                                        </p:tgtEl>
                                      </p:cBhvr>
                                      <p:to x="100000" y="90000"/>
                                    </p:animScale>
                                    <p:animScale>
                                      <p:cBhvr>
                                        <p:cTn id="77" dur="166" decel="50000">
                                          <p:stCondLst>
                                            <p:cond delay="1668"/>
                                          </p:stCondLst>
                                        </p:cTn>
                                        <p:tgtEl>
                                          <p:spTgt spid="3">
                                            <p:txEl>
                                              <p:pRg st="6" end="6"/>
                                            </p:txEl>
                                          </p:spTgt>
                                        </p:tgtEl>
                                      </p:cBhvr>
                                      <p:to x="100000" y="100000"/>
                                    </p:animScale>
                                    <p:animScale>
                                      <p:cBhvr>
                                        <p:cTn id="78" dur="26">
                                          <p:stCondLst>
                                            <p:cond delay="1808"/>
                                          </p:stCondLst>
                                        </p:cTn>
                                        <p:tgtEl>
                                          <p:spTgt spid="3">
                                            <p:txEl>
                                              <p:pRg st="6" end="6"/>
                                            </p:txEl>
                                          </p:spTgt>
                                        </p:tgtEl>
                                      </p:cBhvr>
                                      <p:to x="100000" y="95000"/>
                                    </p:animScale>
                                    <p:animScale>
                                      <p:cBhvr>
                                        <p:cTn id="79"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20</a:t>
            </a:fld>
            <a:endParaRPr lang="en-US" dirty="0"/>
          </a:p>
        </p:txBody>
      </p:sp>
      <p:sp>
        <p:nvSpPr>
          <p:cNvPr id="5" name="ZoneTexte 4"/>
          <p:cNvSpPr txBox="1"/>
          <p:nvPr/>
        </p:nvSpPr>
        <p:spPr>
          <a:xfrm>
            <a:off x="0" y="435006"/>
            <a:ext cx="9818703" cy="5078313"/>
          </a:xfrm>
          <a:prstGeom prst="rect">
            <a:avLst/>
          </a:prstGeom>
          <a:noFill/>
        </p:spPr>
        <p:txBody>
          <a:bodyPr wrap="square" rtlCol="0">
            <a:spAutoFit/>
          </a:bodyPr>
          <a:lstStyle/>
          <a:p>
            <a:pPr algn="ctr" rtl="1">
              <a:lnSpc>
                <a:spcPct val="300000"/>
              </a:lnSpc>
            </a:pPr>
            <a:r>
              <a:rPr lang="ar-DZ" b="1" dirty="0">
                <a:solidFill>
                  <a:schemeClr val="accent1"/>
                </a:solidFill>
              </a:rPr>
              <a:t>رؤية الحاسوب </a:t>
            </a:r>
            <a:r>
              <a:rPr lang="fr-FR" b="1" dirty="0" smtClean="0">
                <a:solidFill>
                  <a:schemeClr val="accent1"/>
                </a:solidFill>
              </a:rPr>
              <a:t>Computer Vision:</a:t>
            </a:r>
            <a:endParaRPr lang="fr-FR" dirty="0">
              <a:solidFill>
                <a:schemeClr val="accent1"/>
              </a:solidFill>
            </a:endParaRPr>
          </a:p>
          <a:p>
            <a:pPr algn="r" rtl="1">
              <a:lnSpc>
                <a:spcPct val="300000"/>
              </a:lnSpc>
            </a:pPr>
            <a:r>
              <a:rPr lang="ar-DZ" b="1" dirty="0"/>
              <a:t>الشرح:</a:t>
            </a:r>
            <a:r>
              <a:rPr lang="ar-DZ" dirty="0"/>
              <a:t> تمكين الحواسيب من "رؤية" الصور ومقاطع الفيديو وتفسيرها وفهم محتواها.</a:t>
            </a:r>
          </a:p>
          <a:p>
            <a:pPr algn="r" rtl="1">
              <a:lnSpc>
                <a:spcPct val="300000"/>
              </a:lnSpc>
            </a:pPr>
            <a:r>
              <a:rPr lang="ar-DZ" b="1" dirty="0"/>
              <a:t>أمثلة:</a:t>
            </a:r>
            <a:r>
              <a:rPr lang="ar-DZ" dirty="0"/>
              <a:t> </a:t>
            </a:r>
          </a:p>
          <a:p>
            <a:pPr marL="742950" lvl="1" indent="-285750" algn="r" rtl="1">
              <a:lnSpc>
                <a:spcPct val="300000"/>
              </a:lnSpc>
              <a:buFont typeface="Wingdings" panose="05000000000000000000" pitchFamily="2" charset="2"/>
              <a:buChar char="ü"/>
            </a:pPr>
            <a:r>
              <a:rPr lang="ar-DZ" b="1" dirty="0">
                <a:solidFill>
                  <a:srgbClr val="FF0000"/>
                </a:solidFill>
              </a:rPr>
              <a:t>التعرف على الأشياء في الصور:</a:t>
            </a:r>
            <a:r>
              <a:rPr lang="ar-DZ" dirty="0">
                <a:solidFill>
                  <a:srgbClr val="FF0000"/>
                </a:solidFill>
              </a:rPr>
              <a:t> </a:t>
            </a:r>
            <a:r>
              <a:rPr lang="ar-DZ" dirty="0"/>
              <a:t>تحديد وجود سيارة أو قطة أو شخص في صورة ما.</a:t>
            </a:r>
          </a:p>
          <a:p>
            <a:pPr marL="742950" lvl="1" indent="-285750" algn="r" rtl="1">
              <a:lnSpc>
                <a:spcPct val="300000"/>
              </a:lnSpc>
              <a:buFont typeface="Wingdings" panose="05000000000000000000" pitchFamily="2" charset="2"/>
              <a:buChar char="ü"/>
            </a:pPr>
            <a:r>
              <a:rPr lang="ar-DZ" b="1" dirty="0">
                <a:solidFill>
                  <a:srgbClr val="FF0000"/>
                </a:solidFill>
              </a:rPr>
              <a:t>التفتيش الصناعي:</a:t>
            </a:r>
            <a:r>
              <a:rPr lang="ar-DZ" dirty="0">
                <a:solidFill>
                  <a:srgbClr val="FF0000"/>
                </a:solidFill>
              </a:rPr>
              <a:t> </a:t>
            </a:r>
            <a:r>
              <a:rPr lang="ar-DZ" dirty="0"/>
              <a:t>فحص المنتجات على خط الإنتاج لاكتشاف العيوب.</a:t>
            </a:r>
          </a:p>
          <a:p>
            <a:pPr marL="742950" lvl="1" indent="-285750" algn="r" rtl="1">
              <a:lnSpc>
                <a:spcPct val="300000"/>
              </a:lnSpc>
              <a:buFont typeface="Wingdings" panose="05000000000000000000" pitchFamily="2" charset="2"/>
              <a:buChar char="ü"/>
            </a:pPr>
            <a:r>
              <a:rPr lang="ar-DZ" b="1" dirty="0">
                <a:solidFill>
                  <a:srgbClr val="FF0000"/>
                </a:solidFill>
              </a:rPr>
              <a:t>تحليل الصور الطبية:</a:t>
            </a:r>
            <a:r>
              <a:rPr lang="ar-DZ" dirty="0">
                <a:solidFill>
                  <a:srgbClr val="FF0000"/>
                </a:solidFill>
              </a:rPr>
              <a:t> </a:t>
            </a:r>
            <a:r>
              <a:rPr lang="ar-DZ" dirty="0"/>
              <a:t>مساعدة الأطباء في تشخيص الأمراض من خلال تحليل الصور الطبية.</a:t>
            </a:r>
          </a:p>
        </p:txBody>
      </p:sp>
    </p:spTree>
    <p:extLst>
      <p:ext uri="{BB962C8B-B14F-4D97-AF65-F5344CB8AC3E}">
        <p14:creationId xmlns:p14="http://schemas.microsoft.com/office/powerpoint/2010/main" val="741177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21</a:t>
            </a:fld>
            <a:endParaRPr lang="en-US" dirty="0"/>
          </a:p>
        </p:txBody>
      </p:sp>
      <p:sp>
        <p:nvSpPr>
          <p:cNvPr id="5" name="ZoneTexte 4"/>
          <p:cNvSpPr txBox="1"/>
          <p:nvPr/>
        </p:nvSpPr>
        <p:spPr>
          <a:xfrm>
            <a:off x="150921" y="132052"/>
            <a:ext cx="9818703" cy="5909310"/>
          </a:xfrm>
          <a:prstGeom prst="rect">
            <a:avLst/>
          </a:prstGeom>
          <a:noFill/>
        </p:spPr>
        <p:txBody>
          <a:bodyPr wrap="square" rtlCol="0">
            <a:spAutoFit/>
          </a:bodyPr>
          <a:lstStyle/>
          <a:p>
            <a:pPr algn="ctr" rtl="1">
              <a:lnSpc>
                <a:spcPct val="300000"/>
              </a:lnSpc>
            </a:pPr>
            <a:r>
              <a:rPr lang="ar-DZ" b="1" dirty="0">
                <a:solidFill>
                  <a:schemeClr val="accent1"/>
                </a:solidFill>
              </a:rPr>
              <a:t>الأنظمة الخبيرة </a:t>
            </a:r>
            <a:r>
              <a:rPr lang="fr-FR" b="1" dirty="0" smtClean="0">
                <a:solidFill>
                  <a:schemeClr val="accent1"/>
                </a:solidFill>
              </a:rPr>
              <a:t>Expert </a:t>
            </a:r>
            <a:r>
              <a:rPr lang="fr-FR" b="1" dirty="0" err="1" smtClean="0">
                <a:solidFill>
                  <a:schemeClr val="accent1"/>
                </a:solidFill>
              </a:rPr>
              <a:t>Systems</a:t>
            </a:r>
            <a:r>
              <a:rPr lang="fr-FR" b="1" dirty="0" smtClean="0">
                <a:solidFill>
                  <a:schemeClr val="accent1"/>
                </a:solidFill>
              </a:rPr>
              <a:t>:</a:t>
            </a:r>
            <a:endParaRPr lang="fr-FR" dirty="0">
              <a:solidFill>
                <a:schemeClr val="accent1"/>
              </a:solidFill>
            </a:endParaRPr>
          </a:p>
          <a:p>
            <a:pPr algn="r" rtl="1">
              <a:lnSpc>
                <a:spcPct val="300000"/>
              </a:lnSpc>
            </a:pPr>
            <a:r>
              <a:rPr lang="ar-DZ" b="1" dirty="0"/>
              <a:t>الشرح:</a:t>
            </a:r>
            <a:r>
              <a:rPr lang="ar-DZ" dirty="0"/>
              <a:t> برامج تحاكي قدرات الخبراء البشريين في مجال معين باستخدام قواعد معرفية محددة مسبقًا.</a:t>
            </a:r>
          </a:p>
          <a:p>
            <a:pPr algn="r" rtl="1">
              <a:lnSpc>
                <a:spcPct val="300000"/>
              </a:lnSpc>
            </a:pPr>
            <a:r>
              <a:rPr lang="ar-DZ" b="1" dirty="0"/>
              <a:t>أمثلة:</a:t>
            </a:r>
            <a:r>
              <a:rPr lang="ar-DZ" dirty="0"/>
              <a:t> </a:t>
            </a:r>
          </a:p>
          <a:p>
            <a:pPr marL="742950" lvl="1" indent="-285750" algn="r" rtl="1">
              <a:lnSpc>
                <a:spcPct val="300000"/>
              </a:lnSpc>
              <a:buFont typeface="Wingdings" panose="05000000000000000000" pitchFamily="2" charset="2"/>
              <a:buChar char="ü"/>
            </a:pPr>
            <a:r>
              <a:rPr lang="ar-DZ" b="1" dirty="0">
                <a:solidFill>
                  <a:srgbClr val="FF0000"/>
                </a:solidFill>
              </a:rPr>
              <a:t>أنظمة التشخيص الطبي:</a:t>
            </a:r>
            <a:r>
              <a:rPr lang="ar-DZ" dirty="0">
                <a:solidFill>
                  <a:srgbClr val="FF0000"/>
                </a:solidFill>
              </a:rPr>
              <a:t> </a:t>
            </a:r>
            <a:r>
              <a:rPr lang="ar-DZ" dirty="0"/>
              <a:t>مساعدة الأطباء في تشخيص الأمراض بناءً على الأعراض والتاريخ المرضي للمريض.</a:t>
            </a:r>
          </a:p>
          <a:p>
            <a:pPr marL="742950" lvl="1" indent="-285750" algn="r" rtl="1">
              <a:lnSpc>
                <a:spcPct val="300000"/>
              </a:lnSpc>
              <a:buFont typeface="Wingdings" panose="05000000000000000000" pitchFamily="2" charset="2"/>
              <a:buChar char="ü"/>
            </a:pPr>
            <a:r>
              <a:rPr lang="ar-DZ" b="1" dirty="0">
                <a:solidFill>
                  <a:srgbClr val="FF0000"/>
                </a:solidFill>
              </a:rPr>
              <a:t>أنظمة الدعم المالي:</a:t>
            </a:r>
            <a:r>
              <a:rPr lang="ar-DZ" dirty="0">
                <a:solidFill>
                  <a:srgbClr val="FF0000"/>
                </a:solidFill>
              </a:rPr>
              <a:t> </a:t>
            </a:r>
            <a:r>
              <a:rPr lang="ar-DZ" dirty="0"/>
              <a:t>تقديم المشورة بشأن الاستثمارات بناءً على قواعد السوق والملف المالي للمستثمر.</a:t>
            </a:r>
          </a:p>
        </p:txBody>
      </p:sp>
    </p:spTree>
    <p:extLst>
      <p:ext uri="{BB962C8B-B14F-4D97-AF65-F5344CB8AC3E}">
        <p14:creationId xmlns:p14="http://schemas.microsoft.com/office/powerpoint/2010/main" val="6903239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22</a:t>
            </a:fld>
            <a:endParaRPr lang="en-US" dirty="0"/>
          </a:p>
        </p:txBody>
      </p:sp>
      <p:sp>
        <p:nvSpPr>
          <p:cNvPr id="5" name="ZoneTexte 4"/>
          <p:cNvSpPr txBox="1"/>
          <p:nvPr/>
        </p:nvSpPr>
        <p:spPr>
          <a:xfrm>
            <a:off x="272045" y="238584"/>
            <a:ext cx="9001957" cy="5632311"/>
          </a:xfrm>
          <a:prstGeom prst="rect">
            <a:avLst/>
          </a:prstGeom>
          <a:noFill/>
        </p:spPr>
        <p:txBody>
          <a:bodyPr wrap="square" rtlCol="0">
            <a:spAutoFit/>
          </a:bodyPr>
          <a:lstStyle/>
          <a:p>
            <a:pPr algn="ctr" rtl="1">
              <a:lnSpc>
                <a:spcPct val="250000"/>
              </a:lnSpc>
            </a:pPr>
            <a:r>
              <a:rPr lang="ar-DZ" b="1" dirty="0">
                <a:solidFill>
                  <a:schemeClr val="accent1"/>
                </a:solidFill>
              </a:rPr>
              <a:t>الروبوتات </a:t>
            </a:r>
            <a:r>
              <a:rPr lang="fr-FR" b="1" dirty="0" err="1" smtClean="0">
                <a:solidFill>
                  <a:schemeClr val="accent1"/>
                </a:solidFill>
              </a:rPr>
              <a:t>Robotics</a:t>
            </a:r>
            <a:r>
              <a:rPr lang="fr-FR" b="1" dirty="0" smtClean="0">
                <a:solidFill>
                  <a:schemeClr val="accent1"/>
                </a:solidFill>
              </a:rPr>
              <a:t>:</a:t>
            </a:r>
            <a:endParaRPr lang="fr-FR" dirty="0">
              <a:solidFill>
                <a:schemeClr val="accent1"/>
              </a:solidFill>
            </a:endParaRPr>
          </a:p>
          <a:p>
            <a:pPr algn="r" rtl="1">
              <a:lnSpc>
                <a:spcPct val="250000"/>
              </a:lnSpc>
            </a:pPr>
            <a:r>
              <a:rPr lang="ar-DZ" b="1" dirty="0"/>
              <a:t>الشرح:</a:t>
            </a:r>
            <a:r>
              <a:rPr lang="ar-DZ" dirty="0"/>
              <a:t> تصميم وبناء وتشغيل الروبوتات التي يمكنها أداء مهام متنوعة، وغالبًا ما تتضمن قدرات ذكاء اصطناعي لاتخاذ قرارات والتكيف مع البيئة.</a:t>
            </a:r>
          </a:p>
          <a:p>
            <a:pPr algn="r" rtl="1">
              <a:lnSpc>
                <a:spcPct val="250000"/>
              </a:lnSpc>
            </a:pPr>
            <a:r>
              <a:rPr lang="ar-DZ" b="1" dirty="0"/>
              <a:t>أمثلة:</a:t>
            </a:r>
            <a:r>
              <a:rPr lang="ar-DZ" dirty="0"/>
              <a:t> </a:t>
            </a:r>
          </a:p>
          <a:p>
            <a:pPr marL="742950" lvl="1" indent="-285750" algn="r" rtl="1">
              <a:lnSpc>
                <a:spcPct val="250000"/>
              </a:lnSpc>
              <a:buFont typeface="Wingdings" panose="05000000000000000000" pitchFamily="2" charset="2"/>
              <a:buChar char="ü"/>
            </a:pPr>
            <a:r>
              <a:rPr lang="ar-DZ" b="1" dirty="0">
                <a:solidFill>
                  <a:srgbClr val="FF0000"/>
                </a:solidFill>
              </a:rPr>
              <a:t>الروبوتات الصناعية:</a:t>
            </a:r>
            <a:r>
              <a:rPr lang="ar-DZ" dirty="0">
                <a:solidFill>
                  <a:srgbClr val="FF0000"/>
                </a:solidFill>
              </a:rPr>
              <a:t> </a:t>
            </a:r>
            <a:r>
              <a:rPr lang="ar-DZ" dirty="0"/>
              <a:t>أداء مهام متكررة ودقيقة في المصانع.</a:t>
            </a:r>
          </a:p>
          <a:p>
            <a:pPr marL="742950" lvl="1" indent="-285750" algn="r" rtl="1">
              <a:lnSpc>
                <a:spcPct val="250000"/>
              </a:lnSpc>
              <a:buFont typeface="Wingdings" panose="05000000000000000000" pitchFamily="2" charset="2"/>
              <a:buChar char="ü"/>
            </a:pPr>
            <a:r>
              <a:rPr lang="ar-DZ" b="1" dirty="0">
                <a:solidFill>
                  <a:srgbClr val="FF0000"/>
                </a:solidFill>
              </a:rPr>
              <a:t>الروبوتات الخدمية:</a:t>
            </a:r>
            <a:r>
              <a:rPr lang="ar-DZ" dirty="0">
                <a:solidFill>
                  <a:srgbClr val="FF0000"/>
                </a:solidFill>
              </a:rPr>
              <a:t> </a:t>
            </a:r>
            <a:r>
              <a:rPr lang="ar-DZ" dirty="0"/>
              <a:t>تقديم المساعدة في المنازل أو المستشفيات.</a:t>
            </a:r>
          </a:p>
          <a:p>
            <a:pPr marL="742950" lvl="1" indent="-285750" algn="r" rtl="1">
              <a:lnSpc>
                <a:spcPct val="250000"/>
              </a:lnSpc>
              <a:buFont typeface="Wingdings" panose="05000000000000000000" pitchFamily="2" charset="2"/>
              <a:buChar char="ü"/>
            </a:pPr>
            <a:r>
              <a:rPr lang="ar-DZ" b="1" dirty="0">
                <a:solidFill>
                  <a:srgbClr val="FF0000"/>
                </a:solidFill>
              </a:rPr>
              <a:t>المركبات ذاتية القيادة </a:t>
            </a:r>
            <a:r>
              <a:rPr lang="fr-FR" b="1" dirty="0" err="1" smtClean="0"/>
              <a:t>Autonomous</a:t>
            </a:r>
            <a:r>
              <a:rPr lang="fr-FR" b="1" dirty="0" smtClean="0"/>
              <a:t> </a:t>
            </a:r>
            <a:r>
              <a:rPr lang="fr-FR" b="1" dirty="0" err="1" smtClean="0"/>
              <a:t>Vehicles</a:t>
            </a:r>
            <a:r>
              <a:rPr lang="fr-FR" b="1" dirty="0" smtClean="0"/>
              <a:t>:</a:t>
            </a:r>
            <a:r>
              <a:rPr lang="fr-FR" dirty="0" smtClean="0"/>
              <a:t> </a:t>
            </a:r>
            <a:r>
              <a:rPr lang="ar-DZ" dirty="0" smtClean="0"/>
              <a:t> روبوتات </a:t>
            </a:r>
            <a:r>
              <a:rPr lang="ar-DZ" dirty="0"/>
              <a:t>متنقلة قادرة على التنقل دون تدخل بشري.</a:t>
            </a:r>
          </a:p>
        </p:txBody>
      </p:sp>
    </p:spTree>
    <p:extLst>
      <p:ext uri="{BB962C8B-B14F-4D97-AF65-F5344CB8AC3E}">
        <p14:creationId xmlns:p14="http://schemas.microsoft.com/office/powerpoint/2010/main" val="41046764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6647974"/>
          </a:xfrm>
          <a:prstGeom prst="rect">
            <a:avLst/>
          </a:prstGeom>
        </p:spPr>
        <p:txBody>
          <a:bodyPr wrap="square">
            <a:spAutoFit/>
          </a:bodyPr>
          <a:lstStyle/>
          <a:p>
            <a:pPr algn="ctr" rtl="1"/>
            <a:r>
              <a:rPr lang="ar-DZ" sz="4400" b="1" dirty="0">
                <a:solidFill>
                  <a:srgbClr val="FFFF00"/>
                </a:solidFill>
                <a:latin typeface="Arabic Typesetting" panose="03020402040406030203" pitchFamily="66" charset="-78"/>
                <a:cs typeface="Arabic Typesetting" panose="03020402040406030203" pitchFamily="66" charset="-78"/>
              </a:rPr>
              <a:t>أنواع الذكاء </a:t>
            </a:r>
            <a:r>
              <a:rPr lang="ar-DZ" sz="4400" b="1" dirty="0" smtClean="0">
                <a:solidFill>
                  <a:srgbClr val="FFFF00"/>
                </a:solidFill>
                <a:latin typeface="Arabic Typesetting" panose="03020402040406030203" pitchFamily="66" charset="-78"/>
                <a:cs typeface="Arabic Typesetting" panose="03020402040406030203" pitchFamily="66" charset="-78"/>
              </a:rPr>
              <a:t>الاصطناعي</a:t>
            </a:r>
          </a:p>
          <a:p>
            <a:pPr algn="ctr" rtl="1"/>
            <a:endParaRPr lang="ar-DZ" sz="4400" dirty="0">
              <a:solidFill>
                <a:srgbClr val="FFFF00"/>
              </a:solidFill>
              <a:latin typeface="Arabic Typesetting" panose="03020402040406030203" pitchFamily="66" charset="-78"/>
              <a:cs typeface="Arabic Typesetting" panose="03020402040406030203" pitchFamily="66" charset="-78"/>
            </a:endParaRPr>
          </a:p>
          <a:p>
            <a:pPr algn="r" rtl="1">
              <a:lnSpc>
                <a:spcPct val="150000"/>
              </a:lnSpc>
            </a:pPr>
            <a:r>
              <a:rPr lang="ar-DZ" sz="3600" dirty="0" smtClean="0">
                <a:latin typeface="Arabic Typesetting" panose="03020402040406030203" pitchFamily="66" charset="-78"/>
                <a:cs typeface="Arabic Typesetting" panose="03020402040406030203" pitchFamily="66" charset="-78"/>
              </a:rPr>
              <a:t>1- الذكاء </a:t>
            </a:r>
            <a:r>
              <a:rPr lang="ar-DZ" sz="3600" dirty="0">
                <a:latin typeface="Arabic Typesetting" panose="03020402040406030203" pitchFamily="66" charset="-78"/>
                <a:cs typeface="Arabic Typesetting" panose="03020402040406030203" pitchFamily="66" charset="-78"/>
              </a:rPr>
              <a:t>الاصطناعي الضيق </a:t>
            </a:r>
            <a:r>
              <a:rPr lang="fr-FR" sz="3600" dirty="0" smtClean="0">
                <a:solidFill>
                  <a:srgbClr val="FFC000"/>
                </a:solidFill>
                <a:latin typeface="Arabic Typesetting" panose="03020402040406030203" pitchFamily="66" charset="-78"/>
                <a:cs typeface="Arabic Typesetting" panose="03020402040406030203" pitchFamily="66" charset="-78"/>
              </a:rPr>
              <a:t>ANI</a:t>
            </a:r>
            <a:endParaRPr lang="fr-FR" sz="3600" dirty="0">
              <a:solidFill>
                <a:srgbClr val="FFC000"/>
              </a:solidFill>
              <a:latin typeface="Arabic Typesetting" panose="03020402040406030203" pitchFamily="66" charset="-78"/>
              <a:cs typeface="Arabic Typesetting" panose="03020402040406030203" pitchFamily="66" charset="-78"/>
            </a:endParaRPr>
          </a:p>
          <a:p>
            <a:pPr lvl="1" algn="ctr" rtl="1">
              <a:lnSpc>
                <a:spcPct val="150000"/>
              </a:lnSpc>
            </a:pPr>
            <a:r>
              <a:rPr lang="ar-DZ" sz="3600" dirty="0">
                <a:latin typeface="Arabic Typesetting" panose="03020402040406030203" pitchFamily="66" charset="-78"/>
                <a:cs typeface="Arabic Typesetting" panose="03020402040406030203" pitchFamily="66" charset="-78"/>
              </a:rPr>
              <a:t>شرح: متخصص في مهمة واحدة محددة.</a:t>
            </a:r>
          </a:p>
          <a:p>
            <a:pPr lvl="1" algn="ctr" rtl="1">
              <a:lnSpc>
                <a:spcPct val="150000"/>
              </a:lnSpc>
            </a:pPr>
            <a:r>
              <a:rPr lang="ar-DZ" sz="3600" dirty="0">
                <a:latin typeface="Arabic Typesetting" panose="03020402040406030203" pitchFamily="66" charset="-78"/>
                <a:cs typeface="Arabic Typesetting" panose="03020402040406030203" pitchFamily="66" charset="-78"/>
              </a:rPr>
              <a:t>أمثلة: برامج الشطرنج، أنظمة التعرف على الصوت.</a:t>
            </a: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0770742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5293757"/>
          </a:xfrm>
          <a:prstGeom prst="rect">
            <a:avLst/>
          </a:prstGeom>
        </p:spPr>
        <p:txBody>
          <a:bodyPr wrap="square">
            <a:spAutoFit/>
          </a:bodyPr>
          <a:lstStyle/>
          <a:p>
            <a:pPr algn="ctr" rtl="1"/>
            <a:r>
              <a:rPr lang="ar-DZ" sz="4400" b="1" dirty="0">
                <a:solidFill>
                  <a:srgbClr val="FFFF00"/>
                </a:solidFill>
                <a:latin typeface="Arabic Typesetting" panose="03020402040406030203" pitchFamily="66" charset="-78"/>
                <a:cs typeface="Arabic Typesetting" panose="03020402040406030203" pitchFamily="66" charset="-78"/>
              </a:rPr>
              <a:t>أنواع الذكاء </a:t>
            </a:r>
            <a:r>
              <a:rPr lang="ar-DZ" sz="4400" b="1" dirty="0" smtClean="0">
                <a:solidFill>
                  <a:srgbClr val="FFFF00"/>
                </a:solidFill>
                <a:latin typeface="Arabic Typesetting" panose="03020402040406030203" pitchFamily="66" charset="-78"/>
                <a:cs typeface="Arabic Typesetting" panose="03020402040406030203" pitchFamily="66" charset="-78"/>
              </a:rPr>
              <a:t>الاصطناعي</a:t>
            </a:r>
          </a:p>
          <a:p>
            <a:pPr algn="ctr" rtl="1"/>
            <a:endParaRPr lang="ar-DZ" sz="4400" dirty="0">
              <a:solidFill>
                <a:srgbClr val="FFFF00"/>
              </a:solidFill>
              <a:latin typeface="Arabic Typesetting" panose="03020402040406030203" pitchFamily="66" charset="-78"/>
              <a:cs typeface="Arabic Typesetting" panose="03020402040406030203" pitchFamily="66" charset="-78"/>
            </a:endParaRPr>
          </a:p>
          <a:p>
            <a:pPr algn="r" rtl="1">
              <a:lnSpc>
                <a:spcPct val="150000"/>
              </a:lnSpc>
            </a:pPr>
            <a:r>
              <a:rPr lang="ar-DZ" sz="3600" dirty="0" smtClean="0">
                <a:latin typeface="Arabic Typesetting" panose="03020402040406030203" pitchFamily="66" charset="-78"/>
                <a:cs typeface="Arabic Typesetting" panose="03020402040406030203" pitchFamily="66" charset="-78"/>
              </a:rPr>
              <a:t>2- الذكاء </a:t>
            </a:r>
            <a:r>
              <a:rPr lang="ar-DZ" sz="3600" dirty="0">
                <a:latin typeface="Arabic Typesetting" panose="03020402040406030203" pitchFamily="66" charset="-78"/>
                <a:cs typeface="Arabic Typesetting" panose="03020402040406030203" pitchFamily="66" charset="-78"/>
              </a:rPr>
              <a:t>الاصطناعي العام </a:t>
            </a:r>
            <a:r>
              <a:rPr lang="fr-FR" sz="3600" dirty="0" smtClean="0">
                <a:solidFill>
                  <a:srgbClr val="FFC000"/>
                </a:solidFill>
                <a:latin typeface="Arabic Typesetting" panose="03020402040406030203" pitchFamily="66" charset="-78"/>
                <a:cs typeface="Arabic Typesetting" panose="03020402040406030203" pitchFamily="66" charset="-78"/>
              </a:rPr>
              <a:t>AGI</a:t>
            </a:r>
            <a:endParaRPr lang="fr-FR" sz="3600" dirty="0">
              <a:solidFill>
                <a:srgbClr val="FFC000"/>
              </a:solidFill>
              <a:latin typeface="Arabic Typesetting" panose="03020402040406030203" pitchFamily="66" charset="-78"/>
              <a:cs typeface="Arabic Typesetting" panose="03020402040406030203" pitchFamily="66" charset="-78"/>
            </a:endParaRPr>
          </a:p>
          <a:p>
            <a:pPr lvl="1" algn="ctr" rtl="1">
              <a:lnSpc>
                <a:spcPct val="150000"/>
              </a:lnSpc>
            </a:pPr>
            <a:r>
              <a:rPr lang="ar-DZ" sz="3600" dirty="0">
                <a:latin typeface="Arabic Typesetting" panose="03020402040406030203" pitchFamily="66" charset="-78"/>
                <a:cs typeface="Arabic Typesetting" panose="03020402040406030203" pitchFamily="66" charset="-78"/>
              </a:rPr>
              <a:t>شرح: ذكاء يشبه الذكاء البشري، قادر على أداء أي مهمة فكرية.</a:t>
            </a:r>
          </a:p>
          <a:p>
            <a:pPr lvl="1" algn="ctr" rtl="1">
              <a:lnSpc>
                <a:spcPct val="150000"/>
              </a:lnSpc>
            </a:pPr>
            <a:r>
              <a:rPr lang="ar-DZ" sz="3600" dirty="0">
                <a:latin typeface="Arabic Typesetting" panose="03020402040406030203" pitchFamily="66" charset="-78"/>
                <a:cs typeface="Arabic Typesetting" panose="03020402040406030203" pitchFamily="66" charset="-78"/>
              </a:rPr>
              <a:t>حالة مستقبلية: لا يزال قيد البحث والتطوير.</a:t>
            </a:r>
          </a:p>
          <a:p>
            <a:pPr algn="r" rtl="1"/>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36019431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6647974"/>
          </a:xfrm>
          <a:prstGeom prst="rect">
            <a:avLst/>
          </a:prstGeom>
        </p:spPr>
        <p:txBody>
          <a:bodyPr wrap="square">
            <a:spAutoFit/>
          </a:bodyPr>
          <a:lstStyle/>
          <a:p>
            <a:pPr algn="ctr" rtl="1"/>
            <a:r>
              <a:rPr lang="ar-DZ" sz="4400" b="1" dirty="0">
                <a:solidFill>
                  <a:srgbClr val="FFFF00"/>
                </a:solidFill>
                <a:latin typeface="Arabic Typesetting" panose="03020402040406030203" pitchFamily="66" charset="-78"/>
                <a:cs typeface="Arabic Typesetting" panose="03020402040406030203" pitchFamily="66" charset="-78"/>
              </a:rPr>
              <a:t>أنواع الذكاء </a:t>
            </a:r>
            <a:r>
              <a:rPr lang="ar-DZ" sz="4400" b="1" dirty="0" smtClean="0">
                <a:solidFill>
                  <a:srgbClr val="FFFF00"/>
                </a:solidFill>
                <a:latin typeface="Arabic Typesetting" panose="03020402040406030203" pitchFamily="66" charset="-78"/>
                <a:cs typeface="Arabic Typesetting" panose="03020402040406030203" pitchFamily="66" charset="-78"/>
              </a:rPr>
              <a:t>الاصطناعي</a:t>
            </a:r>
          </a:p>
          <a:p>
            <a:pPr algn="ctr" rtl="1"/>
            <a:endParaRPr lang="ar-DZ" sz="4400" dirty="0">
              <a:solidFill>
                <a:srgbClr val="FFFF00"/>
              </a:solidFill>
              <a:latin typeface="Arabic Typesetting" panose="03020402040406030203" pitchFamily="66" charset="-78"/>
              <a:cs typeface="Arabic Typesetting" panose="03020402040406030203" pitchFamily="66" charset="-78"/>
            </a:endParaRPr>
          </a:p>
          <a:p>
            <a:pPr algn="r" rtl="1">
              <a:lnSpc>
                <a:spcPct val="150000"/>
              </a:lnSpc>
            </a:pPr>
            <a:r>
              <a:rPr lang="ar-DZ" sz="3600" dirty="0" smtClean="0">
                <a:latin typeface="Arabic Typesetting" panose="03020402040406030203" pitchFamily="66" charset="-78"/>
                <a:cs typeface="Arabic Typesetting" panose="03020402040406030203" pitchFamily="66" charset="-78"/>
              </a:rPr>
              <a:t>3- الذكاء </a:t>
            </a:r>
            <a:r>
              <a:rPr lang="ar-DZ" sz="3600" dirty="0">
                <a:latin typeface="Arabic Typesetting" panose="03020402040406030203" pitchFamily="66" charset="-78"/>
                <a:cs typeface="Arabic Typesetting" panose="03020402040406030203" pitchFamily="66" charset="-78"/>
              </a:rPr>
              <a:t>الاصطناعي الفائق </a:t>
            </a:r>
            <a:r>
              <a:rPr lang="fr-FR" sz="3600" dirty="0" smtClean="0">
                <a:solidFill>
                  <a:srgbClr val="FFC000"/>
                </a:solidFill>
                <a:latin typeface="Arabic Typesetting" panose="03020402040406030203" pitchFamily="66" charset="-78"/>
                <a:cs typeface="Arabic Typesetting" panose="03020402040406030203" pitchFamily="66" charset="-78"/>
              </a:rPr>
              <a:t>ASI</a:t>
            </a:r>
            <a:endParaRPr lang="fr-FR" sz="3600" dirty="0">
              <a:solidFill>
                <a:srgbClr val="FFC000"/>
              </a:solidFill>
              <a:latin typeface="Arabic Typesetting" panose="03020402040406030203" pitchFamily="66" charset="-78"/>
              <a:cs typeface="Arabic Typesetting" panose="03020402040406030203" pitchFamily="66" charset="-78"/>
            </a:endParaRPr>
          </a:p>
          <a:p>
            <a:pPr lvl="1" algn="ctr" rtl="1">
              <a:lnSpc>
                <a:spcPct val="150000"/>
              </a:lnSpc>
            </a:pPr>
            <a:r>
              <a:rPr lang="ar-DZ" sz="3600" dirty="0">
                <a:latin typeface="Arabic Typesetting" panose="03020402040406030203" pitchFamily="66" charset="-78"/>
                <a:cs typeface="Arabic Typesetting" panose="03020402040406030203" pitchFamily="66" charset="-78"/>
              </a:rPr>
              <a:t>شرح: ذكاء يتجاوز الذكاء البشري في جميع المجالات.</a:t>
            </a:r>
          </a:p>
          <a:p>
            <a:pPr lvl="1" algn="ctr" rtl="1">
              <a:lnSpc>
                <a:spcPct val="150000"/>
              </a:lnSpc>
            </a:pPr>
            <a:r>
              <a:rPr lang="ar-DZ" sz="3600" dirty="0">
                <a:latin typeface="Arabic Typesetting" panose="03020402040406030203" pitchFamily="66" charset="-78"/>
                <a:cs typeface="Arabic Typesetting" panose="03020402040406030203" pitchFamily="66" charset="-78"/>
              </a:rPr>
              <a:t>مفهوم نظري: يثير تساؤلات حول المستقبل.</a:t>
            </a: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37742642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96528"/>
            <a:ext cx="8457788" cy="793072"/>
          </a:xfrm>
        </p:spPr>
        <p:txBody>
          <a:bodyPr>
            <a:noAutofit/>
          </a:bodyPr>
          <a:lstStyle/>
          <a:p>
            <a:pPr algn="ctr"/>
            <a:r>
              <a:rPr lang="ar-DZ" sz="2400" b="1" dirty="0" smtClean="0">
                <a:solidFill>
                  <a:srgbClr val="FFC000"/>
                </a:solidFill>
              </a:rPr>
              <a:t>ل</a:t>
            </a:r>
            <a:r>
              <a:rPr lang="ar-SA" sz="2400" b="1" dirty="0" smtClean="0">
                <a:solidFill>
                  <a:srgbClr val="FFC000"/>
                </a:solidFill>
              </a:rPr>
              <a:t>فهم </a:t>
            </a:r>
            <a:r>
              <a:rPr lang="ar-SA" sz="2400" b="1" dirty="0">
                <a:solidFill>
                  <a:srgbClr val="FFC000"/>
                </a:solidFill>
              </a:rPr>
              <a:t>الآثار الأخلاقية للذكاء الاصطناعي وأفضل </a:t>
            </a:r>
            <a:r>
              <a:rPr lang="ar-SA" sz="2400" b="1" dirty="0" smtClean="0">
                <a:solidFill>
                  <a:srgbClr val="FFC000"/>
                </a:solidFill>
              </a:rPr>
              <a:t>ممارساته</a:t>
            </a:r>
            <a:r>
              <a:rPr lang="ar-DZ" sz="2400" b="1" dirty="0" smtClean="0">
                <a:solidFill>
                  <a:srgbClr val="FFC000"/>
                </a:solidFill>
              </a:rPr>
              <a:t> يكون بالإجابة على الأسئلة التالية:</a:t>
            </a:r>
            <a:endParaRPr lang="fr-FR" sz="24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26</a:t>
            </a:fld>
            <a:endParaRPr lang="en-US" dirty="0"/>
          </a:p>
        </p:txBody>
      </p:sp>
      <p:sp>
        <p:nvSpPr>
          <p:cNvPr id="6" name="Rectangle 1"/>
          <p:cNvSpPr>
            <a:spLocks noGrp="1" noChangeArrowheads="1"/>
          </p:cNvSpPr>
          <p:nvPr>
            <p:ph idx="1"/>
          </p:nvPr>
        </p:nvSpPr>
        <p:spPr bwMode="auto">
          <a:xfrm>
            <a:off x="266330" y="1736858"/>
            <a:ext cx="909644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200000"/>
              </a:lnSpc>
              <a:spcBef>
                <a:spcPct val="0"/>
              </a:spcBef>
              <a:spcAft>
                <a:spcPct val="0"/>
              </a:spcAft>
              <a:buClrTx/>
              <a:buSzTx/>
              <a:buNone/>
              <a:tabLst/>
            </a:pPr>
            <a:r>
              <a:rPr lang="ar-DZ" altLang="fr-FR" b="1" dirty="0" smtClean="0">
                <a:solidFill>
                  <a:srgbClr val="FF0000"/>
                </a:solidFill>
                <a:latin typeface="Arial" panose="020B0604020202020204" pitchFamily="34" charset="0"/>
                <a:cs typeface="Arial" panose="020B0604020202020204" pitchFamily="34" charset="0"/>
              </a:rPr>
              <a:t>- ا</a:t>
            </a:r>
            <a:r>
              <a:rPr kumimoji="0" lang="ar-SA"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لتحيز والتمييز</a:t>
            </a:r>
            <a:r>
              <a:rPr kumimoji="0" lang="fr-FR"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 </a:t>
            </a:r>
            <a:r>
              <a:rPr lang="fr-FR" altLang="fr-FR" b="1" dirty="0" smtClean="0">
                <a:solidFill>
                  <a:srgbClr val="FF0000"/>
                </a:solidFill>
                <a:latin typeface="Arial" panose="020B0604020202020204" pitchFamily="34" charset="0"/>
                <a:cs typeface="Arial" panose="020B0604020202020204" pitchFamily="34" charset="0"/>
              </a:rPr>
              <a:t>:</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كيف يمكن للذكاء الاصطناعي أن يعكس أو يزيد من التحيزات الموجودة في البيانات؟</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1704975" marR="0" lvl="0" indent="-1704975" algn="r" defTabSz="914400" rtl="1" eaLnBrk="0" fontAlgn="base" latinLnBrk="0" hangingPunct="0">
              <a:lnSpc>
                <a:spcPct val="200000"/>
              </a:lnSpc>
              <a:spcBef>
                <a:spcPct val="0"/>
              </a:spcBef>
              <a:spcAft>
                <a:spcPct val="0"/>
              </a:spcAft>
              <a:buClrTx/>
              <a:buSzTx/>
              <a:buNone/>
              <a:tabLst/>
            </a:pPr>
            <a:r>
              <a:rPr kumimoji="0" lang="ar-DZ"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الخصوصية والأمن</a:t>
            </a:r>
            <a:r>
              <a:rPr kumimoji="0" lang="fr-FR"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a:t>
            </a:r>
            <a:r>
              <a:rPr kumimoji="0" lang="fr-FR" altLang="fr-FR" sz="1800" b="0" i="0" u="none" strike="noStrike" cap="none" normalizeH="0" baseline="0" dirty="0" smtClean="0">
                <a:ln>
                  <a:noFill/>
                </a:ln>
                <a:solidFill>
                  <a:srgbClr val="FF0000"/>
                </a:solidFill>
                <a:effectLst/>
                <a:latin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كيف يتم جمع بيانات المستخدمين واستخدامها في أنظمة الذكاء الاصطناعي، وما هي المخاطر </a:t>
            </a:r>
            <a:r>
              <a:rPr kumimoji="0" lang="ar-DZ"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المحتملة؟</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R="0" lvl="0" algn="r" defTabSz="914400" rtl="1" eaLnBrk="0" fontAlgn="base" latinLnBrk="0" hangingPunct="0">
              <a:lnSpc>
                <a:spcPct val="200000"/>
              </a:lnSpc>
              <a:spcBef>
                <a:spcPct val="0"/>
              </a:spcBef>
              <a:spcAft>
                <a:spcPct val="0"/>
              </a:spcAft>
              <a:buClrTx/>
              <a:buSzTx/>
              <a:buFontTx/>
              <a:buChar char="-"/>
              <a:tabLst/>
            </a:pPr>
            <a:r>
              <a:rPr kumimoji="0" lang="ar-SA"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المساءلة والشفافية</a:t>
            </a:r>
            <a:r>
              <a:rPr kumimoji="0" lang="fr-FR"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a:t>
            </a:r>
            <a:r>
              <a:rPr kumimoji="0" lang="fr-FR" altLang="fr-FR" sz="1800" b="0" i="0" u="none" strike="noStrike" cap="none" normalizeH="0" baseline="0" dirty="0" smtClean="0">
                <a:ln>
                  <a:noFill/>
                </a:ln>
                <a:solidFill>
                  <a:srgbClr val="FF0000"/>
                </a:solidFill>
                <a:effectLst/>
                <a:latin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من المسؤول عن القرارات التي تتخذها أنظمة الذكاء الاصطناعي؟</a:t>
            </a:r>
            <a:endParaRPr kumimoji="0" lang="ar-DZ"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1" eaLnBrk="0" fontAlgn="base" latinLnBrk="0" hangingPunct="0">
              <a:lnSpc>
                <a:spcPct val="200000"/>
              </a:lnSpc>
              <a:spcBef>
                <a:spcPct val="0"/>
              </a:spcBef>
              <a:spcAft>
                <a:spcPct val="0"/>
              </a:spcAft>
              <a:buClrTx/>
              <a:buSzTx/>
              <a:buNone/>
              <a:tabLst/>
            </a:pPr>
            <a:r>
              <a:rPr lang="ar-DZ" altLang="fr-FR" dirty="0">
                <a:solidFill>
                  <a:schemeClr val="tx1"/>
                </a:solidFill>
                <a:latin typeface="Arial" panose="020B0604020202020204" pitchFamily="34" charset="0"/>
                <a:cs typeface="Arial" panose="020B0604020202020204" pitchFamily="34" charset="0"/>
              </a:rPr>
              <a:t> </a:t>
            </a:r>
            <a:r>
              <a:rPr lang="ar-DZ" altLang="fr-FR" dirty="0" smtClean="0">
                <a:solidFill>
                  <a:schemeClr val="tx1"/>
                </a:solidFill>
                <a:latin typeface="Arial" panose="020B0604020202020204" pitchFamily="34" charset="0"/>
                <a:cs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وكيف يمكن فهم طريقة عمل هذه الأنظمة؟</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00000"/>
              </a:lnSpc>
              <a:spcBef>
                <a:spcPct val="0"/>
              </a:spcBef>
              <a:spcAft>
                <a:spcPct val="0"/>
              </a:spcAft>
              <a:buClrTx/>
              <a:buSzTx/>
              <a:buNone/>
              <a:tabLst/>
            </a:pPr>
            <a:r>
              <a:rPr kumimoji="0" lang="ar-DZ"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تأثير الذكاء الاصطناعي على الوظائف</a:t>
            </a:r>
            <a:r>
              <a:rPr kumimoji="0" lang="fr-FR"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a:t>
            </a:r>
            <a:r>
              <a:rPr kumimoji="0" lang="fr-FR" altLang="fr-FR" sz="1800" b="0" i="0" u="none" strike="noStrike" cap="none" normalizeH="0" baseline="0" dirty="0" smtClean="0">
                <a:ln>
                  <a:noFill/>
                </a:ln>
                <a:solidFill>
                  <a:srgbClr val="FF0000"/>
                </a:solidFill>
                <a:effectLst/>
                <a:latin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ما هو تأثير </a:t>
            </a:r>
            <a:r>
              <a:rPr kumimoji="0" lang="ar-SA" altLang="fr-FR" sz="18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الأتمتة</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على سوق العمل؟</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r" defTabSz="914400" rtl="1" eaLnBrk="0" fontAlgn="base" latinLnBrk="0" hangingPunct="0">
              <a:lnSpc>
                <a:spcPct val="200000"/>
              </a:lnSpc>
              <a:spcBef>
                <a:spcPct val="0"/>
              </a:spcBef>
              <a:spcAft>
                <a:spcPct val="0"/>
              </a:spcAft>
              <a:buClrTx/>
              <a:buSzTx/>
              <a:buNone/>
              <a:tabLst/>
            </a:pPr>
            <a:r>
              <a:rPr kumimoji="0" lang="ar-DZ"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 </a:t>
            </a:r>
            <a:r>
              <a:rPr kumimoji="0" lang="ar-SA"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الاستخدام المسؤول للذكاء الاصطناعي</a:t>
            </a:r>
            <a:r>
              <a:rPr kumimoji="0" lang="fr-FR" altLang="fr-FR" sz="1800" b="1" i="0" u="none" strike="noStrike" cap="none" normalizeH="0" baseline="0" dirty="0" smtClean="0">
                <a:ln>
                  <a:noFill/>
                </a:ln>
                <a:solidFill>
                  <a:srgbClr val="FF0000"/>
                </a:solidFill>
                <a:effectLst/>
                <a:latin typeface="Arial" panose="020B0604020202020204" pitchFamily="34" charset="0"/>
                <a:cs typeface="Arial" panose="020B0604020202020204" pitchFamily="34" charset="0"/>
              </a:rPr>
              <a:t>:</a:t>
            </a:r>
            <a:r>
              <a:rPr kumimoji="0" lang="fr-FR" altLang="fr-FR" sz="1800" b="0" i="0" u="none" strike="noStrike" cap="none" normalizeH="0" baseline="0" dirty="0" smtClean="0">
                <a:ln>
                  <a:noFill/>
                </a:ln>
                <a:solidFill>
                  <a:srgbClr val="FF0000"/>
                </a:solidFill>
                <a:effectLst/>
                <a:latin typeface="Arial" panose="020B0604020202020204" pitchFamily="34" charset="0"/>
              </a:rPr>
              <a:t> </a:t>
            </a:r>
            <a:r>
              <a:rPr kumimoji="0" lang="ar-SA" alt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كيف يمكن ضمان استخدام هذه التقنية بطرق مفيدة وآمنة للمجتمع؟</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900393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5291" y="2160589"/>
            <a:ext cx="8596668" cy="1320800"/>
          </a:xfrm>
        </p:spPr>
        <p:txBody>
          <a:bodyPr>
            <a:normAutofit fontScale="90000"/>
          </a:bodyPr>
          <a:lstStyle/>
          <a:p>
            <a:pPr algn="ctr" rtl="1"/>
            <a:r>
              <a:rPr lang="ar-DZ" dirty="0" smtClean="0"/>
              <a:t>...؟؟؟</a:t>
            </a:r>
            <a:r>
              <a:rPr lang="fr-FR" dirty="0" smtClean="0"/>
              <a:t/>
            </a:r>
            <a:br>
              <a:rPr lang="fr-FR" dirty="0" smtClean="0"/>
            </a:br>
            <a:r>
              <a:rPr lang="ar-DZ" dirty="0" smtClean="0"/>
              <a:t>نقاش مفتوح</a:t>
            </a:r>
            <a:r>
              <a:rPr lang="ar-DZ" dirty="0" smtClean="0"/>
              <a:t/>
            </a:r>
            <a:br>
              <a:rPr lang="ar-DZ" dirty="0" smtClean="0"/>
            </a:br>
            <a:endParaRPr lang="fr-FR"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140537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7352" y="771342"/>
            <a:ext cx="9380534" cy="5270020"/>
          </a:xfrm>
        </p:spPr>
        <p:txBody>
          <a:bodyPr>
            <a:normAutofit fontScale="70000" lnSpcReduction="20000"/>
          </a:bodyPr>
          <a:lstStyle/>
          <a:p>
            <a:pPr marL="0" indent="0" algn="ctr" rtl="1">
              <a:lnSpc>
                <a:spcPct val="300000"/>
              </a:lnSpc>
              <a:buNone/>
            </a:pPr>
            <a:r>
              <a:rPr lang="ar-DZ" sz="3600" b="1" dirty="0">
                <a:solidFill>
                  <a:schemeClr val="accent1"/>
                </a:solidFill>
              </a:rPr>
              <a:t>التحيز والتمييز: </a:t>
            </a:r>
            <a:endParaRPr lang="ar-DZ" sz="3600" b="1" dirty="0" smtClean="0">
              <a:solidFill>
                <a:schemeClr val="accent1"/>
              </a:solidFill>
            </a:endParaRPr>
          </a:p>
          <a:p>
            <a:pPr marL="0" indent="0" algn="ctr" rtl="1">
              <a:lnSpc>
                <a:spcPct val="300000"/>
              </a:lnSpc>
              <a:buNone/>
            </a:pPr>
            <a:r>
              <a:rPr lang="ar-DZ" sz="2900" b="1" dirty="0" smtClean="0">
                <a:solidFill>
                  <a:srgbClr val="FF0000"/>
                </a:solidFill>
              </a:rPr>
              <a:t>- الأثر</a:t>
            </a:r>
            <a:r>
              <a:rPr lang="ar-DZ" sz="2900" b="1" dirty="0">
                <a:solidFill>
                  <a:srgbClr val="FF0000"/>
                </a:solidFill>
              </a:rPr>
              <a:t>:</a:t>
            </a:r>
            <a:r>
              <a:rPr lang="ar-DZ" sz="2900" dirty="0">
                <a:solidFill>
                  <a:srgbClr val="FF0000"/>
                </a:solidFill>
              </a:rPr>
              <a:t> </a:t>
            </a:r>
            <a:r>
              <a:rPr lang="ar-DZ" sz="2900" dirty="0"/>
              <a:t>يمكن لأنظمة الذكاء الاصطناعي أن تعكس أو تزيد من التحيزات الموجودة في البيانات، مما يؤدي إلى قرارات تمييزية في مجالات مثل التوظيف، والإقراض، والعدالة الجنائية، والرعاية الصحية.</a:t>
            </a:r>
          </a:p>
          <a:p>
            <a:pPr marL="0" indent="0" algn="r" rtl="1">
              <a:lnSpc>
                <a:spcPct val="300000"/>
              </a:lnSpc>
              <a:buNone/>
            </a:pPr>
            <a:r>
              <a:rPr lang="ar-DZ" sz="2900" b="1" dirty="0" smtClean="0">
                <a:solidFill>
                  <a:srgbClr val="FF0000"/>
                </a:solidFill>
              </a:rPr>
              <a:t>- الأهمية </a:t>
            </a:r>
            <a:r>
              <a:rPr lang="ar-DZ" sz="2900" b="1" dirty="0">
                <a:solidFill>
                  <a:srgbClr val="FF0000"/>
                </a:solidFill>
              </a:rPr>
              <a:t>الأخلاقية:</a:t>
            </a:r>
            <a:r>
              <a:rPr lang="ar-DZ" sz="2900" dirty="0">
                <a:solidFill>
                  <a:srgbClr val="FF0000"/>
                </a:solidFill>
              </a:rPr>
              <a:t> </a:t>
            </a:r>
            <a:r>
              <a:rPr lang="ar-DZ" sz="2900" dirty="0"/>
              <a:t>تهديد مبادئ العدالة والمساواة وتكافؤ الفرص.</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13132571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841" y="389602"/>
            <a:ext cx="9380534" cy="5270020"/>
          </a:xfrm>
        </p:spPr>
        <p:txBody>
          <a:bodyPr>
            <a:normAutofit/>
          </a:bodyPr>
          <a:lstStyle/>
          <a:p>
            <a:pPr marL="0" indent="0" algn="ctr" rtl="1">
              <a:buNone/>
            </a:pPr>
            <a:r>
              <a:rPr lang="ar-DZ" sz="2800" b="1" dirty="0">
                <a:solidFill>
                  <a:schemeClr val="accent1"/>
                </a:solidFill>
              </a:rPr>
              <a:t>الخصوصية والمراقبة</a:t>
            </a:r>
            <a:r>
              <a:rPr lang="ar-DZ" sz="2800" b="1" dirty="0" smtClean="0">
                <a:solidFill>
                  <a:schemeClr val="accent1"/>
                </a:solidFill>
              </a:rPr>
              <a:t>:</a:t>
            </a:r>
          </a:p>
          <a:p>
            <a:pPr marL="0" indent="0" algn="ctr" rtl="1">
              <a:buNone/>
            </a:pPr>
            <a:endParaRPr lang="ar-DZ" sz="2800" dirty="0">
              <a:solidFill>
                <a:schemeClr val="accent1"/>
              </a:solidFill>
            </a:endParaRPr>
          </a:p>
          <a:p>
            <a:pPr algn="r" rtl="1">
              <a:lnSpc>
                <a:spcPct val="200000"/>
              </a:lnSpc>
              <a:buFontTx/>
              <a:buChar char="-"/>
            </a:pPr>
            <a:r>
              <a:rPr lang="ar-DZ" sz="2000" b="1" dirty="0" smtClean="0">
                <a:solidFill>
                  <a:srgbClr val="FF0000"/>
                </a:solidFill>
              </a:rPr>
              <a:t>الأثر</a:t>
            </a:r>
            <a:r>
              <a:rPr lang="ar-DZ" sz="2000" b="1" dirty="0">
                <a:solidFill>
                  <a:srgbClr val="FF0000"/>
                </a:solidFill>
              </a:rPr>
              <a:t>:</a:t>
            </a:r>
            <a:r>
              <a:rPr lang="ar-DZ" sz="2000" dirty="0">
                <a:solidFill>
                  <a:srgbClr val="FF0000"/>
                </a:solidFill>
              </a:rPr>
              <a:t> </a:t>
            </a:r>
            <a:r>
              <a:rPr lang="ar-DZ" sz="2000" dirty="0"/>
              <a:t>تتطلب العديد من تطبيقات الذكاء الاصطناعي جمع كميات هائلة من البيانات الشخصية، مما يثير مخاوف بشأن كيفية استخدام هذه البيانات وتخزينها وحمايتها من الوصول غير المصرح به. يمكن أن تؤدي تقنيات مثل التعرف على الوجه والمراقبة المستمرة إلى تقويض الحق في الخصوصية والشعور بالحرية</a:t>
            </a:r>
            <a:r>
              <a:rPr lang="ar-DZ" sz="2000" dirty="0" smtClean="0"/>
              <a:t>.</a:t>
            </a:r>
          </a:p>
          <a:p>
            <a:pPr algn="r" rtl="1">
              <a:lnSpc>
                <a:spcPct val="200000"/>
              </a:lnSpc>
              <a:buFontTx/>
              <a:buChar char="-"/>
            </a:pPr>
            <a:endParaRPr lang="ar-DZ" sz="2000" dirty="0"/>
          </a:p>
          <a:p>
            <a:pPr marL="0" indent="0" algn="r" rtl="1">
              <a:lnSpc>
                <a:spcPct val="200000"/>
              </a:lnSpc>
              <a:buNone/>
            </a:pPr>
            <a:r>
              <a:rPr lang="ar-DZ" sz="2000" b="1" dirty="0" smtClean="0">
                <a:solidFill>
                  <a:srgbClr val="FF0000"/>
                </a:solidFill>
              </a:rPr>
              <a:t>- الأهمية </a:t>
            </a:r>
            <a:r>
              <a:rPr lang="ar-DZ" sz="2000" b="1" dirty="0">
                <a:solidFill>
                  <a:srgbClr val="FF0000"/>
                </a:solidFill>
              </a:rPr>
              <a:t>الأخلاقية:</a:t>
            </a:r>
            <a:r>
              <a:rPr lang="ar-DZ" sz="2000" dirty="0">
                <a:solidFill>
                  <a:srgbClr val="FF0000"/>
                </a:solidFill>
              </a:rPr>
              <a:t> </a:t>
            </a:r>
            <a:r>
              <a:rPr lang="ar-DZ" sz="2000" dirty="0"/>
              <a:t>انتهاك الحق في الخصوصية والاستقلالية الفردية.</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2146779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1596" y="1067728"/>
            <a:ext cx="10813774" cy="6398295"/>
          </a:xfrm>
        </p:spPr>
        <p:txBody>
          <a:bodyPr>
            <a:noAutofit/>
          </a:bodyPr>
          <a:lstStyle/>
          <a:p>
            <a:pPr algn="r" rtl="1">
              <a:lnSpc>
                <a:spcPct val="200000"/>
              </a:lnSpc>
            </a:pPr>
            <a:r>
              <a:rPr lang="ar-SA" sz="2000" b="1" dirty="0"/>
              <a:t>الذكاء الاصطناعي وتطبيقاته في العلوم الإنسانية </a:t>
            </a:r>
            <a:r>
              <a:rPr lang="ar-DZ" sz="2000" b="1" dirty="0"/>
              <a:t>وال</a:t>
            </a:r>
            <a:r>
              <a:rPr lang="ar-SA" sz="2000" b="1" dirty="0" smtClean="0"/>
              <a:t>اجتماعية</a:t>
            </a:r>
            <a:r>
              <a:rPr lang="ar-DZ" sz="2000" b="1" dirty="0" smtClean="0"/>
              <a:t> </a:t>
            </a:r>
            <a:r>
              <a:rPr lang="fr-FR" sz="2000" b="1" dirty="0" smtClean="0"/>
              <a:t>SHS</a:t>
            </a:r>
            <a:endParaRPr lang="fr-FR" sz="2000" b="1" dirty="0"/>
          </a:p>
          <a:p>
            <a:pPr marL="715963" indent="-268288" algn="r" rtl="1">
              <a:lnSpc>
                <a:spcPct val="250000"/>
              </a:lnSpc>
              <a:buFont typeface="Wingdings" panose="05000000000000000000" pitchFamily="2" charset="2"/>
              <a:buChar char="ü"/>
            </a:pPr>
            <a:r>
              <a:rPr lang="ar-SA" sz="2000" b="1" dirty="0"/>
              <a:t>يستخدم</a:t>
            </a:r>
            <a:r>
              <a:rPr lang="ar-DZ" sz="2000" b="1" dirty="0"/>
              <a:t>:</a:t>
            </a:r>
          </a:p>
          <a:p>
            <a:pPr marL="715963" indent="-536575" algn="r" rtl="1">
              <a:lnSpc>
                <a:spcPct val="250000"/>
              </a:lnSpc>
              <a:buNone/>
            </a:pPr>
            <a:r>
              <a:rPr lang="ar-SA" sz="2000" dirty="0"/>
              <a:t>- </a:t>
            </a:r>
            <a:r>
              <a:rPr lang="ar-SA" sz="2000" dirty="0">
                <a:solidFill>
                  <a:srgbClr val="00B0F0"/>
                </a:solidFill>
              </a:rPr>
              <a:t>القدرة على إجراء التجميع السلوكي الاجتماعي في الاستطلاعات </a:t>
            </a:r>
            <a:r>
              <a:rPr lang="ar-SA" sz="2000" dirty="0" err="1">
                <a:solidFill>
                  <a:srgbClr val="00B0F0"/>
                </a:solidFill>
              </a:rPr>
              <a:t>والنمذجة</a:t>
            </a:r>
            <a:r>
              <a:rPr lang="ar-SA" sz="2000" dirty="0">
                <a:solidFill>
                  <a:srgbClr val="00B0F0"/>
                </a:solidFill>
              </a:rPr>
              <a:t> </a:t>
            </a:r>
            <a:r>
              <a:rPr lang="ar-SA" sz="2000" dirty="0" err="1">
                <a:solidFill>
                  <a:srgbClr val="00B0F0"/>
                </a:solidFill>
              </a:rPr>
              <a:t>التنبؤية</a:t>
            </a:r>
            <a:r>
              <a:rPr lang="ar-SA" sz="2000" dirty="0">
                <a:solidFill>
                  <a:srgbClr val="00B0F0"/>
                </a:solidFill>
              </a:rPr>
              <a:t>.</a:t>
            </a:r>
            <a:endParaRPr lang="fr-FR" sz="2000" dirty="0">
              <a:solidFill>
                <a:srgbClr val="00B0F0"/>
              </a:solidFill>
            </a:endParaRPr>
          </a:p>
          <a:p>
            <a:pPr marL="715963" indent="-536575" algn="r" rtl="1">
              <a:lnSpc>
                <a:spcPct val="250000"/>
              </a:lnSpc>
              <a:buNone/>
            </a:pPr>
            <a:r>
              <a:rPr lang="ar-SA" sz="2000" dirty="0"/>
              <a:t>- </a:t>
            </a:r>
            <a:r>
              <a:rPr lang="ar-SA" sz="2000" dirty="0">
                <a:solidFill>
                  <a:srgbClr val="FF0000"/>
                </a:solidFill>
              </a:rPr>
              <a:t>فهم المشاعر على الشبكات وكيفية تحليلها.</a:t>
            </a:r>
            <a:endParaRPr lang="fr-FR" sz="2000" dirty="0">
              <a:solidFill>
                <a:srgbClr val="FF0000"/>
              </a:solidFill>
            </a:endParaRPr>
          </a:p>
          <a:p>
            <a:pPr marL="715963" indent="-536575" algn="r" rtl="1">
              <a:lnSpc>
                <a:spcPct val="250000"/>
              </a:lnSpc>
              <a:buNone/>
            </a:pPr>
            <a:r>
              <a:rPr lang="ar-SA" sz="2000" dirty="0"/>
              <a:t>- القدرة على استخراج النصوص من الخطب السياسية.</a:t>
            </a:r>
            <a:endParaRPr lang="fr-FR" sz="2000" dirty="0"/>
          </a:p>
          <a:p>
            <a:pPr marL="715963" indent="-536575" algn="r" rtl="1">
              <a:lnSpc>
                <a:spcPct val="250000"/>
              </a:lnSpc>
              <a:buNone/>
            </a:pPr>
            <a:r>
              <a:rPr lang="ar-SA" sz="2000" dirty="0"/>
              <a:t>- </a:t>
            </a:r>
            <a:r>
              <a:rPr lang="ar-SA" sz="2000" dirty="0">
                <a:solidFill>
                  <a:srgbClr val="FFFF00"/>
                </a:solidFill>
              </a:rPr>
              <a:t>القدرة على تحليل الشبكات الاجتماعية.</a:t>
            </a:r>
            <a:endParaRPr lang="fr-FR" sz="2000" dirty="0">
              <a:solidFill>
                <a:srgbClr val="FFFF00"/>
              </a:solidFill>
            </a:endParaRPr>
          </a:p>
        </p:txBody>
      </p:sp>
    </p:spTree>
    <p:extLst>
      <p:ext uri="{BB962C8B-B14F-4D97-AF65-F5344CB8AC3E}">
        <p14:creationId xmlns:p14="http://schemas.microsoft.com/office/powerpoint/2010/main" val="3200949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4086" y="123272"/>
            <a:ext cx="9380534" cy="5270020"/>
          </a:xfrm>
        </p:spPr>
        <p:txBody>
          <a:bodyPr>
            <a:normAutofit fontScale="92500" lnSpcReduction="20000"/>
          </a:bodyPr>
          <a:lstStyle/>
          <a:p>
            <a:pPr marL="0" indent="0" algn="ctr" rtl="1">
              <a:lnSpc>
                <a:spcPct val="200000"/>
              </a:lnSpc>
              <a:buNone/>
            </a:pPr>
            <a:r>
              <a:rPr lang="ar-DZ" sz="2400" b="1" dirty="0">
                <a:solidFill>
                  <a:schemeClr val="accent1"/>
                </a:solidFill>
              </a:rPr>
              <a:t>المساءلة والشفافية</a:t>
            </a:r>
            <a:r>
              <a:rPr lang="ar-DZ" sz="2400" b="1" dirty="0" smtClean="0">
                <a:solidFill>
                  <a:schemeClr val="accent1"/>
                </a:solidFill>
              </a:rPr>
              <a:t>:</a:t>
            </a:r>
          </a:p>
          <a:p>
            <a:pPr marL="0" indent="0" algn="ctr" rtl="1">
              <a:lnSpc>
                <a:spcPct val="200000"/>
              </a:lnSpc>
              <a:buNone/>
            </a:pPr>
            <a:endParaRPr lang="ar-DZ" sz="2400" dirty="0">
              <a:solidFill>
                <a:schemeClr val="accent1"/>
              </a:solidFill>
            </a:endParaRPr>
          </a:p>
          <a:p>
            <a:pPr algn="r" rtl="1">
              <a:lnSpc>
                <a:spcPct val="200000"/>
              </a:lnSpc>
              <a:buFontTx/>
              <a:buChar char="-"/>
            </a:pPr>
            <a:r>
              <a:rPr lang="ar-DZ" sz="2000" b="1" dirty="0" smtClean="0">
                <a:solidFill>
                  <a:srgbClr val="FF0000"/>
                </a:solidFill>
              </a:rPr>
              <a:t>الأثر</a:t>
            </a:r>
            <a:r>
              <a:rPr lang="ar-DZ" sz="2000" b="1" dirty="0">
                <a:solidFill>
                  <a:srgbClr val="FF0000"/>
                </a:solidFill>
              </a:rPr>
              <a:t>:</a:t>
            </a:r>
            <a:r>
              <a:rPr lang="ar-DZ" sz="2000" dirty="0">
                <a:solidFill>
                  <a:srgbClr val="FF0000"/>
                </a:solidFill>
              </a:rPr>
              <a:t> </a:t>
            </a:r>
            <a:r>
              <a:rPr lang="ar-DZ" sz="2000" dirty="0"/>
              <a:t>قد يكون من الصعب فهم كيفية اتخاذ أنظمة الذكاء الاصطناعي </a:t>
            </a:r>
            <a:r>
              <a:rPr lang="ar-DZ" sz="2000" dirty="0" smtClean="0"/>
              <a:t>المعقدة  </a:t>
            </a:r>
          </a:p>
          <a:p>
            <a:pPr marL="0" indent="0" algn="r" rtl="1">
              <a:lnSpc>
                <a:spcPct val="200000"/>
              </a:lnSpc>
              <a:buNone/>
            </a:pPr>
            <a:r>
              <a:rPr lang="ar-DZ" sz="2000" dirty="0"/>
              <a:t> </a:t>
            </a:r>
            <a:r>
              <a:rPr lang="ar-DZ" sz="2000" dirty="0" smtClean="0"/>
              <a:t> </a:t>
            </a:r>
            <a:r>
              <a:rPr lang="ar-DZ" sz="2000" dirty="0"/>
              <a:t>(خاصة نماذج التعلم العميق) لقراراتها، مما يجعل من الصعب تحديد المسؤولية عند حدوث أخطاء أو نتائج غير مرغوب فيها. نقص الشفافية يمكن أن يقوض الثقة في هذه التقنيات</a:t>
            </a:r>
            <a:r>
              <a:rPr lang="ar-DZ" sz="2000" dirty="0" smtClean="0"/>
              <a:t>.</a:t>
            </a:r>
          </a:p>
          <a:p>
            <a:pPr marL="0" indent="0" algn="r" rtl="1">
              <a:lnSpc>
                <a:spcPct val="200000"/>
              </a:lnSpc>
              <a:buNone/>
            </a:pPr>
            <a:endParaRPr lang="ar-DZ" sz="2000" dirty="0"/>
          </a:p>
          <a:p>
            <a:pPr marL="0" indent="0" algn="r" rtl="1">
              <a:lnSpc>
                <a:spcPct val="200000"/>
              </a:lnSpc>
              <a:buNone/>
            </a:pPr>
            <a:r>
              <a:rPr lang="ar-DZ" sz="2000" b="1" dirty="0" smtClean="0">
                <a:solidFill>
                  <a:srgbClr val="FF0000"/>
                </a:solidFill>
              </a:rPr>
              <a:t>- الأهمية </a:t>
            </a:r>
            <a:r>
              <a:rPr lang="ar-DZ" sz="2000" b="1" dirty="0">
                <a:solidFill>
                  <a:srgbClr val="FF0000"/>
                </a:solidFill>
              </a:rPr>
              <a:t>الأخلاقية:</a:t>
            </a:r>
            <a:r>
              <a:rPr lang="ar-DZ" sz="2000" dirty="0">
                <a:solidFill>
                  <a:srgbClr val="FF0000"/>
                </a:solidFill>
              </a:rPr>
              <a:t> </a:t>
            </a:r>
            <a:r>
              <a:rPr lang="ar-DZ" sz="2000" dirty="0"/>
              <a:t>صعوبة تحديد المسؤولية والمحاسبة، وتقويض الثقة والقدرة على تصحيح الأخطاء.</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24113592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4086" y="123272"/>
            <a:ext cx="9380534" cy="5270020"/>
          </a:xfrm>
        </p:spPr>
        <p:txBody>
          <a:bodyPr>
            <a:normAutofit fontScale="92500" lnSpcReduction="10000"/>
          </a:bodyPr>
          <a:lstStyle/>
          <a:p>
            <a:pPr marL="0" indent="0" algn="ctr" rtl="1">
              <a:lnSpc>
                <a:spcPct val="200000"/>
              </a:lnSpc>
              <a:buNone/>
            </a:pPr>
            <a:r>
              <a:rPr lang="ar-DZ" sz="2400" b="1" dirty="0">
                <a:solidFill>
                  <a:schemeClr val="accent1"/>
                </a:solidFill>
              </a:rPr>
              <a:t>تأثير الذكاء الاصطناعي على الوظائف</a:t>
            </a:r>
            <a:r>
              <a:rPr lang="ar-DZ" sz="2400" b="1" dirty="0" smtClean="0">
                <a:solidFill>
                  <a:schemeClr val="accent1"/>
                </a:solidFill>
              </a:rPr>
              <a:t>:</a:t>
            </a:r>
          </a:p>
          <a:p>
            <a:pPr marL="0" indent="0" algn="ctr" rtl="1">
              <a:lnSpc>
                <a:spcPct val="200000"/>
              </a:lnSpc>
              <a:buNone/>
            </a:pPr>
            <a:endParaRPr lang="ar-DZ" sz="2400" dirty="0">
              <a:solidFill>
                <a:schemeClr val="accent1"/>
              </a:solidFill>
            </a:endParaRPr>
          </a:p>
          <a:p>
            <a:pPr algn="r" rtl="1">
              <a:lnSpc>
                <a:spcPct val="200000"/>
              </a:lnSpc>
              <a:buFontTx/>
              <a:buChar char="-"/>
            </a:pPr>
            <a:r>
              <a:rPr lang="ar-DZ" sz="2400" b="1" dirty="0" smtClean="0">
                <a:solidFill>
                  <a:srgbClr val="FF0000"/>
                </a:solidFill>
              </a:rPr>
              <a:t>الأثر</a:t>
            </a:r>
            <a:r>
              <a:rPr lang="ar-DZ" sz="2400" b="1" dirty="0">
                <a:solidFill>
                  <a:srgbClr val="FF0000"/>
                </a:solidFill>
              </a:rPr>
              <a:t>:</a:t>
            </a:r>
            <a:r>
              <a:rPr lang="ar-DZ" sz="2400" dirty="0">
                <a:solidFill>
                  <a:srgbClr val="FF0000"/>
                </a:solidFill>
              </a:rPr>
              <a:t> </a:t>
            </a:r>
            <a:r>
              <a:rPr lang="ar-DZ" sz="2400" dirty="0"/>
              <a:t>يمكن </a:t>
            </a:r>
            <a:r>
              <a:rPr lang="ar-DZ" sz="2400" dirty="0" err="1"/>
              <a:t>للأتمتة</a:t>
            </a:r>
            <a:r>
              <a:rPr lang="ar-DZ" sz="2400" dirty="0"/>
              <a:t> التي يقودها الذكاء الاصطناعي أن تؤدي إلى فقدان الوظائف في بعض القطاعات، مما يخلق تحديات اقتصادية واجتماعية</a:t>
            </a:r>
            <a:r>
              <a:rPr lang="ar-DZ" sz="2400" dirty="0" smtClean="0"/>
              <a:t>.</a:t>
            </a:r>
          </a:p>
          <a:p>
            <a:pPr marL="0" indent="0" algn="r" rtl="1">
              <a:lnSpc>
                <a:spcPct val="200000"/>
              </a:lnSpc>
              <a:buNone/>
            </a:pPr>
            <a:endParaRPr lang="ar-DZ" sz="2400" dirty="0"/>
          </a:p>
          <a:p>
            <a:pPr marL="0" indent="0" algn="r" rtl="1">
              <a:lnSpc>
                <a:spcPct val="200000"/>
              </a:lnSpc>
              <a:buNone/>
            </a:pPr>
            <a:r>
              <a:rPr lang="ar-DZ" sz="2400" b="1" dirty="0" smtClean="0">
                <a:solidFill>
                  <a:srgbClr val="FF0000"/>
                </a:solidFill>
              </a:rPr>
              <a:t>- الأهمية </a:t>
            </a:r>
            <a:r>
              <a:rPr lang="ar-DZ" sz="2400" b="1" dirty="0">
                <a:solidFill>
                  <a:srgbClr val="FF0000"/>
                </a:solidFill>
              </a:rPr>
              <a:t>الأخلاقية:</a:t>
            </a:r>
            <a:r>
              <a:rPr lang="ar-DZ" sz="2400" dirty="0">
                <a:solidFill>
                  <a:srgbClr val="FF0000"/>
                </a:solidFill>
              </a:rPr>
              <a:t> </a:t>
            </a:r>
            <a:r>
              <a:rPr lang="ar-DZ" sz="2400" dirty="0"/>
              <a:t>مسؤولية ضمان انتقال عادل للعمال المتضررين وتوفير فرص جديدة.</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654893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4086" y="558278"/>
            <a:ext cx="9380534" cy="5270020"/>
          </a:xfrm>
        </p:spPr>
        <p:txBody>
          <a:bodyPr>
            <a:normAutofit/>
          </a:bodyPr>
          <a:lstStyle/>
          <a:p>
            <a:pPr marL="0" indent="0" algn="ctr" rtl="1">
              <a:buNone/>
            </a:pPr>
            <a:r>
              <a:rPr lang="ar-DZ" sz="2400" b="1" dirty="0">
                <a:solidFill>
                  <a:schemeClr val="accent1"/>
                </a:solidFill>
              </a:rPr>
              <a:t>الاستخدام الضار وسوء الاستخدام</a:t>
            </a:r>
            <a:r>
              <a:rPr lang="ar-DZ" sz="2400" b="1" dirty="0" smtClean="0">
                <a:solidFill>
                  <a:schemeClr val="accent1"/>
                </a:solidFill>
              </a:rPr>
              <a:t>:</a:t>
            </a:r>
          </a:p>
          <a:p>
            <a:pPr marL="0" indent="0" algn="ctr" rtl="1">
              <a:buNone/>
            </a:pPr>
            <a:endParaRPr lang="ar-DZ" sz="2400" dirty="0">
              <a:solidFill>
                <a:schemeClr val="accent1"/>
              </a:solidFill>
            </a:endParaRPr>
          </a:p>
          <a:p>
            <a:pPr algn="r" rtl="1">
              <a:lnSpc>
                <a:spcPct val="200000"/>
              </a:lnSpc>
              <a:buFontTx/>
              <a:buChar char="-"/>
            </a:pPr>
            <a:r>
              <a:rPr lang="ar-DZ" sz="2200" b="1" dirty="0" smtClean="0">
                <a:solidFill>
                  <a:srgbClr val="FF0000"/>
                </a:solidFill>
              </a:rPr>
              <a:t>الأثر</a:t>
            </a:r>
            <a:r>
              <a:rPr lang="ar-DZ" sz="2200" b="1" dirty="0">
                <a:solidFill>
                  <a:srgbClr val="FF0000"/>
                </a:solidFill>
              </a:rPr>
              <a:t>:</a:t>
            </a:r>
            <a:r>
              <a:rPr lang="ar-DZ" sz="2200" dirty="0">
                <a:solidFill>
                  <a:srgbClr val="FF0000"/>
                </a:solidFill>
              </a:rPr>
              <a:t> </a:t>
            </a:r>
            <a:r>
              <a:rPr lang="ar-DZ" sz="2200" dirty="0"/>
              <a:t>يمكن استخدام الذكاء الاصطناعي لأغراض ضارة مثل تطوير أسلحة ذاتية التشغيل، ونشر معلومات مضللة </a:t>
            </a:r>
            <a:r>
              <a:rPr lang="fr-FR" sz="2200" dirty="0" err="1" smtClean="0"/>
              <a:t>Deepfakes</a:t>
            </a:r>
            <a:r>
              <a:rPr lang="fr-FR" sz="2200" dirty="0" smtClean="0"/>
              <a:t>، </a:t>
            </a:r>
            <a:r>
              <a:rPr lang="ar-DZ" sz="2200" dirty="0"/>
              <a:t>وتنفيذ هجمات إلكترونية متطورة</a:t>
            </a:r>
            <a:r>
              <a:rPr lang="ar-DZ" sz="2200" dirty="0" smtClean="0"/>
              <a:t>.</a:t>
            </a:r>
          </a:p>
          <a:p>
            <a:pPr algn="r" rtl="1">
              <a:lnSpc>
                <a:spcPct val="200000"/>
              </a:lnSpc>
              <a:buFontTx/>
              <a:buChar char="-"/>
            </a:pPr>
            <a:endParaRPr lang="ar-DZ" sz="2200" dirty="0"/>
          </a:p>
          <a:p>
            <a:pPr marL="0" indent="0" algn="r" rtl="1">
              <a:lnSpc>
                <a:spcPct val="200000"/>
              </a:lnSpc>
              <a:buNone/>
            </a:pPr>
            <a:r>
              <a:rPr lang="ar-DZ" sz="2200" b="1" dirty="0" smtClean="0">
                <a:solidFill>
                  <a:srgbClr val="FF0000"/>
                </a:solidFill>
              </a:rPr>
              <a:t>- الأهمية </a:t>
            </a:r>
            <a:r>
              <a:rPr lang="ar-DZ" sz="2200" b="1" dirty="0">
                <a:solidFill>
                  <a:srgbClr val="FF0000"/>
                </a:solidFill>
              </a:rPr>
              <a:t>الأخلاقية:</a:t>
            </a:r>
            <a:r>
              <a:rPr lang="ar-DZ" sz="2200" dirty="0">
                <a:solidFill>
                  <a:srgbClr val="FF0000"/>
                </a:solidFill>
              </a:rPr>
              <a:t> </a:t>
            </a:r>
            <a:r>
              <a:rPr lang="ar-DZ" sz="2200" dirty="0"/>
              <a:t>ضرورة وضع ضوابط لمنع الاستخدام الضار وضمان استخدام التكنولوجيا لصالح البشرية.</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20080098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4086" y="558278"/>
            <a:ext cx="9380534" cy="5270020"/>
          </a:xfrm>
        </p:spPr>
        <p:txBody>
          <a:bodyPr>
            <a:normAutofit fontScale="85000" lnSpcReduction="10000"/>
          </a:bodyPr>
          <a:lstStyle/>
          <a:p>
            <a:pPr marL="0" indent="0" algn="ctr" rtl="1">
              <a:lnSpc>
                <a:spcPct val="200000"/>
              </a:lnSpc>
              <a:buNone/>
            </a:pPr>
            <a:r>
              <a:rPr lang="ar-DZ" sz="2400" b="1" dirty="0">
                <a:solidFill>
                  <a:schemeClr val="accent1"/>
                </a:solidFill>
              </a:rPr>
              <a:t>الاستقلالية البشرية والوكالة</a:t>
            </a:r>
            <a:r>
              <a:rPr lang="ar-DZ" sz="2400" b="1" dirty="0" smtClean="0">
                <a:solidFill>
                  <a:schemeClr val="accent1"/>
                </a:solidFill>
              </a:rPr>
              <a:t>:</a:t>
            </a:r>
          </a:p>
          <a:p>
            <a:pPr marL="0" indent="0" algn="ctr" rtl="1">
              <a:lnSpc>
                <a:spcPct val="200000"/>
              </a:lnSpc>
              <a:buNone/>
            </a:pPr>
            <a:endParaRPr lang="ar-DZ" sz="2400" dirty="0">
              <a:solidFill>
                <a:schemeClr val="accent1"/>
              </a:solidFill>
            </a:endParaRPr>
          </a:p>
          <a:p>
            <a:pPr algn="r" rtl="1">
              <a:lnSpc>
                <a:spcPct val="250000"/>
              </a:lnSpc>
              <a:buFontTx/>
              <a:buChar char="-"/>
            </a:pPr>
            <a:r>
              <a:rPr lang="ar-DZ" sz="2400" b="1" dirty="0" smtClean="0">
                <a:solidFill>
                  <a:srgbClr val="FF0000"/>
                </a:solidFill>
              </a:rPr>
              <a:t>الأثر</a:t>
            </a:r>
            <a:r>
              <a:rPr lang="ar-DZ" sz="2400" b="1" dirty="0">
                <a:solidFill>
                  <a:srgbClr val="FF0000"/>
                </a:solidFill>
              </a:rPr>
              <a:t>:</a:t>
            </a:r>
            <a:r>
              <a:rPr lang="ar-DZ" sz="2400" dirty="0">
                <a:solidFill>
                  <a:srgbClr val="FF0000"/>
                </a:solidFill>
              </a:rPr>
              <a:t> </a:t>
            </a:r>
            <a:r>
              <a:rPr lang="ar-DZ" sz="2400" dirty="0"/>
              <a:t>الاعتماد المفرط على أنظمة الذكاء الاصطناعي في اتخاذ القرارات قد يقلل من قدرة الإنسان على التفكير النقدي واتخاذ الخيارات المستقلة</a:t>
            </a:r>
            <a:r>
              <a:rPr lang="ar-DZ" sz="2400" dirty="0" smtClean="0"/>
              <a:t>.</a:t>
            </a:r>
          </a:p>
          <a:p>
            <a:pPr marL="0" indent="0" algn="r" rtl="1">
              <a:lnSpc>
                <a:spcPct val="250000"/>
              </a:lnSpc>
              <a:buNone/>
            </a:pPr>
            <a:endParaRPr lang="ar-DZ" sz="2400" dirty="0"/>
          </a:p>
          <a:p>
            <a:pPr marL="0" indent="0" algn="r" rtl="1">
              <a:lnSpc>
                <a:spcPct val="250000"/>
              </a:lnSpc>
              <a:buNone/>
            </a:pPr>
            <a:r>
              <a:rPr lang="ar-DZ" sz="2400" b="1" dirty="0" smtClean="0">
                <a:solidFill>
                  <a:srgbClr val="FF0000"/>
                </a:solidFill>
              </a:rPr>
              <a:t>- الأهمية </a:t>
            </a:r>
            <a:r>
              <a:rPr lang="ar-DZ" sz="2400" b="1" dirty="0">
                <a:solidFill>
                  <a:srgbClr val="FF0000"/>
                </a:solidFill>
              </a:rPr>
              <a:t>الأخلاقية:</a:t>
            </a:r>
            <a:r>
              <a:rPr lang="ar-DZ" sz="2400" dirty="0">
                <a:solidFill>
                  <a:srgbClr val="FF0000"/>
                </a:solidFill>
              </a:rPr>
              <a:t> </a:t>
            </a:r>
            <a:r>
              <a:rPr lang="ar-DZ" sz="2400" dirty="0"/>
              <a:t>الحفاظ على الاستقلالية البشرية وقدرتنا على التحكم في حياتنا.</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3282919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4086" y="558278"/>
            <a:ext cx="9380534" cy="5270020"/>
          </a:xfrm>
        </p:spPr>
        <p:txBody>
          <a:bodyPr>
            <a:normAutofit/>
          </a:bodyPr>
          <a:lstStyle/>
          <a:p>
            <a:pPr marL="0" indent="0" algn="ctr" rtl="1">
              <a:lnSpc>
                <a:spcPct val="250000"/>
              </a:lnSpc>
              <a:buNone/>
            </a:pPr>
            <a:r>
              <a:rPr lang="ar-DZ" sz="2800" b="1" dirty="0">
                <a:solidFill>
                  <a:schemeClr val="accent1"/>
                </a:solidFill>
              </a:rPr>
              <a:t>التفاوت الرقمي:</a:t>
            </a:r>
            <a:endParaRPr lang="ar-DZ" sz="2800" dirty="0">
              <a:solidFill>
                <a:schemeClr val="accent1"/>
              </a:solidFill>
            </a:endParaRPr>
          </a:p>
          <a:p>
            <a:pPr algn="r" rtl="1">
              <a:lnSpc>
                <a:spcPct val="250000"/>
              </a:lnSpc>
              <a:buFontTx/>
              <a:buChar char="-"/>
            </a:pPr>
            <a:r>
              <a:rPr lang="ar-DZ" sz="2000" b="1" dirty="0" smtClean="0">
                <a:solidFill>
                  <a:srgbClr val="FF0000"/>
                </a:solidFill>
              </a:rPr>
              <a:t>الأثر</a:t>
            </a:r>
            <a:r>
              <a:rPr lang="ar-DZ" sz="2000" b="1" dirty="0">
                <a:solidFill>
                  <a:srgbClr val="FF0000"/>
                </a:solidFill>
              </a:rPr>
              <a:t>:</a:t>
            </a:r>
            <a:r>
              <a:rPr lang="ar-DZ" sz="2000" dirty="0">
                <a:solidFill>
                  <a:srgbClr val="FF0000"/>
                </a:solidFill>
              </a:rPr>
              <a:t> </a:t>
            </a:r>
            <a:r>
              <a:rPr lang="ar-DZ" sz="2000" dirty="0"/>
              <a:t>قد يؤدي الوصول غير المتكافئ إلى تقنيات الذكاء الاصطناعي وفوائدها إلى تفاقم الفجوات الاجتماعية والاقتصادية بين الأفراد والدول</a:t>
            </a:r>
            <a:r>
              <a:rPr lang="ar-DZ" sz="2000" dirty="0" smtClean="0"/>
              <a:t>.</a:t>
            </a:r>
          </a:p>
          <a:p>
            <a:pPr algn="r" rtl="1">
              <a:lnSpc>
                <a:spcPct val="250000"/>
              </a:lnSpc>
              <a:buFontTx/>
              <a:buChar char="-"/>
            </a:pPr>
            <a:endParaRPr lang="ar-DZ" sz="2000" dirty="0"/>
          </a:p>
          <a:p>
            <a:pPr marL="0" indent="0" algn="r" rtl="1">
              <a:lnSpc>
                <a:spcPct val="250000"/>
              </a:lnSpc>
              <a:buNone/>
            </a:pPr>
            <a:r>
              <a:rPr lang="ar-DZ" sz="2000" b="1" dirty="0" smtClean="0">
                <a:solidFill>
                  <a:srgbClr val="FF0000"/>
                </a:solidFill>
              </a:rPr>
              <a:t>- الأهمية </a:t>
            </a:r>
            <a:r>
              <a:rPr lang="ar-DZ" sz="2000" b="1" dirty="0">
                <a:solidFill>
                  <a:srgbClr val="FF0000"/>
                </a:solidFill>
              </a:rPr>
              <a:t>الأخلاقية:</a:t>
            </a:r>
            <a:r>
              <a:rPr lang="ar-DZ" sz="2000" dirty="0">
                <a:solidFill>
                  <a:srgbClr val="FF0000"/>
                </a:solidFill>
              </a:rPr>
              <a:t> </a:t>
            </a:r>
            <a:r>
              <a:rPr lang="ar-DZ" sz="2000" dirty="0"/>
              <a:t>ضمان توزيع عادل لفوائد الذكاء الاصطناعي وتقليل التفاوت.</a:t>
            </a:r>
          </a:p>
          <a:p>
            <a:pPr algn="r" rtl="1">
              <a:lnSpc>
                <a:spcPct val="3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34658277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144" y="558278"/>
            <a:ext cx="9602476" cy="5270020"/>
          </a:xfrm>
        </p:spPr>
        <p:txBody>
          <a:bodyPr>
            <a:normAutofit fontScale="92500" lnSpcReduction="10000"/>
          </a:bodyPr>
          <a:lstStyle/>
          <a:p>
            <a:pPr marL="0" indent="0" algn="ctr" rtl="1">
              <a:lnSpc>
                <a:spcPct val="200000"/>
              </a:lnSpc>
              <a:buNone/>
            </a:pPr>
            <a:r>
              <a:rPr lang="ar-DZ" sz="2400" b="1" dirty="0">
                <a:solidFill>
                  <a:schemeClr val="accent1"/>
                </a:solidFill>
              </a:rPr>
              <a:t>الوعي والوجود:</a:t>
            </a:r>
            <a:r>
              <a:rPr lang="ar-DZ" sz="2400" dirty="0">
                <a:solidFill>
                  <a:schemeClr val="accent1"/>
                </a:solidFill>
              </a:rPr>
              <a:t> (قضايا مستقبلية وفلسفية</a:t>
            </a:r>
            <a:r>
              <a:rPr lang="ar-DZ" sz="2400" dirty="0" smtClean="0">
                <a:solidFill>
                  <a:schemeClr val="accent1"/>
                </a:solidFill>
              </a:rPr>
              <a:t>)</a:t>
            </a:r>
          </a:p>
          <a:p>
            <a:pPr marL="0" indent="0" algn="ctr" rtl="1">
              <a:lnSpc>
                <a:spcPct val="200000"/>
              </a:lnSpc>
              <a:buNone/>
            </a:pPr>
            <a:endParaRPr lang="ar-DZ" sz="2400" dirty="0">
              <a:solidFill>
                <a:schemeClr val="accent1"/>
              </a:solidFill>
            </a:endParaRPr>
          </a:p>
          <a:p>
            <a:pPr algn="r" rtl="1">
              <a:lnSpc>
                <a:spcPct val="200000"/>
              </a:lnSpc>
              <a:buFontTx/>
              <a:buChar char="-"/>
            </a:pPr>
            <a:r>
              <a:rPr lang="ar-DZ" sz="2400" b="1" dirty="0" smtClean="0">
                <a:solidFill>
                  <a:srgbClr val="FF0000"/>
                </a:solidFill>
              </a:rPr>
              <a:t>الأثر</a:t>
            </a:r>
            <a:r>
              <a:rPr lang="ar-DZ" sz="2400" b="1" dirty="0">
                <a:solidFill>
                  <a:srgbClr val="FF0000"/>
                </a:solidFill>
              </a:rPr>
              <a:t>:</a:t>
            </a:r>
            <a:r>
              <a:rPr lang="ar-DZ" sz="2400" dirty="0">
                <a:solidFill>
                  <a:srgbClr val="FF0000"/>
                </a:solidFill>
              </a:rPr>
              <a:t> </a:t>
            </a:r>
            <a:r>
              <a:rPr lang="ar-DZ" sz="2400" dirty="0"/>
              <a:t>مع تطور الذكاء الاصطناعي، تظهر أسئلة فلسفية حول طبيعة الوعي والوجود وحقوق الكيانات الذكية الاصطناعية المحتملة</a:t>
            </a:r>
            <a:r>
              <a:rPr lang="ar-DZ" sz="2400" dirty="0" smtClean="0"/>
              <a:t>.</a:t>
            </a:r>
          </a:p>
          <a:p>
            <a:pPr algn="r" rtl="1">
              <a:lnSpc>
                <a:spcPct val="200000"/>
              </a:lnSpc>
              <a:buFontTx/>
              <a:buChar char="-"/>
            </a:pPr>
            <a:endParaRPr lang="ar-DZ" sz="2400" dirty="0"/>
          </a:p>
          <a:p>
            <a:pPr marL="0" indent="0" algn="r" rtl="1">
              <a:lnSpc>
                <a:spcPct val="200000"/>
              </a:lnSpc>
              <a:buNone/>
            </a:pPr>
            <a:r>
              <a:rPr lang="ar-DZ" sz="2400" b="1" dirty="0" smtClean="0">
                <a:solidFill>
                  <a:srgbClr val="FF0000"/>
                </a:solidFill>
              </a:rPr>
              <a:t>- الأهمية </a:t>
            </a:r>
            <a:r>
              <a:rPr lang="ar-DZ" sz="2400" b="1" dirty="0">
                <a:solidFill>
                  <a:srgbClr val="FF0000"/>
                </a:solidFill>
              </a:rPr>
              <a:t>الأخلاقية:</a:t>
            </a:r>
            <a:r>
              <a:rPr lang="ar-DZ" sz="2400" dirty="0">
                <a:solidFill>
                  <a:srgbClr val="FF0000"/>
                </a:solidFill>
              </a:rPr>
              <a:t> </a:t>
            </a:r>
            <a:r>
              <a:rPr lang="ar-DZ" sz="2400" dirty="0"/>
              <a:t>التفكير في الآثار طويلة المدى لتطور الذكاء الاصطناعي على فهمنا للحياة والذكاء.</a:t>
            </a:r>
          </a:p>
          <a:p>
            <a:pPr algn="r" rtl="1">
              <a:lnSpc>
                <a:spcPct val="200000"/>
              </a:lnSpc>
            </a:pPr>
            <a:endParaRPr lang="fr-FR" sz="2900"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20881367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smtClean="0"/>
              <a:t>مناقشة البحوث التالية مع الطلبة</a:t>
            </a:r>
            <a:endParaRPr lang="fr-FR" dirty="0"/>
          </a:p>
        </p:txBody>
      </p:sp>
      <p:sp>
        <p:nvSpPr>
          <p:cNvPr id="3" name="Espace réservé du contenu 2"/>
          <p:cNvSpPr>
            <a:spLocks noGrp="1"/>
          </p:cNvSpPr>
          <p:nvPr>
            <p:ph idx="1"/>
          </p:nvPr>
        </p:nvSpPr>
        <p:spPr>
          <a:xfrm>
            <a:off x="0" y="1565785"/>
            <a:ext cx="9442678" cy="4257966"/>
          </a:xfrm>
        </p:spPr>
        <p:txBody>
          <a:bodyPr>
            <a:normAutofit fontScale="92500" lnSpcReduction="20000"/>
          </a:bodyPr>
          <a:lstStyle/>
          <a:p>
            <a:pPr algn="r" rtl="1">
              <a:lnSpc>
                <a:spcPct val="160000"/>
              </a:lnSpc>
            </a:pPr>
            <a:r>
              <a:rPr lang="ar-DZ" dirty="0" smtClean="0"/>
              <a:t>- </a:t>
            </a:r>
            <a:r>
              <a:rPr lang="ar-DZ" sz="2400" dirty="0" smtClean="0"/>
              <a:t>تحليل النصوص الفلسفية باستخدام الذكاء الاصطناعي</a:t>
            </a:r>
          </a:p>
          <a:p>
            <a:pPr algn="r" rtl="1">
              <a:lnSpc>
                <a:spcPct val="160000"/>
              </a:lnSpc>
            </a:pPr>
            <a:r>
              <a:rPr lang="ar-DZ" sz="2400" dirty="0" smtClean="0"/>
              <a:t>- تطوير نظام الذكاء الاصطناعي للإجابة على الأسئلة الفلسفية</a:t>
            </a:r>
          </a:p>
          <a:p>
            <a:pPr algn="r" rtl="1">
              <a:lnSpc>
                <a:spcPct val="160000"/>
              </a:lnSpc>
            </a:pPr>
            <a:r>
              <a:rPr lang="ar-DZ" sz="2400" dirty="0" smtClean="0"/>
              <a:t>- </a:t>
            </a:r>
            <a:r>
              <a:rPr lang="ar-DZ" sz="2400" dirty="0" err="1" smtClean="0"/>
              <a:t>النمذجة</a:t>
            </a:r>
            <a:r>
              <a:rPr lang="ar-DZ" sz="2400" dirty="0" smtClean="0"/>
              <a:t> </a:t>
            </a:r>
            <a:r>
              <a:rPr lang="ar-DZ" sz="2400" dirty="0" err="1" smtClean="0"/>
              <a:t>التنبؤية</a:t>
            </a:r>
            <a:r>
              <a:rPr lang="ar-DZ" sz="2400" dirty="0" smtClean="0"/>
              <a:t> للسلوك الاجتماعي باستخدام البيانات </a:t>
            </a:r>
          </a:p>
          <a:p>
            <a:pPr algn="r" rtl="1">
              <a:lnSpc>
                <a:spcPct val="160000"/>
              </a:lnSpc>
            </a:pPr>
            <a:r>
              <a:rPr lang="ar-DZ" sz="2400" dirty="0" smtClean="0"/>
              <a:t>- الذكاء الاصطناعي وتحليل المشاعر الإنسانية</a:t>
            </a:r>
          </a:p>
          <a:p>
            <a:pPr algn="r" rtl="1">
              <a:lnSpc>
                <a:spcPct val="160000"/>
              </a:lnSpc>
            </a:pPr>
            <a:r>
              <a:rPr lang="ar-DZ" sz="2400" dirty="0" smtClean="0"/>
              <a:t>- تحليل الاثار الأخلاقية للذكاء الاصطناعي</a:t>
            </a:r>
          </a:p>
          <a:p>
            <a:pPr algn="r" rtl="1">
              <a:lnSpc>
                <a:spcPct val="160000"/>
              </a:lnSpc>
            </a:pPr>
            <a:r>
              <a:rPr lang="ar-DZ" sz="2400" dirty="0" smtClean="0"/>
              <a:t>- تحليل المشاعر على الشبكات التواصل الاجتماعي</a:t>
            </a:r>
          </a:p>
          <a:p>
            <a:pPr algn="r" rtl="1">
              <a:lnSpc>
                <a:spcPct val="160000"/>
              </a:lnSpc>
            </a:pPr>
            <a:r>
              <a:rPr lang="ar-DZ" sz="2400" dirty="0" smtClean="0"/>
              <a:t>- التوازن بين الذكاء الاصطناعي والبحث العلمي بين التقنية وروح البحث</a:t>
            </a:r>
          </a:p>
          <a:p>
            <a:pPr marL="0" indent="0" algn="r" rtl="1">
              <a:buNone/>
            </a:pPr>
            <a:endParaRPr lang="fr-FR"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3739382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smtClean="0"/>
              <a:t>الخلاصة</a:t>
            </a:r>
            <a:endParaRPr lang="fr-FR" dirty="0"/>
          </a:p>
        </p:txBody>
      </p:sp>
      <p:sp>
        <p:nvSpPr>
          <p:cNvPr id="3" name="Espace réservé du contenu 2"/>
          <p:cNvSpPr>
            <a:spLocks noGrp="1"/>
          </p:cNvSpPr>
          <p:nvPr>
            <p:ph idx="1"/>
          </p:nvPr>
        </p:nvSpPr>
        <p:spPr/>
        <p:txBody>
          <a:bodyPr/>
          <a:lstStyle/>
          <a:p>
            <a:pPr algn="ctr" rtl="1">
              <a:lnSpc>
                <a:spcPct val="200000"/>
              </a:lnSpc>
              <a:buFont typeface="Wingdings" panose="05000000000000000000" pitchFamily="2" charset="2"/>
              <a:buChar char="q"/>
            </a:pPr>
            <a:r>
              <a:rPr lang="ar-DZ" sz="2400" dirty="0">
                <a:solidFill>
                  <a:srgbClr val="FFFF00"/>
                </a:solidFill>
              </a:rPr>
              <a:t>استنتاج </a:t>
            </a:r>
            <a:r>
              <a:rPr lang="ar-DZ" sz="2400" dirty="0" smtClean="0">
                <a:solidFill>
                  <a:srgbClr val="FFFF00"/>
                </a:solidFill>
              </a:rPr>
              <a:t>أداة تقنية واحدة على الأقل في كل بحث</a:t>
            </a:r>
          </a:p>
          <a:p>
            <a:pPr algn="ctr" rtl="1">
              <a:lnSpc>
                <a:spcPct val="200000"/>
              </a:lnSpc>
              <a:buFont typeface="Wingdings" panose="05000000000000000000" pitchFamily="2" charset="2"/>
              <a:buChar char="q"/>
            </a:pPr>
            <a:r>
              <a:rPr lang="ar-DZ" sz="2400" dirty="0" smtClean="0">
                <a:solidFill>
                  <a:srgbClr val="FFFF00"/>
                </a:solidFill>
              </a:rPr>
              <a:t>محاولة فهم مبدأ عملها </a:t>
            </a:r>
          </a:p>
          <a:p>
            <a:pPr algn="ctr" rtl="1">
              <a:lnSpc>
                <a:spcPct val="200000"/>
              </a:lnSpc>
              <a:buFont typeface="Wingdings" panose="05000000000000000000" pitchFamily="2" charset="2"/>
              <a:buChar char="q"/>
            </a:pPr>
            <a:r>
              <a:rPr lang="ar-DZ" sz="2400" dirty="0" smtClean="0">
                <a:solidFill>
                  <a:srgbClr val="FFFF00"/>
                </a:solidFill>
              </a:rPr>
              <a:t>مزايا التقنية</a:t>
            </a:r>
          </a:p>
          <a:p>
            <a:pPr marL="0" indent="0" algn="r" rtl="1">
              <a:buNone/>
            </a:pPr>
            <a:endParaRPr lang="fr-FR"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4174329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1596" y="1067728"/>
            <a:ext cx="10813774" cy="6398295"/>
          </a:xfrm>
        </p:spPr>
        <p:txBody>
          <a:bodyPr>
            <a:noAutofit/>
          </a:bodyPr>
          <a:lstStyle/>
          <a:p>
            <a:pPr algn="r" rtl="1">
              <a:lnSpc>
                <a:spcPct val="200000"/>
              </a:lnSpc>
            </a:pPr>
            <a:r>
              <a:rPr lang="ar-SA" sz="2000" b="1" dirty="0"/>
              <a:t>الذكاء الاصطناعي وتطبيقاته في العلوم الإنسانية </a:t>
            </a:r>
            <a:r>
              <a:rPr lang="ar-DZ" sz="2000" b="1" dirty="0"/>
              <a:t>وال</a:t>
            </a:r>
            <a:r>
              <a:rPr lang="ar-SA" sz="2000" b="1" dirty="0" smtClean="0"/>
              <a:t>اجتماعية</a:t>
            </a:r>
            <a:r>
              <a:rPr lang="ar-DZ" sz="2000" b="1" dirty="0" smtClean="0"/>
              <a:t> </a:t>
            </a:r>
            <a:r>
              <a:rPr lang="fr-FR" sz="2000" b="1" dirty="0" smtClean="0"/>
              <a:t>SHS</a:t>
            </a:r>
            <a:endParaRPr lang="fr-FR" sz="2000" b="1" dirty="0"/>
          </a:p>
          <a:p>
            <a:pPr marL="1163638" indent="-269875" algn="r" rtl="1">
              <a:lnSpc>
                <a:spcPct val="250000"/>
              </a:lnSpc>
              <a:buFont typeface="Wingdings" panose="05000000000000000000" pitchFamily="2" charset="2"/>
              <a:buChar char="ü"/>
            </a:pPr>
            <a:r>
              <a:rPr lang="ar-SA" sz="2000" dirty="0"/>
              <a:t>الأهداف :</a:t>
            </a:r>
            <a:endParaRPr lang="fr-FR" sz="2000" dirty="0"/>
          </a:p>
          <a:p>
            <a:pPr marL="0" indent="0" algn="r" rtl="1">
              <a:lnSpc>
                <a:spcPct val="250000"/>
              </a:lnSpc>
              <a:buNone/>
            </a:pPr>
            <a:r>
              <a:rPr lang="ar-SA" sz="2000" b="1" dirty="0"/>
              <a:t>- </a:t>
            </a:r>
            <a:r>
              <a:rPr lang="ar-SA" sz="2000" b="1" dirty="0">
                <a:solidFill>
                  <a:schemeClr val="accent5">
                    <a:lumMod val="60000"/>
                    <a:lumOff val="40000"/>
                  </a:schemeClr>
                </a:solidFill>
              </a:rPr>
              <a:t>إتقان خوارزميات الذكاء الاصطناعي لمعالجة نصوص الاستبيانات</a:t>
            </a:r>
            <a:endParaRPr lang="fr-FR" sz="2000" b="1" dirty="0">
              <a:solidFill>
                <a:schemeClr val="accent5">
                  <a:lumMod val="60000"/>
                  <a:lumOff val="40000"/>
                </a:schemeClr>
              </a:solidFill>
            </a:endParaRPr>
          </a:p>
          <a:p>
            <a:pPr marL="0" indent="0" algn="r" rtl="1">
              <a:lnSpc>
                <a:spcPct val="250000"/>
              </a:lnSpc>
              <a:buNone/>
            </a:pPr>
            <a:r>
              <a:rPr lang="ar-SA" sz="2000" b="1" dirty="0"/>
              <a:t>- </a:t>
            </a:r>
            <a:r>
              <a:rPr lang="ar-SA" sz="2000" b="1" dirty="0">
                <a:solidFill>
                  <a:srgbClr val="FFFF00"/>
                </a:solidFill>
              </a:rPr>
              <a:t>القدرة على استخدام </a:t>
            </a:r>
            <a:r>
              <a:rPr lang="ar-DZ" sz="2000" b="1" dirty="0">
                <a:solidFill>
                  <a:srgbClr val="FFFF00"/>
                </a:solidFill>
              </a:rPr>
              <a:t>بعض البرامج التي تستند </a:t>
            </a:r>
            <a:r>
              <a:rPr lang="ar-DZ" sz="2000" b="1" dirty="0" smtClean="0">
                <a:solidFill>
                  <a:srgbClr val="FFFF00"/>
                </a:solidFill>
              </a:rPr>
              <a:t>على الذكاء الاصطناعي </a:t>
            </a:r>
            <a:r>
              <a:rPr lang="fr-FR" sz="2000" b="1" dirty="0" err="1" smtClean="0">
                <a:solidFill>
                  <a:srgbClr val="FFFF00"/>
                </a:solidFill>
              </a:rPr>
              <a:t>L’ia</a:t>
            </a:r>
            <a:endParaRPr lang="fr-FR" sz="2000" b="1" dirty="0">
              <a:solidFill>
                <a:srgbClr val="FFFF00"/>
              </a:solidFill>
            </a:endParaRPr>
          </a:p>
          <a:p>
            <a:pPr marL="0" indent="0" algn="r" rtl="1">
              <a:lnSpc>
                <a:spcPct val="250000"/>
              </a:lnSpc>
              <a:buNone/>
            </a:pPr>
            <a:r>
              <a:rPr lang="ar-SA" sz="2000" b="1" dirty="0">
                <a:solidFill>
                  <a:schemeClr val="accent1">
                    <a:lumMod val="75000"/>
                  </a:schemeClr>
                </a:solidFill>
              </a:rPr>
              <a:t>- فهم أساليب الذكاء الاصطناعي في حل المشكلات،</a:t>
            </a:r>
            <a:endParaRPr lang="fr-FR" sz="2000" b="1" dirty="0">
              <a:solidFill>
                <a:schemeClr val="accent1">
                  <a:lumMod val="75000"/>
                </a:schemeClr>
              </a:solidFill>
            </a:endParaRPr>
          </a:p>
          <a:p>
            <a:pPr marL="0" indent="0" algn="r" rtl="1">
              <a:lnSpc>
                <a:spcPct val="250000"/>
              </a:lnSpc>
              <a:buNone/>
            </a:pPr>
            <a:r>
              <a:rPr lang="ar-SA" sz="2000" b="1" dirty="0"/>
              <a:t>- القدرة على معالجة مجموعة من النصوص.</a:t>
            </a:r>
            <a:endParaRPr lang="fr-FR" sz="2000" b="1" dirty="0"/>
          </a:p>
        </p:txBody>
      </p:sp>
    </p:spTree>
    <p:extLst>
      <p:ext uri="{BB962C8B-B14F-4D97-AF65-F5344CB8AC3E}">
        <p14:creationId xmlns:p14="http://schemas.microsoft.com/office/powerpoint/2010/main" val="381018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3016210"/>
          </a:xfrm>
          <a:prstGeom prst="rect">
            <a:avLst/>
          </a:prstGeom>
        </p:spPr>
        <p:txBody>
          <a:bodyPr wrap="square">
            <a:spAutoFit/>
          </a:bodyPr>
          <a:lstStyle/>
          <a:p>
            <a:pPr algn="ctr" rtl="1"/>
            <a:endParaRPr lang="ar-DZ" sz="3600" dirty="0">
              <a:latin typeface="Arabic Typesetting" panose="03020402040406030203" pitchFamily="66" charset="-78"/>
              <a:cs typeface="Arabic Typesetting" panose="03020402040406030203" pitchFamily="66" charset="-78"/>
            </a:endParaRPr>
          </a:p>
          <a:p>
            <a:pPr algn="ctr" rtl="1">
              <a:lnSpc>
                <a:spcPct val="200000"/>
              </a:lnSpc>
            </a:pPr>
            <a:r>
              <a:rPr lang="fr-FR" sz="8800" dirty="0" smtClean="0">
                <a:latin typeface="Arabic Typesetting" panose="03020402040406030203" pitchFamily="66" charset="-78"/>
                <a:cs typeface="Arabic Typesetting" panose="03020402040406030203" pitchFamily="66" charset="-78"/>
              </a:rPr>
              <a:t> </a:t>
            </a:r>
            <a:endParaRPr lang="ar-DZ" sz="88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5</a:t>
            </a:fld>
            <a:endParaRPr lang="en-US" dirty="0"/>
          </a:p>
        </p:txBody>
      </p:sp>
      <p:sp>
        <p:nvSpPr>
          <p:cNvPr id="5" name="Rectangle 1"/>
          <p:cNvSpPr>
            <a:spLocks noChangeArrowheads="1"/>
          </p:cNvSpPr>
          <p:nvPr/>
        </p:nvSpPr>
        <p:spPr bwMode="auto">
          <a:xfrm>
            <a:off x="1410086" y="1728859"/>
            <a:ext cx="725597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r" defTabSz="914400" rtl="1"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البدايات (الخمسينيات): ظهور أولى الأفكار والنماذج</a:t>
            </a:r>
            <a:r>
              <a:rPr kumimoji="0" lang="fr-FR" altLang="fr-FR" sz="2400" b="0" i="0" u="none" strike="noStrike" cap="none" normalizeH="0" baseline="0" dirty="0" smtClean="0">
                <a:ln>
                  <a:noFill/>
                </a:ln>
                <a:solidFill>
                  <a:schemeClr val="tx1"/>
                </a:solidFill>
                <a:effectLst/>
                <a:latin typeface="Arial" panose="020B0604020202020204" pitchFamily="34" charset="0"/>
              </a:rPr>
              <a:t>. </a:t>
            </a:r>
          </a:p>
          <a:p>
            <a:pPr marL="342900" marR="0" lvl="0" indent="-342900" algn="r" defTabSz="914400" rtl="1"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فترات التحدي (السبعينيات والثمانينيات): صعوبات في تحقيق التقدم</a:t>
            </a:r>
            <a:r>
              <a:rPr kumimoji="0" lang="fr-FR" altLang="fr-FR" sz="2400" b="0" i="0" u="none" strike="noStrike" cap="none" normalizeH="0" baseline="0" dirty="0" smtClean="0">
                <a:ln>
                  <a:noFill/>
                </a:ln>
                <a:solidFill>
                  <a:schemeClr val="tx1"/>
                </a:solidFill>
                <a:effectLst/>
                <a:latin typeface="Arial" panose="020B0604020202020204" pitchFamily="34" charset="0"/>
              </a:rPr>
              <a:t>. </a:t>
            </a:r>
          </a:p>
          <a:p>
            <a:pPr marL="342900" marR="0" lvl="0" indent="-342900" algn="r" defTabSz="914400" rtl="1" eaLnBrk="0" fontAlgn="base" latinLnBrk="0" hangingPunct="0">
              <a:lnSpc>
                <a:spcPct val="200000"/>
              </a:lnSpc>
              <a:spcBef>
                <a:spcPct val="0"/>
              </a:spcBef>
              <a:spcAft>
                <a:spcPct val="0"/>
              </a:spcAft>
              <a:buClrTx/>
              <a:buSzTx/>
              <a:buFont typeface="Wingdings" panose="05000000000000000000" pitchFamily="2" charset="2"/>
              <a:buChar char="q"/>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النهضة الحديثة (التسعينيات حتى اليوم)</a:t>
            </a:r>
            <a:r>
              <a:rPr kumimoji="0" lang="fr-FR" altLang="fr-FR" sz="2400" b="0" i="0" u="none" strike="noStrike" cap="none" normalizeH="0" baseline="0" dirty="0" smtClean="0">
                <a:ln>
                  <a:noFill/>
                </a:ln>
                <a:solidFill>
                  <a:schemeClr val="tx1"/>
                </a:solidFill>
                <a:effectLst/>
                <a:latin typeface="Arial" panose="020B0604020202020204" pitchFamily="34" charset="0"/>
              </a:rPr>
              <a:t>: </a:t>
            </a:r>
          </a:p>
          <a:p>
            <a:pPr marL="342900" marR="0" lvl="0" indent="-342900" algn="r" defTabSz="914400" rtl="1"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تطور قوة الحوسبة</a:t>
            </a:r>
            <a:r>
              <a:rPr kumimoji="0" lang="fr-FR"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r>
              <a:rPr kumimoji="0" lang="fr-FR" altLang="fr-FR" sz="2400" b="0" i="0" u="none" strike="noStrike" cap="none" normalizeH="0" baseline="0" dirty="0" smtClean="0">
                <a:ln>
                  <a:noFill/>
                </a:ln>
                <a:solidFill>
                  <a:schemeClr val="tx1"/>
                </a:solidFill>
                <a:effectLst/>
                <a:latin typeface="Arial" panose="020B0604020202020204" pitchFamily="34" charset="0"/>
              </a:rPr>
              <a:t> </a:t>
            </a:r>
          </a:p>
          <a:p>
            <a:pPr marL="342900" marR="0" lvl="0" indent="-342900" algn="r" defTabSz="914400" rtl="1"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توفر كميات هائلة من البيانات</a:t>
            </a:r>
            <a:r>
              <a:rPr kumimoji="0" lang="fr-FR" altLang="fr-FR" sz="2400" b="0" i="0" u="none" strike="noStrike" cap="none" normalizeH="0" baseline="0" dirty="0" smtClean="0">
                <a:ln>
                  <a:noFill/>
                </a:ln>
                <a:solidFill>
                  <a:schemeClr val="tx1"/>
                </a:solidFill>
                <a:effectLst/>
                <a:latin typeface="Arial" panose="020B0604020202020204" pitchFamily="34" charset="0"/>
              </a:rPr>
              <a:t>. </a:t>
            </a:r>
            <a:endParaRPr kumimoji="0" lang="ar-DZ" altLang="fr-FR" sz="2400" b="0" i="0" u="none" strike="noStrike" cap="none" normalizeH="0" baseline="0" dirty="0" smtClean="0">
              <a:ln>
                <a:noFill/>
              </a:ln>
              <a:solidFill>
                <a:schemeClr val="tx1"/>
              </a:solidFill>
              <a:effectLst/>
              <a:latin typeface="Arial" panose="020B0604020202020204" pitchFamily="34" charset="0"/>
            </a:endParaRPr>
          </a:p>
          <a:p>
            <a:pPr marL="342900" marR="0" lvl="0" indent="-342900" algn="r" defTabSz="914400" rtl="1" eaLnBrk="0" fontAlgn="base" latinLnBrk="0" hangingPunct="0">
              <a:lnSpc>
                <a:spcPct val="150000"/>
              </a:lnSpc>
              <a:spcBef>
                <a:spcPct val="0"/>
              </a:spcBef>
              <a:spcAft>
                <a:spcPct val="0"/>
              </a:spcAft>
              <a:buClrTx/>
              <a:buSzTx/>
              <a:buFont typeface="Wingdings" panose="05000000000000000000" pitchFamily="2" charset="2"/>
              <a:buChar char="ü"/>
              <a:tabLst/>
            </a:pPr>
            <a:r>
              <a:rPr kumimoji="0" lang="ar-SA" altLang="fr-F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تقدم في تقنيات التعلم العميق</a:t>
            </a:r>
            <a:r>
              <a:rPr kumimoji="0" lang="fr-FR" altLang="fr-FR" sz="2400" b="0" i="0" u="none" strike="noStrike" cap="none" normalizeH="0" baseline="0" dirty="0" smtClean="0">
                <a:ln>
                  <a:noFill/>
                </a:ln>
                <a:solidFill>
                  <a:schemeClr val="tx1"/>
                </a:solidFill>
                <a:effectLst/>
                <a:latin typeface="Arial" panose="020B0604020202020204" pitchFamily="34" charset="0"/>
              </a:rPr>
              <a:t>. </a:t>
            </a:r>
          </a:p>
        </p:txBody>
      </p:sp>
      <p:sp>
        <p:nvSpPr>
          <p:cNvPr id="6" name="Rectangle 5"/>
          <p:cNvSpPr/>
          <p:nvPr/>
        </p:nvSpPr>
        <p:spPr>
          <a:xfrm>
            <a:off x="2240132" y="627010"/>
            <a:ext cx="6096000" cy="1015663"/>
          </a:xfrm>
          <a:prstGeom prst="rect">
            <a:avLst/>
          </a:prstGeom>
        </p:spPr>
        <p:txBody>
          <a:bodyPr>
            <a:spAutoFit/>
          </a:bodyPr>
          <a:lstStyle/>
          <a:p>
            <a:pPr algn="ctr" rtl="1"/>
            <a:r>
              <a:rPr lang="ar-DZ" sz="2800" dirty="0">
                <a:solidFill>
                  <a:srgbClr val="FFFF00"/>
                </a:solidFill>
              </a:rPr>
              <a:t>رحلة عبر الزمن</a:t>
            </a:r>
            <a:r>
              <a:rPr lang="ar-DZ" sz="2800" dirty="0" smtClean="0">
                <a:solidFill>
                  <a:srgbClr val="FFFF00"/>
                </a:solidFill>
              </a:rPr>
              <a:t>: </a:t>
            </a:r>
            <a:r>
              <a:rPr lang="ar-DZ" sz="2800" dirty="0">
                <a:solidFill>
                  <a:srgbClr val="FFFF00"/>
                </a:solidFill>
              </a:rPr>
              <a:t>تاريخ الذكاء الاصطناعي</a:t>
            </a:r>
            <a:r>
              <a:rPr lang="fr-FR" sz="6000" dirty="0">
                <a:solidFill>
                  <a:srgbClr val="FFFF00"/>
                </a:solidFill>
                <a:latin typeface="Arabic Typesetting" panose="03020402040406030203" pitchFamily="66" charset="-78"/>
                <a:cs typeface="Arabic Typesetting" panose="03020402040406030203" pitchFamily="66" charset="-78"/>
              </a:rPr>
              <a:t> </a:t>
            </a:r>
            <a:endParaRPr lang="ar-DZ" sz="6000" dirty="0">
              <a:solidFill>
                <a:srgbClr val="FFFF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90576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5509200"/>
          </a:xfrm>
          <a:prstGeom prst="rect">
            <a:avLst/>
          </a:prstGeom>
        </p:spPr>
        <p:txBody>
          <a:bodyPr wrap="square">
            <a:spAutoFit/>
          </a:bodyPr>
          <a:lstStyle/>
          <a:p>
            <a:pPr algn="ctr" rtl="1">
              <a:lnSpc>
                <a:spcPct val="200000"/>
              </a:lnSpc>
            </a:pPr>
            <a:r>
              <a:rPr lang="ar-DZ" sz="2400" b="1" dirty="0" smtClean="0"/>
              <a:t>                 ما </a:t>
            </a:r>
            <a:r>
              <a:rPr lang="ar-DZ" sz="2400" b="1" dirty="0"/>
              <a:t>هو الذكاء الاصطناعي</a:t>
            </a:r>
            <a:r>
              <a:rPr lang="ar-DZ" sz="2400" b="1" dirty="0" smtClean="0"/>
              <a:t>؟</a:t>
            </a:r>
          </a:p>
          <a:p>
            <a:pPr algn="ctr" rtl="1">
              <a:lnSpc>
                <a:spcPct val="200000"/>
              </a:lnSpc>
            </a:pPr>
            <a:r>
              <a:rPr lang="fr-FR" sz="4000" b="1" dirty="0">
                <a:solidFill>
                  <a:srgbClr val="FF0000"/>
                </a:solidFill>
              </a:rPr>
              <a:t>AI</a:t>
            </a:r>
            <a:r>
              <a:rPr lang="fr-FR" sz="4000" b="1" dirty="0"/>
              <a:t> </a:t>
            </a:r>
            <a:r>
              <a:rPr lang="ar-DZ" sz="2400" dirty="0"/>
              <a:t/>
            </a:r>
            <a:br>
              <a:rPr lang="ar-DZ" sz="2400" dirty="0"/>
            </a:br>
            <a:r>
              <a:rPr lang="fr-FR" sz="2400" dirty="0" err="1">
                <a:solidFill>
                  <a:srgbClr val="FF0000"/>
                </a:solidFill>
              </a:rPr>
              <a:t>A</a:t>
            </a:r>
            <a:r>
              <a:rPr lang="fr-FR" sz="2400" dirty="0" err="1"/>
              <a:t>rtificial</a:t>
            </a:r>
            <a:r>
              <a:rPr lang="fr-FR" sz="2400" dirty="0"/>
              <a:t> </a:t>
            </a:r>
            <a:r>
              <a:rPr lang="fr-FR" sz="2400" dirty="0">
                <a:solidFill>
                  <a:srgbClr val="FF0000"/>
                </a:solidFill>
              </a:rPr>
              <a:t>I</a:t>
            </a:r>
            <a:r>
              <a:rPr lang="fr-FR" sz="2400" dirty="0"/>
              <a:t>ntelligence </a:t>
            </a:r>
            <a:r>
              <a:rPr lang="fr-FR" sz="2400" dirty="0" smtClean="0">
                <a:solidFill>
                  <a:srgbClr val="FF0000"/>
                </a:solidFill>
              </a:rPr>
              <a:t>??</a:t>
            </a:r>
            <a:endParaRPr lang="ar-DZ" sz="2400" dirty="0" smtClean="0">
              <a:solidFill>
                <a:srgbClr val="FF0000"/>
              </a:solidFill>
            </a:endParaRPr>
          </a:p>
          <a:p>
            <a:pPr algn="ctr">
              <a:lnSpc>
                <a:spcPct val="200000"/>
              </a:lnSpc>
            </a:pPr>
            <a:r>
              <a:rPr lang="fr-FR" sz="4000" dirty="0" err="1">
                <a:solidFill>
                  <a:srgbClr val="FFFF00"/>
                </a:solidFill>
              </a:rPr>
              <a:t>ia</a:t>
            </a:r>
            <a:r>
              <a:rPr lang="fr-FR" sz="2400" dirty="0"/>
              <a:t> </a:t>
            </a:r>
            <a:r>
              <a:rPr lang="ar-DZ" sz="2400" dirty="0"/>
              <a:t/>
            </a:r>
            <a:br>
              <a:rPr lang="ar-DZ" sz="2400" dirty="0"/>
            </a:br>
            <a:r>
              <a:rPr lang="fr-FR" sz="2400" dirty="0">
                <a:solidFill>
                  <a:srgbClr val="FFFF00"/>
                </a:solidFill>
              </a:rPr>
              <a:t>i</a:t>
            </a:r>
            <a:r>
              <a:rPr lang="fr-FR" sz="2400" dirty="0"/>
              <a:t>ntelligence </a:t>
            </a:r>
            <a:r>
              <a:rPr lang="fr-FR" sz="2400" dirty="0" smtClean="0">
                <a:solidFill>
                  <a:srgbClr val="FFFF00"/>
                </a:solidFill>
              </a:rPr>
              <a:t>a</a:t>
            </a:r>
            <a:r>
              <a:rPr lang="fr-FR" sz="2400" dirty="0" smtClean="0"/>
              <a:t>rtificielle</a:t>
            </a:r>
            <a:r>
              <a:rPr lang="ar-DZ" sz="2400" dirty="0" smtClean="0"/>
              <a:t>  </a:t>
            </a:r>
            <a:r>
              <a:rPr lang="fr-FR" sz="2400" dirty="0"/>
              <a:t>??</a:t>
            </a:r>
            <a:endParaRPr lang="ar-DZ" sz="2400" dirty="0"/>
          </a:p>
          <a:p>
            <a:pPr algn="ctr">
              <a:lnSpc>
                <a:spcPct val="200000"/>
              </a:lnSpc>
            </a:pPr>
            <a:endParaRPr lang="ar-DZ" sz="2400" dirty="0"/>
          </a:p>
        </p:txBody>
      </p:sp>
      <p:sp>
        <p:nvSpPr>
          <p:cNvPr id="5" name="Espace réservé du pied de page 4"/>
          <p:cNvSpPr>
            <a:spLocks noGrp="1"/>
          </p:cNvSpPr>
          <p:nvPr>
            <p:ph type="ftr" sz="quarter" idx="11"/>
          </p:nvPr>
        </p:nvSpPr>
        <p:spPr/>
        <p:txBody>
          <a:bodyPr/>
          <a:lstStyle/>
          <a:p>
            <a:r>
              <a:rPr lang="ar-DZ" smtClean="0"/>
              <a:t>الأستاذ: حمزة شقاف</a:t>
            </a:r>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632843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236738"/>
            <a:ext cx="8596668" cy="748683"/>
          </a:xfrm>
        </p:spPr>
        <p:txBody>
          <a:bodyPr/>
          <a:lstStyle/>
          <a:p>
            <a:pPr algn="ctr" rtl="1"/>
            <a:r>
              <a:rPr lang="ar-DZ" dirty="0"/>
              <a:t>الذكاء الاصطناعي (</a:t>
            </a:r>
            <a:r>
              <a:rPr lang="fr-FR" dirty="0"/>
              <a:t>AI</a:t>
            </a:r>
            <a:r>
              <a:rPr lang="ar-DZ" dirty="0"/>
              <a:t>)</a:t>
            </a:r>
            <a:endParaRPr lang="fr-FR" dirty="0"/>
          </a:p>
        </p:txBody>
      </p:sp>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7</a:t>
            </a:fld>
            <a:endParaRPr lang="en-US" dirty="0"/>
          </a:p>
        </p:txBody>
      </p:sp>
      <p:sp>
        <p:nvSpPr>
          <p:cNvPr id="6" name="Espace réservé du contenu 2"/>
          <p:cNvSpPr>
            <a:spLocks noGrp="1"/>
          </p:cNvSpPr>
          <p:nvPr>
            <p:ph idx="1"/>
          </p:nvPr>
        </p:nvSpPr>
        <p:spPr>
          <a:xfrm>
            <a:off x="970298" y="1228433"/>
            <a:ext cx="8596668" cy="3880773"/>
          </a:xfrm>
        </p:spPr>
        <p:txBody>
          <a:bodyPr>
            <a:noAutofit/>
          </a:bodyPr>
          <a:lstStyle/>
          <a:p>
            <a:pPr algn="just" rtl="1"/>
            <a:r>
              <a:rPr lang="ar-DZ" sz="2400" dirty="0" smtClean="0"/>
              <a:t>هو </a:t>
            </a:r>
            <a:r>
              <a:rPr lang="ar-DZ" sz="2400" dirty="0"/>
              <a:t>فرع من علوم الكمبيوتر يهدف إلى تطوير </a:t>
            </a:r>
            <a:r>
              <a:rPr lang="ar-DZ" sz="2400" b="1" dirty="0"/>
              <a:t>أنظمة وبرامج</a:t>
            </a:r>
            <a:r>
              <a:rPr lang="ar-DZ" sz="2400" dirty="0"/>
              <a:t> قادرة على </a:t>
            </a:r>
            <a:r>
              <a:rPr lang="ar-DZ" sz="2400" dirty="0">
                <a:solidFill>
                  <a:schemeClr val="tx1"/>
                </a:solidFill>
              </a:rPr>
              <a:t>محاكاة</a:t>
            </a:r>
            <a:r>
              <a:rPr lang="ar-DZ" sz="2400" dirty="0"/>
              <a:t> الذكاء البشري وأداء المهام التي تتطلب عادةً قدرات عقلية </a:t>
            </a:r>
            <a:r>
              <a:rPr lang="ar-DZ" sz="2400" dirty="0" smtClean="0"/>
              <a:t>مثل:</a:t>
            </a:r>
          </a:p>
          <a:p>
            <a:pPr marL="2513013" indent="-177800" algn="just" rtl="1">
              <a:buFont typeface="Wingdings" panose="05000000000000000000" pitchFamily="2" charset="2"/>
              <a:buChar char="ü"/>
            </a:pPr>
            <a:r>
              <a:rPr lang="ar-DZ" sz="2400" dirty="0" smtClean="0"/>
              <a:t> </a:t>
            </a:r>
            <a:r>
              <a:rPr lang="ar-DZ" sz="2400" dirty="0"/>
              <a:t>التعلم، </a:t>
            </a:r>
            <a:endParaRPr lang="ar-DZ" sz="2400" dirty="0" smtClean="0"/>
          </a:p>
          <a:p>
            <a:pPr marL="2513013" indent="-177800" algn="just" rtl="1">
              <a:buFont typeface="Wingdings" panose="05000000000000000000" pitchFamily="2" charset="2"/>
              <a:buChar char="ü"/>
            </a:pPr>
            <a:r>
              <a:rPr lang="ar-DZ" sz="2400" dirty="0" smtClean="0"/>
              <a:t>التفكير،</a:t>
            </a:r>
          </a:p>
          <a:p>
            <a:pPr marL="2513013" indent="-177800" algn="just" rtl="1">
              <a:buFont typeface="Wingdings" panose="05000000000000000000" pitchFamily="2" charset="2"/>
              <a:buChar char="ü"/>
            </a:pPr>
            <a:r>
              <a:rPr lang="ar-DZ" sz="2400" dirty="0" smtClean="0"/>
              <a:t> </a:t>
            </a:r>
            <a:r>
              <a:rPr lang="ar-DZ" sz="2400" dirty="0"/>
              <a:t>حل المشكلات، </a:t>
            </a:r>
            <a:endParaRPr lang="ar-DZ" sz="2400" dirty="0" smtClean="0"/>
          </a:p>
          <a:p>
            <a:pPr marL="2513013" indent="-177800" algn="just" rtl="1">
              <a:buFont typeface="Wingdings" panose="05000000000000000000" pitchFamily="2" charset="2"/>
              <a:buChar char="ü"/>
            </a:pPr>
            <a:r>
              <a:rPr lang="ar-DZ" sz="2400" dirty="0" smtClean="0"/>
              <a:t>فهم </a:t>
            </a:r>
            <a:r>
              <a:rPr lang="ar-DZ" sz="2400" dirty="0"/>
              <a:t>اللغة الطبيعية، </a:t>
            </a:r>
            <a:endParaRPr lang="ar-DZ" sz="2400" dirty="0" smtClean="0"/>
          </a:p>
          <a:p>
            <a:pPr marL="2513013" indent="-177800" algn="just" rtl="1">
              <a:buFont typeface="Wingdings" panose="05000000000000000000" pitchFamily="2" charset="2"/>
              <a:buChar char="ü"/>
            </a:pPr>
            <a:r>
              <a:rPr lang="ar-DZ" sz="2400" dirty="0" smtClean="0"/>
              <a:t>الإدراك البصري،</a:t>
            </a:r>
          </a:p>
          <a:p>
            <a:pPr marL="2513013" indent="-177800" algn="just" rtl="1">
              <a:buFont typeface="Wingdings" panose="05000000000000000000" pitchFamily="2" charset="2"/>
              <a:buChar char="ü"/>
            </a:pPr>
            <a:r>
              <a:rPr lang="ar-DZ" sz="2400" dirty="0" smtClean="0"/>
              <a:t>التعرف </a:t>
            </a:r>
            <a:r>
              <a:rPr lang="ar-DZ" sz="2400" dirty="0"/>
              <a:t>على الأنماط، </a:t>
            </a:r>
            <a:endParaRPr lang="ar-DZ" sz="2400" dirty="0" smtClean="0"/>
          </a:p>
          <a:p>
            <a:pPr marL="2513013" indent="-177800" algn="just" rtl="1">
              <a:buFont typeface="Wingdings" panose="05000000000000000000" pitchFamily="2" charset="2"/>
              <a:buChar char="ü"/>
            </a:pPr>
            <a:r>
              <a:rPr lang="ar-DZ" sz="2400" dirty="0" smtClean="0"/>
              <a:t>اتخاذ </a:t>
            </a:r>
            <a:r>
              <a:rPr lang="ar-DZ" sz="2400" dirty="0"/>
              <a:t>القرارات، </a:t>
            </a:r>
            <a:endParaRPr lang="ar-DZ" sz="2400" dirty="0" smtClean="0"/>
          </a:p>
          <a:p>
            <a:pPr marL="2513013" indent="-177800" algn="just" rtl="1">
              <a:buFont typeface="Wingdings" panose="05000000000000000000" pitchFamily="2" charset="2"/>
              <a:buChar char="ü"/>
            </a:pPr>
            <a:r>
              <a:rPr lang="ar-DZ" sz="2400" dirty="0" smtClean="0"/>
              <a:t>والتفاعل </a:t>
            </a:r>
            <a:r>
              <a:rPr lang="ar-DZ" sz="2400" dirty="0"/>
              <a:t>مع البيئة.</a:t>
            </a:r>
            <a:endParaRPr lang="fr-FR" sz="2400" dirty="0"/>
          </a:p>
        </p:txBody>
      </p:sp>
    </p:spTree>
    <p:extLst>
      <p:ext uri="{BB962C8B-B14F-4D97-AF65-F5344CB8AC3E}">
        <p14:creationId xmlns:p14="http://schemas.microsoft.com/office/powerpoint/2010/main" val="278092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barn(inVertic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barn(inVertical)">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barn(inVertical)">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barn(inVertical)">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barn(inVertical)">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6">
                                            <p:txEl>
                                              <p:pRg st="6" end="6"/>
                                            </p:txEl>
                                          </p:spTgt>
                                        </p:tgtEl>
                                        <p:attrNameLst>
                                          <p:attrName>style.visibility</p:attrName>
                                        </p:attrNameLst>
                                      </p:cBhvr>
                                      <p:to>
                                        <p:strVal val="visible"/>
                                      </p:to>
                                    </p:set>
                                    <p:animEffect transition="in" filter="barn(inVertical)">
                                      <p:cBhvr>
                                        <p:cTn id="37" dur="500"/>
                                        <p:tgtEl>
                                          <p:spTgt spid="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barn(inVertical)">
                                      <p:cBhvr>
                                        <p:cTn id="42" dur="500"/>
                                        <p:tgtEl>
                                          <p:spTgt spid="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
                                            <p:txEl>
                                              <p:pRg st="8" end="8"/>
                                            </p:txEl>
                                          </p:spTgt>
                                        </p:tgtEl>
                                        <p:attrNameLst>
                                          <p:attrName>style.visibility</p:attrName>
                                        </p:attrNameLst>
                                      </p:cBhvr>
                                      <p:to>
                                        <p:strVal val="visible"/>
                                      </p:to>
                                    </p:set>
                                    <p:animEffect transition="in" filter="barn(inVertical)">
                                      <p:cBhvr>
                                        <p:cTn id="47"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2861" y="408373"/>
            <a:ext cx="9330431" cy="7171194"/>
          </a:xfrm>
          <a:prstGeom prst="rect">
            <a:avLst/>
          </a:prstGeom>
        </p:spPr>
        <p:txBody>
          <a:bodyPr wrap="square">
            <a:spAutoFit/>
          </a:bodyPr>
          <a:lstStyle/>
          <a:p>
            <a:pPr algn="ctr" rtl="1"/>
            <a:r>
              <a:rPr lang="ar-DZ" sz="4400" dirty="0" smtClean="0">
                <a:latin typeface="Arabic Typesetting" panose="03020402040406030203" pitchFamily="66" charset="-78"/>
                <a:cs typeface="Arabic Typesetting" panose="03020402040406030203" pitchFamily="66" charset="-78"/>
              </a:rPr>
              <a:t>تعريف2 </a:t>
            </a:r>
            <a:r>
              <a:rPr lang="ar-DZ" sz="4400" dirty="0">
                <a:latin typeface="Arabic Typesetting" panose="03020402040406030203" pitchFamily="66" charset="-78"/>
                <a:cs typeface="Arabic Typesetting" panose="03020402040406030203" pitchFamily="66" charset="-78"/>
              </a:rPr>
              <a:t>مبسط: </a:t>
            </a:r>
            <a:endParaRPr lang="ar-DZ" sz="4400" dirty="0" smtClean="0">
              <a:latin typeface="Arabic Typesetting" panose="03020402040406030203" pitchFamily="66" charset="-78"/>
              <a:cs typeface="Arabic Typesetting" panose="03020402040406030203" pitchFamily="66" charset="-78"/>
            </a:endParaRPr>
          </a:p>
          <a:p>
            <a:pPr algn="ctr" rtl="1"/>
            <a:r>
              <a:rPr lang="ar-DZ" sz="4400" dirty="0" smtClean="0">
                <a:latin typeface="Arabic Typesetting" panose="03020402040406030203" pitchFamily="66" charset="-78"/>
                <a:cs typeface="Arabic Typesetting" panose="03020402040406030203" pitchFamily="66" charset="-78"/>
              </a:rPr>
              <a:t>الذكاء </a:t>
            </a:r>
            <a:r>
              <a:rPr lang="ar-DZ" sz="4400" dirty="0">
                <a:latin typeface="Arabic Typesetting" panose="03020402040406030203" pitchFamily="66" charset="-78"/>
                <a:cs typeface="Arabic Typesetting" panose="03020402040406030203" pitchFamily="66" charset="-78"/>
              </a:rPr>
              <a:t>الاصطناعي هو جعل الآلات تفكر وتتصرف مثل البشر.</a:t>
            </a:r>
          </a:p>
          <a:p>
            <a:pPr algn="ctr" rtl="1"/>
            <a:r>
              <a:rPr lang="ar-DZ" sz="4400" dirty="0">
                <a:latin typeface="Arabic Typesetting" panose="03020402040406030203" pitchFamily="66" charset="-78"/>
                <a:cs typeface="Arabic Typesetting" panose="03020402040406030203" pitchFamily="66" charset="-78"/>
              </a:rPr>
              <a:t>أمثلة ملموسة: </a:t>
            </a:r>
          </a:p>
          <a:p>
            <a:pPr lvl="1" algn="ctr" rtl="1"/>
            <a:r>
              <a:rPr lang="ar-DZ" sz="4400" dirty="0" smtClean="0">
                <a:latin typeface="Arabic Typesetting" panose="03020402040406030203" pitchFamily="66" charset="-78"/>
                <a:cs typeface="Arabic Typesetting" panose="03020402040406030203" pitchFamily="66" charset="-78"/>
              </a:rPr>
              <a:t>- مساعدات </a:t>
            </a:r>
            <a:r>
              <a:rPr lang="ar-DZ" sz="4400" dirty="0">
                <a:latin typeface="Arabic Typesetting" panose="03020402040406030203" pitchFamily="66" charset="-78"/>
                <a:cs typeface="Arabic Typesetting" panose="03020402040406030203" pitchFamily="66" charset="-78"/>
              </a:rPr>
              <a:t>صوتية </a:t>
            </a:r>
            <a:r>
              <a:rPr lang="ar-DZ" sz="4400" dirty="0" smtClean="0">
                <a:latin typeface="Arabic Typesetting" panose="03020402040406030203" pitchFamily="66" charset="-78"/>
                <a:cs typeface="Arabic Typesetting" panose="03020402040406030203" pitchFamily="66" charset="-78"/>
              </a:rPr>
              <a:t>مثل</a:t>
            </a:r>
            <a:r>
              <a:rPr lang="fr-FR" sz="4400" dirty="0" err="1" smtClean="0">
                <a:solidFill>
                  <a:srgbClr val="FFFF00"/>
                </a:solidFill>
                <a:latin typeface="Arabic Typesetting" panose="03020402040406030203" pitchFamily="66" charset="-78"/>
                <a:cs typeface="Arabic Typesetting" panose="03020402040406030203" pitchFamily="66" charset="-78"/>
              </a:rPr>
              <a:t>Siri</a:t>
            </a:r>
            <a:r>
              <a:rPr lang="fr-FR" sz="4400" dirty="0" smtClean="0">
                <a:latin typeface="Arabic Typesetting" panose="03020402040406030203" pitchFamily="66" charset="-78"/>
                <a:cs typeface="Arabic Typesetting" panose="03020402040406030203" pitchFamily="66" charset="-78"/>
              </a:rPr>
              <a:t> </a:t>
            </a:r>
            <a:r>
              <a:rPr lang="ar-DZ" sz="4400" dirty="0">
                <a:latin typeface="Arabic Typesetting" panose="03020402040406030203" pitchFamily="66" charset="-78"/>
                <a:cs typeface="Arabic Typesetting" panose="03020402040406030203" pitchFamily="66" charset="-78"/>
              </a:rPr>
              <a:t>و</a:t>
            </a:r>
            <a:r>
              <a:rPr lang="fr-FR" sz="4400" dirty="0" smtClean="0">
                <a:solidFill>
                  <a:srgbClr val="FFFF00"/>
                </a:solidFill>
                <a:latin typeface="Arabic Typesetting" panose="03020402040406030203" pitchFamily="66" charset="-78"/>
                <a:cs typeface="Arabic Typesetting" panose="03020402040406030203" pitchFamily="66" charset="-78"/>
              </a:rPr>
              <a:t>Alexa</a:t>
            </a:r>
            <a:endParaRPr lang="fr-FR" sz="4400" dirty="0">
              <a:solidFill>
                <a:srgbClr val="FFFF00"/>
              </a:solidFill>
              <a:latin typeface="Arabic Typesetting" panose="03020402040406030203" pitchFamily="66" charset="-78"/>
              <a:cs typeface="Arabic Typesetting" panose="03020402040406030203" pitchFamily="66" charset="-78"/>
            </a:endParaRPr>
          </a:p>
          <a:p>
            <a:pPr lvl="1" algn="ctr" rtl="1"/>
            <a:r>
              <a:rPr lang="ar-DZ" sz="4400" dirty="0" smtClean="0">
                <a:latin typeface="Arabic Typesetting" panose="03020402040406030203" pitchFamily="66" charset="-78"/>
                <a:cs typeface="Arabic Typesetting" panose="03020402040406030203" pitchFamily="66" charset="-78"/>
              </a:rPr>
              <a:t>- توصيات </a:t>
            </a:r>
            <a:r>
              <a:rPr lang="ar-DZ" sz="4400" dirty="0">
                <a:latin typeface="Arabic Typesetting" panose="03020402040406030203" pitchFamily="66" charset="-78"/>
                <a:cs typeface="Arabic Typesetting" panose="03020402040406030203" pitchFamily="66" charset="-78"/>
              </a:rPr>
              <a:t>الأفلام والمسلسلات في </a:t>
            </a:r>
            <a:r>
              <a:rPr lang="fr-FR" sz="4400" dirty="0" err="1" smtClean="0">
                <a:solidFill>
                  <a:srgbClr val="FFFF00"/>
                </a:solidFill>
                <a:latin typeface="Arabic Typesetting" panose="03020402040406030203" pitchFamily="66" charset="-78"/>
                <a:cs typeface="Arabic Typesetting" panose="03020402040406030203" pitchFamily="66" charset="-78"/>
              </a:rPr>
              <a:t>Netflix</a:t>
            </a:r>
            <a:endParaRPr lang="fr-FR" sz="4400" dirty="0">
              <a:solidFill>
                <a:srgbClr val="FFFF00"/>
              </a:solidFill>
              <a:latin typeface="Arabic Typesetting" panose="03020402040406030203" pitchFamily="66" charset="-78"/>
              <a:cs typeface="Arabic Typesetting" panose="03020402040406030203" pitchFamily="66" charset="-78"/>
            </a:endParaRPr>
          </a:p>
          <a:p>
            <a:pPr marL="1028700" lvl="1" indent="-571500" algn="ctr" rtl="1">
              <a:buFontTx/>
              <a:buChar char="-"/>
            </a:pPr>
            <a:r>
              <a:rPr lang="ar-DZ" sz="4400" dirty="0" smtClean="0">
                <a:latin typeface="Arabic Typesetting" panose="03020402040406030203" pitchFamily="66" charset="-78"/>
                <a:cs typeface="Arabic Typesetting" panose="03020402040406030203" pitchFamily="66" charset="-78"/>
              </a:rPr>
              <a:t>السيارات </a:t>
            </a:r>
            <a:r>
              <a:rPr lang="ar-DZ" sz="4400" dirty="0">
                <a:latin typeface="Arabic Typesetting" panose="03020402040406030203" pitchFamily="66" charset="-78"/>
                <a:cs typeface="Arabic Typesetting" panose="03020402040406030203" pitchFamily="66" charset="-78"/>
              </a:rPr>
              <a:t>ذاتية القيادة</a:t>
            </a:r>
            <a:r>
              <a:rPr lang="ar-DZ" sz="4400" dirty="0" smtClean="0">
                <a:latin typeface="Arabic Typesetting" panose="03020402040406030203" pitchFamily="66" charset="-78"/>
                <a:cs typeface="Arabic Typesetting" panose="03020402040406030203" pitchFamily="66" charset="-78"/>
              </a:rPr>
              <a:t>.</a:t>
            </a:r>
          </a:p>
          <a:p>
            <a:pPr marL="1028700" lvl="1" indent="-571500" algn="ctr" rtl="1">
              <a:buFontTx/>
              <a:buChar char="-"/>
            </a:pPr>
            <a:endParaRPr lang="ar-DZ" sz="4400" dirty="0">
              <a:latin typeface="Arabic Typesetting" panose="03020402040406030203" pitchFamily="66" charset="-78"/>
              <a:cs typeface="Arabic Typesetting" panose="03020402040406030203" pitchFamily="66" charset="-78"/>
            </a:endParaRPr>
          </a:p>
          <a:p>
            <a:pPr algn="ctr" rtl="1"/>
            <a:r>
              <a:rPr lang="ar-DZ" sz="4400" dirty="0">
                <a:solidFill>
                  <a:srgbClr val="FF0000"/>
                </a:solidFill>
                <a:latin typeface="Arabic Typesetting" panose="03020402040406030203" pitchFamily="66" charset="-78"/>
                <a:cs typeface="Arabic Typesetting" panose="03020402040406030203" pitchFamily="66" charset="-78"/>
              </a:rPr>
              <a:t>سؤال تفاعلي: </a:t>
            </a:r>
            <a:r>
              <a:rPr lang="ar-DZ" sz="4400" dirty="0">
                <a:latin typeface="Arabic Typesetting" panose="03020402040406030203" pitchFamily="66" charset="-78"/>
                <a:cs typeface="Arabic Typesetting" panose="03020402040406030203" pitchFamily="66" charset="-78"/>
              </a:rPr>
              <a:t>"ما هي التطبيقات الأخرى للذكاء الاصطناعي التي تعرفونها؟"</a:t>
            </a:r>
          </a:p>
          <a:p>
            <a:pPr algn="ctr" rtl="1">
              <a:lnSpc>
                <a:spcPct val="200000"/>
              </a:lnSpc>
            </a:pPr>
            <a:r>
              <a:rPr lang="fr-FR" sz="5400" dirty="0" smtClean="0">
                <a:latin typeface="Arabic Typesetting" panose="03020402040406030203" pitchFamily="66" charset="-78"/>
                <a:cs typeface="Arabic Typesetting" panose="03020402040406030203" pitchFamily="66" charset="-78"/>
              </a:rPr>
              <a:t> </a:t>
            </a:r>
            <a:endParaRPr lang="ar-DZ" sz="5400" dirty="0">
              <a:latin typeface="Arabic Typesetting" panose="03020402040406030203" pitchFamily="66" charset="-78"/>
              <a:cs typeface="Arabic Typesetting" panose="03020402040406030203" pitchFamily="66" charset="-78"/>
            </a:endParaRPr>
          </a:p>
        </p:txBody>
      </p:sp>
      <p:sp>
        <p:nvSpPr>
          <p:cNvPr id="2" name="Espace réservé du pied de page 1"/>
          <p:cNvSpPr>
            <a:spLocks noGrp="1"/>
          </p:cNvSpPr>
          <p:nvPr>
            <p:ph type="ftr" sz="quarter" idx="11"/>
          </p:nvPr>
        </p:nvSpPr>
        <p:spPr/>
        <p:txBody>
          <a:bodyPr/>
          <a:lstStyle/>
          <a:p>
            <a:r>
              <a:rPr lang="ar-DZ" smtClean="0"/>
              <a:t>الأستاذ: حمزة شقاف</a:t>
            </a:r>
            <a:endParaRPr lang="en-US" dirty="0"/>
          </a:p>
        </p:txBody>
      </p:sp>
      <p:sp>
        <p:nvSpPr>
          <p:cNvPr id="3" name="Espace réservé du numéro de diapositive 2"/>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520923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ar-DZ" smtClean="0"/>
              <a:t>الأستاذ: حمزة شقاف</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9</a:t>
            </a:fld>
            <a:endParaRPr lang="en-US" dirty="0"/>
          </a:p>
        </p:txBody>
      </p:sp>
      <p:sp>
        <p:nvSpPr>
          <p:cNvPr id="6" name="Rectangle 3"/>
          <p:cNvSpPr>
            <a:spLocks noChangeArrowheads="1"/>
          </p:cNvSpPr>
          <p:nvPr/>
        </p:nvSpPr>
        <p:spPr bwMode="auto">
          <a:xfrm>
            <a:off x="426128" y="732433"/>
            <a:ext cx="7872726" cy="5674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defTabSz="1219170" fontAlgn="base">
              <a:lnSpc>
                <a:spcPct val="150000"/>
              </a:lnSpc>
              <a:spcBef>
                <a:spcPct val="0"/>
              </a:spcBef>
              <a:spcAft>
                <a:spcPct val="0"/>
              </a:spcAft>
              <a:buFont typeface="Wingdings" panose="05000000000000000000" pitchFamily="2" charset="2"/>
              <a:buChar char="Ø"/>
            </a:pPr>
            <a:r>
              <a:rPr lang="fr-FR" altLang="fr-FR" sz="4267" b="1" dirty="0">
                <a:solidFill>
                  <a:srgbClr val="FFFF00"/>
                </a:solidFill>
              </a:rPr>
              <a:t>Google Assistant</a:t>
            </a:r>
            <a:endParaRPr lang="ar-DZ" altLang="fr-FR" sz="4267" b="1" dirty="0">
              <a:solidFill>
                <a:srgbClr val="FFFF00"/>
              </a:solidFill>
              <a:latin typeface="Inter"/>
            </a:endParaRPr>
          </a:p>
          <a:p>
            <a:pPr algn="ctr" defTabSz="1219170" fontAlgn="base">
              <a:lnSpc>
                <a:spcPct val="150000"/>
              </a:lnSpc>
              <a:spcBef>
                <a:spcPct val="0"/>
              </a:spcBef>
              <a:spcAft>
                <a:spcPct val="0"/>
              </a:spcAft>
              <a:buFont typeface="Wingdings" panose="05000000000000000000" pitchFamily="2" charset="2"/>
              <a:buChar char="Ø"/>
            </a:pPr>
            <a:r>
              <a:rPr lang="fr-FR" altLang="fr-FR" sz="4267" b="1" dirty="0" err="1">
                <a:solidFill>
                  <a:srgbClr val="FFFF00"/>
                </a:solidFill>
                <a:latin typeface="Inter"/>
              </a:rPr>
              <a:t>DreamBox</a:t>
            </a:r>
            <a:endParaRPr lang="ar-DZ" altLang="fr-FR" sz="4267" b="1" dirty="0">
              <a:solidFill>
                <a:srgbClr val="FFFF00"/>
              </a:solidFill>
              <a:latin typeface="Inter"/>
            </a:endParaRPr>
          </a:p>
          <a:p>
            <a:pPr algn="ctr" defTabSz="1219170" fontAlgn="base">
              <a:lnSpc>
                <a:spcPct val="150000"/>
              </a:lnSpc>
              <a:spcBef>
                <a:spcPct val="0"/>
              </a:spcBef>
              <a:spcAft>
                <a:spcPct val="0"/>
              </a:spcAft>
              <a:buFont typeface="Wingdings" panose="05000000000000000000" pitchFamily="2" charset="2"/>
              <a:buChar char="Ø"/>
            </a:pPr>
            <a:r>
              <a:rPr lang="fr-FR" altLang="fr-FR" sz="4267" b="1" dirty="0" err="1">
                <a:solidFill>
                  <a:srgbClr val="FFFF00"/>
                </a:solidFill>
              </a:rPr>
              <a:t>Duolingo</a:t>
            </a:r>
            <a:endParaRPr lang="ar-DZ" altLang="fr-FR" sz="4267" b="1" dirty="0">
              <a:solidFill>
                <a:srgbClr val="FFFF00"/>
              </a:solidFill>
            </a:endParaRPr>
          </a:p>
          <a:p>
            <a:pPr algn="ctr" defTabSz="1219170" fontAlgn="base">
              <a:lnSpc>
                <a:spcPct val="150000"/>
              </a:lnSpc>
              <a:spcBef>
                <a:spcPct val="0"/>
              </a:spcBef>
              <a:spcAft>
                <a:spcPct val="0"/>
              </a:spcAft>
              <a:buFont typeface="Wingdings" panose="05000000000000000000" pitchFamily="2" charset="2"/>
              <a:buChar char="Ø"/>
            </a:pPr>
            <a:r>
              <a:rPr lang="ar-DZ" altLang="fr-FR" sz="4267" b="1" dirty="0">
                <a:solidFill>
                  <a:srgbClr val="FFFF00"/>
                </a:solidFill>
              </a:rPr>
              <a:t> </a:t>
            </a:r>
            <a:r>
              <a:rPr lang="fr-FR" altLang="fr-FR" sz="4267" b="1" dirty="0" err="1">
                <a:solidFill>
                  <a:srgbClr val="FFFF00"/>
                </a:solidFill>
              </a:rPr>
              <a:t>Socratic</a:t>
            </a:r>
            <a:endParaRPr lang="ar-DZ" altLang="fr-FR" sz="4267" b="1" dirty="0">
              <a:solidFill>
                <a:srgbClr val="FFFF00"/>
              </a:solidFill>
            </a:endParaRPr>
          </a:p>
          <a:p>
            <a:pPr algn="ctr" defTabSz="1219170" fontAlgn="base">
              <a:lnSpc>
                <a:spcPct val="150000"/>
              </a:lnSpc>
              <a:spcBef>
                <a:spcPct val="0"/>
              </a:spcBef>
              <a:spcAft>
                <a:spcPct val="0"/>
              </a:spcAft>
              <a:buFont typeface="Wingdings" panose="05000000000000000000" pitchFamily="2" charset="2"/>
              <a:buChar char="Ø"/>
            </a:pPr>
            <a:r>
              <a:rPr lang="fr-FR" altLang="fr-FR" sz="4267" b="1" dirty="0" err="1">
                <a:solidFill>
                  <a:srgbClr val="FFFF00"/>
                </a:solidFill>
              </a:rPr>
              <a:t>Knewton</a:t>
            </a:r>
            <a:endParaRPr lang="ar-DZ" altLang="fr-FR" sz="4267" b="1" dirty="0">
              <a:solidFill>
                <a:srgbClr val="FFFF00"/>
              </a:solidFill>
              <a:latin typeface="Arabic Typesetting" panose="03020402040406030203" pitchFamily="66" charset="-78"/>
              <a:cs typeface="Arabic Typesetting" panose="03020402040406030203" pitchFamily="66" charset="-78"/>
            </a:endParaRPr>
          </a:p>
          <a:p>
            <a:pPr algn="ctr" defTabSz="1219170" fontAlgn="base">
              <a:spcBef>
                <a:spcPct val="0"/>
              </a:spcBef>
              <a:spcAft>
                <a:spcPct val="0"/>
              </a:spcAft>
              <a:buFont typeface="Wingdings" panose="05000000000000000000" pitchFamily="2" charset="2"/>
              <a:buChar char="Ø"/>
            </a:pPr>
            <a:endParaRPr lang="ar-DZ" altLang="fr-FR" sz="4267" b="1" dirty="0">
              <a:solidFill>
                <a:srgbClr val="FFFF00"/>
              </a:solidFill>
            </a:endParaRPr>
          </a:p>
        </p:txBody>
      </p:sp>
    </p:spTree>
    <p:extLst>
      <p:ext uri="{BB962C8B-B14F-4D97-AF65-F5344CB8AC3E}">
        <p14:creationId xmlns:p14="http://schemas.microsoft.com/office/powerpoint/2010/main" val="3385603245"/>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929</TotalTime>
  <Words>1855</Words>
  <Application>Microsoft Office PowerPoint</Application>
  <PresentationFormat>Grand écran</PresentationFormat>
  <Paragraphs>293</Paragraphs>
  <Slides>37</Slides>
  <Notes>11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37</vt:i4>
      </vt:variant>
    </vt:vector>
  </HeadingPairs>
  <TitlesOfParts>
    <vt:vector size="46" baseType="lpstr">
      <vt:lpstr>Arabic Typesetting</vt:lpstr>
      <vt:lpstr>Arial</vt:lpstr>
      <vt:lpstr>Calibri</vt:lpstr>
      <vt:lpstr>Inter</vt:lpstr>
      <vt:lpstr>Tahoma</vt:lpstr>
      <vt:lpstr>Trebuchet MS</vt:lpstr>
      <vt:lpstr>Wingdings</vt:lpstr>
      <vt:lpstr>Wingdings 3</vt:lpstr>
      <vt:lpstr>Facette</vt:lpstr>
      <vt:lpstr>محاضرات  L’IA</vt:lpstr>
      <vt:lpstr>Présentation PowerPoint</vt:lpstr>
      <vt:lpstr>Présentation PowerPoint</vt:lpstr>
      <vt:lpstr>Présentation PowerPoint</vt:lpstr>
      <vt:lpstr>Présentation PowerPoint</vt:lpstr>
      <vt:lpstr>Présentation PowerPoint</vt:lpstr>
      <vt:lpstr>الذكاء الاصطناعي (AI)</vt:lpstr>
      <vt:lpstr>Présentation PowerPoint</vt:lpstr>
      <vt:lpstr>Présentation PowerPoint</vt:lpstr>
      <vt:lpstr>مجالات استخدام الذكاء الاصطناعي:</vt:lpstr>
      <vt:lpstr>Présentation PowerPoint</vt:lpstr>
      <vt:lpstr>الركائز الأساسية التي يقوم عليها الذكاء الاصطناعي.</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لفهم الآثار الأخلاقية للذكاء الاصطناعي وأفضل ممارساته يكون بالإجابة على الأسئلة التالية:</vt:lpstr>
      <vt:lpstr>...؟؟؟ نقاش مفتوح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مناقشة البحوث التالية مع الطلبة</vt:lpstr>
      <vt:lpstr>الخلاصة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رقم 01</dc:title>
  <dc:creator>Compte Microsoft</dc:creator>
  <cp:lastModifiedBy>Compte Microsoft</cp:lastModifiedBy>
  <cp:revision>24</cp:revision>
  <cp:lastPrinted>2025-05-04T04:20:38Z</cp:lastPrinted>
  <dcterms:created xsi:type="dcterms:W3CDTF">2025-04-15T08:23:22Z</dcterms:created>
  <dcterms:modified xsi:type="dcterms:W3CDTF">2025-05-05T04:59:19Z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