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53" r:id="rId2"/>
    <p:sldId id="458" r:id="rId3"/>
    <p:sldId id="459" r:id="rId4"/>
    <p:sldId id="460" r:id="rId5"/>
    <p:sldId id="461" r:id="rId6"/>
    <p:sldId id="462" r:id="rId7"/>
    <p:sldId id="470" r:id="rId8"/>
    <p:sldId id="463" r:id="rId9"/>
    <p:sldId id="464" r:id="rId10"/>
    <p:sldId id="465" r:id="rId11"/>
    <p:sldId id="466" r:id="rId12"/>
    <p:sldId id="467" r:id="rId13"/>
    <p:sldId id="469" r:id="rId14"/>
    <p:sldId id="468" r:id="rId15"/>
    <p:sldId id="471" r:id="rId16"/>
    <p:sldId id="472" r:id="rId17"/>
    <p:sldId id="473" r:id="rId18"/>
    <p:sldId id="474" r:id="rId19"/>
    <p:sldId id="475" r:id="rId20"/>
    <p:sldId id="476" r:id="rId21"/>
    <p:sldId id="477" r:id="rId22"/>
    <p:sldId id="405" r:id="rId23"/>
    <p:sldId id="417" r:id="rId24"/>
    <p:sldId id="418" r:id="rId25"/>
    <p:sldId id="419" r:id="rId26"/>
    <p:sldId id="420" r:id="rId27"/>
    <p:sldId id="421" r:id="rId28"/>
    <p:sldId id="478" r:id="rId29"/>
    <p:sldId id="479" r:id="rId30"/>
    <p:sldId id="480" r:id="rId31"/>
    <p:sldId id="481" r:id="rId32"/>
    <p:sldId id="482" r:id="rId33"/>
    <p:sldId id="483" r:id="rId34"/>
    <p:sldId id="484" r:id="rId35"/>
    <p:sldId id="485" r:id="rId36"/>
    <p:sldId id="486" r:id="rId37"/>
    <p:sldId id="487" r:id="rId38"/>
    <p:sldId id="488" r:id="rId39"/>
    <p:sldId id="489" r:id="rId40"/>
    <p:sldId id="490" r:id="rId41"/>
    <p:sldId id="491" r:id="rId42"/>
    <p:sldId id="492" r:id="rId43"/>
    <p:sldId id="493" r:id="rId44"/>
    <p:sldId id="494" r:id="rId45"/>
    <p:sldId id="495" r:id="rId46"/>
    <p:sldId id="496" r:id="rId47"/>
    <p:sldId id="497" r:id="rId48"/>
    <p:sldId id="498" r:id="rId49"/>
    <p:sldId id="499" r:id="rId50"/>
    <p:sldId id="500" r:id="rId51"/>
    <p:sldId id="501" r:id="rId52"/>
    <p:sldId id="502" r:id="rId53"/>
    <p:sldId id="503" r:id="rId54"/>
    <p:sldId id="504" r:id="rId55"/>
    <p:sldId id="505" r:id="rId56"/>
    <p:sldId id="506" r:id="rId57"/>
    <p:sldId id="507" r:id="rId58"/>
    <p:sldId id="508" r:id="rId59"/>
    <p:sldId id="509" r:id="rId60"/>
    <p:sldId id="510" r:id="rId61"/>
    <p:sldId id="511" r:id="rId62"/>
    <p:sldId id="512" r:id="rId63"/>
    <p:sldId id="513" r:id="rId64"/>
    <p:sldId id="514" r:id="rId65"/>
    <p:sldId id="515" r:id="rId66"/>
    <p:sldId id="516" r:id="rId67"/>
    <p:sldId id="517" r:id="rId68"/>
    <p:sldId id="518" r:id="rId69"/>
    <p:sldId id="519" r:id="rId70"/>
    <p:sldId id="520" r:id="rId71"/>
    <p:sldId id="521" r:id="rId72"/>
    <p:sldId id="522" r:id="rId73"/>
    <p:sldId id="523" r:id="rId74"/>
    <p:sldId id="524" r:id="rId75"/>
    <p:sldId id="525" r:id="rId76"/>
    <p:sldId id="526" r:id="rId77"/>
    <p:sldId id="527" r:id="rId78"/>
    <p:sldId id="528" r:id="rId79"/>
    <p:sldId id="529" r:id="rId80"/>
    <p:sldId id="530" r:id="rId81"/>
    <p:sldId id="531" r:id="rId82"/>
    <p:sldId id="532" r:id="rId83"/>
    <p:sldId id="533" r:id="rId84"/>
    <p:sldId id="534" r:id="rId85"/>
    <p:sldId id="535" r:id="rId86"/>
    <p:sldId id="536" r:id="rId87"/>
    <p:sldId id="537" r:id="rId88"/>
    <p:sldId id="538" r:id="rId89"/>
    <p:sldId id="539" r:id="rId90"/>
    <p:sldId id="540" r:id="rId91"/>
    <p:sldId id="541" r:id="rId92"/>
    <p:sldId id="542" r:id="rId93"/>
    <p:sldId id="543" r:id="rId94"/>
    <p:sldId id="544" r:id="rId95"/>
    <p:sldId id="545" r:id="rId96"/>
    <p:sldId id="546" r:id="rId97"/>
    <p:sldId id="547" r:id="rId98"/>
    <p:sldId id="548" r:id="rId99"/>
    <p:sldId id="549" r:id="rId100"/>
    <p:sldId id="550" r:id="rId101"/>
    <p:sldId id="551" r:id="rId102"/>
    <p:sldId id="552" r:id="rId103"/>
    <p:sldId id="553" r:id="rId104"/>
    <p:sldId id="554" r:id="rId105"/>
    <p:sldId id="555" r:id="rId106"/>
    <p:sldId id="556" r:id="rId107"/>
    <p:sldId id="557"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FFC55E"/>
    <a:srgbClr val="FF0000"/>
    <a:srgbClr val="639EDE"/>
    <a:srgbClr val="A5C249"/>
    <a:srgbClr val="10CF9B"/>
    <a:srgbClr val="BFBFBF"/>
    <a:srgbClr val="D9D9D9"/>
    <a:srgbClr val="F2F2F2"/>
    <a:srgbClr val="009D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31" autoAdjust="0"/>
    <p:restoredTop sz="94660"/>
  </p:normalViewPr>
  <p:slideViewPr>
    <p:cSldViewPr snapToGrid="0">
      <p:cViewPr>
        <p:scale>
          <a:sx n="36" d="100"/>
          <a:sy n="36" d="100"/>
        </p:scale>
        <p:origin x="2453" y="98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poweredtemplate.com/membership/" TargetMode="External"/><Relationship Id="rId2" Type="http://schemas.openxmlformats.org/officeDocument/2006/relationships/hyperlink" Target="https://poweredtemplate.com/"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poweredtemplate.com/membership/"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poweredtemplate.com/"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support.poweredtemplates.com/" TargetMode="Externa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support.poweredtemplates.com/" TargetMode="Externa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186B2-9B8F-4B25-B1E0-06F039129D55}"/>
              </a:ext>
            </a:extLst>
          </p:cNvPr>
          <p:cNvSpPr>
            <a:spLocks noGrp="1"/>
          </p:cNvSpPr>
          <p:nvPr>
            <p:ph type="dt" sz="half" idx="10"/>
          </p:nvPr>
        </p:nvSpPr>
        <p:spPr/>
        <p:txBody>
          <a:bodyPr/>
          <a:lstStyle/>
          <a:p>
            <a:fld id="{73F060C8-6CE4-42E5-9434-72EBAE73AC10}" type="datetimeFigureOut">
              <a:rPr lang="en-US" smtClean="0"/>
              <a:t>7/11/2024</a:t>
            </a:fld>
            <a:endParaRPr lang="en-US"/>
          </a:p>
        </p:txBody>
      </p:sp>
      <p:sp>
        <p:nvSpPr>
          <p:cNvPr id="3" name="Footer Placeholder 2">
            <a:extLst>
              <a:ext uri="{FF2B5EF4-FFF2-40B4-BE49-F238E27FC236}">
                <a16:creationId xmlns:a16="http://schemas.microsoft.com/office/drawing/2014/main" id="{D922B6C7-3A4B-4BA2-8416-13CB02DEA5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3BAB19-70BC-4EAB-B8AD-F6F1C0CB64F3}"/>
              </a:ext>
            </a:extLst>
          </p:cNvPr>
          <p:cNvSpPr>
            <a:spLocks noGrp="1"/>
          </p:cNvSpPr>
          <p:nvPr>
            <p:ph type="sldNum" sz="quarter" idx="12"/>
          </p:nvPr>
        </p:nvSpPr>
        <p:spPr/>
        <p:txBody>
          <a:bodyPr/>
          <a:lstStyle/>
          <a:p>
            <a:fld id="{6C232708-21FE-4D82-9561-2E068D829407}" type="slidenum">
              <a:rPr lang="en-US" smtClean="0"/>
              <a:t>‹N°›</a:t>
            </a:fld>
            <a:endParaRPr lang="en-US"/>
          </a:p>
        </p:txBody>
      </p:sp>
    </p:spTree>
    <p:extLst>
      <p:ext uri="{BB962C8B-B14F-4D97-AF65-F5344CB8AC3E}">
        <p14:creationId xmlns:p14="http://schemas.microsoft.com/office/powerpoint/2010/main" val="3089612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ttribu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E864988-2762-4674-A709-41185FF8E4B0}"/>
              </a:ext>
            </a:extLst>
          </p:cNvPr>
          <p:cNvSpPr>
            <a:spLocks noGrp="1"/>
          </p:cNvSpPr>
          <p:nvPr>
            <p:ph type="dt" sz="half" idx="10"/>
          </p:nvPr>
        </p:nvSpPr>
        <p:spPr/>
        <p:txBody>
          <a:bodyPr/>
          <a:lstStyle/>
          <a:p>
            <a:fld id="{A1ACEE5C-337C-40CA-959B-6F3EBBDE2995}" type="datetime1">
              <a:rPr lang="en-US" smtClean="0"/>
              <a:t>7/11/2024</a:t>
            </a:fld>
            <a:endParaRPr lang="en-US"/>
          </a:p>
        </p:txBody>
      </p:sp>
      <p:sp>
        <p:nvSpPr>
          <p:cNvPr id="4" name="Footer Placeholder 3">
            <a:extLst>
              <a:ext uri="{FF2B5EF4-FFF2-40B4-BE49-F238E27FC236}">
                <a16:creationId xmlns:a16="http://schemas.microsoft.com/office/drawing/2014/main" id="{5F8A8273-1633-4B95-91CD-F8BE4A6CE159}"/>
              </a:ext>
            </a:extLst>
          </p:cNvPr>
          <p:cNvSpPr>
            <a:spLocks noGrp="1"/>
          </p:cNvSpPr>
          <p:nvPr>
            <p:ph type="ftr" sz="quarter" idx="11"/>
          </p:nvPr>
        </p:nvSpPr>
        <p:spPr/>
        <p:txBody>
          <a:bodyPr/>
          <a:lstStyle/>
          <a:p>
            <a:r>
              <a:rPr lang="en-US"/>
              <a:t>Designed by PoweredTemplate</a:t>
            </a:r>
          </a:p>
        </p:txBody>
      </p:sp>
      <p:sp>
        <p:nvSpPr>
          <p:cNvPr id="5" name="Slide Number Placeholder 4">
            <a:extLst>
              <a:ext uri="{FF2B5EF4-FFF2-40B4-BE49-F238E27FC236}">
                <a16:creationId xmlns:a16="http://schemas.microsoft.com/office/drawing/2014/main" id="{D7E2CB6A-B9A2-401D-9B93-B2A434A2FD19}"/>
              </a:ext>
            </a:extLst>
          </p:cNvPr>
          <p:cNvSpPr>
            <a:spLocks noGrp="1"/>
          </p:cNvSpPr>
          <p:nvPr>
            <p:ph type="sldNum" sz="quarter" idx="12"/>
          </p:nvPr>
        </p:nvSpPr>
        <p:spPr/>
        <p:txBody>
          <a:bodyPr/>
          <a:lstStyle/>
          <a:p>
            <a:fld id="{5F294920-2F4F-4D88-AD0A-053AE5A679D0}" type="slidenum">
              <a:rPr lang="en-US" smtClean="0"/>
              <a:t>‹N°›</a:t>
            </a:fld>
            <a:endParaRPr lang="en-US"/>
          </a:p>
        </p:txBody>
      </p:sp>
      <p:sp>
        <p:nvSpPr>
          <p:cNvPr id="15" name="TextBox 14">
            <a:extLst>
              <a:ext uri="{FF2B5EF4-FFF2-40B4-BE49-F238E27FC236}">
                <a16:creationId xmlns:a16="http://schemas.microsoft.com/office/drawing/2014/main" id="{466E3CD8-A331-492A-B773-93C47232E0EC}"/>
              </a:ext>
            </a:extLst>
          </p:cNvPr>
          <p:cNvSpPr txBox="1"/>
          <p:nvPr userDrawn="1"/>
        </p:nvSpPr>
        <p:spPr>
          <a:xfrm>
            <a:off x="838200" y="1628507"/>
            <a:ext cx="10515600" cy="3600986"/>
          </a:xfrm>
          <a:prstGeom prst="rect">
            <a:avLst/>
          </a:prstGeom>
          <a:noFill/>
        </p:spPr>
        <p:txBody>
          <a:bodyPr wrap="square">
            <a:spAutoFit/>
          </a:bodyPr>
          <a:lstStyle/>
          <a:p>
            <a:pPr marL="285750" indent="-285750" fontAlgn="base">
              <a:buFont typeface="Arial" panose="020B0604020202020204" pitchFamily="34" charset="0"/>
              <a:buChar char="•"/>
            </a:pPr>
            <a:r>
              <a:rPr lang="en-US" sz="1800" dirty="0">
                <a:solidFill>
                  <a:schemeClr val="bg1">
                    <a:lumMod val="50000"/>
                  </a:schemeClr>
                </a:solidFill>
              </a:rPr>
              <a:t>Creating content takes a lot of time and effort، but all we need from you is only an attribution link. </a:t>
            </a:r>
          </a:p>
          <a:p>
            <a:pPr marL="285750" indent="-285750" fontAlgn="base">
              <a:buFont typeface="Arial" panose="020B0604020202020204" pitchFamily="34" charset="0"/>
              <a:buChar char="•"/>
            </a:pPr>
            <a:endParaRPr lang="en-US" sz="1800" dirty="0">
              <a:solidFill>
                <a:schemeClr val="bg1">
                  <a:lumMod val="50000"/>
                </a:schemeClr>
              </a:solidFill>
            </a:endParaRPr>
          </a:p>
          <a:p>
            <a:pPr marL="285750" indent="-285750" fontAlgn="base">
              <a:buFont typeface="Arial" panose="020B0604020202020204" pitchFamily="34" charset="0"/>
              <a:buChar char="•"/>
            </a:pPr>
            <a:r>
              <a:rPr lang="en-US" sz="1800" dirty="0">
                <a:solidFill>
                  <a:schemeClr val="bg1">
                    <a:lumMod val="50000"/>
                  </a:schemeClr>
                </a:solidFill>
              </a:rPr>
              <a:t>In order to use the content or a part of it، you must attribute it to PoweredTemplate.com، so we will be able to continue creating new free graphic resources every day.</a:t>
            </a:r>
          </a:p>
          <a:p>
            <a:pPr marL="285750" indent="-285750" fontAlgn="base">
              <a:buFont typeface="Arial" panose="020B0604020202020204" pitchFamily="34" charset="0"/>
              <a:buChar char="•"/>
            </a:pPr>
            <a:endParaRPr lang="en-US" sz="1800" dirty="0">
              <a:solidFill>
                <a:schemeClr val="bg1">
                  <a:lumMod val="50000"/>
                </a:schemeClr>
              </a:solidFill>
            </a:endParaRPr>
          </a:p>
          <a:p>
            <a:pPr marL="285750" indent="-285750" fontAlgn="base">
              <a:buFont typeface="Arial" panose="020B0604020202020204" pitchFamily="34" charset="0"/>
              <a:buChar char="•"/>
            </a:pPr>
            <a:r>
              <a:rPr lang="en-US" sz="1800" dirty="0">
                <a:solidFill>
                  <a:schemeClr val="bg1">
                    <a:lumMod val="50000"/>
                  </a:schemeClr>
                </a:solidFill>
              </a:rPr>
              <a:t>Insert the attribution line in the credits section of your presentation. If it’s not possible، place it wherever it's visible on a web page، close to where you’re using the resource. </a:t>
            </a:r>
          </a:p>
          <a:p>
            <a:pPr marL="285750" indent="-285750" fontAlgn="base">
              <a:buFont typeface="Arial" panose="020B0604020202020204" pitchFamily="34" charset="0"/>
              <a:buChar char="•"/>
            </a:pPr>
            <a:endParaRPr lang="en-US" sz="1800" dirty="0">
              <a:solidFill>
                <a:schemeClr val="bg1">
                  <a:lumMod val="50000"/>
                </a:schemeClr>
              </a:solidFill>
            </a:endParaRPr>
          </a:p>
          <a:p>
            <a:pPr marL="285750" indent="-285750" fontAlgn="base">
              <a:buFont typeface="Arial" panose="020B0604020202020204" pitchFamily="34" charset="0"/>
              <a:buChar char="•"/>
            </a:pPr>
            <a:r>
              <a:rPr lang="en-US" sz="1800" b="1" dirty="0">
                <a:solidFill>
                  <a:schemeClr val="bg1">
                    <a:lumMod val="50000"/>
                  </a:schemeClr>
                </a:solidFill>
              </a:rPr>
              <a:t>For example: </a:t>
            </a:r>
            <a:r>
              <a:rPr lang="en-US" sz="1800" dirty="0">
                <a:solidFill>
                  <a:schemeClr val="bg1">
                    <a:lumMod val="50000"/>
                  </a:schemeClr>
                </a:solidFill>
              </a:rPr>
              <a:t>This presentation has been designed using resources from </a:t>
            </a:r>
            <a:r>
              <a:rPr lang="en-US" sz="1800" u="sng" dirty="0">
                <a:solidFill>
                  <a:srgbClr val="0070C0"/>
                </a:solidFill>
                <a:hlinkClick r:id="rId2">
                  <a:extLst>
                    <a:ext uri="{A12FA001-AC4F-418D-AE19-62706E023703}">
                      <ahyp:hlinkClr xmlns:ahyp="http://schemas.microsoft.com/office/drawing/2018/hyperlinkcolor" val="tx"/>
                    </a:ext>
                  </a:extLst>
                </a:hlinkClick>
              </a:rPr>
              <a:t>PoweredTemplate.com</a:t>
            </a:r>
            <a:endParaRPr lang="en-US" sz="1800" u="sng" dirty="0">
              <a:solidFill>
                <a:srgbClr val="0070C0"/>
              </a:solidFill>
            </a:endParaRPr>
          </a:p>
          <a:p>
            <a:pPr marL="285750" indent="-285750" fontAlgn="base">
              <a:buFont typeface="Arial" panose="020B0604020202020204" pitchFamily="34" charset="0"/>
              <a:buChar char="•"/>
            </a:pPr>
            <a:endParaRPr lang="en-US" sz="1800" dirty="0">
              <a:solidFill>
                <a:schemeClr val="bg1">
                  <a:lumMod val="50000"/>
                </a:schemeClr>
              </a:solidFill>
            </a:endParaRPr>
          </a:p>
          <a:p>
            <a:pPr marL="285750" indent="-285750" fontAlgn="base">
              <a:buFont typeface="Arial" panose="020B0604020202020204" pitchFamily="34" charset="0"/>
              <a:buChar char="•"/>
            </a:pPr>
            <a:r>
              <a:rPr lang="en-US" sz="1800" b="1" dirty="0">
                <a:solidFill>
                  <a:schemeClr val="bg1">
                    <a:lumMod val="50000"/>
                  </a:schemeClr>
                </a:solidFill>
              </a:rPr>
              <a:t>Don’t want to credit the author?</a:t>
            </a:r>
            <a:r>
              <a:rPr lang="en-US" sz="1800" dirty="0">
                <a:solidFill>
                  <a:schemeClr val="bg1">
                    <a:lumMod val="50000"/>
                  </a:schemeClr>
                </a:solidFill>
              </a:rPr>
              <a:t> </a:t>
            </a:r>
            <a:r>
              <a:rPr lang="en-US" sz="1800" dirty="0">
                <a:solidFill>
                  <a:srgbClr val="0070C0"/>
                </a:solidFill>
                <a:hlinkClick r:id="rId3">
                  <a:extLst>
                    <a:ext uri="{A12FA001-AC4F-418D-AE19-62706E023703}">
                      <ahyp:hlinkClr xmlns:ahyp="http://schemas.microsoft.com/office/drawing/2018/hyperlinkcolor" val="tx"/>
                    </a:ext>
                  </a:extLst>
                </a:hlinkClick>
              </a:rPr>
              <a:t>Go Premium </a:t>
            </a:r>
            <a:r>
              <a:rPr lang="en-US" sz="1800" dirty="0">
                <a:solidFill>
                  <a:schemeClr val="bg1">
                    <a:lumMod val="50000"/>
                  </a:schemeClr>
                </a:solidFill>
              </a:rPr>
              <a:t>and use over 75،000 templates with no attribution!</a:t>
            </a:r>
          </a:p>
          <a:p>
            <a:pPr marL="0" indent="0" fontAlgn="base">
              <a:buNone/>
            </a:pPr>
            <a:endParaRPr lang="en-US" b="1" dirty="0">
              <a:solidFill>
                <a:schemeClr val="bg1">
                  <a:lumMod val="50000"/>
                </a:schemeClr>
              </a:solidFill>
            </a:endParaRPr>
          </a:p>
          <a:p>
            <a:pPr marL="0" indent="0">
              <a:buNone/>
            </a:pPr>
            <a:r>
              <a:rPr lang="en-US" sz="1200" dirty="0">
                <a:solidFill>
                  <a:schemeClr val="bg1">
                    <a:lumMod val="50000"/>
                  </a:schemeClr>
                </a:solidFill>
              </a:rPr>
              <a:t>* This only applies if you downloaded this content as an unsubscribed (free) user.</a:t>
            </a:r>
          </a:p>
        </p:txBody>
      </p:sp>
      <p:sp>
        <p:nvSpPr>
          <p:cNvPr id="16" name="TextBox 15">
            <a:extLst>
              <a:ext uri="{FF2B5EF4-FFF2-40B4-BE49-F238E27FC236}">
                <a16:creationId xmlns:a16="http://schemas.microsoft.com/office/drawing/2014/main" id="{0590A1C1-F3B1-4521-800D-109B7D7220D9}"/>
              </a:ext>
            </a:extLst>
          </p:cNvPr>
          <p:cNvSpPr txBox="1"/>
          <p:nvPr userDrawn="1"/>
        </p:nvSpPr>
        <p:spPr>
          <a:xfrm>
            <a:off x="838199" y="136525"/>
            <a:ext cx="10390550" cy="769441"/>
          </a:xfrm>
          <a:prstGeom prst="rect">
            <a:avLst/>
          </a:prstGeom>
          <a:noFill/>
        </p:spPr>
        <p:txBody>
          <a:bodyPr wrap="square">
            <a:spAutoFit/>
          </a:bodyPr>
          <a:lstStyle/>
          <a:p>
            <a:r>
              <a:rPr lang="en-US" sz="4400" dirty="0">
                <a:solidFill>
                  <a:schemeClr val="bg1">
                    <a:lumMod val="50000"/>
                  </a:schemeClr>
                </a:solidFill>
                <a:latin typeface="Calibri Light (Headings)"/>
              </a:rPr>
              <a:t>Remember، you must attribute!*</a:t>
            </a:r>
          </a:p>
        </p:txBody>
      </p:sp>
    </p:spTree>
    <p:extLst>
      <p:ext uri="{BB962C8B-B14F-4D97-AF65-F5344CB8AC3E}">
        <p14:creationId xmlns:p14="http://schemas.microsoft.com/office/powerpoint/2010/main" val="2196065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4229-FDA3-419F-948E-EC3B542AED00}"/>
              </a:ext>
            </a:extLst>
          </p:cNvPr>
          <p:cNvSpPr>
            <a:spLocks noGrp="1"/>
          </p:cNvSpPr>
          <p:nvPr>
            <p:ph type="title"/>
          </p:nvPr>
        </p:nvSpPr>
        <p:spPr>
          <a:xfrm>
            <a:off x="838200" y="541374"/>
            <a:ext cx="10515600" cy="768096"/>
          </a:xfrm>
          <a:prstGeom prst="rect">
            <a:avLst/>
          </a:prstGeom>
        </p:spPr>
        <p:txBody>
          <a:bodyPr anchor="t"/>
          <a:lstStyle>
            <a:lvl1pPr algn="ctr">
              <a:defRPr>
                <a:solidFill>
                  <a:schemeClr val="bg1">
                    <a:lumMod val="50000"/>
                  </a:schemeClr>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EAD5E140-8BC8-449A-8EB6-5236A46899C7}"/>
              </a:ext>
            </a:extLst>
          </p:cNvPr>
          <p:cNvSpPr>
            <a:spLocks noGrp="1"/>
          </p:cNvSpPr>
          <p:nvPr>
            <p:ph type="dt" sz="half" idx="10"/>
          </p:nvPr>
        </p:nvSpPr>
        <p:spPr/>
        <p:txBody>
          <a:bodyPr/>
          <a:lstStyle/>
          <a:p>
            <a:fld id="{A04D5C2E-AF49-4B3E-833F-5946220A398E}" type="datetime1">
              <a:rPr lang="en-US" smtClean="0"/>
              <a:t>7/11/2024</a:t>
            </a:fld>
            <a:endParaRPr lang="en-US"/>
          </a:p>
        </p:txBody>
      </p:sp>
      <p:sp>
        <p:nvSpPr>
          <p:cNvPr id="5" name="Footer Placeholder 4">
            <a:extLst>
              <a:ext uri="{FF2B5EF4-FFF2-40B4-BE49-F238E27FC236}">
                <a16:creationId xmlns:a16="http://schemas.microsoft.com/office/drawing/2014/main" id="{DAC3E766-E3A6-4451-8208-02143C37EB9C}"/>
              </a:ext>
            </a:extLst>
          </p:cNvPr>
          <p:cNvSpPr>
            <a:spLocks noGrp="1"/>
          </p:cNvSpPr>
          <p:nvPr>
            <p:ph type="ftr" sz="quarter" idx="11"/>
          </p:nvPr>
        </p:nvSpPr>
        <p:spPr/>
        <p:txBody>
          <a:bodyPr/>
          <a:lstStyle/>
          <a:p>
            <a:r>
              <a:rPr lang="en-US"/>
              <a:t>Designed by PoweredTemplate</a:t>
            </a:r>
          </a:p>
        </p:txBody>
      </p:sp>
      <p:sp>
        <p:nvSpPr>
          <p:cNvPr id="6" name="Slide Number Placeholder 5">
            <a:extLst>
              <a:ext uri="{FF2B5EF4-FFF2-40B4-BE49-F238E27FC236}">
                <a16:creationId xmlns:a16="http://schemas.microsoft.com/office/drawing/2014/main" id="{BEF041C4-DDAB-4C12-865A-AD93CBA2AE10}"/>
              </a:ext>
            </a:extLst>
          </p:cNvPr>
          <p:cNvSpPr>
            <a:spLocks noGrp="1"/>
          </p:cNvSpPr>
          <p:nvPr>
            <p:ph type="sldNum" sz="quarter" idx="12"/>
          </p:nvPr>
        </p:nvSpPr>
        <p:spPr/>
        <p:txBody>
          <a:bodyPr/>
          <a:lstStyle/>
          <a:p>
            <a:fld id="{5F294920-2F4F-4D88-AD0A-053AE5A679D0}" type="slidenum">
              <a:rPr lang="en-US" smtClean="0"/>
              <a:t>‹N°›</a:t>
            </a:fld>
            <a:endParaRPr lang="en-US"/>
          </a:p>
        </p:txBody>
      </p:sp>
      <p:sp>
        <p:nvSpPr>
          <p:cNvPr id="7" name="Text Placeholder 6">
            <a:extLst>
              <a:ext uri="{FF2B5EF4-FFF2-40B4-BE49-F238E27FC236}">
                <a16:creationId xmlns:a16="http://schemas.microsoft.com/office/drawing/2014/main" id="{ED6A2421-8713-4521-B0D5-998A8F02A7E5}"/>
              </a:ext>
            </a:extLst>
          </p:cNvPr>
          <p:cNvSpPr>
            <a:spLocks noGrp="1"/>
          </p:cNvSpPr>
          <p:nvPr>
            <p:ph type="body" sz="quarter" idx="13"/>
          </p:nvPr>
        </p:nvSpPr>
        <p:spPr>
          <a:xfrm>
            <a:off x="838200" y="1479586"/>
            <a:ext cx="5443538" cy="46275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5427EE2B-5225-4F03-A421-4955149B7DCF}"/>
              </a:ext>
            </a:extLst>
          </p:cNvPr>
          <p:cNvSpPr>
            <a:spLocks noGrp="1"/>
          </p:cNvSpPr>
          <p:nvPr>
            <p:ph sz="quarter" idx="14"/>
          </p:nvPr>
        </p:nvSpPr>
        <p:spPr>
          <a:xfrm>
            <a:off x="6400800" y="1479586"/>
            <a:ext cx="4953000" cy="462756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949160"/>
      </p:ext>
    </p:extLst>
  </p:cSld>
  <p:clrMapOvr>
    <a:masterClrMapping/>
  </p:clrMapOvr>
  <p:extLst>
    <p:ext uri="{DCECCB84-F9BA-43D5-87BE-67443E8EF086}">
      <p15:sldGuideLst xmlns:p15="http://schemas.microsoft.com/office/powerpoint/2012/main">
        <p15:guide id="1" pos="528">
          <p15:clr>
            <a:srgbClr val="FBAE40"/>
          </p15:clr>
        </p15:guide>
        <p15:guide id="2" pos="716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4229-FDA3-419F-948E-EC3B542AED00}"/>
              </a:ext>
            </a:extLst>
          </p:cNvPr>
          <p:cNvSpPr>
            <a:spLocks noGrp="1"/>
          </p:cNvSpPr>
          <p:nvPr>
            <p:ph type="title"/>
          </p:nvPr>
        </p:nvSpPr>
        <p:spPr>
          <a:xfrm>
            <a:off x="838200" y="136526"/>
            <a:ext cx="10515600" cy="768096"/>
          </a:xfrm>
          <a:prstGeom prst="rect">
            <a:avLst/>
          </a:prstGeom>
        </p:spPr>
        <p:txBody>
          <a:bodyPr/>
          <a:lstStyle>
            <a:lvl1pPr algn="ctr">
              <a:defRPr>
                <a:solidFill>
                  <a:schemeClr val="bg1">
                    <a:lumMod val="50000"/>
                  </a:schemeClr>
                </a:solidFill>
              </a:defRPr>
            </a:lvl1pPr>
          </a:lstStyle>
          <a:p>
            <a:r>
              <a:rPr lang="en-US"/>
              <a:t>Click to edit Master title style</a:t>
            </a:r>
          </a:p>
        </p:txBody>
      </p:sp>
      <p:sp>
        <p:nvSpPr>
          <p:cNvPr id="4" name="Date Placeholder 3">
            <a:extLst>
              <a:ext uri="{FF2B5EF4-FFF2-40B4-BE49-F238E27FC236}">
                <a16:creationId xmlns:a16="http://schemas.microsoft.com/office/drawing/2014/main" id="{EAD5E140-8BC8-449A-8EB6-5236A46899C7}"/>
              </a:ext>
            </a:extLst>
          </p:cNvPr>
          <p:cNvSpPr>
            <a:spLocks noGrp="1"/>
          </p:cNvSpPr>
          <p:nvPr>
            <p:ph type="dt" sz="half" idx="10"/>
          </p:nvPr>
        </p:nvSpPr>
        <p:spPr/>
        <p:txBody>
          <a:bodyPr/>
          <a:lstStyle/>
          <a:p>
            <a:fld id="{A04D5C2E-AF49-4B3E-833F-5946220A398E}" type="datetime1">
              <a:rPr lang="en-US" smtClean="0"/>
              <a:t>7/11/2024</a:t>
            </a:fld>
            <a:endParaRPr lang="en-US"/>
          </a:p>
        </p:txBody>
      </p:sp>
      <p:sp>
        <p:nvSpPr>
          <p:cNvPr id="5" name="Footer Placeholder 4">
            <a:extLst>
              <a:ext uri="{FF2B5EF4-FFF2-40B4-BE49-F238E27FC236}">
                <a16:creationId xmlns:a16="http://schemas.microsoft.com/office/drawing/2014/main" id="{DAC3E766-E3A6-4451-8208-02143C37EB9C}"/>
              </a:ext>
            </a:extLst>
          </p:cNvPr>
          <p:cNvSpPr>
            <a:spLocks noGrp="1"/>
          </p:cNvSpPr>
          <p:nvPr>
            <p:ph type="ftr" sz="quarter" idx="11"/>
          </p:nvPr>
        </p:nvSpPr>
        <p:spPr/>
        <p:txBody>
          <a:bodyPr/>
          <a:lstStyle/>
          <a:p>
            <a:r>
              <a:rPr lang="en-US"/>
              <a:t>Designed by PoweredTemplate</a:t>
            </a:r>
          </a:p>
        </p:txBody>
      </p:sp>
      <p:sp>
        <p:nvSpPr>
          <p:cNvPr id="6" name="Slide Number Placeholder 5">
            <a:extLst>
              <a:ext uri="{FF2B5EF4-FFF2-40B4-BE49-F238E27FC236}">
                <a16:creationId xmlns:a16="http://schemas.microsoft.com/office/drawing/2014/main" id="{BEF041C4-DDAB-4C12-865A-AD93CBA2AE10}"/>
              </a:ext>
            </a:extLst>
          </p:cNvPr>
          <p:cNvSpPr>
            <a:spLocks noGrp="1"/>
          </p:cNvSpPr>
          <p:nvPr>
            <p:ph type="sldNum" sz="quarter" idx="12"/>
          </p:nvPr>
        </p:nvSpPr>
        <p:spPr/>
        <p:txBody>
          <a:bodyPr/>
          <a:lstStyle/>
          <a:p>
            <a:fld id="{5F294920-2F4F-4D88-AD0A-053AE5A679D0}" type="slidenum">
              <a:rPr lang="en-US" smtClean="0"/>
              <a:t>‹N°›</a:t>
            </a:fld>
            <a:endParaRPr lang="en-US"/>
          </a:p>
        </p:txBody>
      </p:sp>
      <p:sp>
        <p:nvSpPr>
          <p:cNvPr id="7" name="Text Placeholder 6">
            <a:extLst>
              <a:ext uri="{FF2B5EF4-FFF2-40B4-BE49-F238E27FC236}">
                <a16:creationId xmlns:a16="http://schemas.microsoft.com/office/drawing/2014/main" id="{76930516-6005-4407-9D38-6B0EF1884E0C}"/>
              </a:ext>
            </a:extLst>
          </p:cNvPr>
          <p:cNvSpPr>
            <a:spLocks noGrp="1"/>
          </p:cNvSpPr>
          <p:nvPr>
            <p:ph type="body" sz="quarter" idx="13"/>
          </p:nvPr>
        </p:nvSpPr>
        <p:spPr>
          <a:xfrm>
            <a:off x="838200" y="1149350"/>
            <a:ext cx="10515600" cy="4924425"/>
          </a:xfrm>
        </p:spPr>
        <p:txBody>
          <a:bodyPr>
            <a:normAutofit/>
          </a:bodyPr>
          <a:lstStyle>
            <a:lvl1pPr algn="ctr">
              <a:defRPr sz="1600"/>
            </a:lvl1pPr>
            <a:lvl2pPr algn="ctr">
              <a:defRPr sz="1600"/>
            </a:lvl2pPr>
            <a:lvl3pPr algn="ctr">
              <a:defRPr sz="1600"/>
            </a:lvl3pPr>
            <a:lvl4pPr algn="ctr">
              <a:defRPr sz="1600"/>
            </a:lvl4pPr>
            <a:lvl5pPr algn="ct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8265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FCF0-520B-4A52-B473-BE16456FB292}"/>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lumMod val="50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2AC8A513-36AD-4E70-A187-E592EBC4D1F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219486-0569-4030-85B3-2DA7CACD022E}"/>
              </a:ext>
            </a:extLst>
          </p:cNvPr>
          <p:cNvSpPr>
            <a:spLocks noGrp="1"/>
          </p:cNvSpPr>
          <p:nvPr>
            <p:ph type="dt" sz="half" idx="10"/>
          </p:nvPr>
        </p:nvSpPr>
        <p:spPr/>
        <p:txBody>
          <a:bodyPr/>
          <a:lstStyle/>
          <a:p>
            <a:fld id="{A08A89E4-D00E-4618-BE4D-03035A2F693C}" type="datetime1">
              <a:rPr lang="en-US" smtClean="0"/>
              <a:t>7/11/2024</a:t>
            </a:fld>
            <a:endParaRPr lang="en-US"/>
          </a:p>
        </p:txBody>
      </p:sp>
      <p:sp>
        <p:nvSpPr>
          <p:cNvPr id="5" name="Footer Placeholder 4">
            <a:extLst>
              <a:ext uri="{FF2B5EF4-FFF2-40B4-BE49-F238E27FC236}">
                <a16:creationId xmlns:a16="http://schemas.microsoft.com/office/drawing/2014/main" id="{98134E95-3093-48D7-9A44-16A8A10E5FA6}"/>
              </a:ext>
            </a:extLst>
          </p:cNvPr>
          <p:cNvSpPr>
            <a:spLocks noGrp="1"/>
          </p:cNvSpPr>
          <p:nvPr>
            <p:ph type="ftr" sz="quarter" idx="11"/>
          </p:nvPr>
        </p:nvSpPr>
        <p:spPr/>
        <p:txBody>
          <a:bodyPr/>
          <a:lstStyle/>
          <a:p>
            <a:r>
              <a:rPr lang="en-US"/>
              <a:t>Designed by PoweredTemplate</a:t>
            </a:r>
          </a:p>
        </p:txBody>
      </p:sp>
      <p:sp>
        <p:nvSpPr>
          <p:cNvPr id="6" name="Slide Number Placeholder 5">
            <a:extLst>
              <a:ext uri="{FF2B5EF4-FFF2-40B4-BE49-F238E27FC236}">
                <a16:creationId xmlns:a16="http://schemas.microsoft.com/office/drawing/2014/main" id="{0ACBBDAD-9190-4926-B3E0-29B3C571CD83}"/>
              </a:ext>
            </a:extLst>
          </p:cNvPr>
          <p:cNvSpPr>
            <a:spLocks noGrp="1"/>
          </p:cNvSpPr>
          <p:nvPr>
            <p:ph type="sldNum" sz="quarter" idx="12"/>
          </p:nvPr>
        </p:nvSpPr>
        <p:spPr/>
        <p:txBody>
          <a:bodyPr/>
          <a:lstStyle/>
          <a:p>
            <a:fld id="{5F294920-2F4F-4D88-AD0A-053AE5A679D0}" type="slidenum">
              <a:rPr lang="en-US" smtClean="0"/>
              <a:t>‹N°›</a:t>
            </a:fld>
            <a:endParaRPr lang="en-US"/>
          </a:p>
        </p:txBody>
      </p:sp>
    </p:spTree>
    <p:extLst>
      <p:ext uri="{BB962C8B-B14F-4D97-AF65-F5344CB8AC3E}">
        <p14:creationId xmlns:p14="http://schemas.microsoft.com/office/powerpoint/2010/main" val="3079905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4229-FDA3-419F-948E-EC3B542AED00}"/>
              </a:ext>
            </a:extLst>
          </p:cNvPr>
          <p:cNvSpPr>
            <a:spLocks noGrp="1"/>
          </p:cNvSpPr>
          <p:nvPr>
            <p:ph type="title"/>
          </p:nvPr>
        </p:nvSpPr>
        <p:spPr>
          <a:xfrm>
            <a:off x="838200" y="309046"/>
            <a:ext cx="10515600" cy="768096"/>
          </a:xfrm>
          <a:prstGeom prst="rect">
            <a:avLst/>
          </a:prstGeom>
        </p:spPr>
        <p:txBody>
          <a:bodyPr/>
          <a:lstStyle>
            <a:lvl1pPr algn="l">
              <a:defRPr>
                <a:solidFill>
                  <a:schemeClr val="bg1">
                    <a:lumMod val="50000"/>
                  </a:schemeClr>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EAD5E140-8BC8-449A-8EB6-5236A46899C7}"/>
              </a:ext>
            </a:extLst>
          </p:cNvPr>
          <p:cNvSpPr>
            <a:spLocks noGrp="1"/>
          </p:cNvSpPr>
          <p:nvPr>
            <p:ph type="dt" sz="half" idx="10"/>
          </p:nvPr>
        </p:nvSpPr>
        <p:spPr/>
        <p:txBody>
          <a:bodyPr/>
          <a:lstStyle/>
          <a:p>
            <a:fld id="{A04D5C2E-AF49-4B3E-833F-5946220A398E}" type="datetime1">
              <a:rPr lang="en-US" smtClean="0"/>
              <a:t>7/11/2024</a:t>
            </a:fld>
            <a:endParaRPr lang="en-US"/>
          </a:p>
        </p:txBody>
      </p:sp>
      <p:sp>
        <p:nvSpPr>
          <p:cNvPr id="5" name="Footer Placeholder 4">
            <a:extLst>
              <a:ext uri="{FF2B5EF4-FFF2-40B4-BE49-F238E27FC236}">
                <a16:creationId xmlns:a16="http://schemas.microsoft.com/office/drawing/2014/main" id="{DAC3E766-E3A6-4451-8208-02143C37EB9C}"/>
              </a:ext>
            </a:extLst>
          </p:cNvPr>
          <p:cNvSpPr>
            <a:spLocks noGrp="1"/>
          </p:cNvSpPr>
          <p:nvPr>
            <p:ph type="ftr" sz="quarter" idx="11"/>
          </p:nvPr>
        </p:nvSpPr>
        <p:spPr/>
        <p:txBody>
          <a:bodyPr/>
          <a:lstStyle/>
          <a:p>
            <a:r>
              <a:rPr lang="en-US"/>
              <a:t>Designed by PoweredTemplate</a:t>
            </a:r>
          </a:p>
        </p:txBody>
      </p:sp>
      <p:sp>
        <p:nvSpPr>
          <p:cNvPr id="6" name="Slide Number Placeholder 5">
            <a:extLst>
              <a:ext uri="{FF2B5EF4-FFF2-40B4-BE49-F238E27FC236}">
                <a16:creationId xmlns:a16="http://schemas.microsoft.com/office/drawing/2014/main" id="{BEF041C4-DDAB-4C12-865A-AD93CBA2AE10}"/>
              </a:ext>
            </a:extLst>
          </p:cNvPr>
          <p:cNvSpPr>
            <a:spLocks noGrp="1"/>
          </p:cNvSpPr>
          <p:nvPr>
            <p:ph type="sldNum" sz="quarter" idx="12"/>
          </p:nvPr>
        </p:nvSpPr>
        <p:spPr/>
        <p:txBody>
          <a:bodyPr/>
          <a:lstStyle/>
          <a:p>
            <a:fld id="{5F294920-2F4F-4D88-AD0A-053AE5A679D0}" type="slidenum">
              <a:rPr lang="en-US" smtClean="0"/>
              <a:t>‹N°›</a:t>
            </a:fld>
            <a:endParaRPr lang="en-US"/>
          </a:p>
        </p:txBody>
      </p:sp>
      <p:sp>
        <p:nvSpPr>
          <p:cNvPr id="7" name="Text Placeholder 6">
            <a:extLst>
              <a:ext uri="{FF2B5EF4-FFF2-40B4-BE49-F238E27FC236}">
                <a16:creationId xmlns:a16="http://schemas.microsoft.com/office/drawing/2014/main" id="{77EF806B-A7FC-4DC7-BDDE-B5F72DE1D142}"/>
              </a:ext>
            </a:extLst>
          </p:cNvPr>
          <p:cNvSpPr>
            <a:spLocks noGrp="1"/>
          </p:cNvSpPr>
          <p:nvPr>
            <p:ph type="body" sz="quarter" idx="13"/>
          </p:nvPr>
        </p:nvSpPr>
        <p:spPr>
          <a:xfrm>
            <a:off x="838200" y="1243829"/>
            <a:ext cx="10515600" cy="365125"/>
          </a:xfrm>
        </p:spPr>
        <p:txBody>
          <a:bodyPr>
            <a:noAutofit/>
          </a:bodyPr>
          <a:lstStyle>
            <a:lvl1pPr marL="0" indent="0">
              <a:buNone/>
              <a:defRPr sz="1400">
                <a:solidFill>
                  <a:schemeClr val="bg1">
                    <a:lumMod val="50000"/>
                  </a:schemeClr>
                </a:solidFill>
              </a:defRPr>
            </a:lvl1pPr>
            <a:lvl2pPr marL="457200" indent="0">
              <a:buNone/>
              <a:defRPr sz="1400">
                <a:solidFill>
                  <a:schemeClr val="bg1">
                    <a:lumMod val="50000"/>
                  </a:schemeClr>
                </a:solidFill>
              </a:defRPr>
            </a:lvl2pPr>
            <a:lvl3pPr marL="914400" indent="0">
              <a:buNone/>
              <a:defRPr sz="1400">
                <a:solidFill>
                  <a:schemeClr val="bg1">
                    <a:lumMod val="50000"/>
                  </a:schemeClr>
                </a:solidFill>
              </a:defRPr>
            </a:lvl3pPr>
            <a:lvl4pPr marL="1371600" indent="0">
              <a:buNone/>
              <a:defRPr sz="1400">
                <a:solidFill>
                  <a:schemeClr val="bg1">
                    <a:lumMod val="50000"/>
                  </a:schemeClr>
                </a:solidFill>
              </a:defRPr>
            </a:lvl4pPr>
            <a:lvl5pPr marL="1828800" indent="0">
              <a:buNone/>
              <a:defRPr sz="14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5338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4229-FDA3-419F-948E-EC3B542AED00}"/>
              </a:ext>
            </a:extLst>
          </p:cNvPr>
          <p:cNvSpPr>
            <a:spLocks noGrp="1"/>
          </p:cNvSpPr>
          <p:nvPr>
            <p:ph type="title"/>
          </p:nvPr>
        </p:nvSpPr>
        <p:spPr>
          <a:xfrm>
            <a:off x="838200" y="3861468"/>
            <a:ext cx="10515600" cy="768096"/>
          </a:xfrm>
          <a:prstGeom prst="rect">
            <a:avLst/>
          </a:prstGeom>
        </p:spPr>
        <p:txBody>
          <a:bodyPr/>
          <a:lstStyle>
            <a:lvl1pPr algn="ctr">
              <a:defRPr>
                <a:solidFill>
                  <a:schemeClr val="bg1">
                    <a:lumMod val="50000"/>
                  </a:schemeClr>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EAD5E140-8BC8-449A-8EB6-5236A46899C7}"/>
              </a:ext>
            </a:extLst>
          </p:cNvPr>
          <p:cNvSpPr>
            <a:spLocks noGrp="1"/>
          </p:cNvSpPr>
          <p:nvPr>
            <p:ph type="dt" sz="half" idx="10"/>
          </p:nvPr>
        </p:nvSpPr>
        <p:spPr/>
        <p:txBody>
          <a:bodyPr/>
          <a:lstStyle/>
          <a:p>
            <a:fld id="{A04D5C2E-AF49-4B3E-833F-5946220A398E}" type="datetime1">
              <a:rPr lang="en-US" smtClean="0"/>
              <a:t>7/11/2024</a:t>
            </a:fld>
            <a:endParaRPr lang="en-US"/>
          </a:p>
        </p:txBody>
      </p:sp>
      <p:sp>
        <p:nvSpPr>
          <p:cNvPr id="5" name="Footer Placeholder 4">
            <a:extLst>
              <a:ext uri="{FF2B5EF4-FFF2-40B4-BE49-F238E27FC236}">
                <a16:creationId xmlns:a16="http://schemas.microsoft.com/office/drawing/2014/main" id="{DAC3E766-E3A6-4451-8208-02143C37EB9C}"/>
              </a:ext>
            </a:extLst>
          </p:cNvPr>
          <p:cNvSpPr>
            <a:spLocks noGrp="1"/>
          </p:cNvSpPr>
          <p:nvPr>
            <p:ph type="ftr" sz="quarter" idx="11"/>
          </p:nvPr>
        </p:nvSpPr>
        <p:spPr/>
        <p:txBody>
          <a:bodyPr/>
          <a:lstStyle/>
          <a:p>
            <a:r>
              <a:rPr lang="en-US"/>
              <a:t>Designed by PoweredTemplate</a:t>
            </a:r>
          </a:p>
        </p:txBody>
      </p:sp>
      <p:sp>
        <p:nvSpPr>
          <p:cNvPr id="6" name="Slide Number Placeholder 5">
            <a:extLst>
              <a:ext uri="{FF2B5EF4-FFF2-40B4-BE49-F238E27FC236}">
                <a16:creationId xmlns:a16="http://schemas.microsoft.com/office/drawing/2014/main" id="{BEF041C4-DDAB-4C12-865A-AD93CBA2AE10}"/>
              </a:ext>
            </a:extLst>
          </p:cNvPr>
          <p:cNvSpPr>
            <a:spLocks noGrp="1"/>
          </p:cNvSpPr>
          <p:nvPr>
            <p:ph type="sldNum" sz="quarter" idx="12"/>
          </p:nvPr>
        </p:nvSpPr>
        <p:spPr/>
        <p:txBody>
          <a:bodyPr/>
          <a:lstStyle/>
          <a:p>
            <a:fld id="{5F294920-2F4F-4D88-AD0A-053AE5A679D0}" type="slidenum">
              <a:rPr lang="en-US" smtClean="0"/>
              <a:t>‹N°›</a:t>
            </a:fld>
            <a:endParaRPr lang="en-US"/>
          </a:p>
        </p:txBody>
      </p:sp>
      <p:sp>
        <p:nvSpPr>
          <p:cNvPr id="8" name="Content Placeholder 81">
            <a:extLst>
              <a:ext uri="{FF2B5EF4-FFF2-40B4-BE49-F238E27FC236}">
                <a16:creationId xmlns:a16="http://schemas.microsoft.com/office/drawing/2014/main" id="{1A309787-D123-4BE1-A073-A4AB8B0228E0}"/>
              </a:ext>
            </a:extLst>
          </p:cNvPr>
          <p:cNvSpPr txBox="1">
            <a:spLocks/>
          </p:cNvSpPr>
          <p:nvPr userDrawn="1"/>
        </p:nvSpPr>
        <p:spPr>
          <a:xfrm>
            <a:off x="838200" y="4783123"/>
            <a:ext cx="10514445" cy="1396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600" dirty="0">
              <a:solidFill>
                <a:schemeClr val="bg1">
                  <a:lumMod val="50000"/>
                </a:schemeClr>
              </a:solidFill>
            </a:endParaRPr>
          </a:p>
        </p:txBody>
      </p:sp>
      <p:sp>
        <p:nvSpPr>
          <p:cNvPr id="9" name="Text Placeholder 8">
            <a:extLst>
              <a:ext uri="{FF2B5EF4-FFF2-40B4-BE49-F238E27FC236}">
                <a16:creationId xmlns:a16="http://schemas.microsoft.com/office/drawing/2014/main" id="{09B63A61-905A-4813-A803-C3F1CF20DCCE}"/>
              </a:ext>
            </a:extLst>
          </p:cNvPr>
          <p:cNvSpPr>
            <a:spLocks noGrp="1"/>
          </p:cNvSpPr>
          <p:nvPr>
            <p:ph type="body" sz="quarter" idx="13"/>
          </p:nvPr>
        </p:nvSpPr>
        <p:spPr>
          <a:xfrm>
            <a:off x="838200" y="4805824"/>
            <a:ext cx="10515600" cy="1266825"/>
          </a:xfrm>
        </p:spPr>
        <p:txBody>
          <a:bodyPr>
            <a:normAutofit/>
          </a:bodyPr>
          <a:lstStyle>
            <a:lvl3pPr marL="914400" indent="0" algn="ctr">
              <a:lnSpc>
                <a:spcPct val="100000"/>
              </a:lnSpc>
              <a:buNone/>
              <a:defRPr sz="1600" b="0">
                <a:solidFill>
                  <a:schemeClr val="bg1">
                    <a:lumMod val="50000"/>
                  </a:schemeClr>
                </a:solidFill>
              </a:defRPr>
            </a:lvl3pPr>
          </a:lstStyle>
          <a:p>
            <a:pPr lvl="2"/>
            <a:endParaRPr lang="en-US" dirty="0"/>
          </a:p>
        </p:txBody>
      </p:sp>
    </p:spTree>
    <p:extLst>
      <p:ext uri="{BB962C8B-B14F-4D97-AF65-F5344CB8AC3E}">
        <p14:creationId xmlns:p14="http://schemas.microsoft.com/office/powerpoint/2010/main" val="696444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4229-FDA3-419F-948E-EC3B542AED00}"/>
              </a:ext>
            </a:extLst>
          </p:cNvPr>
          <p:cNvSpPr>
            <a:spLocks noGrp="1"/>
          </p:cNvSpPr>
          <p:nvPr>
            <p:ph type="title"/>
          </p:nvPr>
        </p:nvSpPr>
        <p:spPr>
          <a:xfrm>
            <a:off x="838200" y="309046"/>
            <a:ext cx="10515600" cy="768096"/>
          </a:xfrm>
          <a:prstGeom prst="rect">
            <a:avLst/>
          </a:prstGeom>
        </p:spPr>
        <p:txBody>
          <a:bodyPr/>
          <a:lstStyle>
            <a:lvl1pPr algn="l">
              <a:defRPr>
                <a:solidFill>
                  <a:schemeClr val="bg1">
                    <a:lumMod val="50000"/>
                  </a:schemeClr>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EAD5E140-8BC8-449A-8EB6-5236A46899C7}"/>
              </a:ext>
            </a:extLst>
          </p:cNvPr>
          <p:cNvSpPr>
            <a:spLocks noGrp="1"/>
          </p:cNvSpPr>
          <p:nvPr>
            <p:ph type="dt" sz="half" idx="10"/>
          </p:nvPr>
        </p:nvSpPr>
        <p:spPr/>
        <p:txBody>
          <a:bodyPr/>
          <a:lstStyle/>
          <a:p>
            <a:fld id="{A04D5C2E-AF49-4B3E-833F-5946220A398E}" type="datetime1">
              <a:rPr lang="en-US" smtClean="0"/>
              <a:t>7/11/2024</a:t>
            </a:fld>
            <a:endParaRPr lang="en-US"/>
          </a:p>
        </p:txBody>
      </p:sp>
      <p:sp>
        <p:nvSpPr>
          <p:cNvPr id="5" name="Footer Placeholder 4">
            <a:extLst>
              <a:ext uri="{FF2B5EF4-FFF2-40B4-BE49-F238E27FC236}">
                <a16:creationId xmlns:a16="http://schemas.microsoft.com/office/drawing/2014/main" id="{DAC3E766-E3A6-4451-8208-02143C37EB9C}"/>
              </a:ext>
            </a:extLst>
          </p:cNvPr>
          <p:cNvSpPr>
            <a:spLocks noGrp="1"/>
          </p:cNvSpPr>
          <p:nvPr>
            <p:ph type="ftr" sz="quarter" idx="11"/>
          </p:nvPr>
        </p:nvSpPr>
        <p:spPr/>
        <p:txBody>
          <a:bodyPr/>
          <a:lstStyle/>
          <a:p>
            <a:r>
              <a:rPr lang="en-US"/>
              <a:t>Designed by PoweredTemplate</a:t>
            </a:r>
          </a:p>
        </p:txBody>
      </p:sp>
      <p:sp>
        <p:nvSpPr>
          <p:cNvPr id="6" name="Slide Number Placeholder 5">
            <a:extLst>
              <a:ext uri="{FF2B5EF4-FFF2-40B4-BE49-F238E27FC236}">
                <a16:creationId xmlns:a16="http://schemas.microsoft.com/office/drawing/2014/main" id="{BEF041C4-DDAB-4C12-865A-AD93CBA2AE10}"/>
              </a:ext>
            </a:extLst>
          </p:cNvPr>
          <p:cNvSpPr>
            <a:spLocks noGrp="1"/>
          </p:cNvSpPr>
          <p:nvPr>
            <p:ph type="sldNum" sz="quarter" idx="12"/>
          </p:nvPr>
        </p:nvSpPr>
        <p:spPr/>
        <p:txBody>
          <a:bodyPr/>
          <a:lstStyle/>
          <a:p>
            <a:fld id="{5F294920-2F4F-4D88-AD0A-053AE5A679D0}" type="slidenum">
              <a:rPr lang="en-US" smtClean="0"/>
              <a:t>‹N°›</a:t>
            </a:fld>
            <a:endParaRPr lang="en-US"/>
          </a:p>
        </p:txBody>
      </p:sp>
      <p:sp>
        <p:nvSpPr>
          <p:cNvPr id="7" name="Content Placeholder 6">
            <a:extLst>
              <a:ext uri="{FF2B5EF4-FFF2-40B4-BE49-F238E27FC236}">
                <a16:creationId xmlns:a16="http://schemas.microsoft.com/office/drawing/2014/main" id="{A4006058-9E86-4433-82D8-5D7E3A9AFAB5}"/>
              </a:ext>
            </a:extLst>
          </p:cNvPr>
          <p:cNvSpPr>
            <a:spLocks noGrp="1"/>
          </p:cNvSpPr>
          <p:nvPr>
            <p:ph sz="quarter" idx="13"/>
          </p:nvPr>
        </p:nvSpPr>
        <p:spPr>
          <a:xfrm>
            <a:off x="838201" y="1775640"/>
            <a:ext cx="5257800" cy="4091759"/>
          </a:xfrm>
        </p:spPr>
        <p:txBody>
          <a:bodyPr>
            <a:normAutofit/>
          </a:bodyPr>
          <a:lstStyle>
            <a:lvl1pPr marL="0" indent="0">
              <a:buNone/>
              <a:defRPr sz="1600">
                <a:solidFill>
                  <a:schemeClr val="bg1">
                    <a:lumMod val="50000"/>
                  </a:schemeClr>
                </a:solidFill>
              </a:defRPr>
            </a:lvl1pPr>
            <a:lvl2pPr marL="457200" indent="0">
              <a:buNone/>
              <a:defRPr sz="1600">
                <a:solidFill>
                  <a:schemeClr val="bg1">
                    <a:lumMod val="50000"/>
                  </a:schemeClr>
                </a:solidFill>
              </a:defRPr>
            </a:lvl2pPr>
            <a:lvl3pPr marL="914400" indent="0">
              <a:buNone/>
              <a:defRPr sz="1600">
                <a:solidFill>
                  <a:schemeClr val="bg1">
                    <a:lumMod val="50000"/>
                  </a:schemeClr>
                </a:solidFill>
              </a:defRPr>
            </a:lvl3pPr>
            <a:lvl4pPr marL="1371600" indent="0">
              <a:buNone/>
              <a:defRPr sz="1600">
                <a:solidFill>
                  <a:schemeClr val="bg1">
                    <a:lumMod val="50000"/>
                  </a:schemeClr>
                </a:solidFill>
              </a:defRPr>
            </a:lvl4pPr>
            <a:lvl5pPr marL="1828800" indent="0">
              <a:buNone/>
              <a:defRPr sz="16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BCD0BE3C-5DD6-4796-8AA2-9BF0A1388DE6}"/>
              </a:ext>
            </a:extLst>
          </p:cNvPr>
          <p:cNvSpPr>
            <a:spLocks noGrp="1"/>
          </p:cNvSpPr>
          <p:nvPr>
            <p:ph type="body" sz="quarter" idx="14"/>
          </p:nvPr>
        </p:nvSpPr>
        <p:spPr>
          <a:xfrm>
            <a:off x="838200" y="1243829"/>
            <a:ext cx="10515600" cy="365125"/>
          </a:xfrm>
        </p:spPr>
        <p:txBody>
          <a:bodyPr>
            <a:noAutofit/>
          </a:bodyPr>
          <a:lstStyle>
            <a:lvl1pPr marL="0" indent="0">
              <a:buNone/>
              <a:defRPr sz="1400">
                <a:solidFill>
                  <a:schemeClr val="bg1">
                    <a:lumMod val="50000"/>
                  </a:schemeClr>
                </a:solidFill>
              </a:defRPr>
            </a:lvl1pPr>
            <a:lvl2pPr marL="457200" indent="0">
              <a:buNone/>
              <a:defRPr sz="1400">
                <a:solidFill>
                  <a:schemeClr val="bg1">
                    <a:lumMod val="50000"/>
                  </a:schemeClr>
                </a:solidFill>
              </a:defRPr>
            </a:lvl2pPr>
            <a:lvl3pPr marL="914400" indent="0">
              <a:buNone/>
              <a:defRPr sz="1400">
                <a:solidFill>
                  <a:schemeClr val="bg1">
                    <a:lumMod val="50000"/>
                  </a:schemeClr>
                </a:solidFill>
              </a:defRPr>
            </a:lvl3pPr>
            <a:lvl4pPr marL="1371600" indent="0">
              <a:buNone/>
              <a:defRPr sz="1400">
                <a:solidFill>
                  <a:schemeClr val="bg1">
                    <a:lumMod val="50000"/>
                  </a:schemeClr>
                </a:solidFill>
              </a:defRPr>
            </a:lvl4pPr>
            <a:lvl5pPr marL="1828800" indent="0">
              <a:buNone/>
              <a:defRPr sz="14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2309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Dark">
    <p:bg>
      <p:bgPr>
        <a:solidFill>
          <a:srgbClr val="48484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4229-FDA3-419F-948E-EC3B542AED00}"/>
              </a:ext>
            </a:extLst>
          </p:cNvPr>
          <p:cNvSpPr>
            <a:spLocks noGrp="1"/>
          </p:cNvSpPr>
          <p:nvPr>
            <p:ph type="title"/>
          </p:nvPr>
        </p:nvSpPr>
        <p:spPr>
          <a:xfrm>
            <a:off x="838200" y="309046"/>
            <a:ext cx="10515600" cy="768096"/>
          </a:xfrm>
          <a:prstGeom prst="rect">
            <a:avLst/>
          </a:prstGeom>
        </p:spPr>
        <p:txBody>
          <a:bodyPr/>
          <a:lstStyle>
            <a:lvl1pPr algn="l">
              <a:defRPr>
                <a:solidFill>
                  <a:schemeClr val="bg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EAD5E140-8BC8-449A-8EB6-5236A46899C7}"/>
              </a:ext>
            </a:extLst>
          </p:cNvPr>
          <p:cNvSpPr>
            <a:spLocks noGrp="1"/>
          </p:cNvSpPr>
          <p:nvPr>
            <p:ph type="dt" sz="half" idx="10"/>
          </p:nvPr>
        </p:nvSpPr>
        <p:spPr/>
        <p:txBody>
          <a:bodyPr/>
          <a:lstStyle>
            <a:lvl1pPr>
              <a:defRPr>
                <a:solidFill>
                  <a:schemeClr val="bg1">
                    <a:lumMod val="85000"/>
                  </a:schemeClr>
                </a:solidFill>
              </a:defRPr>
            </a:lvl1pPr>
          </a:lstStyle>
          <a:p>
            <a:fld id="{A04D5C2E-AF49-4B3E-833F-5946220A398E}" type="datetime1">
              <a:rPr lang="en-US" smtClean="0"/>
              <a:pPr/>
              <a:t>7/11/2024</a:t>
            </a:fld>
            <a:endParaRPr lang="en-US"/>
          </a:p>
        </p:txBody>
      </p:sp>
      <p:sp>
        <p:nvSpPr>
          <p:cNvPr id="5" name="Footer Placeholder 4">
            <a:extLst>
              <a:ext uri="{FF2B5EF4-FFF2-40B4-BE49-F238E27FC236}">
                <a16:creationId xmlns:a16="http://schemas.microsoft.com/office/drawing/2014/main" id="{DAC3E766-E3A6-4451-8208-02143C37EB9C}"/>
              </a:ext>
            </a:extLst>
          </p:cNvPr>
          <p:cNvSpPr>
            <a:spLocks noGrp="1"/>
          </p:cNvSpPr>
          <p:nvPr>
            <p:ph type="ftr" sz="quarter" idx="11"/>
          </p:nvPr>
        </p:nvSpPr>
        <p:spPr/>
        <p:txBody>
          <a:bodyPr/>
          <a:lstStyle>
            <a:lvl1pPr>
              <a:defRPr>
                <a:solidFill>
                  <a:schemeClr val="bg1">
                    <a:lumMod val="85000"/>
                  </a:schemeClr>
                </a:solidFill>
              </a:defRPr>
            </a:lvl1pPr>
          </a:lstStyle>
          <a:p>
            <a:r>
              <a:rPr lang="en-US"/>
              <a:t>Designed by PoweredTemplate</a:t>
            </a:r>
          </a:p>
        </p:txBody>
      </p:sp>
      <p:sp>
        <p:nvSpPr>
          <p:cNvPr id="6" name="Slide Number Placeholder 5">
            <a:extLst>
              <a:ext uri="{FF2B5EF4-FFF2-40B4-BE49-F238E27FC236}">
                <a16:creationId xmlns:a16="http://schemas.microsoft.com/office/drawing/2014/main" id="{BEF041C4-DDAB-4C12-865A-AD93CBA2AE10}"/>
              </a:ext>
            </a:extLst>
          </p:cNvPr>
          <p:cNvSpPr>
            <a:spLocks noGrp="1"/>
          </p:cNvSpPr>
          <p:nvPr>
            <p:ph type="sldNum" sz="quarter" idx="12"/>
          </p:nvPr>
        </p:nvSpPr>
        <p:spPr/>
        <p:txBody>
          <a:bodyPr/>
          <a:lstStyle>
            <a:lvl1pPr>
              <a:defRPr>
                <a:solidFill>
                  <a:schemeClr val="bg1">
                    <a:lumMod val="85000"/>
                  </a:schemeClr>
                </a:solidFill>
              </a:defRPr>
            </a:lvl1pPr>
          </a:lstStyle>
          <a:p>
            <a:fld id="{5F294920-2F4F-4D88-AD0A-053AE5A679D0}" type="slidenum">
              <a:rPr lang="en-US" smtClean="0"/>
              <a:pPr/>
              <a:t>‹N°›</a:t>
            </a:fld>
            <a:endParaRPr lang="en-US"/>
          </a:p>
        </p:txBody>
      </p:sp>
      <p:sp>
        <p:nvSpPr>
          <p:cNvPr id="9" name="Text Placeholder 6">
            <a:extLst>
              <a:ext uri="{FF2B5EF4-FFF2-40B4-BE49-F238E27FC236}">
                <a16:creationId xmlns:a16="http://schemas.microsoft.com/office/drawing/2014/main" id="{1814A0F1-912C-4693-A3E8-686EA470188F}"/>
              </a:ext>
            </a:extLst>
          </p:cNvPr>
          <p:cNvSpPr>
            <a:spLocks noGrp="1"/>
          </p:cNvSpPr>
          <p:nvPr>
            <p:ph type="body" sz="quarter" idx="13"/>
          </p:nvPr>
        </p:nvSpPr>
        <p:spPr>
          <a:xfrm>
            <a:off x="838200" y="1243829"/>
            <a:ext cx="10515600" cy="365125"/>
          </a:xfrm>
        </p:spPr>
        <p:txBody>
          <a:bodyPr>
            <a:noAutofit/>
          </a:bodyPr>
          <a:lstStyle>
            <a:lvl1pPr marL="0" indent="0">
              <a:buNone/>
              <a:defRPr sz="1400">
                <a:solidFill>
                  <a:schemeClr val="bg1">
                    <a:lumMod val="50000"/>
                  </a:schemeClr>
                </a:solidFill>
              </a:defRPr>
            </a:lvl1pPr>
            <a:lvl2pPr marL="457200" indent="0">
              <a:buNone/>
              <a:defRPr sz="1400">
                <a:solidFill>
                  <a:schemeClr val="bg1">
                    <a:lumMod val="50000"/>
                  </a:schemeClr>
                </a:solidFill>
              </a:defRPr>
            </a:lvl2pPr>
            <a:lvl3pPr marL="914400" indent="0">
              <a:buNone/>
              <a:defRPr sz="1400">
                <a:solidFill>
                  <a:schemeClr val="bg1">
                    <a:lumMod val="50000"/>
                  </a:schemeClr>
                </a:solidFill>
              </a:defRPr>
            </a:lvl3pPr>
            <a:lvl4pPr marL="1371600" indent="0">
              <a:buNone/>
              <a:defRPr sz="1400">
                <a:solidFill>
                  <a:schemeClr val="bg1">
                    <a:lumMod val="50000"/>
                  </a:schemeClr>
                </a:solidFill>
              </a:defRPr>
            </a:lvl4pPr>
            <a:lvl5pPr marL="1828800" indent="0">
              <a:buNone/>
              <a:defRPr sz="14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9741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scount Code">
    <p:bg>
      <p:bgPr>
        <a:solidFill>
          <a:srgbClr val="7358B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3508C5-CD40-43FC-91BE-AE315C82C5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r="22394" b="31562"/>
          <a:stretch/>
        </p:blipFill>
        <p:spPr>
          <a:xfrm>
            <a:off x="1219973" y="9053"/>
            <a:ext cx="10972800" cy="6858000"/>
          </a:xfrm>
          <a:prstGeom prst="rect">
            <a:avLst/>
          </a:prstGeom>
          <a:effectLst>
            <a:outerShdw blurRad="50800" dist="127000" dir="5580000" algn="tl" rotWithShape="0">
              <a:prstClr val="black">
                <a:alpha val="40000"/>
              </a:prstClr>
            </a:outerShdw>
          </a:effectLst>
        </p:spPr>
      </p:pic>
      <p:sp>
        <p:nvSpPr>
          <p:cNvPr id="8" name="TextBox 7">
            <a:extLst>
              <a:ext uri="{FF2B5EF4-FFF2-40B4-BE49-F238E27FC236}">
                <a16:creationId xmlns:a16="http://schemas.microsoft.com/office/drawing/2014/main" id="{91A12868-18C3-45CE-913C-2324ED135B3E}"/>
              </a:ext>
            </a:extLst>
          </p:cNvPr>
          <p:cNvSpPr txBox="1"/>
          <p:nvPr userDrawn="1"/>
        </p:nvSpPr>
        <p:spPr>
          <a:xfrm>
            <a:off x="365760" y="640606"/>
            <a:ext cx="4309193" cy="1569660"/>
          </a:xfrm>
          <a:prstGeom prst="rect">
            <a:avLst/>
          </a:prstGeom>
          <a:noFill/>
        </p:spPr>
        <p:txBody>
          <a:bodyPr wrap="none" rtlCol="0">
            <a:spAutoFit/>
          </a:bodyPr>
          <a:lstStyle/>
          <a:p>
            <a:r>
              <a:rPr lang="en-US" sz="9600" b="1" dirty="0">
                <a:solidFill>
                  <a:schemeClr val="bg1"/>
                </a:solidFill>
              </a:rPr>
              <a:t>75،000+</a:t>
            </a:r>
          </a:p>
        </p:txBody>
      </p:sp>
      <p:sp>
        <p:nvSpPr>
          <p:cNvPr id="9" name="TextBox 8">
            <a:extLst>
              <a:ext uri="{FF2B5EF4-FFF2-40B4-BE49-F238E27FC236}">
                <a16:creationId xmlns:a16="http://schemas.microsoft.com/office/drawing/2014/main" id="{84FA829D-C768-4344-8C78-0DA322860027}"/>
              </a:ext>
            </a:extLst>
          </p:cNvPr>
          <p:cNvSpPr txBox="1"/>
          <p:nvPr userDrawn="1"/>
        </p:nvSpPr>
        <p:spPr>
          <a:xfrm>
            <a:off x="365760" y="2054810"/>
            <a:ext cx="6454588" cy="846386"/>
          </a:xfrm>
          <a:prstGeom prst="rect">
            <a:avLst/>
          </a:prstGeom>
          <a:noFill/>
        </p:spPr>
        <p:txBody>
          <a:bodyPr wrap="square" rtlCol="0">
            <a:spAutoFit/>
          </a:bodyPr>
          <a:lstStyle/>
          <a:p>
            <a:r>
              <a:rPr lang="en-US" sz="1650" b="1" dirty="0">
                <a:solidFill>
                  <a:schemeClr val="bg1"/>
                </a:solidFill>
              </a:rPr>
              <a:t>Eye-Catching Preformatted Editable Templates. </a:t>
            </a:r>
          </a:p>
          <a:p>
            <a:r>
              <a:rPr lang="en-US" sz="1600" b="1" dirty="0">
                <a:solidFill>
                  <a:schemeClr val="bg1"/>
                </a:solidFill>
              </a:rPr>
              <a:t>Download and save hours of work!</a:t>
            </a:r>
          </a:p>
          <a:p>
            <a:endParaRPr lang="en-US" sz="1650" b="1" dirty="0">
              <a:solidFill>
                <a:schemeClr val="bg1"/>
              </a:solidFill>
            </a:endParaRPr>
          </a:p>
        </p:txBody>
      </p:sp>
      <p:sp>
        <p:nvSpPr>
          <p:cNvPr id="11" name="Rectangle: Rounded Corners 10">
            <a:hlinkClick r:id="rId3"/>
            <a:extLst>
              <a:ext uri="{FF2B5EF4-FFF2-40B4-BE49-F238E27FC236}">
                <a16:creationId xmlns:a16="http://schemas.microsoft.com/office/drawing/2014/main" id="{4F7B3ABA-9806-4D2F-A4D8-60034F4423DC}"/>
              </a:ext>
            </a:extLst>
          </p:cNvPr>
          <p:cNvSpPr/>
          <p:nvPr userDrawn="1"/>
        </p:nvSpPr>
        <p:spPr>
          <a:xfrm>
            <a:off x="462582" y="4838931"/>
            <a:ext cx="1990165" cy="666974"/>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dirty="0">
                <a:solidFill>
                  <a:schemeClr val="bg1"/>
                </a:solidFill>
              </a:rPr>
              <a:t>CODE: </a:t>
            </a:r>
            <a:r>
              <a:rPr lang="en-US" b="1" dirty="0">
                <a:solidFill>
                  <a:schemeClr val="bg1"/>
                </a:solidFill>
              </a:rPr>
              <a:t>ANNUAL30</a:t>
            </a:r>
          </a:p>
        </p:txBody>
      </p:sp>
      <p:sp>
        <p:nvSpPr>
          <p:cNvPr id="12" name="TextBox 11">
            <a:extLst>
              <a:ext uri="{FF2B5EF4-FFF2-40B4-BE49-F238E27FC236}">
                <a16:creationId xmlns:a16="http://schemas.microsoft.com/office/drawing/2014/main" id="{B51BC1C8-4637-49A2-9CE4-11B4417003C5}"/>
              </a:ext>
            </a:extLst>
          </p:cNvPr>
          <p:cNvSpPr txBox="1"/>
          <p:nvPr userDrawn="1"/>
        </p:nvSpPr>
        <p:spPr>
          <a:xfrm>
            <a:off x="365760" y="4018149"/>
            <a:ext cx="4233851" cy="1077218"/>
          </a:xfrm>
          <a:prstGeom prst="rect">
            <a:avLst/>
          </a:prstGeom>
          <a:noFill/>
        </p:spPr>
        <p:txBody>
          <a:bodyPr wrap="square" rtlCol="0">
            <a:spAutoFit/>
          </a:bodyPr>
          <a:lstStyle/>
          <a:p>
            <a:r>
              <a:rPr lang="en-US" sz="2400" b="1" dirty="0">
                <a:solidFill>
                  <a:schemeClr val="bg1"/>
                </a:solidFill>
              </a:rPr>
              <a:t>30% OFF</a:t>
            </a:r>
          </a:p>
          <a:p>
            <a:r>
              <a:rPr lang="en-US" sz="2000" b="1" dirty="0">
                <a:solidFill>
                  <a:schemeClr val="bg1"/>
                </a:solidFill>
              </a:rPr>
              <a:t>Your Annual Membership Plan</a:t>
            </a:r>
          </a:p>
          <a:p>
            <a:endParaRPr lang="en-US" sz="2000" b="1" dirty="0">
              <a:solidFill>
                <a:schemeClr val="bg1"/>
              </a:solidFill>
            </a:endParaRPr>
          </a:p>
        </p:txBody>
      </p:sp>
      <p:pic>
        <p:nvPicPr>
          <p:cNvPr id="13" name="Picture 12" descr="A picture containing drawing&#10;&#10;Description automatically generated">
            <a:hlinkClick r:id="rId4"/>
            <a:extLst>
              <a:ext uri="{FF2B5EF4-FFF2-40B4-BE49-F238E27FC236}">
                <a16:creationId xmlns:a16="http://schemas.microsoft.com/office/drawing/2014/main" id="{4A46969A-FFB5-4780-B760-9DA8346DC0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2582" y="311254"/>
            <a:ext cx="3469677" cy="446356"/>
          </a:xfrm>
          <a:prstGeom prst="rect">
            <a:avLst/>
          </a:prstGeom>
        </p:spPr>
      </p:pic>
      <p:sp>
        <p:nvSpPr>
          <p:cNvPr id="14" name="TextBox 13">
            <a:extLst>
              <a:ext uri="{FF2B5EF4-FFF2-40B4-BE49-F238E27FC236}">
                <a16:creationId xmlns:a16="http://schemas.microsoft.com/office/drawing/2014/main" id="{F7AF0BAD-AA16-4E7B-9A2E-B9B65B8C5148}"/>
              </a:ext>
            </a:extLst>
          </p:cNvPr>
          <p:cNvSpPr txBox="1"/>
          <p:nvPr userDrawn="1"/>
        </p:nvSpPr>
        <p:spPr>
          <a:xfrm>
            <a:off x="365760" y="5582373"/>
            <a:ext cx="1926105" cy="276999"/>
          </a:xfrm>
          <a:prstGeom prst="rect">
            <a:avLst/>
          </a:prstGeom>
          <a:noFill/>
        </p:spPr>
        <p:txBody>
          <a:bodyPr wrap="none" rtlCol="0">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Visit PoweredTemplate.com</a:t>
            </a:r>
            <a:endParaRPr lang="en-US" sz="1200" dirty="0">
              <a:solidFill>
                <a:schemeClr val="bg1"/>
              </a:solidFill>
            </a:endParaRPr>
          </a:p>
        </p:txBody>
      </p:sp>
      <p:sp>
        <p:nvSpPr>
          <p:cNvPr id="16" name="TextBox 15">
            <a:extLst>
              <a:ext uri="{FF2B5EF4-FFF2-40B4-BE49-F238E27FC236}">
                <a16:creationId xmlns:a16="http://schemas.microsoft.com/office/drawing/2014/main" id="{30B8F122-6416-4D76-994E-2100532D83F2}"/>
              </a:ext>
            </a:extLst>
          </p:cNvPr>
          <p:cNvSpPr txBox="1"/>
          <p:nvPr userDrawn="1"/>
        </p:nvSpPr>
        <p:spPr>
          <a:xfrm>
            <a:off x="560226" y="2839851"/>
            <a:ext cx="6260122" cy="923330"/>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chemeClr val="bg1"/>
                </a:solidFill>
              </a:rPr>
              <a:t>Easy to use</a:t>
            </a:r>
          </a:p>
          <a:p>
            <a:pPr marL="285750" indent="-285750">
              <a:buFont typeface="Arial" panose="020B0604020202020204" pitchFamily="34" charset="0"/>
              <a:buChar char="•"/>
            </a:pPr>
            <a:r>
              <a:rPr lang="en-US" sz="1800" b="1" dirty="0">
                <a:solidFill>
                  <a:schemeClr val="bg1"/>
                </a:solidFill>
              </a:rPr>
              <a:t>Fully customizable</a:t>
            </a:r>
          </a:p>
          <a:p>
            <a:pPr marL="285750" indent="-285750">
              <a:buFont typeface="Arial" panose="020B0604020202020204" pitchFamily="34" charset="0"/>
              <a:buChar char="•"/>
            </a:pPr>
            <a:r>
              <a:rPr lang="en-US" sz="1800" b="1" dirty="0">
                <a:solidFill>
                  <a:schemeClr val="bg1"/>
                </a:solidFill>
              </a:rPr>
              <a:t>Cutting edge designs</a:t>
            </a:r>
          </a:p>
        </p:txBody>
      </p:sp>
    </p:spTree>
    <p:extLst>
      <p:ext uri="{BB962C8B-B14F-4D97-AF65-F5344CB8AC3E}">
        <p14:creationId xmlns:p14="http://schemas.microsoft.com/office/powerpoint/2010/main" val="55113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hange Shape Colo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4574659-E987-4DF2-B5E8-595FCA84C804}"/>
              </a:ext>
            </a:extLst>
          </p:cNvPr>
          <p:cNvSpPr>
            <a:spLocks noGrp="1"/>
          </p:cNvSpPr>
          <p:nvPr>
            <p:ph type="dt" sz="half" idx="10"/>
          </p:nvPr>
        </p:nvSpPr>
        <p:spPr/>
        <p:txBody>
          <a:bodyPr/>
          <a:lstStyle/>
          <a:p>
            <a:fld id="{A1ACEE5C-337C-40CA-959B-6F3EBBDE2995}" type="datetime1">
              <a:rPr lang="en-US" smtClean="0"/>
              <a:t>7/11/2024</a:t>
            </a:fld>
            <a:endParaRPr lang="en-US"/>
          </a:p>
        </p:txBody>
      </p:sp>
      <p:sp>
        <p:nvSpPr>
          <p:cNvPr id="4" name="Footer Placeholder 3">
            <a:extLst>
              <a:ext uri="{FF2B5EF4-FFF2-40B4-BE49-F238E27FC236}">
                <a16:creationId xmlns:a16="http://schemas.microsoft.com/office/drawing/2014/main" id="{B7F951F1-731E-4292-AE86-5B4C0EF93D88}"/>
              </a:ext>
            </a:extLst>
          </p:cNvPr>
          <p:cNvSpPr>
            <a:spLocks noGrp="1"/>
          </p:cNvSpPr>
          <p:nvPr>
            <p:ph type="ftr" sz="quarter" idx="11"/>
          </p:nvPr>
        </p:nvSpPr>
        <p:spPr/>
        <p:txBody>
          <a:bodyPr/>
          <a:lstStyle/>
          <a:p>
            <a:r>
              <a:rPr lang="en-US"/>
              <a:t>Designed by PoweredTemplate</a:t>
            </a:r>
          </a:p>
        </p:txBody>
      </p:sp>
      <p:sp>
        <p:nvSpPr>
          <p:cNvPr id="5" name="Slide Number Placeholder 4">
            <a:extLst>
              <a:ext uri="{FF2B5EF4-FFF2-40B4-BE49-F238E27FC236}">
                <a16:creationId xmlns:a16="http://schemas.microsoft.com/office/drawing/2014/main" id="{2CD72513-79A3-4467-A0A6-9515BD85E927}"/>
              </a:ext>
            </a:extLst>
          </p:cNvPr>
          <p:cNvSpPr>
            <a:spLocks noGrp="1"/>
          </p:cNvSpPr>
          <p:nvPr>
            <p:ph type="sldNum" sz="quarter" idx="12"/>
          </p:nvPr>
        </p:nvSpPr>
        <p:spPr/>
        <p:txBody>
          <a:bodyPr/>
          <a:lstStyle/>
          <a:p>
            <a:fld id="{5F294920-2F4F-4D88-AD0A-053AE5A679D0}" type="slidenum">
              <a:rPr lang="en-US" smtClean="0"/>
              <a:t>‹N°›</a:t>
            </a:fld>
            <a:endParaRPr lang="en-US"/>
          </a:p>
        </p:txBody>
      </p:sp>
      <p:pic>
        <p:nvPicPr>
          <p:cNvPr id="7" name="Picture 6">
            <a:extLst>
              <a:ext uri="{FF2B5EF4-FFF2-40B4-BE49-F238E27FC236}">
                <a16:creationId xmlns:a16="http://schemas.microsoft.com/office/drawing/2014/main" id="{54AEF03F-034D-4215-A273-A01F5F2D75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1988" y="2860069"/>
            <a:ext cx="2499399" cy="260032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5D7DED3E-3991-416F-84A5-540CFD3EDE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3749" y="2348150"/>
            <a:ext cx="1305764" cy="367462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7A03580F-A44C-4A92-81E6-CA80F5A976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30255" y="2426974"/>
            <a:ext cx="2598494" cy="3595803"/>
          </a:xfrm>
          <a:prstGeom prst="rect">
            <a:avLst/>
          </a:prstGeom>
        </p:spPr>
      </p:pic>
      <p:sp>
        <p:nvSpPr>
          <p:cNvPr id="10" name="Content Placeholder 2">
            <a:extLst>
              <a:ext uri="{FF2B5EF4-FFF2-40B4-BE49-F238E27FC236}">
                <a16:creationId xmlns:a16="http://schemas.microsoft.com/office/drawing/2014/main" id="{344A8CE7-EEE7-4CD6-B48D-A8C8E93A95BA}"/>
              </a:ext>
            </a:extLst>
          </p:cNvPr>
          <p:cNvSpPr txBox="1">
            <a:spLocks/>
          </p:cNvSpPr>
          <p:nvPr userDrawn="1"/>
        </p:nvSpPr>
        <p:spPr>
          <a:xfrm>
            <a:off x="838200" y="2536214"/>
            <a:ext cx="3524250" cy="3674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Right click on the object you want to change the color of.</a:t>
            </a:r>
          </a:p>
          <a:p>
            <a:pPr marL="457200" indent="-457200"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Choose Format Shape in drop down menu.</a:t>
            </a:r>
          </a:p>
          <a:p>
            <a:pPr marL="457200" indent="-457200"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Choose "Fill" in the Format Shape box then "Solid" or "Gradient" depending on the appearance of the object. Click on a new color.</a:t>
            </a:r>
          </a:p>
        </p:txBody>
      </p:sp>
      <p:sp>
        <p:nvSpPr>
          <p:cNvPr id="13" name="TextBox 12">
            <a:extLst>
              <a:ext uri="{FF2B5EF4-FFF2-40B4-BE49-F238E27FC236}">
                <a16:creationId xmlns:a16="http://schemas.microsoft.com/office/drawing/2014/main" id="{961C337C-A9C1-4644-976F-50B8D83D4D92}"/>
              </a:ext>
            </a:extLst>
          </p:cNvPr>
          <p:cNvSpPr txBox="1"/>
          <p:nvPr userDrawn="1"/>
        </p:nvSpPr>
        <p:spPr>
          <a:xfrm>
            <a:off x="838199" y="1279311"/>
            <a:ext cx="10515599" cy="923330"/>
          </a:xfrm>
          <a:prstGeom prst="rect">
            <a:avLst/>
          </a:prstGeom>
          <a:noFill/>
        </p:spPr>
        <p:txBody>
          <a:bodyPr wrap="square">
            <a:spAutoFit/>
          </a:bodyPr>
          <a:lstStyle/>
          <a:p>
            <a:pPr marL="0" indent="0" fontAlgn="base">
              <a:buNone/>
            </a:pPr>
            <a:r>
              <a:rPr lang="en-US" sz="1800" dirty="0">
                <a:solidFill>
                  <a:schemeClr val="bg1">
                    <a:lumMod val="50000"/>
                  </a:schemeClr>
                </a:solidFill>
              </a:rPr>
              <a:t>The presentation template has been made in PowerPoint itself، and you can edit the color of any component in this graphics. To change the color، just right click the object to highlight it، and then follow the instructions. In case on any questions please visit our </a:t>
            </a:r>
            <a:r>
              <a:rPr lang="en-US" sz="1800" dirty="0">
                <a:solidFill>
                  <a:srgbClr val="0070C0"/>
                </a:solidFill>
                <a:hlinkClick r:id="rId5">
                  <a:extLst>
                    <a:ext uri="{A12FA001-AC4F-418D-AE19-62706E023703}">
                      <ahyp:hlinkClr xmlns:ahyp="http://schemas.microsoft.com/office/drawing/2018/hyperlinkcolor" val="tx"/>
                    </a:ext>
                  </a:extLst>
                </a:hlinkClick>
              </a:rPr>
              <a:t>Help Center</a:t>
            </a:r>
            <a:r>
              <a:rPr lang="en-US" sz="1800" dirty="0">
                <a:solidFill>
                  <a:schemeClr val="bg1">
                    <a:lumMod val="50000"/>
                  </a:schemeClr>
                </a:solidFill>
              </a:rPr>
              <a:t>.</a:t>
            </a:r>
          </a:p>
        </p:txBody>
      </p:sp>
      <p:sp>
        <p:nvSpPr>
          <p:cNvPr id="15" name="TextBox 14">
            <a:extLst>
              <a:ext uri="{FF2B5EF4-FFF2-40B4-BE49-F238E27FC236}">
                <a16:creationId xmlns:a16="http://schemas.microsoft.com/office/drawing/2014/main" id="{0C7D635A-46E2-4AB8-A258-5E0FAB112680}"/>
              </a:ext>
            </a:extLst>
          </p:cNvPr>
          <p:cNvSpPr txBox="1"/>
          <p:nvPr userDrawn="1"/>
        </p:nvSpPr>
        <p:spPr>
          <a:xfrm>
            <a:off x="838199" y="136525"/>
            <a:ext cx="10390550" cy="769441"/>
          </a:xfrm>
          <a:prstGeom prst="rect">
            <a:avLst/>
          </a:prstGeom>
          <a:noFill/>
        </p:spPr>
        <p:txBody>
          <a:bodyPr wrap="square">
            <a:spAutoFit/>
          </a:bodyPr>
          <a:lstStyle/>
          <a:p>
            <a:r>
              <a:rPr lang="en-US" sz="4400" dirty="0">
                <a:solidFill>
                  <a:schemeClr val="bg1">
                    <a:lumMod val="50000"/>
                  </a:schemeClr>
                </a:solidFill>
                <a:latin typeface="Calibri Light (Headings)"/>
              </a:rPr>
              <a:t>Change Shapes Colors</a:t>
            </a:r>
          </a:p>
        </p:txBody>
      </p:sp>
    </p:spTree>
    <p:extLst>
      <p:ext uri="{BB962C8B-B14F-4D97-AF65-F5344CB8AC3E}">
        <p14:creationId xmlns:p14="http://schemas.microsoft.com/office/powerpoint/2010/main" val="3808370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dit Shap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20F4BD-C5A8-4F1F-A0D9-19D60284BD9C}"/>
              </a:ext>
            </a:extLst>
          </p:cNvPr>
          <p:cNvSpPr>
            <a:spLocks noGrp="1"/>
          </p:cNvSpPr>
          <p:nvPr>
            <p:ph type="dt" sz="half" idx="10"/>
          </p:nvPr>
        </p:nvSpPr>
        <p:spPr/>
        <p:txBody>
          <a:bodyPr/>
          <a:lstStyle/>
          <a:p>
            <a:fld id="{A1ACEE5C-337C-40CA-959B-6F3EBBDE2995}" type="datetime1">
              <a:rPr lang="en-US" smtClean="0"/>
              <a:t>7/11/2024</a:t>
            </a:fld>
            <a:endParaRPr lang="en-US"/>
          </a:p>
        </p:txBody>
      </p:sp>
      <p:sp>
        <p:nvSpPr>
          <p:cNvPr id="4" name="Footer Placeholder 3">
            <a:extLst>
              <a:ext uri="{FF2B5EF4-FFF2-40B4-BE49-F238E27FC236}">
                <a16:creationId xmlns:a16="http://schemas.microsoft.com/office/drawing/2014/main" id="{6008166A-4A7E-4790-920B-78B04E9C5026}"/>
              </a:ext>
            </a:extLst>
          </p:cNvPr>
          <p:cNvSpPr>
            <a:spLocks noGrp="1"/>
          </p:cNvSpPr>
          <p:nvPr>
            <p:ph type="ftr" sz="quarter" idx="11"/>
          </p:nvPr>
        </p:nvSpPr>
        <p:spPr/>
        <p:txBody>
          <a:bodyPr/>
          <a:lstStyle/>
          <a:p>
            <a:r>
              <a:rPr lang="en-US"/>
              <a:t>Designed by PoweredTemplate</a:t>
            </a:r>
          </a:p>
        </p:txBody>
      </p:sp>
      <p:sp>
        <p:nvSpPr>
          <p:cNvPr id="5" name="Slide Number Placeholder 4">
            <a:extLst>
              <a:ext uri="{FF2B5EF4-FFF2-40B4-BE49-F238E27FC236}">
                <a16:creationId xmlns:a16="http://schemas.microsoft.com/office/drawing/2014/main" id="{37DFCCF7-6B3D-4C2E-8267-011D9046F168}"/>
              </a:ext>
            </a:extLst>
          </p:cNvPr>
          <p:cNvSpPr>
            <a:spLocks noGrp="1"/>
          </p:cNvSpPr>
          <p:nvPr>
            <p:ph type="sldNum" sz="quarter" idx="12"/>
          </p:nvPr>
        </p:nvSpPr>
        <p:spPr/>
        <p:txBody>
          <a:bodyPr/>
          <a:lstStyle/>
          <a:p>
            <a:fld id="{5F294920-2F4F-4D88-AD0A-053AE5A679D0}" type="slidenum">
              <a:rPr lang="en-US" smtClean="0"/>
              <a:t>‹N°›</a:t>
            </a:fld>
            <a:endParaRPr lang="en-US"/>
          </a:p>
        </p:txBody>
      </p:sp>
      <p:pic>
        <p:nvPicPr>
          <p:cNvPr id="7" name="Picture 6">
            <a:extLst>
              <a:ext uri="{FF2B5EF4-FFF2-40B4-BE49-F238E27FC236}">
                <a16:creationId xmlns:a16="http://schemas.microsoft.com/office/drawing/2014/main" id="{D40618CB-03AE-4EC1-AA56-38735DB798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3099" y="2855356"/>
            <a:ext cx="2499399" cy="2600325"/>
          </a:xfrm>
          <a:prstGeom prst="rect">
            <a:avLst/>
          </a:prstGeom>
        </p:spPr>
      </p:pic>
      <p:pic>
        <p:nvPicPr>
          <p:cNvPr id="8" name="Picture 7" descr="A close up of a sign&#10;&#10;Description automatically generated">
            <a:extLst>
              <a:ext uri="{FF2B5EF4-FFF2-40B4-BE49-F238E27FC236}">
                <a16:creationId xmlns:a16="http://schemas.microsoft.com/office/drawing/2014/main" id="{C648B40F-D186-4772-A1C2-55774966B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01581" y="2797831"/>
            <a:ext cx="2499399" cy="2600325"/>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B0A31E51-6593-4B6F-916A-BBF0646CAF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03700" y="1924971"/>
            <a:ext cx="2499399" cy="4075817"/>
          </a:xfrm>
          <a:prstGeom prst="rect">
            <a:avLst/>
          </a:prstGeom>
        </p:spPr>
      </p:pic>
      <p:sp>
        <p:nvSpPr>
          <p:cNvPr id="10" name="Content Placeholder 2">
            <a:extLst>
              <a:ext uri="{FF2B5EF4-FFF2-40B4-BE49-F238E27FC236}">
                <a16:creationId xmlns:a16="http://schemas.microsoft.com/office/drawing/2014/main" id="{32E9F2D2-EAF0-428B-AA83-2F90E2526315}"/>
              </a:ext>
            </a:extLst>
          </p:cNvPr>
          <p:cNvSpPr txBox="1">
            <a:spLocks/>
          </p:cNvSpPr>
          <p:nvPr userDrawn="1"/>
        </p:nvSpPr>
        <p:spPr>
          <a:xfrm>
            <a:off x="838200" y="2536214"/>
            <a:ext cx="3524250" cy="3674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Right click on the object you want to modify.</a:t>
            </a:r>
          </a:p>
          <a:p>
            <a:pPr marL="457200" indent="-457200"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Choose Group -&gt; Ungroup in drop down menu.</a:t>
            </a:r>
          </a:p>
          <a:p>
            <a:pPr marL="457200" indent="-457200"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Click on any objects and shapes to start working with it.</a:t>
            </a:r>
          </a:p>
          <a:p>
            <a:pPr marL="457200" indent="-457200"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When you finish، select all objects you want to group and choose Group -&gt; Group in the menu.</a:t>
            </a:r>
          </a:p>
        </p:txBody>
      </p:sp>
      <p:sp>
        <p:nvSpPr>
          <p:cNvPr id="13" name="TextBox 12">
            <a:extLst>
              <a:ext uri="{FF2B5EF4-FFF2-40B4-BE49-F238E27FC236}">
                <a16:creationId xmlns:a16="http://schemas.microsoft.com/office/drawing/2014/main" id="{1D558D59-02BD-4D4D-9F02-47EAB9C54D8E}"/>
              </a:ext>
            </a:extLst>
          </p:cNvPr>
          <p:cNvSpPr txBox="1"/>
          <p:nvPr userDrawn="1"/>
        </p:nvSpPr>
        <p:spPr>
          <a:xfrm>
            <a:off x="838200" y="1318160"/>
            <a:ext cx="10515600" cy="646331"/>
          </a:xfrm>
          <a:prstGeom prst="rect">
            <a:avLst/>
          </a:prstGeom>
          <a:noFill/>
        </p:spPr>
        <p:txBody>
          <a:bodyPr wrap="square">
            <a:spAutoFit/>
          </a:bodyPr>
          <a:lstStyle/>
          <a:p>
            <a:pPr marL="0" indent="0" fontAlgn="base">
              <a:buNone/>
            </a:pPr>
            <a:r>
              <a:rPr lang="en-US" sz="1800" dirty="0">
                <a:solidFill>
                  <a:schemeClr val="bg1">
                    <a:lumMod val="50000"/>
                  </a:schemeClr>
                </a:solidFill>
              </a:rPr>
              <a:t>You may edit the shapes in your own: remove، resize، rotate، and copy to a new slide. In case on any questions please visit our </a:t>
            </a:r>
            <a:r>
              <a:rPr lang="en-US" sz="1800" dirty="0">
                <a:solidFill>
                  <a:srgbClr val="0070C0"/>
                </a:solidFill>
                <a:hlinkClick r:id="rId5">
                  <a:extLst>
                    <a:ext uri="{A12FA001-AC4F-418D-AE19-62706E023703}">
                      <ahyp:hlinkClr xmlns:ahyp="http://schemas.microsoft.com/office/drawing/2018/hyperlinkcolor" val="tx"/>
                    </a:ext>
                  </a:extLst>
                </a:hlinkClick>
              </a:rPr>
              <a:t>Help Center</a:t>
            </a:r>
            <a:r>
              <a:rPr lang="en-US" sz="1800" dirty="0">
                <a:solidFill>
                  <a:schemeClr val="bg1">
                    <a:lumMod val="50000"/>
                  </a:schemeClr>
                </a:solidFill>
              </a:rPr>
              <a:t>.</a:t>
            </a:r>
          </a:p>
        </p:txBody>
      </p:sp>
      <p:sp>
        <p:nvSpPr>
          <p:cNvPr id="14" name="TextBox 13">
            <a:extLst>
              <a:ext uri="{FF2B5EF4-FFF2-40B4-BE49-F238E27FC236}">
                <a16:creationId xmlns:a16="http://schemas.microsoft.com/office/drawing/2014/main" id="{C58E6621-792A-478B-9846-879013E51B1A}"/>
              </a:ext>
            </a:extLst>
          </p:cNvPr>
          <p:cNvSpPr txBox="1"/>
          <p:nvPr userDrawn="1"/>
        </p:nvSpPr>
        <p:spPr>
          <a:xfrm>
            <a:off x="838199" y="136525"/>
            <a:ext cx="10390550" cy="769441"/>
          </a:xfrm>
          <a:prstGeom prst="rect">
            <a:avLst/>
          </a:prstGeom>
          <a:noFill/>
        </p:spPr>
        <p:txBody>
          <a:bodyPr wrap="square">
            <a:spAutoFit/>
          </a:bodyPr>
          <a:lstStyle/>
          <a:p>
            <a:r>
              <a:rPr lang="en-US" sz="4400" dirty="0">
                <a:solidFill>
                  <a:schemeClr val="bg1">
                    <a:lumMod val="50000"/>
                  </a:schemeClr>
                </a:solidFill>
                <a:latin typeface="Calibri Light (Headings)"/>
              </a:rPr>
              <a:t>Edit Shapes</a:t>
            </a:r>
          </a:p>
        </p:txBody>
      </p:sp>
    </p:spTree>
    <p:extLst>
      <p:ext uri="{BB962C8B-B14F-4D97-AF65-F5344CB8AC3E}">
        <p14:creationId xmlns:p14="http://schemas.microsoft.com/office/powerpoint/2010/main" val="374491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chemeClr val="bg2"/>
            </a:gs>
            <a:gs pos="65000">
              <a:schemeClr val="bg1"/>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DC9B6C-6013-4A95-8457-95BC7D70BC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900FC-35B7-452B-AF33-C87CA3886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44CF536-1EA2-42D2-957F-53EA5B86A6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F060C8-6CE4-42E5-9434-72EBAE73AC10}" type="datetimeFigureOut">
              <a:rPr lang="en-US" smtClean="0"/>
              <a:t>7/11/2024</a:t>
            </a:fld>
            <a:endParaRPr lang="en-US"/>
          </a:p>
        </p:txBody>
      </p:sp>
      <p:sp>
        <p:nvSpPr>
          <p:cNvPr id="5" name="Footer Placeholder 4">
            <a:extLst>
              <a:ext uri="{FF2B5EF4-FFF2-40B4-BE49-F238E27FC236}">
                <a16:creationId xmlns:a16="http://schemas.microsoft.com/office/drawing/2014/main" id="{44B71FB9-94D8-4806-934D-F4E96D9BE2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5FD25A-031E-4D66-AE09-6BF69D1CAA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32708-21FE-4D82-9561-2E068D829407}" type="slidenum">
              <a:rPr lang="en-US" smtClean="0"/>
              <a:t>‹N°›</a:t>
            </a:fld>
            <a:endParaRPr lang="en-US"/>
          </a:p>
        </p:txBody>
      </p:sp>
    </p:spTree>
    <p:extLst>
      <p:ext uri="{BB962C8B-B14F-4D97-AF65-F5344CB8AC3E}">
        <p14:creationId xmlns:p14="http://schemas.microsoft.com/office/powerpoint/2010/main" val="1299891827"/>
      </p:ext>
    </p:extLst>
  </p:cSld>
  <p:clrMap bg1="lt1" tx1="dk1" bg2="lt2" tx2="dk2" accent1="accent1" accent2="accent2" accent3="accent3" accent4="accent4" accent5="accent5" accent6="accent6" hlink="hlink" folHlink="folHlink"/>
  <p:sldLayoutIdLst>
    <p:sldLayoutId id="2147483655" r:id="rId1"/>
    <p:sldLayoutId id="2147483667" r:id="rId2"/>
    <p:sldLayoutId id="2147483668" r:id="rId3"/>
    <p:sldLayoutId id="2147483675" r:id="rId4"/>
    <p:sldLayoutId id="2147483674" r:id="rId5"/>
    <p:sldLayoutId id="2147483669" r:id="rId6"/>
    <p:sldLayoutId id="2147483670" r:id="rId7"/>
    <p:sldLayoutId id="2147483671" r:id="rId8"/>
    <p:sldLayoutId id="2147483672" r:id="rId9"/>
    <p:sldLayoutId id="2147483673" r:id="rId10"/>
    <p:sldLayoutId id="2147483676" r:id="rId11"/>
    <p:sldLayoutId id="2147483683" r:id="rId12"/>
  </p:sldLayoutIdLst>
  <p:txStyles>
    <p:titleStyle>
      <a:lvl1pPr algn="l" defTabSz="914400" rtl="0" eaLnBrk="1" latinLnBrk="0" hangingPunct="1">
        <a:lnSpc>
          <a:spcPct val="90000"/>
        </a:lnSpc>
        <a:spcBef>
          <a:spcPct val="0"/>
        </a:spcBef>
        <a:buNone/>
        <a:defRPr sz="4400" kern="1200">
          <a:solidFill>
            <a:schemeClr val="bg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8" Type="http://schemas.openxmlformats.org/officeDocument/2006/relationships/audio" Target="../media/media175.mp3"/><Relationship Id="rId13" Type="http://schemas.microsoft.com/office/2007/relationships/media" Target="../media/media178.mp3"/><Relationship Id="rId3" Type="http://schemas.microsoft.com/office/2007/relationships/media" Target="../media/media173.mp3"/><Relationship Id="rId7" Type="http://schemas.microsoft.com/office/2007/relationships/media" Target="../media/media175.mp3"/><Relationship Id="rId12" Type="http://schemas.openxmlformats.org/officeDocument/2006/relationships/audio" Target="../media/media177.mp3"/><Relationship Id="rId2" Type="http://schemas.openxmlformats.org/officeDocument/2006/relationships/audio" Target="../media/media172.mp3"/><Relationship Id="rId16" Type="http://schemas.openxmlformats.org/officeDocument/2006/relationships/image" Target="../media/image9.png"/><Relationship Id="rId1" Type="http://schemas.microsoft.com/office/2007/relationships/media" Target="../media/media172.mp3"/><Relationship Id="rId6" Type="http://schemas.openxmlformats.org/officeDocument/2006/relationships/audio" Target="../media/media174.mp3"/><Relationship Id="rId11" Type="http://schemas.microsoft.com/office/2007/relationships/media" Target="../media/media177.mp3"/><Relationship Id="rId5" Type="http://schemas.microsoft.com/office/2007/relationships/media" Target="../media/media174.mp3"/><Relationship Id="rId15" Type="http://schemas.openxmlformats.org/officeDocument/2006/relationships/slideLayout" Target="../slideLayouts/slideLayout5.xml"/><Relationship Id="rId10" Type="http://schemas.openxmlformats.org/officeDocument/2006/relationships/audio" Target="../media/media176.mp3"/><Relationship Id="rId4" Type="http://schemas.openxmlformats.org/officeDocument/2006/relationships/audio" Target="../media/media173.mp3"/><Relationship Id="rId9" Type="http://schemas.microsoft.com/office/2007/relationships/media" Target="../media/media176.mp3"/><Relationship Id="rId14" Type="http://schemas.openxmlformats.org/officeDocument/2006/relationships/audio" Target="../media/media178.mp3"/></Relationships>
</file>

<file path=ppt/slides/_rels/slide101.xml.rels><?xml version="1.0" encoding="UTF-8" standalone="yes"?>
<Relationships xmlns="http://schemas.openxmlformats.org/package/2006/relationships"><Relationship Id="rId8" Type="http://schemas.openxmlformats.org/officeDocument/2006/relationships/audio" Target="../media/media182.mp3"/><Relationship Id="rId13" Type="http://schemas.openxmlformats.org/officeDocument/2006/relationships/slideLayout" Target="../slideLayouts/slideLayout5.xml"/><Relationship Id="rId3" Type="http://schemas.microsoft.com/office/2007/relationships/media" Target="../media/media180.mp3"/><Relationship Id="rId7" Type="http://schemas.microsoft.com/office/2007/relationships/media" Target="../media/media182.mp3"/><Relationship Id="rId12" Type="http://schemas.openxmlformats.org/officeDocument/2006/relationships/audio" Target="../media/media184.mp3"/><Relationship Id="rId2" Type="http://schemas.openxmlformats.org/officeDocument/2006/relationships/audio" Target="../media/media179.mp3"/><Relationship Id="rId1" Type="http://schemas.microsoft.com/office/2007/relationships/media" Target="../media/media179.mp3"/><Relationship Id="rId6" Type="http://schemas.openxmlformats.org/officeDocument/2006/relationships/audio" Target="../media/media181.mp3"/><Relationship Id="rId11" Type="http://schemas.microsoft.com/office/2007/relationships/media" Target="../media/media184.mp3"/><Relationship Id="rId5" Type="http://schemas.microsoft.com/office/2007/relationships/media" Target="../media/media181.mp3"/><Relationship Id="rId15" Type="http://schemas.openxmlformats.org/officeDocument/2006/relationships/image" Target="../media/image9.png"/><Relationship Id="rId10" Type="http://schemas.openxmlformats.org/officeDocument/2006/relationships/audio" Target="../media/media183.mp3"/><Relationship Id="rId4" Type="http://schemas.openxmlformats.org/officeDocument/2006/relationships/audio" Target="../media/media180.mp3"/><Relationship Id="rId9" Type="http://schemas.microsoft.com/office/2007/relationships/media" Target="../media/media183.mp3"/><Relationship Id="rId14" Type="http://schemas.openxmlformats.org/officeDocument/2006/relationships/image" Target="../media/image28.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5.mp3"/><Relationship Id="rId1" Type="http://schemas.microsoft.com/office/2007/relationships/media" Target="../media/media185.mp3"/><Relationship Id="rId5" Type="http://schemas.openxmlformats.org/officeDocument/2006/relationships/image" Target="../media/image9.png"/><Relationship Id="rId4" Type="http://schemas.openxmlformats.org/officeDocument/2006/relationships/image" Target="../media/image28.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6.mp3"/><Relationship Id="rId1" Type="http://schemas.microsoft.com/office/2007/relationships/media" Target="../media/media186.mp3"/><Relationship Id="rId5" Type="http://schemas.openxmlformats.org/officeDocument/2006/relationships/image" Target="../media/image9.png"/><Relationship Id="rId4" Type="http://schemas.openxmlformats.org/officeDocument/2006/relationships/image" Target="../media/image28.png"/></Relationships>
</file>

<file path=ppt/slides/_rels/slide104.xml.rels><?xml version="1.0" encoding="UTF-8" standalone="yes"?>
<Relationships xmlns="http://schemas.openxmlformats.org/package/2006/relationships"><Relationship Id="rId8" Type="http://schemas.openxmlformats.org/officeDocument/2006/relationships/audio" Target="../media/media190.mp3"/><Relationship Id="rId3" Type="http://schemas.microsoft.com/office/2007/relationships/media" Target="../media/media188.mp3"/><Relationship Id="rId7" Type="http://schemas.microsoft.com/office/2007/relationships/media" Target="../media/media190.mp3"/><Relationship Id="rId2" Type="http://schemas.openxmlformats.org/officeDocument/2006/relationships/audio" Target="../media/media187.mp3"/><Relationship Id="rId1" Type="http://schemas.microsoft.com/office/2007/relationships/media" Target="../media/media187.mp3"/><Relationship Id="rId6" Type="http://schemas.openxmlformats.org/officeDocument/2006/relationships/audio" Target="../media/media189.mp3"/><Relationship Id="rId5" Type="http://schemas.microsoft.com/office/2007/relationships/media" Target="../media/media189.mp3"/><Relationship Id="rId10" Type="http://schemas.openxmlformats.org/officeDocument/2006/relationships/image" Target="../media/image9.png"/><Relationship Id="rId4" Type="http://schemas.openxmlformats.org/officeDocument/2006/relationships/audio" Target="../media/media188.mp3"/><Relationship Id="rId9"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1.mp3"/><Relationship Id="rId1" Type="http://schemas.microsoft.com/office/2007/relationships/media" Target="../media/media191.mp3"/><Relationship Id="rId4" Type="http://schemas.openxmlformats.org/officeDocument/2006/relationships/image" Target="../media/image9.png"/></Relationships>
</file>

<file path=ppt/slides/_rels/slide106.xml.rels><?xml version="1.0" encoding="UTF-8" standalone="yes"?>
<Relationships xmlns="http://schemas.openxmlformats.org/package/2006/relationships"><Relationship Id="rId8" Type="http://schemas.openxmlformats.org/officeDocument/2006/relationships/audio" Target="../media/media195.mp3"/><Relationship Id="rId13" Type="http://schemas.microsoft.com/office/2007/relationships/media" Target="../media/media198.mp3"/><Relationship Id="rId18" Type="http://schemas.openxmlformats.org/officeDocument/2006/relationships/audio" Target="../media/media200.mp3"/><Relationship Id="rId3" Type="http://schemas.microsoft.com/office/2007/relationships/media" Target="../media/media193.mp3"/><Relationship Id="rId21" Type="http://schemas.openxmlformats.org/officeDocument/2006/relationships/slideLayout" Target="../slideLayouts/slideLayout5.xml"/><Relationship Id="rId7" Type="http://schemas.microsoft.com/office/2007/relationships/media" Target="../media/media195.mp3"/><Relationship Id="rId12" Type="http://schemas.openxmlformats.org/officeDocument/2006/relationships/audio" Target="../media/media197.mp3"/><Relationship Id="rId17" Type="http://schemas.microsoft.com/office/2007/relationships/media" Target="../media/media200.mp3"/><Relationship Id="rId2" Type="http://schemas.openxmlformats.org/officeDocument/2006/relationships/audio" Target="../media/media192.mp3"/><Relationship Id="rId16" Type="http://schemas.openxmlformats.org/officeDocument/2006/relationships/audio" Target="../media/media199.mp3"/><Relationship Id="rId20" Type="http://schemas.openxmlformats.org/officeDocument/2006/relationships/audio" Target="../media/media201.mp3"/><Relationship Id="rId1" Type="http://schemas.microsoft.com/office/2007/relationships/media" Target="../media/media192.mp3"/><Relationship Id="rId6" Type="http://schemas.openxmlformats.org/officeDocument/2006/relationships/audio" Target="../media/media194.mp3"/><Relationship Id="rId11" Type="http://schemas.microsoft.com/office/2007/relationships/media" Target="../media/media197.mp3"/><Relationship Id="rId5" Type="http://schemas.microsoft.com/office/2007/relationships/media" Target="../media/media194.mp3"/><Relationship Id="rId15" Type="http://schemas.microsoft.com/office/2007/relationships/media" Target="../media/media199.mp3"/><Relationship Id="rId10" Type="http://schemas.openxmlformats.org/officeDocument/2006/relationships/audio" Target="../media/media196.mp3"/><Relationship Id="rId19" Type="http://schemas.microsoft.com/office/2007/relationships/media" Target="../media/media201.mp3"/><Relationship Id="rId4" Type="http://schemas.openxmlformats.org/officeDocument/2006/relationships/audio" Target="../media/media193.mp3"/><Relationship Id="rId9" Type="http://schemas.microsoft.com/office/2007/relationships/media" Target="../media/media196.mp3"/><Relationship Id="rId14" Type="http://schemas.openxmlformats.org/officeDocument/2006/relationships/audio" Target="../media/media198.mp3"/><Relationship Id="rId22"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2.mp3"/><Relationship Id="rId1" Type="http://schemas.microsoft.com/office/2007/relationships/media" Target="../media/media202.mp3"/><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audio" Target="../media/media29.mp3"/><Relationship Id="rId3" Type="http://schemas.microsoft.com/office/2007/relationships/media" Target="../media/media27.mp3"/><Relationship Id="rId7" Type="http://schemas.microsoft.com/office/2007/relationships/media" Target="../media/media29.mp3"/><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28.mp3"/><Relationship Id="rId5" Type="http://schemas.microsoft.com/office/2007/relationships/media" Target="../media/media28.mp3"/><Relationship Id="rId10" Type="http://schemas.openxmlformats.org/officeDocument/2006/relationships/image" Target="../media/image9.png"/><Relationship Id="rId4" Type="http://schemas.openxmlformats.org/officeDocument/2006/relationships/audio" Target="../media/media27.mp3"/><Relationship Id="rId9"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p3"/><Relationship Id="rId1" Type="http://schemas.microsoft.com/office/2007/relationships/media" Target="../media/media30.mp3"/><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5.xml"/><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p3"/><Relationship Id="rId1" Type="http://schemas.microsoft.com/office/2007/relationships/media" Target="../media/media41.mp3"/><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p3"/><Relationship Id="rId1" Type="http://schemas.microsoft.com/office/2007/relationships/media" Target="../media/media42.mp3"/><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audio" Target="../media/media46.mp3"/><Relationship Id="rId13" Type="http://schemas.openxmlformats.org/officeDocument/2006/relationships/image" Target="../media/image9.png"/><Relationship Id="rId3" Type="http://schemas.microsoft.com/office/2007/relationships/media" Target="../media/media44.mp3"/><Relationship Id="rId7" Type="http://schemas.microsoft.com/office/2007/relationships/media" Target="../media/media46.mp3"/><Relationship Id="rId12" Type="http://schemas.openxmlformats.org/officeDocument/2006/relationships/image" Target="../media/image12.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audio" Target="../media/media45.mp3"/><Relationship Id="rId11" Type="http://schemas.openxmlformats.org/officeDocument/2006/relationships/slideLayout" Target="../slideLayouts/slideLayout5.xml"/><Relationship Id="rId5" Type="http://schemas.microsoft.com/office/2007/relationships/media" Target="../media/media45.mp3"/><Relationship Id="rId10" Type="http://schemas.openxmlformats.org/officeDocument/2006/relationships/audio" Target="../media/media47.mp3"/><Relationship Id="rId4" Type="http://schemas.openxmlformats.org/officeDocument/2006/relationships/audio" Target="../media/media44.mp3"/><Relationship Id="rId9" Type="http://schemas.microsoft.com/office/2007/relationships/media" Target="../media/media47.mp3"/></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8.mp3"/><Relationship Id="rId1" Type="http://schemas.microsoft.com/office/2007/relationships/media" Target="../media/media48.mp3"/><Relationship Id="rId5" Type="http://schemas.openxmlformats.org/officeDocument/2006/relationships/image" Target="../media/image9.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9.mp3"/><Relationship Id="rId1" Type="http://schemas.microsoft.com/office/2007/relationships/media" Target="../media/media49.mp3"/><Relationship Id="rId5" Type="http://schemas.openxmlformats.org/officeDocument/2006/relationships/image" Target="../media/image9.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8" Type="http://schemas.openxmlformats.org/officeDocument/2006/relationships/audio" Target="../media/media53.mp3"/><Relationship Id="rId3" Type="http://schemas.microsoft.com/office/2007/relationships/media" Target="../media/media51.mp3"/><Relationship Id="rId7" Type="http://schemas.microsoft.com/office/2007/relationships/media" Target="../media/media53.mp3"/><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audio" Target="../media/media52.mp3"/><Relationship Id="rId11" Type="http://schemas.openxmlformats.org/officeDocument/2006/relationships/image" Target="../media/image9.png"/><Relationship Id="rId5" Type="http://schemas.microsoft.com/office/2007/relationships/media" Target="../media/media52.mp3"/><Relationship Id="rId10" Type="http://schemas.openxmlformats.org/officeDocument/2006/relationships/image" Target="../media/image12.png"/><Relationship Id="rId4" Type="http://schemas.openxmlformats.org/officeDocument/2006/relationships/audio" Target="../media/media51.mp3"/><Relationship Id="rId9"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4.mp3"/><Relationship Id="rId1" Type="http://schemas.microsoft.com/office/2007/relationships/media" Target="../media/media54.mp3"/><Relationship Id="rId5" Type="http://schemas.openxmlformats.org/officeDocument/2006/relationships/image" Target="../media/image9.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5.mp3"/><Relationship Id="rId1" Type="http://schemas.microsoft.com/office/2007/relationships/media" Target="../media/media55.mp3"/><Relationship Id="rId5" Type="http://schemas.openxmlformats.org/officeDocument/2006/relationships/image" Target="../media/image9.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6.mp3"/><Relationship Id="rId1" Type="http://schemas.microsoft.com/office/2007/relationships/media" Target="../media/media56.mp3"/><Relationship Id="rId5" Type="http://schemas.openxmlformats.org/officeDocument/2006/relationships/image" Target="../media/image9.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6.mp3"/><Relationship Id="rId1" Type="http://schemas.microsoft.com/office/2007/relationships/media" Target="../media/media56.mp3"/><Relationship Id="rId5" Type="http://schemas.openxmlformats.org/officeDocument/2006/relationships/image" Target="../media/image9.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audio" Target="../media/media60.mp3"/><Relationship Id="rId13" Type="http://schemas.openxmlformats.org/officeDocument/2006/relationships/image" Target="../media/image9.png"/><Relationship Id="rId3" Type="http://schemas.microsoft.com/office/2007/relationships/media" Target="../media/media58.mp3"/><Relationship Id="rId7" Type="http://schemas.microsoft.com/office/2007/relationships/media" Target="../media/media60.mp3"/><Relationship Id="rId12" Type="http://schemas.openxmlformats.org/officeDocument/2006/relationships/image" Target="../media/image12.png"/><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audio" Target="../media/media59.mp3"/><Relationship Id="rId11" Type="http://schemas.openxmlformats.org/officeDocument/2006/relationships/slideLayout" Target="../slideLayouts/slideLayout5.xml"/><Relationship Id="rId5" Type="http://schemas.microsoft.com/office/2007/relationships/media" Target="../media/media59.mp3"/><Relationship Id="rId10" Type="http://schemas.openxmlformats.org/officeDocument/2006/relationships/audio" Target="../media/media61.mp3"/><Relationship Id="rId4" Type="http://schemas.openxmlformats.org/officeDocument/2006/relationships/audio" Target="../media/media58.mp3"/><Relationship Id="rId9" Type="http://schemas.microsoft.com/office/2007/relationships/media" Target="../media/media61.mp3"/></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63.mp3"/><Relationship Id="rId1" Type="http://schemas.microsoft.com/office/2007/relationships/media" Target="../media/media63.mp3"/><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audio" Target="../media/media12.mp3"/><Relationship Id="rId3" Type="http://schemas.microsoft.com/office/2007/relationships/media" Target="../media/media10.mp3"/><Relationship Id="rId7" Type="http://schemas.microsoft.com/office/2007/relationships/media" Target="../media/media12.mp3"/><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1.mp3"/><Relationship Id="rId5" Type="http://schemas.microsoft.com/office/2007/relationships/media" Target="../media/media11.mp3"/><Relationship Id="rId10" Type="http://schemas.openxmlformats.org/officeDocument/2006/relationships/image" Target="../media/image9.png"/><Relationship Id="rId4" Type="http://schemas.openxmlformats.org/officeDocument/2006/relationships/audio" Target="../media/media10.mp3"/><Relationship Id="rId9"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audio" Target="../media/media67.mp3"/><Relationship Id="rId3" Type="http://schemas.microsoft.com/office/2007/relationships/media" Target="../media/media65.mp3"/><Relationship Id="rId7" Type="http://schemas.microsoft.com/office/2007/relationships/media" Target="../media/media67.mp3"/><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audio" Target="../media/media66.mp3"/><Relationship Id="rId11" Type="http://schemas.openxmlformats.org/officeDocument/2006/relationships/image" Target="../media/image9.png"/><Relationship Id="rId5" Type="http://schemas.microsoft.com/office/2007/relationships/media" Target="../media/media66.mp3"/><Relationship Id="rId10" Type="http://schemas.openxmlformats.org/officeDocument/2006/relationships/image" Target="../media/image14.png"/><Relationship Id="rId4" Type="http://schemas.openxmlformats.org/officeDocument/2006/relationships/audio" Target="../media/media65.mp3"/><Relationship Id="rId9"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microsoft.com/office/2007/relationships/media" Target="../media/media69.mp3"/><Relationship Id="rId2" Type="http://schemas.openxmlformats.org/officeDocument/2006/relationships/audio" Target="../media/media68.mp3"/><Relationship Id="rId1" Type="http://schemas.microsoft.com/office/2007/relationships/media" Target="../media/media68.mp3"/><Relationship Id="rId6" Type="http://schemas.openxmlformats.org/officeDocument/2006/relationships/image" Target="../media/image9.png"/><Relationship Id="rId5" Type="http://schemas.openxmlformats.org/officeDocument/2006/relationships/slideLayout" Target="../slideLayouts/slideLayout5.xml"/><Relationship Id="rId4" Type="http://schemas.openxmlformats.org/officeDocument/2006/relationships/audio" Target="../media/media69.mp3"/></Relationships>
</file>

<file path=ppt/slides/_rels/slide42.xml.rels><?xml version="1.0" encoding="UTF-8" standalone="yes"?>
<Relationships xmlns="http://schemas.openxmlformats.org/package/2006/relationships"><Relationship Id="rId8" Type="http://schemas.openxmlformats.org/officeDocument/2006/relationships/audio" Target="../media/media73.mp3"/><Relationship Id="rId3" Type="http://schemas.microsoft.com/office/2007/relationships/media" Target="../media/media71.mp3"/><Relationship Id="rId7" Type="http://schemas.microsoft.com/office/2007/relationships/media" Target="../media/media73.mp3"/><Relationship Id="rId12" Type="http://schemas.openxmlformats.org/officeDocument/2006/relationships/image" Target="../media/image9.png"/><Relationship Id="rId2" Type="http://schemas.openxmlformats.org/officeDocument/2006/relationships/audio" Target="../media/media70.mp3"/><Relationship Id="rId1" Type="http://schemas.microsoft.com/office/2007/relationships/media" Target="../media/media70.mp3"/><Relationship Id="rId6" Type="http://schemas.openxmlformats.org/officeDocument/2006/relationships/audio" Target="../media/media72.mp3"/><Relationship Id="rId11" Type="http://schemas.openxmlformats.org/officeDocument/2006/relationships/slideLayout" Target="../slideLayouts/slideLayout5.xml"/><Relationship Id="rId5" Type="http://schemas.microsoft.com/office/2007/relationships/media" Target="../media/media72.mp3"/><Relationship Id="rId10" Type="http://schemas.openxmlformats.org/officeDocument/2006/relationships/audio" Target="../media/media74.mp3"/><Relationship Id="rId4" Type="http://schemas.openxmlformats.org/officeDocument/2006/relationships/audio" Target="../media/media71.mp3"/><Relationship Id="rId9" Type="http://schemas.microsoft.com/office/2007/relationships/media" Target="../media/media74.mp3"/></Relationships>
</file>

<file path=ppt/slides/_rels/slide43.xml.rels><?xml version="1.0" encoding="UTF-8" standalone="yes"?>
<Relationships xmlns="http://schemas.openxmlformats.org/package/2006/relationships"><Relationship Id="rId3" Type="http://schemas.microsoft.com/office/2007/relationships/media" Target="../media/media76.mp3"/><Relationship Id="rId2" Type="http://schemas.openxmlformats.org/officeDocument/2006/relationships/audio" Target="../media/media75.mp3"/><Relationship Id="rId1" Type="http://schemas.microsoft.com/office/2007/relationships/media" Target="../media/media75.mp3"/><Relationship Id="rId6" Type="http://schemas.openxmlformats.org/officeDocument/2006/relationships/image" Target="../media/image9.png"/><Relationship Id="rId5" Type="http://schemas.openxmlformats.org/officeDocument/2006/relationships/slideLayout" Target="../slideLayouts/slideLayout5.xml"/><Relationship Id="rId4" Type="http://schemas.openxmlformats.org/officeDocument/2006/relationships/audio" Target="../media/media76.mp3"/></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7.mp3"/><Relationship Id="rId1" Type="http://schemas.microsoft.com/office/2007/relationships/media" Target="../media/media77.mp3"/><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8.mp3"/><Relationship Id="rId1" Type="http://schemas.microsoft.com/office/2007/relationships/media" Target="../media/media78.mp3"/><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9.mp3"/><Relationship Id="rId1" Type="http://schemas.microsoft.com/office/2007/relationships/media" Target="../media/media79.mp3"/><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microsoft.com/office/2007/relationships/media" Target="../media/media80.mp3"/><Relationship Id="rId7" Type="http://schemas.openxmlformats.org/officeDocument/2006/relationships/image" Target="../media/image9.png"/><Relationship Id="rId2" Type="http://schemas.openxmlformats.org/officeDocument/2006/relationships/audio" Target="../media/media79.mp3"/><Relationship Id="rId1" Type="http://schemas.microsoft.com/office/2007/relationships/media" Target="../media/media79.mp3"/><Relationship Id="rId6" Type="http://schemas.openxmlformats.org/officeDocument/2006/relationships/image" Target="../media/image16.png"/><Relationship Id="rId5" Type="http://schemas.openxmlformats.org/officeDocument/2006/relationships/slideLayout" Target="../slideLayouts/slideLayout5.xml"/><Relationship Id="rId4" Type="http://schemas.openxmlformats.org/officeDocument/2006/relationships/audio" Target="../media/media80.mp3"/></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1.mp3"/><Relationship Id="rId1" Type="http://schemas.microsoft.com/office/2007/relationships/media" Target="../media/media81.mp3"/><Relationship Id="rId6" Type="http://schemas.openxmlformats.org/officeDocument/2006/relationships/image" Target="../media/image9.png"/><Relationship Id="rId5" Type="http://schemas.microsoft.com/office/2007/relationships/hdphoto" Target="../media/hdphoto5.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2.mp3"/><Relationship Id="rId1" Type="http://schemas.microsoft.com/office/2007/relationships/media" Target="../media/media82.mp3"/><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3.mp3"/><Relationship Id="rId1" Type="http://schemas.microsoft.com/office/2007/relationships/media" Target="../media/media83.mp3"/><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4.mp3"/><Relationship Id="rId1" Type="http://schemas.microsoft.com/office/2007/relationships/media" Target="../media/media84.mp3"/><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8" Type="http://schemas.openxmlformats.org/officeDocument/2006/relationships/audio" Target="../media/media88.mp3"/><Relationship Id="rId13" Type="http://schemas.openxmlformats.org/officeDocument/2006/relationships/image" Target="../media/image9.png"/><Relationship Id="rId3" Type="http://schemas.microsoft.com/office/2007/relationships/media" Target="../media/media86.mp3"/><Relationship Id="rId7" Type="http://schemas.microsoft.com/office/2007/relationships/media" Target="../media/media88.mp3"/><Relationship Id="rId12" Type="http://schemas.openxmlformats.org/officeDocument/2006/relationships/image" Target="../media/image18.png"/><Relationship Id="rId2" Type="http://schemas.openxmlformats.org/officeDocument/2006/relationships/audio" Target="../media/media85.mp3"/><Relationship Id="rId1" Type="http://schemas.microsoft.com/office/2007/relationships/media" Target="../media/media85.mp3"/><Relationship Id="rId6" Type="http://schemas.openxmlformats.org/officeDocument/2006/relationships/audio" Target="../media/media87.mp3"/><Relationship Id="rId11" Type="http://schemas.openxmlformats.org/officeDocument/2006/relationships/slideLayout" Target="../slideLayouts/slideLayout5.xml"/><Relationship Id="rId5" Type="http://schemas.microsoft.com/office/2007/relationships/media" Target="../media/media87.mp3"/><Relationship Id="rId10" Type="http://schemas.openxmlformats.org/officeDocument/2006/relationships/audio" Target="../media/media89.mp3"/><Relationship Id="rId4" Type="http://schemas.openxmlformats.org/officeDocument/2006/relationships/audio" Target="../media/media86.mp3"/><Relationship Id="rId9" Type="http://schemas.microsoft.com/office/2007/relationships/media" Target="../media/media89.mp3"/></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0.mp3"/><Relationship Id="rId1" Type="http://schemas.microsoft.com/office/2007/relationships/media" Target="../media/media90.mp3"/><Relationship Id="rId5" Type="http://schemas.openxmlformats.org/officeDocument/2006/relationships/image" Target="../media/image9.png"/><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1.mp3"/><Relationship Id="rId1" Type="http://schemas.microsoft.com/office/2007/relationships/media" Target="../media/media91.mp3"/><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2.mp3"/><Relationship Id="rId1" Type="http://schemas.microsoft.com/office/2007/relationships/media" Target="../media/media92.mp3"/><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3.mp3"/><Relationship Id="rId1" Type="http://schemas.microsoft.com/office/2007/relationships/media" Target="../media/media93.mp3"/><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4.mp3"/><Relationship Id="rId1" Type="http://schemas.microsoft.com/office/2007/relationships/media" Target="../media/media94.mp3"/><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5.mp3"/><Relationship Id="rId1" Type="http://schemas.microsoft.com/office/2007/relationships/media" Target="../media/media95.mp3"/><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media" Target="../media/media15.mp3"/><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slideLayout" Target="../slideLayouts/slideLayout5.xml"/><Relationship Id="rId4" Type="http://schemas.openxmlformats.org/officeDocument/2006/relationships/audio" Target="../media/media15.mp3"/></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6.mp3"/><Relationship Id="rId1" Type="http://schemas.microsoft.com/office/2007/relationships/media" Target="../media/media96.mp3"/><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97.mp3"/><Relationship Id="rId1" Type="http://schemas.microsoft.com/office/2007/relationships/media" Target="../media/media97.mp3"/><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8.mp3"/><Relationship Id="rId1" Type="http://schemas.microsoft.com/office/2007/relationships/media" Target="../media/media98.mp3"/><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image" Target="../media/image20.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9.mp3"/><Relationship Id="rId1" Type="http://schemas.microsoft.com/office/2007/relationships/media" Target="../media/media99.mp3"/><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image" Target="../media/image20.png"/></Relationships>
</file>

<file path=ppt/slides/_rels/slide64.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01.mp3"/><Relationship Id="rId7" Type="http://schemas.openxmlformats.org/officeDocument/2006/relationships/slideLayout" Target="../slideLayouts/slideLayout5.xml"/><Relationship Id="rId2" Type="http://schemas.openxmlformats.org/officeDocument/2006/relationships/audio" Target="../media/media100.mp3"/><Relationship Id="rId1" Type="http://schemas.microsoft.com/office/2007/relationships/media" Target="../media/media100.mp3"/><Relationship Id="rId6" Type="http://schemas.openxmlformats.org/officeDocument/2006/relationships/audio" Target="../media/media102.mp3"/><Relationship Id="rId5" Type="http://schemas.microsoft.com/office/2007/relationships/media" Target="../media/media102.mp3"/><Relationship Id="rId4" Type="http://schemas.openxmlformats.org/officeDocument/2006/relationships/audio" Target="../media/media101.mp3"/><Relationship Id="rId9"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microsoft.com/office/2007/relationships/media" Target="../media/media104.mp3"/><Relationship Id="rId2" Type="http://schemas.openxmlformats.org/officeDocument/2006/relationships/audio" Target="../media/media103.mp3"/><Relationship Id="rId1" Type="http://schemas.microsoft.com/office/2007/relationships/media" Target="../media/media103.mp3"/><Relationship Id="rId6" Type="http://schemas.openxmlformats.org/officeDocument/2006/relationships/image" Target="../media/image9.png"/><Relationship Id="rId5" Type="http://schemas.openxmlformats.org/officeDocument/2006/relationships/slideLayout" Target="../slideLayouts/slideLayout5.xml"/><Relationship Id="rId4" Type="http://schemas.openxmlformats.org/officeDocument/2006/relationships/audio" Target="../media/media104.mp3"/></Relationships>
</file>

<file path=ppt/slides/_rels/slide66.xml.rels><?xml version="1.0" encoding="UTF-8" standalone="yes"?>
<Relationships xmlns="http://schemas.openxmlformats.org/package/2006/relationships"><Relationship Id="rId8" Type="http://schemas.openxmlformats.org/officeDocument/2006/relationships/audio" Target="../media/media108.mp3"/><Relationship Id="rId3" Type="http://schemas.microsoft.com/office/2007/relationships/media" Target="../media/media106.mp3"/><Relationship Id="rId7" Type="http://schemas.microsoft.com/office/2007/relationships/media" Target="../media/media108.mp3"/><Relationship Id="rId12" Type="http://schemas.openxmlformats.org/officeDocument/2006/relationships/image" Target="../media/image9.png"/><Relationship Id="rId2" Type="http://schemas.openxmlformats.org/officeDocument/2006/relationships/audio" Target="../media/media105.mp3"/><Relationship Id="rId1" Type="http://schemas.microsoft.com/office/2007/relationships/media" Target="../media/media105.mp3"/><Relationship Id="rId6" Type="http://schemas.openxmlformats.org/officeDocument/2006/relationships/audio" Target="../media/media107.mp3"/><Relationship Id="rId11" Type="http://schemas.openxmlformats.org/officeDocument/2006/relationships/slideLayout" Target="../slideLayouts/slideLayout5.xml"/><Relationship Id="rId5" Type="http://schemas.microsoft.com/office/2007/relationships/media" Target="../media/media107.mp3"/><Relationship Id="rId10" Type="http://schemas.openxmlformats.org/officeDocument/2006/relationships/audio" Target="../media/media109.mp3"/><Relationship Id="rId4" Type="http://schemas.openxmlformats.org/officeDocument/2006/relationships/audio" Target="../media/media106.mp3"/><Relationship Id="rId9" Type="http://schemas.microsoft.com/office/2007/relationships/media" Target="../media/media109.mp3"/></Relationships>
</file>

<file path=ppt/slides/_rels/slide67.xml.rels><?xml version="1.0" encoding="UTF-8" standalone="yes"?>
<Relationships xmlns="http://schemas.openxmlformats.org/package/2006/relationships"><Relationship Id="rId3" Type="http://schemas.microsoft.com/office/2007/relationships/media" Target="../media/media111.mp3"/><Relationship Id="rId2" Type="http://schemas.openxmlformats.org/officeDocument/2006/relationships/audio" Target="../media/media110.mp3"/><Relationship Id="rId1" Type="http://schemas.microsoft.com/office/2007/relationships/media" Target="../media/media110.mp3"/><Relationship Id="rId6" Type="http://schemas.openxmlformats.org/officeDocument/2006/relationships/image" Target="../media/image9.png"/><Relationship Id="rId5" Type="http://schemas.openxmlformats.org/officeDocument/2006/relationships/slideLayout" Target="../slideLayouts/slideLayout5.xml"/><Relationship Id="rId4" Type="http://schemas.openxmlformats.org/officeDocument/2006/relationships/audio" Target="../media/media111.mp3"/></Relationships>
</file>

<file path=ppt/slides/_rels/slide68.xml.rels><?xml version="1.0" encoding="UTF-8" standalone="yes"?>
<Relationships xmlns="http://schemas.openxmlformats.org/package/2006/relationships"><Relationship Id="rId8" Type="http://schemas.openxmlformats.org/officeDocument/2006/relationships/audio" Target="../media/media115.mp3"/><Relationship Id="rId3" Type="http://schemas.microsoft.com/office/2007/relationships/media" Target="../media/media113.mp3"/><Relationship Id="rId7" Type="http://schemas.microsoft.com/office/2007/relationships/media" Target="../media/media115.mp3"/><Relationship Id="rId2" Type="http://schemas.openxmlformats.org/officeDocument/2006/relationships/audio" Target="../media/media112.mp3"/><Relationship Id="rId1" Type="http://schemas.microsoft.com/office/2007/relationships/media" Target="../media/media112.mp3"/><Relationship Id="rId6" Type="http://schemas.openxmlformats.org/officeDocument/2006/relationships/audio" Target="../media/media114.mp3"/><Relationship Id="rId5" Type="http://schemas.microsoft.com/office/2007/relationships/media" Target="../media/media114.mp3"/><Relationship Id="rId10" Type="http://schemas.openxmlformats.org/officeDocument/2006/relationships/image" Target="../media/image9.png"/><Relationship Id="rId4" Type="http://schemas.openxmlformats.org/officeDocument/2006/relationships/audio" Target="../media/media113.mp3"/><Relationship Id="rId9"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microsoft.com/office/2007/relationships/media" Target="../media/media117.mp3"/><Relationship Id="rId2" Type="http://schemas.openxmlformats.org/officeDocument/2006/relationships/audio" Target="../media/media116.mp3"/><Relationship Id="rId1" Type="http://schemas.microsoft.com/office/2007/relationships/media" Target="../media/media116.mp3"/><Relationship Id="rId6" Type="http://schemas.openxmlformats.org/officeDocument/2006/relationships/image" Target="../media/image9.png"/><Relationship Id="rId5" Type="http://schemas.openxmlformats.org/officeDocument/2006/relationships/slideLayout" Target="../slideLayouts/slideLayout5.xml"/><Relationship Id="rId4" Type="http://schemas.openxmlformats.org/officeDocument/2006/relationships/audio" Target="../media/media117.mp3"/></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7.mp3"/><Relationship Id="rId7" Type="http://schemas.openxmlformats.org/officeDocument/2006/relationships/slideLayout" Target="../slideLayouts/slideLayout5.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media18.mp3"/><Relationship Id="rId5" Type="http://schemas.microsoft.com/office/2007/relationships/media" Target="../media/media18.mp3"/><Relationship Id="rId4" Type="http://schemas.openxmlformats.org/officeDocument/2006/relationships/audio" Target="../media/media17.mp3"/></Relationships>
</file>

<file path=ppt/slides/_rels/slide7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19.mp3"/><Relationship Id="rId7" Type="http://schemas.openxmlformats.org/officeDocument/2006/relationships/slideLayout" Target="../slideLayouts/slideLayout5.xml"/><Relationship Id="rId2" Type="http://schemas.openxmlformats.org/officeDocument/2006/relationships/audio" Target="../media/media118.mp3"/><Relationship Id="rId1" Type="http://schemas.microsoft.com/office/2007/relationships/media" Target="../media/media118.mp3"/><Relationship Id="rId6" Type="http://schemas.openxmlformats.org/officeDocument/2006/relationships/audio" Target="../media/media120.mp3"/><Relationship Id="rId5" Type="http://schemas.microsoft.com/office/2007/relationships/media" Target="../media/media120.mp3"/><Relationship Id="rId4" Type="http://schemas.openxmlformats.org/officeDocument/2006/relationships/audio" Target="../media/media119.mp3"/></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1.mp3"/><Relationship Id="rId1" Type="http://schemas.microsoft.com/office/2007/relationships/media" Target="../media/media121.mp3"/><Relationship Id="rId5" Type="http://schemas.openxmlformats.org/officeDocument/2006/relationships/image" Target="../media/image9.png"/><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2.mp3"/><Relationship Id="rId1" Type="http://schemas.microsoft.com/office/2007/relationships/media" Target="../media/media122.mp3"/><Relationship Id="rId5" Type="http://schemas.openxmlformats.org/officeDocument/2006/relationships/image" Target="../media/image9.png"/><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3.mp3"/><Relationship Id="rId1" Type="http://schemas.microsoft.com/office/2007/relationships/media" Target="../media/media123.mp3"/><Relationship Id="rId5" Type="http://schemas.openxmlformats.org/officeDocument/2006/relationships/image" Target="../media/image9.png"/><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125.mp3"/><Relationship Id="rId7" Type="http://schemas.openxmlformats.org/officeDocument/2006/relationships/slideLayout" Target="../slideLayouts/slideLayout5.xml"/><Relationship Id="rId2" Type="http://schemas.openxmlformats.org/officeDocument/2006/relationships/audio" Target="../media/media124.mp3"/><Relationship Id="rId1" Type="http://schemas.microsoft.com/office/2007/relationships/media" Target="../media/media124.mp3"/><Relationship Id="rId6" Type="http://schemas.openxmlformats.org/officeDocument/2006/relationships/audio" Target="../media/media126.mp3"/><Relationship Id="rId5" Type="http://schemas.microsoft.com/office/2007/relationships/media" Target="../media/media126.mp3"/><Relationship Id="rId4" Type="http://schemas.openxmlformats.org/officeDocument/2006/relationships/audio" Target="../media/media125.mp3"/><Relationship Id="rId9" Type="http://schemas.openxmlformats.org/officeDocument/2006/relationships/image" Target="../media/image9.png"/></Relationships>
</file>

<file path=ppt/slides/_rels/slide75.xml.rels><?xml version="1.0" encoding="UTF-8" standalone="yes"?>
<Relationships xmlns="http://schemas.openxmlformats.org/package/2006/relationships"><Relationship Id="rId3" Type="http://schemas.microsoft.com/office/2007/relationships/media" Target="../media/media128.mp3"/><Relationship Id="rId7" Type="http://schemas.openxmlformats.org/officeDocument/2006/relationships/image" Target="../media/image9.png"/><Relationship Id="rId2" Type="http://schemas.openxmlformats.org/officeDocument/2006/relationships/audio" Target="../media/media127.mp3"/><Relationship Id="rId1" Type="http://schemas.microsoft.com/office/2007/relationships/media" Target="../media/media127.mp3"/><Relationship Id="rId6" Type="http://schemas.openxmlformats.org/officeDocument/2006/relationships/image" Target="../media/image22.png"/><Relationship Id="rId5" Type="http://schemas.openxmlformats.org/officeDocument/2006/relationships/slideLayout" Target="../slideLayouts/slideLayout5.xml"/><Relationship Id="rId4" Type="http://schemas.openxmlformats.org/officeDocument/2006/relationships/audio" Target="../media/media128.mp3"/></Relationships>
</file>

<file path=ppt/slides/_rels/slide76.xml.rels><?xml version="1.0" encoding="UTF-8" standalone="yes"?>
<Relationships xmlns="http://schemas.openxmlformats.org/package/2006/relationships"><Relationship Id="rId8" Type="http://schemas.openxmlformats.org/officeDocument/2006/relationships/audio" Target="../media/media132.mp3"/><Relationship Id="rId13" Type="http://schemas.openxmlformats.org/officeDocument/2006/relationships/image" Target="../media/image9.png"/><Relationship Id="rId3" Type="http://schemas.microsoft.com/office/2007/relationships/media" Target="../media/media130.mp3"/><Relationship Id="rId7" Type="http://schemas.microsoft.com/office/2007/relationships/media" Target="../media/media132.mp3"/><Relationship Id="rId12" Type="http://schemas.openxmlformats.org/officeDocument/2006/relationships/image" Target="../media/image22.png"/><Relationship Id="rId2" Type="http://schemas.openxmlformats.org/officeDocument/2006/relationships/audio" Target="../media/media129.mp3"/><Relationship Id="rId1" Type="http://schemas.microsoft.com/office/2007/relationships/media" Target="../media/media129.mp3"/><Relationship Id="rId6" Type="http://schemas.openxmlformats.org/officeDocument/2006/relationships/audio" Target="../media/media131.mp3"/><Relationship Id="rId11" Type="http://schemas.openxmlformats.org/officeDocument/2006/relationships/slideLayout" Target="../slideLayouts/slideLayout5.xml"/><Relationship Id="rId5" Type="http://schemas.microsoft.com/office/2007/relationships/media" Target="../media/media131.mp3"/><Relationship Id="rId10" Type="http://schemas.openxmlformats.org/officeDocument/2006/relationships/audio" Target="../media/media133.mp3"/><Relationship Id="rId4" Type="http://schemas.openxmlformats.org/officeDocument/2006/relationships/audio" Target="../media/media130.mp3"/><Relationship Id="rId9" Type="http://schemas.microsoft.com/office/2007/relationships/media" Target="../media/media133.mp3"/></Relationships>
</file>

<file path=ppt/slides/_rels/slide77.xml.rels><?xml version="1.0" encoding="UTF-8" standalone="yes"?>
<Relationships xmlns="http://schemas.openxmlformats.org/package/2006/relationships"><Relationship Id="rId3" Type="http://schemas.microsoft.com/office/2007/relationships/media" Target="../media/media135.mp3"/><Relationship Id="rId7" Type="http://schemas.openxmlformats.org/officeDocument/2006/relationships/image" Target="../media/image9.png"/><Relationship Id="rId2" Type="http://schemas.openxmlformats.org/officeDocument/2006/relationships/audio" Target="../media/media134.mp3"/><Relationship Id="rId1" Type="http://schemas.microsoft.com/office/2007/relationships/media" Target="../media/media134.mp3"/><Relationship Id="rId6" Type="http://schemas.openxmlformats.org/officeDocument/2006/relationships/image" Target="../media/image22.png"/><Relationship Id="rId5" Type="http://schemas.openxmlformats.org/officeDocument/2006/relationships/slideLayout" Target="../slideLayouts/slideLayout5.xml"/><Relationship Id="rId4" Type="http://schemas.openxmlformats.org/officeDocument/2006/relationships/audio" Target="../media/media135.mp3"/></Relationships>
</file>

<file path=ppt/slides/_rels/slide78.xml.rels><?xml version="1.0" encoding="UTF-8" standalone="yes"?>
<Relationships xmlns="http://schemas.openxmlformats.org/package/2006/relationships"><Relationship Id="rId8" Type="http://schemas.openxmlformats.org/officeDocument/2006/relationships/audio" Target="../media/media139.mp3"/><Relationship Id="rId3" Type="http://schemas.microsoft.com/office/2007/relationships/media" Target="../media/media137.mp3"/><Relationship Id="rId7" Type="http://schemas.microsoft.com/office/2007/relationships/media" Target="../media/media139.mp3"/><Relationship Id="rId2" Type="http://schemas.openxmlformats.org/officeDocument/2006/relationships/audio" Target="../media/media136.mp3"/><Relationship Id="rId1" Type="http://schemas.microsoft.com/office/2007/relationships/media" Target="../media/media136.mp3"/><Relationship Id="rId6" Type="http://schemas.openxmlformats.org/officeDocument/2006/relationships/audio" Target="../media/media138.mp3"/><Relationship Id="rId11" Type="http://schemas.openxmlformats.org/officeDocument/2006/relationships/image" Target="../media/image9.png"/><Relationship Id="rId5" Type="http://schemas.microsoft.com/office/2007/relationships/media" Target="../media/media138.mp3"/><Relationship Id="rId10" Type="http://schemas.openxmlformats.org/officeDocument/2006/relationships/image" Target="../media/image22.png"/><Relationship Id="rId4" Type="http://schemas.openxmlformats.org/officeDocument/2006/relationships/audio" Target="../media/media137.mp3"/><Relationship Id="rId9"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0.mp3"/><Relationship Id="rId1" Type="http://schemas.microsoft.com/office/2007/relationships/media" Target="../media/media140.mp3"/><Relationship Id="rId5" Type="http://schemas.openxmlformats.org/officeDocument/2006/relationships/image" Target="../media/image9.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1.mp3"/><Relationship Id="rId1" Type="http://schemas.microsoft.com/office/2007/relationships/media" Target="../media/media141.mp3"/><Relationship Id="rId5" Type="http://schemas.openxmlformats.org/officeDocument/2006/relationships/image" Target="../media/image9.png"/><Relationship Id="rId4" Type="http://schemas.openxmlformats.org/officeDocument/2006/relationships/image" Target="../media/image23.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2.mp3"/><Relationship Id="rId1" Type="http://schemas.microsoft.com/office/2007/relationships/media" Target="../media/media142.mp3"/><Relationship Id="rId5" Type="http://schemas.openxmlformats.org/officeDocument/2006/relationships/image" Target="../media/image9.png"/><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8" Type="http://schemas.openxmlformats.org/officeDocument/2006/relationships/audio" Target="../media/media146.mp3"/><Relationship Id="rId3" Type="http://schemas.microsoft.com/office/2007/relationships/media" Target="../media/media144.mp3"/><Relationship Id="rId7" Type="http://schemas.microsoft.com/office/2007/relationships/media" Target="../media/media146.mp3"/><Relationship Id="rId2" Type="http://schemas.openxmlformats.org/officeDocument/2006/relationships/audio" Target="../media/media143.mp3"/><Relationship Id="rId1" Type="http://schemas.microsoft.com/office/2007/relationships/media" Target="../media/media143.mp3"/><Relationship Id="rId6" Type="http://schemas.openxmlformats.org/officeDocument/2006/relationships/audio" Target="../media/media145.mp3"/><Relationship Id="rId11" Type="http://schemas.openxmlformats.org/officeDocument/2006/relationships/image" Target="../media/image9.png"/><Relationship Id="rId5" Type="http://schemas.microsoft.com/office/2007/relationships/media" Target="../media/media145.mp3"/><Relationship Id="rId10" Type="http://schemas.openxmlformats.org/officeDocument/2006/relationships/image" Target="../media/image23.png"/><Relationship Id="rId4" Type="http://schemas.openxmlformats.org/officeDocument/2006/relationships/audio" Target="../media/media144.mp3"/><Relationship Id="rId9"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microsoft.com/office/2007/relationships/media" Target="../media/media148.mp3"/><Relationship Id="rId7" Type="http://schemas.openxmlformats.org/officeDocument/2006/relationships/image" Target="../media/image9.png"/><Relationship Id="rId2" Type="http://schemas.openxmlformats.org/officeDocument/2006/relationships/audio" Target="../media/media147.mp3"/><Relationship Id="rId1" Type="http://schemas.microsoft.com/office/2007/relationships/media" Target="../media/media147.mp3"/><Relationship Id="rId6" Type="http://schemas.openxmlformats.org/officeDocument/2006/relationships/image" Target="../media/image23.png"/><Relationship Id="rId5" Type="http://schemas.openxmlformats.org/officeDocument/2006/relationships/slideLayout" Target="../slideLayouts/slideLayout5.xml"/><Relationship Id="rId4" Type="http://schemas.openxmlformats.org/officeDocument/2006/relationships/audio" Target="../media/media148.mp3"/></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9.mp3"/><Relationship Id="rId1" Type="http://schemas.microsoft.com/office/2007/relationships/media" Target="../media/media149.mp3"/><Relationship Id="rId5" Type="http://schemas.openxmlformats.org/officeDocument/2006/relationships/image" Target="../media/image9.png"/><Relationship Id="rId4" Type="http://schemas.openxmlformats.org/officeDocument/2006/relationships/image" Target="../media/image23.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0.mp3"/><Relationship Id="rId1" Type="http://schemas.microsoft.com/office/2007/relationships/media" Target="../media/media150.mp3"/><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1.mp3"/><Relationship Id="rId1" Type="http://schemas.microsoft.com/office/2007/relationships/media" Target="../media/media151.mp3"/><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2.mp3"/><Relationship Id="rId1" Type="http://schemas.microsoft.com/office/2007/relationships/media" Target="../media/media152.mp3"/><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microsoft.com/office/2007/relationships/media" Target="../media/media153.mp3"/><Relationship Id="rId2" Type="http://schemas.openxmlformats.org/officeDocument/2006/relationships/audio" Target="../media/media152.mp3"/><Relationship Id="rId1" Type="http://schemas.microsoft.com/office/2007/relationships/media" Target="../media/media152.mp3"/><Relationship Id="rId6" Type="http://schemas.openxmlformats.org/officeDocument/2006/relationships/image" Target="../media/image9.png"/><Relationship Id="rId5" Type="http://schemas.openxmlformats.org/officeDocument/2006/relationships/slideLayout" Target="../slideLayouts/slideLayout5.xml"/><Relationship Id="rId4" Type="http://schemas.openxmlformats.org/officeDocument/2006/relationships/audio" Target="../media/media153.mp3"/></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4.mp3"/><Relationship Id="rId1" Type="http://schemas.microsoft.com/office/2007/relationships/media" Target="../media/media154.mp3"/><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media" Target="../media/media21.mp3"/><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9.png"/><Relationship Id="rId5" Type="http://schemas.openxmlformats.org/officeDocument/2006/relationships/slideLayout" Target="../slideLayouts/slideLayout5.xml"/><Relationship Id="rId4" Type="http://schemas.openxmlformats.org/officeDocument/2006/relationships/audio" Target="../media/media21.mp3"/></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155.mp3"/><Relationship Id="rId1" Type="http://schemas.microsoft.com/office/2007/relationships/media" Target="../media/media155.mp3"/><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24.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6.mp3"/><Relationship Id="rId1" Type="http://schemas.microsoft.com/office/2007/relationships/media" Target="../media/media156.mp3"/><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7.mp3"/><Relationship Id="rId1" Type="http://schemas.microsoft.com/office/2007/relationships/media" Target="../media/media157.mp3"/><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6.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8.mp3"/><Relationship Id="rId1" Type="http://schemas.microsoft.com/office/2007/relationships/media" Target="../media/media158.mp3"/><Relationship Id="rId5" Type="http://schemas.openxmlformats.org/officeDocument/2006/relationships/image" Target="../media/image9.png"/><Relationship Id="rId4" Type="http://schemas.openxmlformats.org/officeDocument/2006/relationships/image" Target="../media/image26.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9.mp3"/><Relationship Id="rId1" Type="http://schemas.microsoft.com/office/2007/relationships/media" Target="../media/media159.mp3"/><Relationship Id="rId4" Type="http://schemas.openxmlformats.org/officeDocument/2006/relationships/image" Target="../media/image9.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0.mp3"/><Relationship Id="rId1" Type="http://schemas.microsoft.com/office/2007/relationships/media" Target="../media/media160.mp3"/><Relationship Id="rId4" Type="http://schemas.openxmlformats.org/officeDocument/2006/relationships/image" Target="../media/image9.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1.mp3"/><Relationship Id="rId1" Type="http://schemas.microsoft.com/office/2007/relationships/media" Target="../media/media161.mp3"/><Relationship Id="rId5" Type="http://schemas.openxmlformats.org/officeDocument/2006/relationships/image" Target="../media/image9.png"/><Relationship Id="rId4" Type="http://schemas.openxmlformats.org/officeDocument/2006/relationships/image" Target="../media/image27.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2.mp3"/><Relationship Id="rId1" Type="http://schemas.microsoft.com/office/2007/relationships/media" Target="../media/media162.mp3"/><Relationship Id="rId5" Type="http://schemas.openxmlformats.org/officeDocument/2006/relationships/image" Target="../media/image9.png"/><Relationship Id="rId4" Type="http://schemas.openxmlformats.org/officeDocument/2006/relationships/image" Target="../media/image27.png"/></Relationships>
</file>

<file path=ppt/slides/_rels/slide98.xml.rels><?xml version="1.0" encoding="UTF-8" standalone="yes"?>
<Relationships xmlns="http://schemas.openxmlformats.org/package/2006/relationships"><Relationship Id="rId8" Type="http://schemas.openxmlformats.org/officeDocument/2006/relationships/audio" Target="../media/media166.mp3"/><Relationship Id="rId3" Type="http://schemas.microsoft.com/office/2007/relationships/media" Target="../media/media164.mp3"/><Relationship Id="rId7" Type="http://schemas.microsoft.com/office/2007/relationships/media" Target="../media/media166.mp3"/><Relationship Id="rId2" Type="http://schemas.openxmlformats.org/officeDocument/2006/relationships/audio" Target="../media/media163.mp3"/><Relationship Id="rId1" Type="http://schemas.microsoft.com/office/2007/relationships/media" Target="../media/media163.mp3"/><Relationship Id="rId6" Type="http://schemas.openxmlformats.org/officeDocument/2006/relationships/audio" Target="../media/media165.mp3"/><Relationship Id="rId11" Type="http://schemas.openxmlformats.org/officeDocument/2006/relationships/image" Target="../media/image9.png"/><Relationship Id="rId5" Type="http://schemas.microsoft.com/office/2007/relationships/media" Target="../media/media165.mp3"/><Relationship Id="rId10" Type="http://schemas.openxmlformats.org/officeDocument/2006/relationships/image" Target="../media/image27.png"/><Relationship Id="rId4" Type="http://schemas.openxmlformats.org/officeDocument/2006/relationships/audio" Target="../media/media164.mp3"/><Relationship Id="rId9"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8" Type="http://schemas.openxmlformats.org/officeDocument/2006/relationships/audio" Target="../media/media170.mp3"/><Relationship Id="rId3" Type="http://schemas.microsoft.com/office/2007/relationships/media" Target="../media/media168.mp3"/><Relationship Id="rId7" Type="http://schemas.microsoft.com/office/2007/relationships/media" Target="../media/media170.mp3"/><Relationship Id="rId12" Type="http://schemas.openxmlformats.org/officeDocument/2006/relationships/image" Target="../media/image9.png"/><Relationship Id="rId2" Type="http://schemas.openxmlformats.org/officeDocument/2006/relationships/audio" Target="../media/media167.mp3"/><Relationship Id="rId1" Type="http://schemas.microsoft.com/office/2007/relationships/media" Target="../media/media167.mp3"/><Relationship Id="rId6" Type="http://schemas.openxmlformats.org/officeDocument/2006/relationships/audio" Target="../media/media169.mp3"/><Relationship Id="rId11" Type="http://schemas.openxmlformats.org/officeDocument/2006/relationships/slideLayout" Target="../slideLayouts/slideLayout5.xml"/><Relationship Id="rId5" Type="http://schemas.microsoft.com/office/2007/relationships/media" Target="../media/media169.mp3"/><Relationship Id="rId10" Type="http://schemas.openxmlformats.org/officeDocument/2006/relationships/audio" Target="../media/media171.mp3"/><Relationship Id="rId4" Type="http://schemas.openxmlformats.org/officeDocument/2006/relationships/audio" Target="../media/media168.mp3"/><Relationship Id="rId9" Type="http://schemas.microsoft.com/office/2007/relationships/media" Target="../media/media171.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7278094"/>
            <a:ext cx="12192001" cy="1032410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ntrepreneuriat ou entreprenariat : clarifications">
            <a:extLst>
              <a:ext uri="{FF2B5EF4-FFF2-40B4-BE49-F238E27FC236}">
                <a16:creationId xmlns:a16="http://schemas.microsoft.com/office/drawing/2014/main" id="{92B65408-1B58-77C2-E489-FC01EA2CBF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6625"/>
            <a:ext cx="12192000" cy="696515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C2F7598-912A-2D90-BD0F-93050E2C9A40}"/>
              </a:ext>
            </a:extLst>
          </p:cNvPr>
          <p:cNvSpPr txBox="1"/>
          <p:nvPr/>
        </p:nvSpPr>
        <p:spPr>
          <a:xfrm>
            <a:off x="296506" y="1432171"/>
            <a:ext cx="11977991" cy="3993657"/>
          </a:xfrm>
          <a:prstGeom prst="rect">
            <a:avLst/>
          </a:prstGeom>
          <a:noFill/>
        </p:spPr>
        <p:txBody>
          <a:bodyPr wrap="square">
            <a:spAutoFit/>
          </a:bodyPr>
          <a:lstStyle/>
          <a:p>
            <a:pPr algn="ctr" rtl="1">
              <a:lnSpc>
                <a:spcPct val="115000"/>
              </a:lnSpc>
              <a:spcAft>
                <a:spcPts val="1000"/>
              </a:spcAft>
            </a:pPr>
            <a:r>
              <a:rPr lang="ar-DZ" sz="105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rPr>
              <a:t>مقياس المقاولاتية</a:t>
            </a:r>
            <a:endParaRPr lang="fr-FR" sz="105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endParaRPr>
          </a:p>
          <a:p>
            <a:pPr algn="ctr" rtl="1">
              <a:lnSpc>
                <a:spcPct val="115000"/>
              </a:lnSpc>
              <a:spcAft>
                <a:spcPts val="1000"/>
              </a:spcAft>
            </a:pPr>
            <a:r>
              <a:rPr lang="ar-DZ" sz="54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rPr>
              <a:t>السنة الثانية ماستر – فلسفة</a:t>
            </a:r>
            <a:endParaRPr lang="fr-FR" sz="54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endParaRPr>
          </a:p>
          <a:p>
            <a:pPr algn="ctr" rtl="1"/>
            <a:r>
              <a:rPr lang="ar-DZ" sz="54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rPr>
              <a:t>عربية و غربية</a:t>
            </a:r>
            <a:endParaRPr lang="fr-FR" sz="5400" dirty="0">
              <a:ln>
                <a:solidFill>
                  <a:schemeClr val="tx1"/>
                </a:solidFill>
              </a:ln>
              <a:solidFill>
                <a:schemeClr val="bg1"/>
              </a:solidFill>
              <a:latin typeface="Changa ExtraBold" pitchFamily="2" charset="-78"/>
              <a:cs typeface="Changa ExtraBold" pitchFamily="2" charset="-78"/>
            </a:endParaRPr>
          </a:p>
        </p:txBody>
      </p:sp>
      <p:sp>
        <p:nvSpPr>
          <p:cNvPr id="7" name="ZoneTexte 6">
            <a:extLst>
              <a:ext uri="{FF2B5EF4-FFF2-40B4-BE49-F238E27FC236}">
                <a16:creationId xmlns:a16="http://schemas.microsoft.com/office/drawing/2014/main" id="{D63325C6-F616-0A33-7B29-6D0A1B87BCA5}"/>
              </a:ext>
            </a:extLst>
          </p:cNvPr>
          <p:cNvSpPr txBox="1"/>
          <p:nvPr/>
        </p:nvSpPr>
        <p:spPr>
          <a:xfrm>
            <a:off x="0" y="-875961"/>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مقياس المقاولاتية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السنة الثانية ماستر – فلسفة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عربية و غربية</a:t>
            </a:r>
            <a:endParaRPr lang="fr-FR" sz="3600" dirty="0">
              <a:solidFill>
                <a:schemeClr val="bg1"/>
              </a:solidFill>
              <a:latin typeface="Aljazeera" panose="02000000000000000000" pitchFamily="2" charset="-78"/>
              <a:cs typeface="Aljazeera" panose="02000000000000000000" pitchFamily="2" charset="-78"/>
            </a:endParaRPr>
          </a:p>
        </p:txBody>
      </p:sp>
      <p:pic>
        <p:nvPicPr>
          <p:cNvPr id="3" name="ElevenLabs_2024-07-07T23_20_23_Sarah_pre_s50_sb75_se0_b_m2">
            <a:hlinkClick r:id="" action="ppaction://media"/>
            <a:extLst>
              <a:ext uri="{FF2B5EF4-FFF2-40B4-BE49-F238E27FC236}">
                <a16:creationId xmlns:a16="http://schemas.microsoft.com/office/drawing/2014/main" id="{D108C0C3-BB17-F965-6F0B-555EFB7A21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92163" y="3245521"/>
            <a:ext cx="487363" cy="487363"/>
          </a:xfrm>
          <a:prstGeom prst="rect">
            <a:avLst/>
          </a:prstGeom>
        </p:spPr>
      </p:pic>
    </p:spTree>
    <p:extLst>
      <p:ext uri="{BB962C8B-B14F-4D97-AF65-F5344CB8AC3E}">
        <p14:creationId xmlns:p14="http://schemas.microsoft.com/office/powerpoint/2010/main" val="876755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014916"/>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6813943" y="1055918"/>
            <a:ext cx="465672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المقاولاتية والمقاربات الفكرية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34DC66E8-B1EE-77F1-6F91-3CFD85B75442}"/>
              </a:ext>
            </a:extLst>
          </p:cNvPr>
          <p:cNvSpPr txBox="1"/>
          <p:nvPr/>
        </p:nvSpPr>
        <p:spPr>
          <a:xfrm>
            <a:off x="138322" y="2016430"/>
            <a:ext cx="7611530" cy="4031873"/>
          </a:xfrm>
          <a:prstGeom prst="rect">
            <a:avLst/>
          </a:prstGeom>
          <a:noFill/>
        </p:spPr>
        <p:txBody>
          <a:bodyPr wrap="square">
            <a:spAutoFit/>
          </a:bodyPr>
          <a:lstStyle/>
          <a:p>
            <a:pPr algn="just" rtl="1"/>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حسب رواد هذه المدرسة فإن اتساع مجال المقاولاتية أدى إلى تجاوزها العلوم الاقتصادية، والتركيز بشكل كبير على المقاول وخصائصه، وهي مقاربة نفسية وديموغرافية حاولت فهم دور مجموع هذه العوامل التي تخلق عند المقاول الحاجة إلى الانجاز والتميز وكذا تأثير الوسط الاجتماعي والمسار المهني الذي يكسبه جملة من الصفات، التي تدفعه إلى اتخاذ قرار دخول عالم المقاولة. وبالتالي ركزت هذه المقاربة على خصائص المقاول. </a:t>
            </a:r>
          </a:p>
        </p:txBody>
      </p:sp>
      <p:sp>
        <p:nvSpPr>
          <p:cNvPr id="14" name="Rectangle 13">
            <a:extLst>
              <a:ext uri="{FF2B5EF4-FFF2-40B4-BE49-F238E27FC236}">
                <a16:creationId xmlns:a16="http://schemas.microsoft.com/office/drawing/2014/main" id="{9EE30286-A462-17DC-A60E-C656C3C32E90}"/>
              </a:ext>
            </a:extLst>
          </p:cNvPr>
          <p:cNvSpPr/>
          <p:nvPr/>
        </p:nvSpPr>
        <p:spPr>
          <a:xfrm flipH="1">
            <a:off x="8585199" y="2867291"/>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4BC9AB2-402D-18E0-4470-070E9D377CF5}"/>
              </a:ext>
            </a:extLst>
          </p:cNvPr>
          <p:cNvSpPr/>
          <p:nvPr/>
        </p:nvSpPr>
        <p:spPr>
          <a:xfrm flipH="1">
            <a:off x="8657816" y="2059718"/>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B8AC438-66EA-5FD7-E816-1D8D61040C05}"/>
              </a:ext>
            </a:extLst>
          </p:cNvPr>
          <p:cNvSpPr/>
          <p:nvPr/>
        </p:nvSpPr>
        <p:spPr>
          <a:xfrm flipH="1">
            <a:off x="8585197" y="3674864"/>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id="{7FC4F5AD-4B84-9A83-E3FA-3993A0A733D4}"/>
              </a:ext>
            </a:extLst>
          </p:cNvPr>
          <p:cNvSpPr txBox="1"/>
          <p:nvPr/>
        </p:nvSpPr>
        <p:spPr>
          <a:xfrm>
            <a:off x="8657815" y="2138770"/>
            <a:ext cx="3494292"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المقاولاتية والمقاربة الاقتصادية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id="{71CED491-C1F0-9F15-4F93-18BD502D0AD3}"/>
              </a:ext>
            </a:extLst>
          </p:cNvPr>
          <p:cNvSpPr txBox="1"/>
          <p:nvPr/>
        </p:nvSpPr>
        <p:spPr>
          <a:xfrm>
            <a:off x="7749852" y="2871034"/>
            <a:ext cx="4442147" cy="515526"/>
          </a:xfrm>
          <a:prstGeom prst="rect">
            <a:avLst/>
          </a:prstGeom>
          <a:noFill/>
        </p:spPr>
        <p:txBody>
          <a:bodyPr wrap="square">
            <a:spAutoFit/>
          </a:bodyPr>
          <a:lstStyle/>
          <a:p>
            <a:pPr rtl="1"/>
            <a:r>
              <a:rPr lang="ar-DZ" sz="275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المقاولاتية والمقاربة السلوكية</a:t>
            </a:r>
            <a:endParaRPr lang="fr-FR" sz="2750" dirty="0">
              <a:solidFill>
                <a:srgbClr val="C0000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id="{FAC73524-A3AA-B815-45C5-CD64296F66B4}"/>
              </a:ext>
            </a:extLst>
          </p:cNvPr>
          <p:cNvSpPr txBox="1"/>
          <p:nvPr/>
        </p:nvSpPr>
        <p:spPr>
          <a:xfrm>
            <a:off x="8657815" y="3750239"/>
            <a:ext cx="3534184"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المقاربة المرحلية لعلماء (الإدارة) </a:t>
            </a:r>
            <a:endParaRPr lang="fr-FR" sz="2000" dirty="0">
              <a:solidFill>
                <a:srgbClr val="002060"/>
              </a:solidFill>
              <a:latin typeface="AlGhadTV" panose="01000500000000020004" pitchFamily="2" charset="-78"/>
              <a:cs typeface="AlGhadTV" panose="01000500000000020004" pitchFamily="2" charset="-78"/>
            </a:endParaRPr>
          </a:p>
        </p:txBody>
      </p:sp>
      <p:pic>
        <p:nvPicPr>
          <p:cNvPr id="3" name="ElevenLabs_2024-07-08T00_19_49_Sarah_pre_s50_sb100_se0_b_m2">
            <a:hlinkClick r:id="" action="ppaction://media"/>
            <a:extLst>
              <a:ext uri="{FF2B5EF4-FFF2-40B4-BE49-F238E27FC236}">
                <a16:creationId xmlns:a16="http://schemas.microsoft.com/office/drawing/2014/main" id="{8773D974-1B16-4F32-905C-3BC2B2CCA0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0707" y="3462931"/>
            <a:ext cx="487363" cy="487363"/>
          </a:xfrm>
          <a:prstGeom prst="rect">
            <a:avLst/>
          </a:prstGeom>
        </p:spPr>
      </p:pic>
    </p:spTree>
    <p:extLst>
      <p:ext uri="{BB962C8B-B14F-4D97-AF65-F5344CB8AC3E}">
        <p14:creationId xmlns:p14="http://schemas.microsoft.com/office/powerpoint/2010/main" val="984009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05E4E5AE-7A1A-6C83-C176-8C029D01DE1E}"/>
              </a:ext>
            </a:extLst>
          </p:cNvPr>
          <p:cNvSpPr txBox="1"/>
          <p:nvPr/>
        </p:nvSpPr>
        <p:spPr>
          <a:xfrm>
            <a:off x="151416" y="965757"/>
            <a:ext cx="7853616" cy="5878532"/>
          </a:xfrm>
          <a:prstGeom prst="rect">
            <a:avLst/>
          </a:prstGeom>
          <a:noFill/>
        </p:spPr>
        <p:txBody>
          <a:bodyPr wrap="square">
            <a:spAutoFit/>
          </a:bodyPr>
          <a:lstStyle/>
          <a:p>
            <a:pPr algn="just" rtl="1"/>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أربعة أنواع من الابتكار، جاءت على النحو الآتي: </a:t>
            </a:r>
          </a:p>
          <a:p>
            <a:pPr marL="342900" indent="-342900" algn="just" rtl="1">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ابتكار المنتج: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ويتمثل في جميع المنتجات التي تقدمه المؤسسة للزبائن أو التي توظفها المؤسسة للاستغلال الخاص بها، وبالتالي فقد تأخذ شكل استهلاكي أو صناعي. </a:t>
            </a:r>
          </a:p>
          <a:p>
            <a:pPr marL="342900" indent="-342900" algn="just" rtl="1">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ابتكارات الخدمة: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ويتمثل في جميع أشكال الخدمات الجديدة التي تقدمها المنظمة للاقتصاد والمجتمع. </a:t>
            </a:r>
          </a:p>
          <a:p>
            <a:pPr marL="342900" indent="-342900" algn="just" rtl="1">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الابتكار التدريجي: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هو عبارة عن التحسينات في المكونات ويبقى النظام كما هو، وبالتالي فإن هذا النوع يركز على التغيير الجزئي داخل المؤسسة. </a:t>
            </a:r>
          </a:p>
          <a:p>
            <a:pPr marL="342900" indent="-342900" algn="just" rtl="1">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الابتكار الجذري: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يدعو هذا النوع إلى تصميم مثالي جديد باستخدام مكونات جديدة تتكامل معا داخل التصميم، وبالتالي فهو يشمل التغيير الشامل داخل المؤسسة. </a:t>
            </a:r>
          </a:p>
          <a:p>
            <a:pPr marL="342900" indent="-342900" algn="just" rtl="1">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الابتكار النموذجي أو المعياري: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يستعمل نفس المعمارية والتكوين للنظام الحالي للمنتج أو الخدمة أو العملية، لكنه يوظف مكونات جديدة بمفاهيم تصميم مختلفة. </a:t>
            </a:r>
          </a:p>
          <a:p>
            <a:pPr marL="342900" indent="-342900" algn="just" rtl="1">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الابتكار المعماري أو الهيكلي: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هو إعادة شكل أو هيئة أو هيكل النظام لكي يربط المكونات المتواجدة بطريقة جديدة. </a:t>
            </a:r>
          </a:p>
        </p:txBody>
      </p:sp>
      <p:sp>
        <p:nvSpPr>
          <p:cNvPr id="4" name="Rectangle 3">
            <a:extLst>
              <a:ext uri="{FF2B5EF4-FFF2-40B4-BE49-F238E27FC236}">
                <a16:creationId xmlns:a16="http://schemas.microsoft.com/office/drawing/2014/main" id="{6230382A-0EF5-3A04-D51D-1C90DD615ABA}"/>
              </a:ext>
            </a:extLst>
          </p:cNvPr>
          <p:cNvSpPr/>
          <p:nvPr/>
        </p:nvSpPr>
        <p:spPr>
          <a:xfrm flipH="1">
            <a:off x="8585199" y="2691999"/>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id="{904EEE0A-F358-2176-77F9-61B3A23B9322}"/>
              </a:ext>
            </a:extLst>
          </p:cNvPr>
          <p:cNvSpPr txBox="1"/>
          <p:nvPr/>
        </p:nvSpPr>
        <p:spPr>
          <a:xfrm>
            <a:off x="8113777" y="2705944"/>
            <a:ext cx="4078224"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أنواع الابتكار</a:t>
            </a:r>
            <a:endParaRPr lang="fr-FR" sz="2750" dirty="0">
              <a:solidFill>
                <a:srgbClr val="C00000"/>
              </a:solidFill>
              <a:latin typeface="AlGhadTV" panose="01000500000000020004" pitchFamily="2" charset="-78"/>
              <a:cs typeface="AlGhadTV" panose="01000500000000020004" pitchFamily="2" charset="-78"/>
            </a:endParaRPr>
          </a:p>
        </p:txBody>
      </p:sp>
      <p:sp>
        <p:nvSpPr>
          <p:cNvPr id="11" name="Rectangle 10">
            <a:extLst>
              <a:ext uri="{FF2B5EF4-FFF2-40B4-BE49-F238E27FC236}">
                <a16:creationId xmlns:a16="http://schemas.microsoft.com/office/drawing/2014/main" id="{FE088E16-7D60-85EA-8A7E-383E15692E47}"/>
              </a:ext>
            </a:extLst>
          </p:cNvPr>
          <p:cNvSpPr/>
          <p:nvPr/>
        </p:nvSpPr>
        <p:spPr>
          <a:xfrm flipH="1">
            <a:off x="8585201" y="1884426"/>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8A953A3-7B7A-8F8A-A84F-3F22FEB1D40B}"/>
              </a:ext>
            </a:extLst>
          </p:cNvPr>
          <p:cNvSpPr/>
          <p:nvPr/>
        </p:nvSpPr>
        <p:spPr>
          <a:xfrm flipH="1">
            <a:off x="8585197" y="3499572"/>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id="{FCEA43B0-7E14-B7F0-E58C-2A57A9B6BA8D}"/>
              </a:ext>
            </a:extLst>
          </p:cNvPr>
          <p:cNvSpPr txBox="1"/>
          <p:nvPr/>
        </p:nvSpPr>
        <p:spPr>
          <a:xfrm>
            <a:off x="8657816" y="3572721"/>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أهمية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3" name="ZoneTexte 2">
            <a:extLst>
              <a:ext uri="{FF2B5EF4-FFF2-40B4-BE49-F238E27FC236}">
                <a16:creationId xmlns:a16="http://schemas.microsoft.com/office/drawing/2014/main" id="{4C9D591F-F386-BC36-8613-A3ED0DC4D7DA}"/>
              </a:ext>
            </a:extLst>
          </p:cNvPr>
          <p:cNvSpPr txBox="1"/>
          <p:nvPr/>
        </p:nvSpPr>
        <p:spPr>
          <a:xfrm>
            <a:off x="8585198" y="1967385"/>
            <a:ext cx="351375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مراحل العملية الابتكارية</a:t>
            </a:r>
            <a:endParaRPr lang="fr-FR" sz="2000" dirty="0">
              <a:solidFill>
                <a:srgbClr val="002060"/>
              </a:solidFill>
              <a:latin typeface="AlGhadTV" panose="01000500000000020004" pitchFamily="2" charset="-78"/>
              <a:cs typeface="AlGhadTV" panose="01000500000000020004" pitchFamily="2" charset="-78"/>
            </a:endParaRPr>
          </a:p>
        </p:txBody>
      </p:sp>
      <p:grpSp>
        <p:nvGrpSpPr>
          <p:cNvPr id="7" name="Groupe 6">
            <a:extLst>
              <a:ext uri="{FF2B5EF4-FFF2-40B4-BE49-F238E27FC236}">
                <a16:creationId xmlns:a16="http://schemas.microsoft.com/office/drawing/2014/main" id="{99AB3125-0F88-0F76-7815-1B9067436756}"/>
              </a:ext>
            </a:extLst>
          </p:cNvPr>
          <p:cNvGrpSpPr/>
          <p:nvPr/>
        </p:nvGrpSpPr>
        <p:grpSpPr>
          <a:xfrm>
            <a:off x="8657816" y="1076853"/>
            <a:ext cx="3534185" cy="550861"/>
            <a:chOff x="8657816" y="1076853"/>
            <a:chExt cx="3534185" cy="550861"/>
          </a:xfrm>
        </p:grpSpPr>
        <p:sp>
          <p:nvSpPr>
            <p:cNvPr id="8" name="Rectangle 7">
              <a:extLst>
                <a:ext uri="{FF2B5EF4-FFF2-40B4-BE49-F238E27FC236}">
                  <a16:creationId xmlns:a16="http://schemas.microsoft.com/office/drawing/2014/main" id="{3C509364-0111-5A51-C155-646F6BE2B5D4}"/>
                </a:ext>
              </a:extLst>
            </p:cNvPr>
            <p:cNvSpPr/>
            <p:nvPr/>
          </p:nvSpPr>
          <p:spPr>
            <a:xfrm flipH="1">
              <a:off x="8657818" y="1076853"/>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ZoneTexte 8">
              <a:extLst>
                <a:ext uri="{FF2B5EF4-FFF2-40B4-BE49-F238E27FC236}">
                  <a16:creationId xmlns:a16="http://schemas.microsoft.com/office/drawing/2014/main" id="{8B1C396D-2B1C-6466-A457-A6A86FB2C8DA}"/>
                </a:ext>
              </a:extLst>
            </p:cNvPr>
            <p:cNvSpPr txBox="1"/>
            <p:nvPr/>
          </p:nvSpPr>
          <p:spPr>
            <a:xfrm>
              <a:off x="8657816" y="1152228"/>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الابتكار</a:t>
              </a:r>
              <a:endParaRPr lang="fr-FR" sz="2000" dirty="0">
                <a:solidFill>
                  <a:srgbClr val="002060"/>
                </a:solidFill>
                <a:latin typeface="AlGhadTV" panose="01000500000000020004" pitchFamily="2" charset="-78"/>
                <a:cs typeface="AlGhadTV" panose="01000500000000020004" pitchFamily="2" charset="-78"/>
              </a:endParaRPr>
            </a:p>
          </p:txBody>
        </p:sp>
      </p:grpSp>
      <p:pic>
        <p:nvPicPr>
          <p:cNvPr id="5" name="ElevenLabs_2024-07-10T16_31_39_Sarah_pre_s50_sb75_se0_b_m2">
            <a:hlinkClick r:id="" action="ppaction://media"/>
            <a:extLst>
              <a:ext uri="{FF2B5EF4-FFF2-40B4-BE49-F238E27FC236}">
                <a16:creationId xmlns:a16="http://schemas.microsoft.com/office/drawing/2014/main" id="{38E35EB7-3A04-5728-AE53-CF2E0DB0EC9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608636" y="-1124652"/>
            <a:ext cx="487363" cy="487363"/>
          </a:xfrm>
          <a:prstGeom prst="rect">
            <a:avLst/>
          </a:prstGeom>
        </p:spPr>
      </p:pic>
      <p:pic>
        <p:nvPicPr>
          <p:cNvPr id="12" name="ElevenLabs_2024-07-10T16_31_56_Sarah_pre_s50_sb75_se0_b_m2">
            <a:hlinkClick r:id="" action="ppaction://media"/>
            <a:extLst>
              <a:ext uri="{FF2B5EF4-FFF2-40B4-BE49-F238E27FC236}">
                <a16:creationId xmlns:a16="http://schemas.microsoft.com/office/drawing/2014/main" id="{C5CDAE2C-4BF7-8A4A-0EA1-0788596A64D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2785112" y="-934001"/>
            <a:ext cx="487363" cy="487363"/>
          </a:xfrm>
          <a:prstGeom prst="rect">
            <a:avLst/>
          </a:prstGeom>
        </p:spPr>
      </p:pic>
      <p:pic>
        <p:nvPicPr>
          <p:cNvPr id="13" name="ElevenLabs_2024-07-10T16_32_05_Sarah_pre_s50_sb75_se0_b_m2">
            <a:hlinkClick r:id="" action="ppaction://media"/>
            <a:extLst>
              <a:ext uri="{FF2B5EF4-FFF2-40B4-BE49-F238E27FC236}">
                <a16:creationId xmlns:a16="http://schemas.microsoft.com/office/drawing/2014/main" id="{13C5B02A-3691-E428-0B0F-A9E3D503D9E7}"/>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0152889" y="-1112780"/>
            <a:ext cx="487363" cy="487363"/>
          </a:xfrm>
          <a:prstGeom prst="rect">
            <a:avLst/>
          </a:prstGeom>
        </p:spPr>
      </p:pic>
      <p:pic>
        <p:nvPicPr>
          <p:cNvPr id="14" name="ElevenLabs_2024-07-10T16_32_18_Sarah_pre_s50_sb75_se0_b_m2">
            <a:hlinkClick r:id="" action="ppaction://media"/>
            <a:extLst>
              <a:ext uri="{FF2B5EF4-FFF2-40B4-BE49-F238E27FC236}">
                <a16:creationId xmlns:a16="http://schemas.microsoft.com/office/drawing/2014/main" id="{0F60AA7E-7AF0-40EC-099E-00B34CD936DF}"/>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3520436" y="-1337759"/>
            <a:ext cx="487363" cy="487363"/>
          </a:xfrm>
          <a:prstGeom prst="rect">
            <a:avLst/>
          </a:prstGeom>
        </p:spPr>
      </p:pic>
      <p:pic>
        <p:nvPicPr>
          <p:cNvPr id="18" name="ElevenLabs_2024-07-10T16_32_30_Sarah_pre_s50_sb75_se0_b_m2">
            <a:hlinkClick r:id="" action="ppaction://media"/>
            <a:extLst>
              <a:ext uri="{FF2B5EF4-FFF2-40B4-BE49-F238E27FC236}">
                <a16:creationId xmlns:a16="http://schemas.microsoft.com/office/drawing/2014/main" id="{808C1E12-33E2-E26D-5316-B2E49AB052D5}"/>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8675843" y="-869098"/>
            <a:ext cx="487363" cy="487363"/>
          </a:xfrm>
          <a:prstGeom prst="rect">
            <a:avLst/>
          </a:prstGeom>
        </p:spPr>
      </p:pic>
      <p:pic>
        <p:nvPicPr>
          <p:cNvPr id="19" name="ElevenLabs_2024-07-10T16_32_41_Sarah_pre_s50_sb75_se0_b_m2">
            <a:hlinkClick r:id="" action="ppaction://media"/>
            <a:extLst>
              <a:ext uri="{FF2B5EF4-FFF2-40B4-BE49-F238E27FC236}">
                <a16:creationId xmlns:a16="http://schemas.microsoft.com/office/drawing/2014/main" id="{032C7C78-F29C-9766-C7CC-95F7D7C3128A}"/>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4556916" y="-1280541"/>
            <a:ext cx="487363" cy="487363"/>
          </a:xfrm>
          <a:prstGeom prst="rect">
            <a:avLst/>
          </a:prstGeom>
        </p:spPr>
      </p:pic>
      <p:pic>
        <p:nvPicPr>
          <p:cNvPr id="20" name="ElevenLabs_2024-07-10T16_32_52_Sarah_pre_s50_sb75_se0_b_m2">
            <a:hlinkClick r:id="" action="ppaction://media"/>
            <a:extLst>
              <a:ext uri="{FF2B5EF4-FFF2-40B4-BE49-F238E27FC236}">
                <a16:creationId xmlns:a16="http://schemas.microsoft.com/office/drawing/2014/main" id="{6E971D7D-506C-9CAD-2FA0-E2E92931ECC7}"/>
              </a:ext>
            </a:extLst>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7131685" y="-1036859"/>
            <a:ext cx="487363" cy="487363"/>
          </a:xfrm>
          <a:prstGeom prst="rect">
            <a:avLst/>
          </a:prstGeom>
        </p:spPr>
      </p:pic>
    </p:spTree>
    <p:extLst>
      <p:ext uri="{BB962C8B-B14F-4D97-AF65-F5344CB8AC3E}">
        <p14:creationId xmlns:p14="http://schemas.microsoft.com/office/powerpoint/2010/main" val="270746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170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5">
                                            <p:txEl>
                                              <p:pRg st="0" end="0"/>
                                            </p:txEl>
                                          </p:spTgt>
                                        </p:tgtEl>
                                      </p:cBhvr>
                                    </p:animEffect>
                                  </p:childTnLst>
                                </p:cTn>
                              </p:par>
                              <p:par>
                                <p:cTn id="12" presetID="1" presetClass="mediacall" presetSubtype="0" fill="hold" nodeType="withEffect">
                                  <p:stCondLst>
                                    <p:cond delay="0"/>
                                  </p:stCondLst>
                                  <p:childTnLst>
                                    <p:cmd type="call" cmd="playFrom(0.0)">
                                      <p:cBhvr>
                                        <p:cTn id="13" dur="5877" fill="hold"/>
                                        <p:tgtEl>
                                          <p:spTgt spid="5"/>
                                        </p:tgtEl>
                                      </p:cBhvr>
                                    </p:cmd>
                                  </p:childTnLst>
                                </p:cTn>
                              </p:par>
                            </p:childTnLst>
                          </p:cTn>
                        </p:par>
                        <p:par>
                          <p:cTn id="14" fill="hold">
                            <p:stCondLst>
                              <p:cond delay="5877"/>
                            </p:stCondLst>
                            <p:childTnLst>
                              <p:par>
                                <p:cTn id="15" presetID="42" presetClass="entr" presetSubtype="0" fill="hold" nodeType="after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1000"/>
                                        <p:tgtEl>
                                          <p:spTgt spid="15">
                                            <p:txEl>
                                              <p:pRg st="1" end="1"/>
                                            </p:txEl>
                                          </p:spTgt>
                                        </p:tgtEl>
                                      </p:cBhvr>
                                    </p:animEffect>
                                    <p:anim calcmode="lin" valueType="num">
                                      <p:cBhvr>
                                        <p:cTn id="1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14994" fill="hold"/>
                                        <p:tgtEl>
                                          <p:spTgt spid="12"/>
                                        </p:tgtEl>
                                      </p:cBhvr>
                                    </p:cmd>
                                  </p:childTnLst>
                                </p:cTn>
                              </p:par>
                            </p:childTnLst>
                          </p:cTn>
                        </p:par>
                        <p:par>
                          <p:cTn id="22" fill="hold">
                            <p:stCondLst>
                              <p:cond delay="20871"/>
                            </p:stCondLst>
                            <p:childTnLst>
                              <p:par>
                                <p:cTn id="23" presetID="42" presetClass="entr" presetSubtype="0" fill="hold" nodeType="after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fade">
                                      <p:cBhvr>
                                        <p:cTn id="25" dur="1000"/>
                                        <p:tgtEl>
                                          <p:spTgt spid="15">
                                            <p:txEl>
                                              <p:pRg st="2" end="2"/>
                                            </p:txEl>
                                          </p:spTgt>
                                        </p:tgtEl>
                                      </p:cBhvr>
                                    </p:animEffect>
                                    <p:anim calcmode="lin" valueType="num">
                                      <p:cBhvr>
                                        <p:cTn id="26"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9012" fill="hold"/>
                                        <p:tgtEl>
                                          <p:spTgt spid="13"/>
                                        </p:tgtEl>
                                      </p:cBhvr>
                                    </p:cmd>
                                  </p:childTnLst>
                                </p:cTn>
                              </p:par>
                            </p:childTnLst>
                          </p:cTn>
                        </p:par>
                        <p:par>
                          <p:cTn id="30" fill="hold">
                            <p:stCondLst>
                              <p:cond delay="29883"/>
                            </p:stCondLst>
                            <p:childTnLst>
                              <p:par>
                                <p:cTn id="31" presetID="42" presetClass="entr" presetSubtype="0" fill="hold" nodeType="after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fade">
                                      <p:cBhvr>
                                        <p:cTn id="33" dur="1000"/>
                                        <p:tgtEl>
                                          <p:spTgt spid="15">
                                            <p:txEl>
                                              <p:pRg st="3" end="3"/>
                                            </p:txEl>
                                          </p:spTgt>
                                        </p:tgtEl>
                                      </p:cBhvr>
                                    </p:animEffect>
                                    <p:anim calcmode="lin" valueType="num">
                                      <p:cBhvr>
                                        <p:cTn id="34"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3" end="3"/>
                                            </p:txEl>
                                          </p:spTgt>
                                        </p:tgtEl>
                                        <p:attrNameLst>
                                          <p:attrName>ppt_y</p:attrName>
                                        </p:attrNameLst>
                                      </p:cBhvr>
                                      <p:tavLst>
                                        <p:tav tm="0">
                                          <p:val>
                                            <p:strVal val="#ppt_y+.1"/>
                                          </p:val>
                                        </p:tav>
                                        <p:tav tm="100000">
                                          <p:val>
                                            <p:strVal val="#ppt_y"/>
                                          </p:val>
                                        </p:tav>
                                      </p:tavLst>
                                    </p:anim>
                                  </p:childTnLst>
                                </p:cTn>
                              </p:par>
                              <p:par>
                                <p:cTn id="36" presetID="1" presetClass="mediacall" presetSubtype="0" fill="hold" nodeType="withEffect">
                                  <p:stCondLst>
                                    <p:cond delay="0"/>
                                  </p:stCondLst>
                                  <p:childTnLst>
                                    <p:cmd type="call" cmd="playFrom(0.0)">
                                      <p:cBhvr>
                                        <p:cTn id="37" dur="13087" fill="hold"/>
                                        <p:tgtEl>
                                          <p:spTgt spid="14"/>
                                        </p:tgtEl>
                                      </p:cBhvr>
                                    </p:cmd>
                                  </p:childTnLst>
                                </p:cTn>
                              </p:par>
                            </p:childTnLst>
                          </p:cTn>
                        </p:par>
                        <p:par>
                          <p:cTn id="38" fill="hold">
                            <p:stCondLst>
                              <p:cond delay="42970"/>
                            </p:stCondLst>
                            <p:childTnLst>
                              <p:par>
                                <p:cTn id="39" presetID="42" presetClass="entr" presetSubtype="0" fill="hold" nodeType="after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animEffect transition="in" filter="fade">
                                      <p:cBhvr>
                                        <p:cTn id="41" dur="1000"/>
                                        <p:tgtEl>
                                          <p:spTgt spid="15">
                                            <p:txEl>
                                              <p:pRg st="4" end="4"/>
                                            </p:txEl>
                                          </p:spTgt>
                                        </p:tgtEl>
                                      </p:cBhvr>
                                    </p:animEffect>
                                    <p:anim calcmode="lin" valueType="num">
                                      <p:cBhvr>
                                        <p:cTn id="4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44" presetID="1" presetClass="mediacall" presetSubtype="0" fill="hold" nodeType="withEffect">
                                  <p:stCondLst>
                                    <p:cond delay="0"/>
                                  </p:stCondLst>
                                  <p:childTnLst>
                                    <p:cmd type="call" cmd="playFrom(0.0)">
                                      <p:cBhvr>
                                        <p:cTn id="45" dur="14341" fill="hold"/>
                                        <p:tgtEl>
                                          <p:spTgt spid="18"/>
                                        </p:tgtEl>
                                      </p:cBhvr>
                                    </p:cmd>
                                  </p:childTnLst>
                                </p:cTn>
                              </p:par>
                            </p:childTnLst>
                          </p:cTn>
                        </p:par>
                        <p:par>
                          <p:cTn id="46" fill="hold">
                            <p:stCondLst>
                              <p:cond delay="57311"/>
                            </p:stCondLst>
                            <p:childTnLst>
                              <p:par>
                                <p:cTn id="47" presetID="42" presetClass="entr" presetSubtype="0" fill="hold" nodeType="afterEffect">
                                  <p:stCondLst>
                                    <p:cond delay="0"/>
                                  </p:stCondLst>
                                  <p:childTnLst>
                                    <p:set>
                                      <p:cBhvr>
                                        <p:cTn id="48" dur="1" fill="hold">
                                          <p:stCondLst>
                                            <p:cond delay="0"/>
                                          </p:stCondLst>
                                        </p:cTn>
                                        <p:tgtEl>
                                          <p:spTgt spid="15">
                                            <p:txEl>
                                              <p:pRg st="5" end="5"/>
                                            </p:txEl>
                                          </p:spTgt>
                                        </p:tgtEl>
                                        <p:attrNameLst>
                                          <p:attrName>style.visibility</p:attrName>
                                        </p:attrNameLst>
                                      </p:cBhvr>
                                      <p:to>
                                        <p:strVal val="visible"/>
                                      </p:to>
                                    </p:set>
                                    <p:animEffect transition="in" filter="fade">
                                      <p:cBhvr>
                                        <p:cTn id="49" dur="1000"/>
                                        <p:tgtEl>
                                          <p:spTgt spid="15">
                                            <p:txEl>
                                              <p:pRg st="5" end="5"/>
                                            </p:txEl>
                                          </p:spTgt>
                                        </p:tgtEl>
                                      </p:cBhvr>
                                    </p:animEffect>
                                    <p:anim calcmode="lin" valueType="num">
                                      <p:cBhvr>
                                        <p:cTn id="50"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5" end="5"/>
                                            </p:txEl>
                                          </p:spTgt>
                                        </p:tgtEl>
                                        <p:attrNameLst>
                                          <p:attrName>ppt_y</p:attrName>
                                        </p:attrNameLst>
                                      </p:cBhvr>
                                      <p:tavLst>
                                        <p:tav tm="0">
                                          <p:val>
                                            <p:strVal val="#ppt_y+.1"/>
                                          </p:val>
                                        </p:tav>
                                        <p:tav tm="100000">
                                          <p:val>
                                            <p:strVal val="#ppt_y"/>
                                          </p:val>
                                        </p:tav>
                                      </p:tavLst>
                                    </p:anim>
                                  </p:childTnLst>
                                </p:cTn>
                              </p:par>
                              <p:par>
                                <p:cTn id="52" presetID="1" presetClass="mediacall" presetSubtype="0" fill="hold" nodeType="withEffect">
                                  <p:stCondLst>
                                    <p:cond delay="0"/>
                                  </p:stCondLst>
                                  <p:childTnLst>
                                    <p:cmd type="call" cmd="playFrom(0.0)">
                                      <p:cBhvr>
                                        <p:cTn id="53" dur="15124" fill="hold"/>
                                        <p:tgtEl>
                                          <p:spTgt spid="19"/>
                                        </p:tgtEl>
                                      </p:cBhvr>
                                    </p:cmd>
                                  </p:childTnLst>
                                </p:cTn>
                              </p:par>
                            </p:childTnLst>
                          </p:cTn>
                        </p:par>
                        <p:par>
                          <p:cTn id="54" fill="hold">
                            <p:stCondLst>
                              <p:cond delay="72435"/>
                            </p:stCondLst>
                            <p:childTnLst>
                              <p:par>
                                <p:cTn id="55" presetID="42" presetClass="entr" presetSubtype="0" fill="hold" nodeType="afterEffect">
                                  <p:stCondLst>
                                    <p:cond delay="0"/>
                                  </p:stCondLst>
                                  <p:childTnLst>
                                    <p:set>
                                      <p:cBhvr>
                                        <p:cTn id="56" dur="1" fill="hold">
                                          <p:stCondLst>
                                            <p:cond delay="0"/>
                                          </p:stCondLst>
                                        </p:cTn>
                                        <p:tgtEl>
                                          <p:spTgt spid="15">
                                            <p:txEl>
                                              <p:pRg st="6" end="6"/>
                                            </p:txEl>
                                          </p:spTgt>
                                        </p:tgtEl>
                                        <p:attrNameLst>
                                          <p:attrName>style.visibility</p:attrName>
                                        </p:attrNameLst>
                                      </p:cBhvr>
                                      <p:to>
                                        <p:strVal val="visible"/>
                                      </p:to>
                                    </p:set>
                                    <p:animEffect transition="in" filter="fade">
                                      <p:cBhvr>
                                        <p:cTn id="57" dur="1000"/>
                                        <p:tgtEl>
                                          <p:spTgt spid="15">
                                            <p:txEl>
                                              <p:pRg st="6" end="6"/>
                                            </p:txEl>
                                          </p:spTgt>
                                        </p:tgtEl>
                                      </p:cBhvr>
                                    </p:animEffect>
                                    <p:anim calcmode="lin" valueType="num">
                                      <p:cBhvr>
                                        <p:cTn id="58"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59"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34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5"/>
                </p:tgtEl>
              </p:cMediaNode>
            </p:audio>
            <p:audio>
              <p:cMediaNode vol="80000">
                <p:cTn id="65" fill="hold" display="0">
                  <p:stCondLst>
                    <p:cond delay="indefinite"/>
                  </p:stCondLst>
                  <p:endCondLst>
                    <p:cond evt="onStopAudio" delay="0">
                      <p:tgtEl>
                        <p:sldTgt/>
                      </p:tgtEl>
                    </p:cond>
                  </p:endCondLst>
                </p:cTn>
                <p:tgtEl>
                  <p:spTgt spid="12"/>
                </p:tgtEl>
              </p:cMediaNode>
            </p:audio>
            <p:audio>
              <p:cMediaNode vol="80000">
                <p:cTn id="66" fill="hold" display="0">
                  <p:stCondLst>
                    <p:cond delay="indefinite"/>
                  </p:stCondLst>
                  <p:endCondLst>
                    <p:cond evt="onStopAudio" delay="0">
                      <p:tgtEl>
                        <p:sldTgt/>
                      </p:tgtEl>
                    </p:cond>
                  </p:endCondLst>
                </p:cTn>
                <p:tgtEl>
                  <p:spTgt spid="13"/>
                </p:tgtEl>
              </p:cMediaNode>
            </p:audio>
            <p:audio>
              <p:cMediaNode vol="80000">
                <p:cTn id="67" fill="hold" display="0">
                  <p:stCondLst>
                    <p:cond delay="indefinite"/>
                  </p:stCondLst>
                  <p:endCondLst>
                    <p:cond evt="onStopAudio" delay="0">
                      <p:tgtEl>
                        <p:sldTgt/>
                      </p:tgtEl>
                    </p:cond>
                  </p:endCondLst>
                </p:cTn>
                <p:tgtEl>
                  <p:spTgt spid="14"/>
                </p:tgtEl>
              </p:cMediaNode>
            </p:audio>
            <p:audio>
              <p:cMediaNode vol="80000">
                <p:cTn id="68" fill="hold" display="0">
                  <p:stCondLst>
                    <p:cond delay="indefinite"/>
                  </p:stCondLst>
                  <p:endCondLst>
                    <p:cond evt="onStopAudio" delay="0">
                      <p:tgtEl>
                        <p:sldTgt/>
                      </p:tgtEl>
                    </p:cond>
                  </p:endCondLst>
                </p:cTn>
                <p:tgtEl>
                  <p:spTgt spid="18"/>
                </p:tgtEl>
              </p:cMediaNode>
            </p:audio>
            <p:audio>
              <p:cMediaNode vol="80000">
                <p:cTn id="69" fill="hold" display="0">
                  <p:stCondLst>
                    <p:cond delay="indefinite"/>
                  </p:stCondLst>
                  <p:endCondLst>
                    <p:cond evt="onStopAudio" delay="0">
                      <p:tgtEl>
                        <p:sldTgt/>
                      </p:tgtEl>
                    </p:cond>
                  </p:endCondLst>
                </p:cTn>
                <p:tgtEl>
                  <p:spTgt spid="19"/>
                </p:tgtEl>
              </p:cMediaNode>
            </p:audio>
            <p:audio>
              <p:cMediaNode vol="80000">
                <p:cTn id="70" fill="hold" display="0">
                  <p:stCondLst>
                    <p:cond delay="indefinite"/>
                  </p:stCondLst>
                  <p:endCondLst>
                    <p:cond evt="onStopAudio" delay="0">
                      <p:tgtEl>
                        <p:sldTgt/>
                      </p:tgtEl>
                    </p:cond>
                  </p:endCondLst>
                </p:cTn>
                <p:tgtEl>
                  <p:spTgt spid="20"/>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05E4E5AE-7A1A-6C83-C176-8C029D01DE1E}"/>
              </a:ext>
            </a:extLst>
          </p:cNvPr>
          <p:cNvSpPr txBox="1"/>
          <p:nvPr/>
        </p:nvSpPr>
        <p:spPr>
          <a:xfrm>
            <a:off x="151416" y="965757"/>
            <a:ext cx="7853616" cy="6014147"/>
          </a:xfrm>
          <a:prstGeom prst="rect">
            <a:avLst/>
          </a:prstGeom>
          <a:noFill/>
        </p:spPr>
        <p:txBody>
          <a:bodyPr wrap="square">
            <a:spAutoFit/>
          </a:bodyPr>
          <a:lstStyle/>
          <a:p>
            <a:pPr algn="just" rtl="1">
              <a:lnSpc>
                <a:spcPct val="150000"/>
              </a:lnSpc>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يتوفر الابتكار على العديد من المزايا، مما يجعله عنصر مهم داخل المؤسسة، حيث تتجلى أهميته فيما يلي: </a:t>
            </a:r>
          </a:p>
          <a:p>
            <a:pPr marL="342900" indent="-342900" algn="just" rtl="1">
              <a:lnSpc>
                <a:spcPct val="150000"/>
              </a:lnSpc>
              <a:buFont typeface="Webdings" panose="05030102010509060703" pitchFamily="18" charset="2"/>
              <a:buChar char=""/>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إيجاد منتجات جديدة وتطويرها باستمرار وهذا عبر التحسين المستمر للمنتجات. </a:t>
            </a:r>
          </a:p>
          <a:p>
            <a:pPr marL="342900" indent="-342900" algn="just" rtl="1">
              <a:lnSpc>
                <a:spcPct val="150000"/>
              </a:lnSpc>
              <a:buFont typeface="Webdings" panose="05030102010509060703" pitchFamily="18" charset="2"/>
              <a:buChar char=""/>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خفض النفقات وتحسين جودة المنتجات والخدمات المقدمة. </a:t>
            </a:r>
          </a:p>
          <a:p>
            <a:pPr marL="342900" indent="-342900" algn="just" rtl="1">
              <a:lnSpc>
                <a:spcPct val="150000"/>
              </a:lnSpc>
              <a:buFont typeface="Webdings" panose="05030102010509060703" pitchFamily="18" charset="2"/>
              <a:buChar char=""/>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إيجاد أسواق جديدة فكلما توصلت المؤسسة لمنتج جديد كلما زادها القدرة على اقتحام سوق جديد. </a:t>
            </a:r>
          </a:p>
          <a:p>
            <a:pPr marL="342900" indent="-342900" algn="just" rtl="1">
              <a:lnSpc>
                <a:spcPct val="150000"/>
              </a:lnSpc>
              <a:buFont typeface="Webdings" panose="05030102010509060703" pitchFamily="18" charset="2"/>
              <a:buChar char=""/>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إنشاء فرص عمل جديدة، فكلما كان هناك جديد بالمؤسسة كلما تطلب توظيف مهارات جديدة. </a:t>
            </a:r>
          </a:p>
          <a:p>
            <a:pPr marL="342900" indent="-342900" algn="just" rtl="1">
              <a:lnSpc>
                <a:spcPct val="150000"/>
              </a:lnSpc>
              <a:buFont typeface="Webdings" panose="05030102010509060703" pitchFamily="18" charset="2"/>
              <a:buChar char=""/>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تحسين أداء المؤسسة تصب جميع العناصر السابقة في الرفع من أداء المؤسسة ومنحها قدرة على المنافسة والاستمرار. </a:t>
            </a:r>
          </a:p>
        </p:txBody>
      </p:sp>
      <p:sp>
        <p:nvSpPr>
          <p:cNvPr id="4" name="Rectangle 3">
            <a:extLst>
              <a:ext uri="{FF2B5EF4-FFF2-40B4-BE49-F238E27FC236}">
                <a16:creationId xmlns:a16="http://schemas.microsoft.com/office/drawing/2014/main" id="{6230382A-0EF5-3A04-D51D-1C90DD615ABA}"/>
              </a:ext>
            </a:extLst>
          </p:cNvPr>
          <p:cNvSpPr/>
          <p:nvPr/>
        </p:nvSpPr>
        <p:spPr>
          <a:xfrm flipH="1">
            <a:off x="8585199" y="2691999"/>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088E16-7D60-85EA-8A7E-383E15692E47}"/>
              </a:ext>
            </a:extLst>
          </p:cNvPr>
          <p:cNvSpPr/>
          <p:nvPr/>
        </p:nvSpPr>
        <p:spPr>
          <a:xfrm flipH="1">
            <a:off x="8585201" y="1884426"/>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8A953A3-7B7A-8F8A-A84F-3F22FEB1D40B}"/>
              </a:ext>
            </a:extLst>
          </p:cNvPr>
          <p:cNvSpPr/>
          <p:nvPr/>
        </p:nvSpPr>
        <p:spPr>
          <a:xfrm flipH="1">
            <a:off x="8585197" y="3499572"/>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id="{FCEA43B0-7E14-B7F0-E58C-2A57A9B6BA8D}"/>
              </a:ext>
            </a:extLst>
          </p:cNvPr>
          <p:cNvSpPr txBox="1"/>
          <p:nvPr/>
        </p:nvSpPr>
        <p:spPr>
          <a:xfrm>
            <a:off x="8113776" y="3514141"/>
            <a:ext cx="4078224"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أهمية الابتكار</a:t>
            </a:r>
            <a:endParaRPr lang="fr-FR" sz="2750" dirty="0">
              <a:solidFill>
                <a:srgbClr val="C00000"/>
              </a:solidFill>
              <a:latin typeface="AlGhadTV" panose="01000500000000020004" pitchFamily="2" charset="-78"/>
              <a:cs typeface="AlGhadTV" panose="01000500000000020004" pitchFamily="2" charset="-78"/>
            </a:endParaRPr>
          </a:p>
        </p:txBody>
      </p:sp>
      <p:sp>
        <p:nvSpPr>
          <p:cNvPr id="3" name="ZoneTexte 2">
            <a:extLst>
              <a:ext uri="{FF2B5EF4-FFF2-40B4-BE49-F238E27FC236}">
                <a16:creationId xmlns:a16="http://schemas.microsoft.com/office/drawing/2014/main" id="{4C9D591F-F386-BC36-8613-A3ED0DC4D7DA}"/>
              </a:ext>
            </a:extLst>
          </p:cNvPr>
          <p:cNvSpPr txBox="1"/>
          <p:nvPr/>
        </p:nvSpPr>
        <p:spPr>
          <a:xfrm>
            <a:off x="8585198" y="1967385"/>
            <a:ext cx="351375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مراحل العملية الابتكارية</a:t>
            </a:r>
            <a:endParaRPr lang="fr-FR" sz="2000" dirty="0">
              <a:solidFill>
                <a:srgbClr val="002060"/>
              </a:solidFill>
              <a:latin typeface="AlGhadTV" panose="01000500000000020004" pitchFamily="2" charset="-78"/>
              <a:cs typeface="AlGhadTV" panose="01000500000000020004" pitchFamily="2" charset="-78"/>
            </a:endParaRPr>
          </a:p>
        </p:txBody>
      </p:sp>
      <p:sp>
        <p:nvSpPr>
          <p:cNvPr id="7" name="ZoneTexte 6">
            <a:extLst>
              <a:ext uri="{FF2B5EF4-FFF2-40B4-BE49-F238E27FC236}">
                <a16:creationId xmlns:a16="http://schemas.microsoft.com/office/drawing/2014/main" id="{AB46DE81-3DBD-BFE1-16FE-1C902306087B}"/>
              </a:ext>
            </a:extLst>
          </p:cNvPr>
          <p:cNvSpPr txBox="1"/>
          <p:nvPr/>
        </p:nvSpPr>
        <p:spPr>
          <a:xfrm>
            <a:off x="8657817" y="2767374"/>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الابتكار</a:t>
            </a:r>
            <a:endParaRPr lang="fr-FR" sz="2000" dirty="0">
              <a:solidFill>
                <a:srgbClr val="002060"/>
              </a:solidFill>
              <a:latin typeface="AlGhadTV" panose="01000500000000020004" pitchFamily="2" charset="-78"/>
              <a:cs typeface="AlGhadTV" panose="01000500000000020004" pitchFamily="2" charset="-78"/>
            </a:endParaRPr>
          </a:p>
        </p:txBody>
      </p:sp>
      <p:pic>
        <p:nvPicPr>
          <p:cNvPr id="8" name="Image 7">
            <a:extLst>
              <a:ext uri="{FF2B5EF4-FFF2-40B4-BE49-F238E27FC236}">
                <a16:creationId xmlns:a16="http://schemas.microsoft.com/office/drawing/2014/main" id="{E9A59A42-5E37-470C-9031-FE9659522D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96200" y="-13108043"/>
            <a:ext cx="7696199" cy="11547186"/>
          </a:xfrm>
          <a:prstGeom prst="rect">
            <a:avLst/>
          </a:prstGeom>
          <a:effectLst>
            <a:outerShdw blurRad="50800" dist="38100" dir="16200000" sx="101000" sy="101000" rotWithShape="0">
              <a:prstClr val="black">
                <a:alpha val="40000"/>
              </a:prstClr>
            </a:outerShdw>
          </a:effectLst>
        </p:spPr>
      </p:pic>
      <p:sp>
        <p:nvSpPr>
          <p:cNvPr id="9" name="ZoneTexte 8">
            <a:extLst>
              <a:ext uri="{FF2B5EF4-FFF2-40B4-BE49-F238E27FC236}">
                <a16:creationId xmlns:a16="http://schemas.microsoft.com/office/drawing/2014/main" id="{C68084E0-119A-BC3A-D40A-B1FA33AFE124}"/>
              </a:ext>
            </a:extLst>
          </p:cNvPr>
          <p:cNvSpPr txBox="1"/>
          <p:nvPr/>
        </p:nvSpPr>
        <p:spPr>
          <a:xfrm>
            <a:off x="11125200" y="-6091629"/>
            <a:ext cx="17321452" cy="1569660"/>
          </a:xfrm>
          <a:prstGeom prst="rect">
            <a:avLst/>
          </a:prstGeom>
          <a:noFill/>
        </p:spPr>
        <p:txBody>
          <a:bodyPr wrap="square">
            <a:spAutoFit/>
          </a:bodyPr>
          <a:lstStyle/>
          <a:p>
            <a:pPr algn="r" rtl="1"/>
            <a:r>
              <a:rPr lang="fr-FR"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3</a:t>
            </a:r>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أهمية الإبداع والابتكار في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grpSp>
        <p:nvGrpSpPr>
          <p:cNvPr id="12" name="Groupe 11">
            <a:extLst>
              <a:ext uri="{FF2B5EF4-FFF2-40B4-BE49-F238E27FC236}">
                <a16:creationId xmlns:a16="http://schemas.microsoft.com/office/drawing/2014/main" id="{D6CC564F-36CC-4B11-253E-A28C75406712}"/>
              </a:ext>
            </a:extLst>
          </p:cNvPr>
          <p:cNvGrpSpPr/>
          <p:nvPr/>
        </p:nvGrpSpPr>
        <p:grpSpPr>
          <a:xfrm>
            <a:off x="8657816" y="1076853"/>
            <a:ext cx="3534185" cy="550861"/>
            <a:chOff x="8657816" y="1076853"/>
            <a:chExt cx="3534185" cy="550861"/>
          </a:xfrm>
        </p:grpSpPr>
        <p:sp>
          <p:nvSpPr>
            <p:cNvPr id="13" name="Rectangle 12">
              <a:extLst>
                <a:ext uri="{FF2B5EF4-FFF2-40B4-BE49-F238E27FC236}">
                  <a16:creationId xmlns:a16="http://schemas.microsoft.com/office/drawing/2014/main" id="{2E99BA78-2B63-926D-411E-91DCD35CB45B}"/>
                </a:ext>
              </a:extLst>
            </p:cNvPr>
            <p:cNvSpPr/>
            <p:nvPr/>
          </p:nvSpPr>
          <p:spPr>
            <a:xfrm flipH="1">
              <a:off x="8657818" y="1076853"/>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ZoneTexte 17">
              <a:extLst>
                <a:ext uri="{FF2B5EF4-FFF2-40B4-BE49-F238E27FC236}">
                  <a16:creationId xmlns:a16="http://schemas.microsoft.com/office/drawing/2014/main" id="{00A36918-12FB-6D02-73CA-C34453C8C5D3}"/>
                </a:ext>
              </a:extLst>
            </p:cNvPr>
            <p:cNvSpPr txBox="1"/>
            <p:nvPr/>
          </p:nvSpPr>
          <p:spPr>
            <a:xfrm>
              <a:off x="8657816" y="1152228"/>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الابتكار</a:t>
              </a:r>
              <a:endParaRPr lang="fr-FR" sz="2000" dirty="0">
                <a:solidFill>
                  <a:srgbClr val="002060"/>
                </a:solidFill>
                <a:latin typeface="AlGhadTV" panose="01000500000000020004" pitchFamily="2" charset="-78"/>
                <a:cs typeface="AlGhadTV" panose="01000500000000020004" pitchFamily="2" charset="-78"/>
              </a:endParaRPr>
            </a:p>
          </p:txBody>
        </p:sp>
      </p:grpSp>
      <p:pic>
        <p:nvPicPr>
          <p:cNvPr id="5" name="ElevenLabs_2024-07-10T16_37_08_Sarah_pre_s50_sb75_se0_b_m2">
            <a:hlinkClick r:id="" action="ppaction://media"/>
            <a:extLst>
              <a:ext uri="{FF2B5EF4-FFF2-40B4-BE49-F238E27FC236}">
                <a16:creationId xmlns:a16="http://schemas.microsoft.com/office/drawing/2014/main" id="{2B131ACA-A3DD-B733-45E6-D078D2CA11B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852317" y="-727731"/>
            <a:ext cx="487363" cy="487363"/>
          </a:xfrm>
          <a:prstGeom prst="rect">
            <a:avLst/>
          </a:prstGeom>
        </p:spPr>
      </p:pic>
      <p:pic>
        <p:nvPicPr>
          <p:cNvPr id="10" name="ElevenLabs_2024-07-10T16_37_27_Sarah_pre_s50_sb75_se0_b_m2">
            <a:hlinkClick r:id="" action="ppaction://media"/>
            <a:extLst>
              <a:ext uri="{FF2B5EF4-FFF2-40B4-BE49-F238E27FC236}">
                <a16:creationId xmlns:a16="http://schemas.microsoft.com/office/drawing/2014/main" id="{620D4F68-A874-8349-1559-33134DB9730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243682" y="-607547"/>
            <a:ext cx="487363" cy="487363"/>
          </a:xfrm>
          <a:prstGeom prst="rect">
            <a:avLst/>
          </a:prstGeom>
        </p:spPr>
      </p:pic>
      <p:pic>
        <p:nvPicPr>
          <p:cNvPr id="14" name="ElevenLabs_2024-07-10T16_37_38_Sarah_pre_s50_sb75_se0_b_m2">
            <a:hlinkClick r:id="" action="ppaction://media"/>
            <a:extLst>
              <a:ext uri="{FF2B5EF4-FFF2-40B4-BE49-F238E27FC236}">
                <a16:creationId xmlns:a16="http://schemas.microsoft.com/office/drawing/2014/main" id="{C28A2308-8329-237E-E017-B0ECBBF2301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2682080" y="-2346241"/>
            <a:ext cx="487363" cy="487363"/>
          </a:xfrm>
          <a:prstGeom prst="rect">
            <a:avLst/>
          </a:prstGeom>
        </p:spPr>
      </p:pic>
      <p:pic>
        <p:nvPicPr>
          <p:cNvPr id="19" name="ElevenLabs_2024-07-10T16_37_47_Sarah_pre_s50_sb75_se0_b_m2">
            <a:hlinkClick r:id="" action="ppaction://media"/>
            <a:extLst>
              <a:ext uri="{FF2B5EF4-FFF2-40B4-BE49-F238E27FC236}">
                <a16:creationId xmlns:a16="http://schemas.microsoft.com/office/drawing/2014/main" id="{4FD99058-DDA7-1AE9-E49D-83BF75D37B18}"/>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6338888" y="-4026972"/>
            <a:ext cx="487363" cy="487363"/>
          </a:xfrm>
          <a:prstGeom prst="rect">
            <a:avLst/>
          </a:prstGeom>
        </p:spPr>
      </p:pic>
      <p:pic>
        <p:nvPicPr>
          <p:cNvPr id="20" name="ElevenLabs_2024-07-10T16_39_38_Sarah_pre_s50_sb75_se0_b_m2">
            <a:hlinkClick r:id="" action="ppaction://media"/>
            <a:extLst>
              <a:ext uri="{FF2B5EF4-FFF2-40B4-BE49-F238E27FC236}">
                <a16:creationId xmlns:a16="http://schemas.microsoft.com/office/drawing/2014/main" id="{282E9F0F-8D37-DBCF-8DF6-7FED1A3A220C}"/>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8633576" y="-2043152"/>
            <a:ext cx="487363" cy="487363"/>
          </a:xfrm>
          <a:prstGeom prst="rect">
            <a:avLst/>
          </a:prstGeom>
        </p:spPr>
      </p:pic>
      <p:pic>
        <p:nvPicPr>
          <p:cNvPr id="21" name="ElevenLabs_2024-07-10T16_39_50_Sarah_pre_s50_sb75_se0_b_m2">
            <a:hlinkClick r:id="" action="ppaction://media"/>
            <a:extLst>
              <a:ext uri="{FF2B5EF4-FFF2-40B4-BE49-F238E27FC236}">
                <a16:creationId xmlns:a16="http://schemas.microsoft.com/office/drawing/2014/main" id="{42160DD1-9E19-18E2-32C9-24F63CB2AB6F}"/>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5607843" y="-2660589"/>
            <a:ext cx="487363" cy="487363"/>
          </a:xfrm>
          <a:prstGeom prst="rect">
            <a:avLst/>
          </a:prstGeom>
        </p:spPr>
      </p:pic>
    </p:spTree>
    <p:extLst>
      <p:ext uri="{BB962C8B-B14F-4D97-AF65-F5344CB8AC3E}">
        <p14:creationId xmlns:p14="http://schemas.microsoft.com/office/powerpoint/2010/main" val="4045333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180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5">
                                            <p:txEl>
                                              <p:pRg st="0" end="0"/>
                                            </p:txEl>
                                          </p:spTgt>
                                        </p:tgtEl>
                                      </p:cBhvr>
                                    </p:animEffect>
                                  </p:childTnLst>
                                </p:cTn>
                              </p:par>
                              <p:par>
                                <p:cTn id="12" presetID="1" presetClass="mediacall" presetSubtype="0" fill="hold" nodeType="withEffect">
                                  <p:stCondLst>
                                    <p:cond delay="0"/>
                                  </p:stCondLst>
                                  <p:childTnLst>
                                    <p:cmd type="call" cmd="playFrom(0.0)">
                                      <p:cBhvr>
                                        <p:cTn id="13" dur="10579" fill="hold"/>
                                        <p:tgtEl>
                                          <p:spTgt spid="5"/>
                                        </p:tgtEl>
                                      </p:cBhvr>
                                    </p:cmd>
                                  </p:childTnLst>
                                </p:cTn>
                              </p:par>
                            </p:childTnLst>
                          </p:cTn>
                        </p:par>
                        <p:par>
                          <p:cTn id="14" fill="hold">
                            <p:stCondLst>
                              <p:cond delay="10579"/>
                            </p:stCondLst>
                            <p:childTnLst>
                              <p:par>
                                <p:cTn id="15" presetID="42" presetClass="entr" presetSubtype="0" fill="hold" nodeType="after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1000"/>
                                        <p:tgtEl>
                                          <p:spTgt spid="15">
                                            <p:txEl>
                                              <p:pRg st="1" end="1"/>
                                            </p:txEl>
                                          </p:spTgt>
                                        </p:tgtEl>
                                      </p:cBhvr>
                                    </p:animEffect>
                                    <p:anim calcmode="lin" valueType="num">
                                      <p:cBhvr>
                                        <p:cTn id="1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6034" fill="hold"/>
                                        <p:tgtEl>
                                          <p:spTgt spid="10"/>
                                        </p:tgtEl>
                                      </p:cBhvr>
                                    </p:cmd>
                                  </p:childTnLst>
                                </p:cTn>
                              </p:par>
                            </p:childTnLst>
                          </p:cTn>
                        </p:par>
                        <p:par>
                          <p:cTn id="22" fill="hold">
                            <p:stCondLst>
                              <p:cond delay="16613"/>
                            </p:stCondLst>
                            <p:childTnLst>
                              <p:par>
                                <p:cTn id="23" presetID="42" presetClass="entr" presetSubtype="0" fill="hold" nodeType="after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fade">
                                      <p:cBhvr>
                                        <p:cTn id="25" dur="1000"/>
                                        <p:tgtEl>
                                          <p:spTgt spid="15">
                                            <p:txEl>
                                              <p:pRg st="2" end="2"/>
                                            </p:txEl>
                                          </p:spTgt>
                                        </p:tgtEl>
                                      </p:cBhvr>
                                    </p:animEffect>
                                    <p:anim calcmode="lin" valueType="num">
                                      <p:cBhvr>
                                        <p:cTn id="26"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4205" fill="hold"/>
                                        <p:tgtEl>
                                          <p:spTgt spid="14"/>
                                        </p:tgtEl>
                                      </p:cBhvr>
                                    </p:cmd>
                                  </p:childTnLst>
                                </p:cTn>
                              </p:par>
                            </p:childTnLst>
                          </p:cTn>
                        </p:par>
                        <p:par>
                          <p:cTn id="30" fill="hold">
                            <p:stCondLst>
                              <p:cond delay="20818"/>
                            </p:stCondLst>
                            <p:childTnLst>
                              <p:par>
                                <p:cTn id="31" presetID="42" presetClass="entr" presetSubtype="0" fill="hold" nodeType="after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fade">
                                      <p:cBhvr>
                                        <p:cTn id="33" dur="1000"/>
                                        <p:tgtEl>
                                          <p:spTgt spid="15">
                                            <p:txEl>
                                              <p:pRg st="3" end="3"/>
                                            </p:txEl>
                                          </p:spTgt>
                                        </p:tgtEl>
                                      </p:cBhvr>
                                    </p:animEffect>
                                    <p:anim calcmode="lin" valueType="num">
                                      <p:cBhvr>
                                        <p:cTn id="34"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3" end="3"/>
                                            </p:txEl>
                                          </p:spTgt>
                                        </p:tgtEl>
                                        <p:attrNameLst>
                                          <p:attrName>ppt_y</p:attrName>
                                        </p:attrNameLst>
                                      </p:cBhvr>
                                      <p:tavLst>
                                        <p:tav tm="0">
                                          <p:val>
                                            <p:strVal val="#ppt_y+.1"/>
                                          </p:val>
                                        </p:tav>
                                        <p:tav tm="100000">
                                          <p:val>
                                            <p:strVal val="#ppt_y"/>
                                          </p:val>
                                        </p:tav>
                                      </p:tavLst>
                                    </p:anim>
                                  </p:childTnLst>
                                </p:cTn>
                              </p:par>
                              <p:par>
                                <p:cTn id="36" presetID="1" presetClass="mediacall" presetSubtype="0" fill="hold" nodeType="withEffect">
                                  <p:stCondLst>
                                    <p:cond delay="0"/>
                                  </p:stCondLst>
                                  <p:childTnLst>
                                    <p:cmd type="call" cmd="playFrom(0.0)">
                                      <p:cBhvr>
                                        <p:cTn id="37" dur="8254" fill="hold"/>
                                        <p:tgtEl>
                                          <p:spTgt spid="19"/>
                                        </p:tgtEl>
                                      </p:cBhvr>
                                    </p:cmd>
                                  </p:childTnLst>
                                </p:cTn>
                              </p:par>
                            </p:childTnLst>
                          </p:cTn>
                        </p:par>
                        <p:par>
                          <p:cTn id="38" fill="hold">
                            <p:stCondLst>
                              <p:cond delay="29072"/>
                            </p:stCondLst>
                            <p:childTnLst>
                              <p:par>
                                <p:cTn id="39" presetID="42" presetClass="entr" presetSubtype="0" fill="hold" nodeType="after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animEffect transition="in" filter="fade">
                                      <p:cBhvr>
                                        <p:cTn id="41" dur="1000"/>
                                        <p:tgtEl>
                                          <p:spTgt spid="15">
                                            <p:txEl>
                                              <p:pRg st="4" end="4"/>
                                            </p:txEl>
                                          </p:spTgt>
                                        </p:tgtEl>
                                      </p:cBhvr>
                                    </p:animEffect>
                                    <p:anim calcmode="lin" valueType="num">
                                      <p:cBhvr>
                                        <p:cTn id="4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44" presetID="1" presetClass="mediacall" presetSubtype="0" fill="hold" nodeType="withEffect">
                                  <p:stCondLst>
                                    <p:cond delay="0"/>
                                  </p:stCondLst>
                                  <p:childTnLst>
                                    <p:cmd type="call" cmd="playFrom(0.0)">
                                      <p:cBhvr>
                                        <p:cTn id="45" dur="7131" fill="hold"/>
                                        <p:tgtEl>
                                          <p:spTgt spid="20"/>
                                        </p:tgtEl>
                                      </p:cBhvr>
                                    </p:cmd>
                                  </p:childTnLst>
                                </p:cTn>
                              </p:par>
                            </p:childTnLst>
                          </p:cTn>
                        </p:par>
                        <p:par>
                          <p:cTn id="46" fill="hold">
                            <p:stCondLst>
                              <p:cond delay="36203"/>
                            </p:stCondLst>
                            <p:childTnLst>
                              <p:par>
                                <p:cTn id="47" presetID="42" presetClass="entr" presetSubtype="0" fill="hold" nodeType="afterEffect">
                                  <p:stCondLst>
                                    <p:cond delay="0"/>
                                  </p:stCondLst>
                                  <p:childTnLst>
                                    <p:set>
                                      <p:cBhvr>
                                        <p:cTn id="48" dur="1" fill="hold">
                                          <p:stCondLst>
                                            <p:cond delay="0"/>
                                          </p:stCondLst>
                                        </p:cTn>
                                        <p:tgtEl>
                                          <p:spTgt spid="15">
                                            <p:txEl>
                                              <p:pRg st="5" end="5"/>
                                            </p:txEl>
                                          </p:spTgt>
                                        </p:tgtEl>
                                        <p:attrNameLst>
                                          <p:attrName>style.visibility</p:attrName>
                                        </p:attrNameLst>
                                      </p:cBhvr>
                                      <p:to>
                                        <p:strVal val="visible"/>
                                      </p:to>
                                    </p:set>
                                    <p:animEffect transition="in" filter="fade">
                                      <p:cBhvr>
                                        <p:cTn id="49" dur="1000"/>
                                        <p:tgtEl>
                                          <p:spTgt spid="15">
                                            <p:txEl>
                                              <p:pRg st="5" end="5"/>
                                            </p:txEl>
                                          </p:spTgt>
                                        </p:tgtEl>
                                      </p:cBhvr>
                                    </p:animEffect>
                                    <p:anim calcmode="lin" valueType="num">
                                      <p:cBhvr>
                                        <p:cTn id="50"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5" end="5"/>
                                            </p:txEl>
                                          </p:spTgt>
                                        </p:tgtEl>
                                        <p:attrNameLst>
                                          <p:attrName>ppt_y</p:attrName>
                                        </p:attrNameLst>
                                      </p:cBhvr>
                                      <p:tavLst>
                                        <p:tav tm="0">
                                          <p:val>
                                            <p:strVal val="#ppt_y+.1"/>
                                          </p:val>
                                        </p:tav>
                                        <p:tav tm="100000">
                                          <p:val>
                                            <p:strVal val="#ppt_y"/>
                                          </p:val>
                                        </p:tav>
                                      </p:tavLst>
                                    </p:anim>
                                  </p:childTnLst>
                                </p:cTn>
                              </p:par>
                              <p:par>
                                <p:cTn id="52" presetID="1" presetClass="mediacall" presetSubtype="0" fill="hold" nodeType="withEffect">
                                  <p:stCondLst>
                                    <p:cond delay="0"/>
                                  </p:stCondLst>
                                  <p:childTnLst>
                                    <p:cmd type="call" cmd="playFrom(0.0)">
                                      <p:cBhvr>
                                        <p:cTn id="53" dur="1003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
                </p:tgtEl>
              </p:cMediaNode>
            </p:audio>
            <p:audio>
              <p:cMediaNode vol="80000">
                <p:cTn id="55" fill="hold" display="0">
                  <p:stCondLst>
                    <p:cond delay="indefinite"/>
                  </p:stCondLst>
                  <p:endCondLst>
                    <p:cond evt="onStopAudio" delay="0">
                      <p:tgtEl>
                        <p:sldTgt/>
                      </p:tgtEl>
                    </p:cond>
                  </p:endCondLst>
                </p:cTn>
                <p:tgtEl>
                  <p:spTgt spid="10"/>
                </p:tgtEl>
              </p:cMediaNode>
            </p:audio>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9"/>
                </p:tgtEl>
              </p:cMediaNode>
            </p:audio>
            <p:audio>
              <p:cMediaNode vol="80000">
                <p:cTn id="58" fill="hold" display="0">
                  <p:stCondLst>
                    <p:cond delay="indefinite"/>
                  </p:stCondLst>
                  <p:endCondLst>
                    <p:cond evt="onStopAudio" delay="0">
                      <p:tgtEl>
                        <p:sldTgt/>
                      </p:tgtEl>
                    </p:cond>
                  </p:endCondLst>
                </p:cTn>
                <p:tgtEl>
                  <p:spTgt spid="20"/>
                </p:tgtEl>
              </p:cMediaNode>
            </p:audio>
            <p:audio>
              <p:cMediaNode vol="80000">
                <p:cTn id="59" fill="hold" display="0">
                  <p:stCondLst>
                    <p:cond delay="indefinite"/>
                  </p:stCondLst>
                  <p:endCondLst>
                    <p:cond evt="onStopAudio" delay="0">
                      <p:tgtEl>
                        <p:sldTgt/>
                      </p:tgtEl>
                    </p:cond>
                  </p:endCondLst>
                </p:cTn>
                <p:tgtEl>
                  <p:spTgt spid="21"/>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E2B0AF2D-864B-A369-4F6D-648E0E01935C}"/>
              </a:ext>
            </a:extLst>
          </p:cNvPr>
          <p:cNvSpPr txBox="1"/>
          <p:nvPr/>
        </p:nvSpPr>
        <p:spPr>
          <a:xfrm>
            <a:off x="167526" y="1661545"/>
            <a:ext cx="6319776" cy="4524315"/>
          </a:xfrm>
          <a:prstGeom prst="rect">
            <a:avLst/>
          </a:prstGeom>
          <a:noFill/>
        </p:spPr>
        <p:txBody>
          <a:bodyPr wrap="square">
            <a:spAutoFit/>
          </a:bodyPr>
          <a:lstStyle/>
          <a:p>
            <a:pPr algn="r" rtl="1"/>
            <a:r>
              <a:rPr lang="fr-FR"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3</a:t>
            </a:r>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أهمية الإبداع والابتكار في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sp>
        <p:nvSpPr>
          <p:cNvPr id="4" name="Rectangle 3">
            <a:extLst>
              <a:ext uri="{FF2B5EF4-FFF2-40B4-BE49-F238E27FC236}">
                <a16:creationId xmlns:a16="http://schemas.microsoft.com/office/drawing/2014/main" id="{F2ADF69B-A34F-D106-7389-88183BEC527E}"/>
              </a:ext>
            </a:extLst>
          </p:cNvPr>
          <p:cNvSpPr/>
          <p:nvPr/>
        </p:nvSpPr>
        <p:spPr>
          <a:xfrm flipH="1">
            <a:off x="20655025" y="2745617"/>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ZoneTexte 4">
            <a:extLst>
              <a:ext uri="{FF2B5EF4-FFF2-40B4-BE49-F238E27FC236}">
                <a16:creationId xmlns:a16="http://schemas.microsoft.com/office/drawing/2014/main" id="{0D1E091E-0D70-0CE9-00C7-376ACBACFA85}"/>
              </a:ext>
            </a:extLst>
          </p:cNvPr>
          <p:cNvSpPr txBox="1"/>
          <p:nvPr/>
        </p:nvSpPr>
        <p:spPr>
          <a:xfrm>
            <a:off x="20727643" y="2820992"/>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7" name="Rectangle 6">
            <a:extLst>
              <a:ext uri="{FF2B5EF4-FFF2-40B4-BE49-F238E27FC236}">
                <a16:creationId xmlns:a16="http://schemas.microsoft.com/office/drawing/2014/main" id="{98DD47DD-A8AE-F324-6472-EC1121259588}"/>
              </a:ext>
            </a:extLst>
          </p:cNvPr>
          <p:cNvSpPr/>
          <p:nvPr/>
        </p:nvSpPr>
        <p:spPr>
          <a:xfrm flipH="1">
            <a:off x="16717224" y="1946754"/>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ZoneTexte 8">
            <a:extLst>
              <a:ext uri="{FF2B5EF4-FFF2-40B4-BE49-F238E27FC236}">
                <a16:creationId xmlns:a16="http://schemas.microsoft.com/office/drawing/2014/main" id="{81DA46AD-A038-A98D-8A87-8796384D8483}"/>
              </a:ext>
            </a:extLst>
          </p:cNvPr>
          <p:cNvSpPr txBox="1"/>
          <p:nvPr/>
        </p:nvSpPr>
        <p:spPr>
          <a:xfrm>
            <a:off x="16717221" y="2029713"/>
            <a:ext cx="351375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مراحل العملية الابتكارية</a:t>
            </a:r>
            <a:endParaRPr lang="fr-FR" sz="2000" dirty="0">
              <a:solidFill>
                <a:srgbClr val="002060"/>
              </a:solidFill>
              <a:latin typeface="AlGhadTV" panose="01000500000000020004" pitchFamily="2" charset="-78"/>
              <a:cs typeface="AlGhadTV" panose="01000500000000020004" pitchFamily="2" charset="-78"/>
            </a:endParaRPr>
          </a:p>
        </p:txBody>
      </p:sp>
      <p:sp>
        <p:nvSpPr>
          <p:cNvPr id="11" name="Rectangle 10">
            <a:extLst>
              <a:ext uri="{FF2B5EF4-FFF2-40B4-BE49-F238E27FC236}">
                <a16:creationId xmlns:a16="http://schemas.microsoft.com/office/drawing/2014/main" id="{D98B7B1B-D8A0-EDD7-50BC-3D7C871C7252}"/>
              </a:ext>
            </a:extLst>
          </p:cNvPr>
          <p:cNvSpPr/>
          <p:nvPr/>
        </p:nvSpPr>
        <p:spPr>
          <a:xfrm flipH="1">
            <a:off x="13036551" y="1230650"/>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id="{E9512DC1-32FA-4E6C-1CE4-38D29440319C}"/>
              </a:ext>
            </a:extLst>
          </p:cNvPr>
          <p:cNvSpPr txBox="1"/>
          <p:nvPr/>
        </p:nvSpPr>
        <p:spPr>
          <a:xfrm>
            <a:off x="13036551" y="1306025"/>
            <a:ext cx="3534183"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Rectangle 21">
            <a:extLst>
              <a:ext uri="{FF2B5EF4-FFF2-40B4-BE49-F238E27FC236}">
                <a16:creationId xmlns:a16="http://schemas.microsoft.com/office/drawing/2014/main" id="{1FD36918-8CD3-CCCE-53AD-6C1345766F17}"/>
              </a:ext>
            </a:extLst>
          </p:cNvPr>
          <p:cNvSpPr/>
          <p:nvPr/>
        </p:nvSpPr>
        <p:spPr>
          <a:xfrm flipH="1">
            <a:off x="24879018" y="3650499"/>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ZoneTexte 22">
            <a:extLst>
              <a:ext uri="{FF2B5EF4-FFF2-40B4-BE49-F238E27FC236}">
                <a16:creationId xmlns:a16="http://schemas.microsoft.com/office/drawing/2014/main" id="{9764402B-AE6E-7F63-4A0A-33B0FE2B05C4}"/>
              </a:ext>
            </a:extLst>
          </p:cNvPr>
          <p:cNvSpPr txBox="1"/>
          <p:nvPr/>
        </p:nvSpPr>
        <p:spPr>
          <a:xfrm>
            <a:off x="24951637" y="3723648"/>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أهمية الابتكار</a:t>
            </a:r>
            <a:endParaRPr lang="fr-FR" sz="2000" dirty="0">
              <a:solidFill>
                <a:srgbClr val="002060"/>
              </a:solidFill>
              <a:latin typeface="AlGhadTV" panose="01000500000000020004" pitchFamily="2" charset="-78"/>
              <a:cs typeface="AlGhadTV" panose="01000500000000020004" pitchFamily="2" charset="-78"/>
            </a:endParaRPr>
          </a:p>
        </p:txBody>
      </p:sp>
      <p:pic>
        <p:nvPicPr>
          <p:cNvPr id="25" name="Image 24">
            <a:extLst>
              <a:ext uri="{FF2B5EF4-FFF2-40B4-BE49-F238E27FC236}">
                <a16:creationId xmlns:a16="http://schemas.microsoft.com/office/drawing/2014/main" id="{CF010F69-D4FF-CABA-893E-57E1A3ABF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3360" y="929154"/>
            <a:ext cx="3947160" cy="5922221"/>
          </a:xfrm>
          <a:prstGeom prst="rect">
            <a:avLst/>
          </a:prstGeom>
          <a:effectLst>
            <a:outerShdw blurRad="50800" dist="38100" dir="16200000" sx="101000" sy="101000" rotWithShape="0">
              <a:prstClr val="black">
                <a:alpha val="40000"/>
              </a:prstClr>
            </a:outerShdw>
          </a:effectLst>
        </p:spPr>
      </p:pic>
      <p:sp>
        <p:nvSpPr>
          <p:cNvPr id="26" name="ZoneTexte 25">
            <a:extLst>
              <a:ext uri="{FF2B5EF4-FFF2-40B4-BE49-F238E27FC236}">
                <a16:creationId xmlns:a16="http://schemas.microsoft.com/office/drawing/2014/main" id="{2210332B-F034-CC1B-803B-8FFDC514BBB4}"/>
              </a:ext>
            </a:extLst>
          </p:cNvPr>
          <p:cNvSpPr txBox="1"/>
          <p:nvPr/>
        </p:nvSpPr>
        <p:spPr>
          <a:xfrm>
            <a:off x="245469" y="7334147"/>
            <a:ext cx="11701060" cy="4070345"/>
          </a:xfrm>
          <a:prstGeom prst="rect">
            <a:avLst/>
          </a:prstGeom>
          <a:noFill/>
        </p:spPr>
        <p:txBody>
          <a:bodyPr wrap="square">
            <a:spAutoFit/>
          </a:bodyPr>
          <a:lstStyle/>
          <a:p>
            <a:pPr algn="ctr" rtl="1">
              <a:lnSpc>
                <a:spcPct val="150000"/>
              </a:lnSpc>
            </a:pPr>
            <a:r>
              <a:rPr lang="ar-DZ" sz="4400" dirty="0">
                <a:solidFill>
                  <a:srgbClr val="002060"/>
                </a:solidFill>
                <a:latin typeface="Aljazeera" panose="02000000000000000000" pitchFamily="2" charset="-78"/>
                <a:ea typeface="Calibri" panose="020F0502020204030204" pitchFamily="34" charset="0"/>
                <a:cs typeface="Aljazeera" panose="02000000000000000000" pitchFamily="2" charset="-78"/>
              </a:rPr>
              <a:t>تمتع كل من الإبداع والابتكار بأهمية كبيرة وسط المؤسسات، فهو المحرك لها. فمن خلال تبني المقاولة لهذه النهج سوف تتمكن من رفع أداءها، وبالتالي تكمن أهمية الإبداع والابتكار بالنسبة للمقاولة فيما يلي:</a:t>
            </a:r>
          </a:p>
        </p:txBody>
      </p:sp>
      <p:pic>
        <p:nvPicPr>
          <p:cNvPr id="8" name="ElevenLabs_2024-07-10T16_41_19_Sarah_pre_s50_sb75_se0_b_m2(1)">
            <a:hlinkClick r:id="" action="ppaction://media"/>
            <a:extLst>
              <a:ext uri="{FF2B5EF4-FFF2-40B4-BE49-F238E27FC236}">
                <a16:creationId xmlns:a16="http://schemas.microsoft.com/office/drawing/2014/main" id="{57BDE824-346B-EAA3-CA98-BA20AE1942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2264" y="-2337598"/>
            <a:ext cx="487363" cy="487363"/>
          </a:xfrm>
          <a:prstGeom prst="rect">
            <a:avLst/>
          </a:prstGeom>
        </p:spPr>
      </p:pic>
    </p:spTree>
    <p:extLst>
      <p:ext uri="{BB962C8B-B14F-4D97-AF65-F5344CB8AC3E}">
        <p14:creationId xmlns:p14="http://schemas.microsoft.com/office/powerpoint/2010/main" val="3927598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05E4E5AE-7A1A-6C83-C176-8C029D01DE1E}"/>
              </a:ext>
            </a:extLst>
          </p:cNvPr>
          <p:cNvSpPr txBox="1"/>
          <p:nvPr/>
        </p:nvSpPr>
        <p:spPr>
          <a:xfrm>
            <a:off x="245469" y="2030627"/>
            <a:ext cx="11701060" cy="4070345"/>
          </a:xfrm>
          <a:prstGeom prst="rect">
            <a:avLst/>
          </a:prstGeom>
          <a:noFill/>
        </p:spPr>
        <p:txBody>
          <a:bodyPr wrap="square">
            <a:spAutoFit/>
          </a:bodyPr>
          <a:lstStyle/>
          <a:p>
            <a:pPr algn="ctr" rtl="1">
              <a:lnSpc>
                <a:spcPct val="150000"/>
              </a:lnSpc>
            </a:pPr>
            <a:r>
              <a:rPr lang="ar-DZ" sz="4400" dirty="0">
                <a:solidFill>
                  <a:srgbClr val="002060"/>
                </a:solidFill>
                <a:latin typeface="Aljazeera" panose="02000000000000000000" pitchFamily="2" charset="-78"/>
                <a:ea typeface="Calibri" panose="020F0502020204030204" pitchFamily="34" charset="0"/>
                <a:cs typeface="Aljazeera" panose="02000000000000000000" pitchFamily="2" charset="-78"/>
              </a:rPr>
              <a:t>تمتع كل من الإبداع والابتكار بأهمية كبيرة وسط المؤسسات، فهو المحرك لها. فمن خلال تبني المقاولة لهذه النهج سوف تتمكن من رفع أداءها، وبالتالي تكمن أهمية الإبداع والابتكار بالنسبة للمقاولة فيما يلي:</a:t>
            </a:r>
          </a:p>
        </p:txBody>
      </p:sp>
      <p:pic>
        <p:nvPicPr>
          <p:cNvPr id="8" name="Image 7">
            <a:extLst>
              <a:ext uri="{FF2B5EF4-FFF2-40B4-BE49-F238E27FC236}">
                <a16:creationId xmlns:a16="http://schemas.microsoft.com/office/drawing/2014/main" id="{E9A59A42-5E37-470C-9031-FE965952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5438" y="8366521"/>
            <a:ext cx="7147561" cy="10724023"/>
          </a:xfrm>
          <a:prstGeom prst="rect">
            <a:avLst/>
          </a:prstGeom>
          <a:effectLst>
            <a:outerShdw blurRad="50800" dist="38100" dir="16200000" sx="101000" sy="101000" rotWithShape="0">
              <a:prstClr val="black">
                <a:alpha val="40000"/>
              </a:prstClr>
            </a:outerShdw>
          </a:effectLst>
        </p:spPr>
      </p:pic>
      <p:sp>
        <p:nvSpPr>
          <p:cNvPr id="9" name="ZoneTexte 8">
            <a:extLst>
              <a:ext uri="{FF2B5EF4-FFF2-40B4-BE49-F238E27FC236}">
                <a16:creationId xmlns:a16="http://schemas.microsoft.com/office/drawing/2014/main" id="{C68084E0-119A-BC3A-D40A-B1FA33AFE124}"/>
              </a:ext>
            </a:extLst>
          </p:cNvPr>
          <p:cNvSpPr txBox="1"/>
          <p:nvPr/>
        </p:nvSpPr>
        <p:spPr>
          <a:xfrm>
            <a:off x="-19295033" y="9148371"/>
            <a:ext cx="17321452" cy="1569660"/>
          </a:xfrm>
          <a:prstGeom prst="rect">
            <a:avLst/>
          </a:prstGeom>
          <a:noFill/>
        </p:spPr>
        <p:txBody>
          <a:bodyPr wrap="square">
            <a:spAutoFit/>
          </a:bodyPr>
          <a:lstStyle/>
          <a:p>
            <a:pPr algn="r" rtl="1"/>
            <a:r>
              <a:rPr lang="fr-FR"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3</a:t>
            </a:r>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أهمية الإبداع والابتكار في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pic>
        <p:nvPicPr>
          <p:cNvPr id="3" name="ElevenLabs_2024-07-10T16_41_53_Sarah_pre_s50_sb75_se0_b_m2">
            <a:hlinkClick r:id="" action="ppaction://media"/>
            <a:extLst>
              <a:ext uri="{FF2B5EF4-FFF2-40B4-BE49-F238E27FC236}">
                <a16:creationId xmlns:a16="http://schemas.microsoft.com/office/drawing/2014/main" id="{3FB9A9D0-4D63-A8FD-A1A5-1D0F7354E0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43585" y="7054797"/>
            <a:ext cx="487363" cy="487363"/>
          </a:xfrm>
          <a:prstGeom prst="rect">
            <a:avLst/>
          </a:prstGeom>
        </p:spPr>
      </p:pic>
    </p:spTree>
    <p:extLst>
      <p:ext uri="{BB962C8B-B14F-4D97-AF65-F5344CB8AC3E}">
        <p14:creationId xmlns:p14="http://schemas.microsoft.com/office/powerpoint/2010/main" val="1594951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05E4E5AE-7A1A-6C83-C176-8C029D01DE1E}"/>
              </a:ext>
            </a:extLst>
          </p:cNvPr>
          <p:cNvSpPr txBox="1"/>
          <p:nvPr/>
        </p:nvSpPr>
        <p:spPr>
          <a:xfrm>
            <a:off x="245469" y="931032"/>
            <a:ext cx="11701060" cy="830997"/>
          </a:xfrm>
          <a:prstGeom prst="rect">
            <a:avLst/>
          </a:prstGeom>
          <a:noFill/>
        </p:spPr>
        <p:txBody>
          <a:bodyPr wrap="square">
            <a:spAutoFit/>
          </a:bodyPr>
          <a:lstStyle/>
          <a:p>
            <a:pPr algn="ct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تمتع كل من الإبداع والابتكار بأهمية كبيرة وسط المؤسسات، فهو المحرك لها. فمن خلال تبني المقاولة لهذه النهج سوف تتمكن من رفع أداءها، وبالتالي تكمن أهمية الإبداع والابتكار بالنسبة للمقاولة فيما يلي:</a:t>
            </a:r>
          </a:p>
        </p:txBody>
      </p:sp>
      <p:sp>
        <p:nvSpPr>
          <p:cNvPr id="5" name="Rectangle : coins arrondis 4">
            <a:extLst>
              <a:ext uri="{FF2B5EF4-FFF2-40B4-BE49-F238E27FC236}">
                <a16:creationId xmlns:a16="http://schemas.microsoft.com/office/drawing/2014/main" id="{F5602B8C-BE5F-0800-2D4C-EF18FC6583E1}"/>
              </a:ext>
            </a:extLst>
          </p:cNvPr>
          <p:cNvSpPr/>
          <p:nvPr/>
        </p:nvSpPr>
        <p:spPr>
          <a:xfrm>
            <a:off x="9342120" y="2235200"/>
            <a:ext cx="2604408" cy="4450080"/>
          </a:xfrm>
          <a:prstGeom prst="roundRect">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3200" dirty="0">
                <a:solidFill>
                  <a:schemeClr val="tx1"/>
                </a:solidFill>
                <a:latin typeface="Aljazeera" panose="02000000000000000000" pitchFamily="2" charset="-78"/>
                <a:cs typeface="Aljazeera" panose="02000000000000000000" pitchFamily="2" charset="-78"/>
              </a:rPr>
              <a:t>تطوير وتنمية قدرات الأفراد داخل المقاولة والتأثير على سلوكياتهم وتوجهاتهم</a:t>
            </a:r>
            <a:endParaRPr lang="fr-FR" sz="3200" dirty="0">
              <a:solidFill>
                <a:schemeClr val="tx1"/>
              </a:solidFill>
              <a:latin typeface="Aljazeera" panose="02000000000000000000" pitchFamily="2" charset="-78"/>
              <a:cs typeface="Aljazeera" panose="02000000000000000000" pitchFamily="2" charset="-78"/>
            </a:endParaRPr>
          </a:p>
        </p:txBody>
      </p:sp>
      <p:sp>
        <p:nvSpPr>
          <p:cNvPr id="7" name="Ellipse 6">
            <a:extLst>
              <a:ext uri="{FF2B5EF4-FFF2-40B4-BE49-F238E27FC236}">
                <a16:creationId xmlns:a16="http://schemas.microsoft.com/office/drawing/2014/main" id="{37D97B48-197C-ABFC-4984-E72845E86D38}"/>
              </a:ext>
            </a:extLst>
          </p:cNvPr>
          <p:cNvSpPr/>
          <p:nvPr/>
        </p:nvSpPr>
        <p:spPr>
          <a:xfrm>
            <a:off x="10103052" y="1695200"/>
            <a:ext cx="1080000" cy="1080000"/>
          </a:xfrm>
          <a:prstGeom prst="ellipse">
            <a:avLst/>
          </a:prstGeom>
          <a:solidFill>
            <a:schemeClr val="accent6">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5400" dirty="0">
                <a:latin typeface="Aljazeera" panose="02000000000000000000" pitchFamily="2" charset="-78"/>
                <a:cs typeface="Aljazeera" panose="02000000000000000000" pitchFamily="2" charset="-78"/>
              </a:rPr>
              <a:t>01</a:t>
            </a:r>
            <a:endParaRPr lang="fr-FR" sz="1050" dirty="0">
              <a:latin typeface="Aljazeera" panose="02000000000000000000" pitchFamily="2" charset="-78"/>
              <a:cs typeface="Aljazeera" panose="02000000000000000000" pitchFamily="2" charset="-78"/>
            </a:endParaRPr>
          </a:p>
        </p:txBody>
      </p:sp>
      <p:sp>
        <p:nvSpPr>
          <p:cNvPr id="10" name="Rectangle : coins arrondis 9">
            <a:extLst>
              <a:ext uri="{FF2B5EF4-FFF2-40B4-BE49-F238E27FC236}">
                <a16:creationId xmlns:a16="http://schemas.microsoft.com/office/drawing/2014/main" id="{DC8B9106-627E-10FD-CB5A-34DC3ADD55EA}"/>
              </a:ext>
            </a:extLst>
          </p:cNvPr>
          <p:cNvSpPr/>
          <p:nvPr/>
        </p:nvSpPr>
        <p:spPr>
          <a:xfrm>
            <a:off x="6433444" y="2235200"/>
            <a:ext cx="2604408" cy="4450080"/>
          </a:xfrm>
          <a:prstGeom prst="round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700" dirty="0">
                <a:solidFill>
                  <a:schemeClr val="tx1"/>
                </a:solidFill>
                <a:latin typeface="Aljazeera" panose="02000000000000000000" pitchFamily="2" charset="-78"/>
                <a:cs typeface="Aljazeera" panose="02000000000000000000" pitchFamily="2" charset="-78"/>
              </a:rPr>
              <a:t>يساعد المقاول على تجاوز المعوقات الشخصية التي تحول دون قدرته على التعبير عن إمكانياته الإبداعية والابتكارية</a:t>
            </a:r>
            <a:endParaRPr lang="fr-FR" sz="2700" dirty="0">
              <a:solidFill>
                <a:schemeClr val="tx1"/>
              </a:solidFill>
              <a:latin typeface="Aljazeera" panose="02000000000000000000" pitchFamily="2" charset="-78"/>
              <a:cs typeface="Aljazeera" panose="02000000000000000000" pitchFamily="2" charset="-78"/>
            </a:endParaRPr>
          </a:p>
        </p:txBody>
      </p:sp>
      <p:sp>
        <p:nvSpPr>
          <p:cNvPr id="11" name="Rectangle : coins arrondis 10">
            <a:extLst>
              <a:ext uri="{FF2B5EF4-FFF2-40B4-BE49-F238E27FC236}">
                <a16:creationId xmlns:a16="http://schemas.microsoft.com/office/drawing/2014/main" id="{6363D0DD-6361-6A10-2653-2BCC19129665}"/>
              </a:ext>
            </a:extLst>
          </p:cNvPr>
          <p:cNvSpPr/>
          <p:nvPr/>
        </p:nvSpPr>
        <p:spPr>
          <a:xfrm>
            <a:off x="3154149" y="2235200"/>
            <a:ext cx="2604408" cy="4450080"/>
          </a:xfrm>
          <a:prstGeom prst="roundRect">
            <a:avLst/>
          </a:prstGeom>
          <a:solidFill>
            <a:schemeClr val="accent4">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600" dirty="0">
                <a:solidFill>
                  <a:schemeClr val="tx1"/>
                </a:solidFill>
                <a:latin typeface="Aljazeera" panose="02000000000000000000" pitchFamily="2" charset="-78"/>
                <a:cs typeface="Aljazeera" panose="02000000000000000000" pitchFamily="2" charset="-78"/>
              </a:rPr>
              <a:t>يساعد المقاولين على إعادة تحديد أهدافهم وتصوراتهم عن العمل وبالتالي قدرتهم على الظهور بصورة إبداعية متجددة ومستمرة</a:t>
            </a:r>
            <a:endParaRPr lang="fr-FR" sz="2600" dirty="0">
              <a:solidFill>
                <a:schemeClr val="tx1"/>
              </a:solidFill>
              <a:latin typeface="Aljazeera" panose="02000000000000000000" pitchFamily="2" charset="-78"/>
              <a:cs typeface="Aljazeera" panose="02000000000000000000" pitchFamily="2" charset="-78"/>
            </a:endParaRPr>
          </a:p>
        </p:txBody>
      </p:sp>
      <p:sp>
        <p:nvSpPr>
          <p:cNvPr id="12" name="Rectangle : coins arrondis 11">
            <a:extLst>
              <a:ext uri="{FF2B5EF4-FFF2-40B4-BE49-F238E27FC236}">
                <a16:creationId xmlns:a16="http://schemas.microsoft.com/office/drawing/2014/main" id="{AEA5334A-0E76-25F1-C17C-3B1CF7C0D089}"/>
              </a:ext>
            </a:extLst>
          </p:cNvPr>
          <p:cNvSpPr/>
          <p:nvPr/>
        </p:nvSpPr>
        <p:spPr>
          <a:xfrm>
            <a:off x="245473" y="2235200"/>
            <a:ext cx="2604408" cy="4450080"/>
          </a:xfrm>
          <a:prstGeom prst="roundRect">
            <a:avLst/>
          </a:prstGeom>
          <a:solidFill>
            <a:schemeClr val="accent3">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800" dirty="0">
                <a:solidFill>
                  <a:schemeClr val="tx1"/>
                </a:solidFill>
                <a:latin typeface="Aljazeera" panose="02000000000000000000" pitchFamily="2" charset="-78"/>
                <a:cs typeface="Aljazeera" panose="02000000000000000000" pitchFamily="2" charset="-78"/>
              </a:rPr>
              <a:t>يحول الابتكار والإبداع الأفكار إلى منتجات أو خدمات جديدة، ما يحقق ويدفع بالمقاولة للحصول على مراكز متقدمة ومتميزة</a:t>
            </a:r>
            <a:endParaRPr lang="fr-FR" sz="2800" dirty="0">
              <a:solidFill>
                <a:schemeClr val="tx1"/>
              </a:solidFill>
              <a:latin typeface="Aljazeera" panose="02000000000000000000" pitchFamily="2" charset="-78"/>
              <a:cs typeface="Aljazeera" panose="02000000000000000000" pitchFamily="2" charset="-78"/>
            </a:endParaRPr>
          </a:p>
        </p:txBody>
      </p:sp>
      <p:sp>
        <p:nvSpPr>
          <p:cNvPr id="13" name="Ellipse 12">
            <a:extLst>
              <a:ext uri="{FF2B5EF4-FFF2-40B4-BE49-F238E27FC236}">
                <a16:creationId xmlns:a16="http://schemas.microsoft.com/office/drawing/2014/main" id="{0BABE54C-BDA9-F9A7-6DF6-27AFAB7E99A9}"/>
              </a:ext>
            </a:extLst>
          </p:cNvPr>
          <p:cNvSpPr/>
          <p:nvPr/>
        </p:nvSpPr>
        <p:spPr>
          <a:xfrm>
            <a:off x="7195648" y="1695200"/>
            <a:ext cx="1080000" cy="1080000"/>
          </a:xfrm>
          <a:prstGeom prst="ellipse">
            <a:avLst/>
          </a:prstGeom>
          <a:solidFill>
            <a:schemeClr val="accent5">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000" dirty="0">
                <a:latin typeface="Aljazeera" panose="02000000000000000000" pitchFamily="2" charset="-78"/>
                <a:cs typeface="Aljazeera" panose="02000000000000000000" pitchFamily="2" charset="-78"/>
              </a:rPr>
              <a:t>02</a:t>
            </a:r>
          </a:p>
        </p:txBody>
      </p:sp>
      <p:sp>
        <p:nvSpPr>
          <p:cNvPr id="14" name="Ellipse 13">
            <a:extLst>
              <a:ext uri="{FF2B5EF4-FFF2-40B4-BE49-F238E27FC236}">
                <a16:creationId xmlns:a16="http://schemas.microsoft.com/office/drawing/2014/main" id="{B2553606-1872-3B69-7F24-2F17EFBFC8FA}"/>
              </a:ext>
            </a:extLst>
          </p:cNvPr>
          <p:cNvSpPr/>
          <p:nvPr/>
        </p:nvSpPr>
        <p:spPr>
          <a:xfrm>
            <a:off x="3916353" y="1695200"/>
            <a:ext cx="1080000" cy="1080000"/>
          </a:xfrm>
          <a:prstGeom prst="ellipse">
            <a:avLst/>
          </a:prstGeom>
          <a:solidFill>
            <a:schemeClr val="accent4">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000" dirty="0">
                <a:latin typeface="Aljazeera" panose="02000000000000000000" pitchFamily="2" charset="-78"/>
                <a:cs typeface="Aljazeera" panose="02000000000000000000" pitchFamily="2" charset="-78"/>
              </a:rPr>
              <a:t>03</a:t>
            </a:r>
          </a:p>
        </p:txBody>
      </p:sp>
      <p:sp>
        <p:nvSpPr>
          <p:cNvPr id="16" name="Ellipse 15">
            <a:extLst>
              <a:ext uri="{FF2B5EF4-FFF2-40B4-BE49-F238E27FC236}">
                <a16:creationId xmlns:a16="http://schemas.microsoft.com/office/drawing/2014/main" id="{EE68F685-A930-D845-1351-2445CFE91DF2}"/>
              </a:ext>
            </a:extLst>
          </p:cNvPr>
          <p:cNvSpPr/>
          <p:nvPr/>
        </p:nvSpPr>
        <p:spPr>
          <a:xfrm>
            <a:off x="1008948" y="1695200"/>
            <a:ext cx="1080000" cy="1080000"/>
          </a:xfrm>
          <a:prstGeom prst="ellipse">
            <a:avLst/>
          </a:prstGeom>
          <a:solidFill>
            <a:schemeClr val="accent3">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dirty="0">
                <a:latin typeface="Aljazeera" panose="02000000000000000000" pitchFamily="2" charset="-78"/>
                <a:cs typeface="Aljazeera" panose="02000000000000000000" pitchFamily="2" charset="-78"/>
              </a:rPr>
              <a:t>04</a:t>
            </a:r>
            <a:endParaRPr lang="fr-FR" sz="5000" dirty="0">
              <a:latin typeface="Aljazeera" panose="02000000000000000000" pitchFamily="2" charset="-78"/>
              <a:cs typeface="Aljazeera" panose="02000000000000000000" pitchFamily="2" charset="-78"/>
            </a:endParaRPr>
          </a:p>
        </p:txBody>
      </p:sp>
      <p:sp>
        <p:nvSpPr>
          <p:cNvPr id="18" name="ZoneTexte 17">
            <a:extLst>
              <a:ext uri="{FF2B5EF4-FFF2-40B4-BE49-F238E27FC236}">
                <a16:creationId xmlns:a16="http://schemas.microsoft.com/office/drawing/2014/main" id="{6B5EBD58-821F-5E94-54E3-69C945551431}"/>
              </a:ext>
            </a:extLst>
          </p:cNvPr>
          <p:cNvSpPr txBox="1"/>
          <p:nvPr/>
        </p:nvSpPr>
        <p:spPr>
          <a:xfrm>
            <a:off x="245468" y="7236946"/>
            <a:ext cx="11701060" cy="3054682"/>
          </a:xfrm>
          <a:prstGeom prst="rect">
            <a:avLst/>
          </a:prstGeom>
          <a:noFill/>
        </p:spPr>
        <p:txBody>
          <a:bodyPr wrap="square">
            <a:spAutoFit/>
          </a:bodyPr>
          <a:lstStyle/>
          <a:p>
            <a:pPr algn="ctr" rtl="1">
              <a:lnSpc>
                <a:spcPct val="150000"/>
              </a:lnSpc>
            </a:pPr>
            <a:r>
              <a:rPr lang="ar-DZ" sz="4400" dirty="0">
                <a:solidFill>
                  <a:srgbClr val="002060"/>
                </a:solidFill>
                <a:latin typeface="Aljazeera" panose="02000000000000000000" pitchFamily="2" charset="-78"/>
                <a:ea typeface="Calibri" panose="020F0502020204030204" pitchFamily="34" charset="0"/>
                <a:cs typeface="Aljazeera" panose="02000000000000000000" pitchFamily="2" charset="-78"/>
              </a:rPr>
              <a:t>ولتحقيق كل من الابتكار والإبداع داخل المقاولة وبالشكل المطلوب، فهناك العديد من الخصائص الواجب توفرها في المقاول، والمفصلة:</a:t>
            </a:r>
          </a:p>
        </p:txBody>
      </p:sp>
      <p:pic>
        <p:nvPicPr>
          <p:cNvPr id="3" name="ElevenLabs_2024-07-10T16_42_05_Sarah_pre_s50_sb75_se0_b_m2">
            <a:hlinkClick r:id="" action="ppaction://media"/>
            <a:extLst>
              <a:ext uri="{FF2B5EF4-FFF2-40B4-BE49-F238E27FC236}">
                <a16:creationId xmlns:a16="http://schemas.microsoft.com/office/drawing/2014/main" id="{866D2C63-4777-F564-561D-E2BBF6502F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451642" y="-1806427"/>
            <a:ext cx="487363" cy="487363"/>
          </a:xfrm>
          <a:prstGeom prst="rect">
            <a:avLst/>
          </a:prstGeom>
        </p:spPr>
      </p:pic>
      <p:pic>
        <p:nvPicPr>
          <p:cNvPr id="4" name="ElevenLabs_2024-07-10T16_42_35_Sarah_pre_s50_sb75_se0_b_m2">
            <a:hlinkClick r:id="" action="ppaction://media"/>
            <a:extLst>
              <a:ext uri="{FF2B5EF4-FFF2-40B4-BE49-F238E27FC236}">
                <a16:creationId xmlns:a16="http://schemas.microsoft.com/office/drawing/2014/main" id="{0DB1B385-8290-5A99-F3CA-5525B855B72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957500" y="-2293790"/>
            <a:ext cx="487363" cy="487363"/>
          </a:xfrm>
          <a:prstGeom prst="rect">
            <a:avLst/>
          </a:prstGeom>
        </p:spPr>
      </p:pic>
      <p:pic>
        <p:nvPicPr>
          <p:cNvPr id="8" name="ElevenLabs_2024-07-10T16_42_52_Sarah_pre_s50_sb75_se0_b_m2">
            <a:hlinkClick r:id="" action="ppaction://media"/>
            <a:extLst>
              <a:ext uri="{FF2B5EF4-FFF2-40B4-BE49-F238E27FC236}">
                <a16:creationId xmlns:a16="http://schemas.microsoft.com/office/drawing/2014/main" id="{DB49B7DF-3EE7-118C-7F0A-87A3F9596FF5}"/>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996353" y="-2830502"/>
            <a:ext cx="487363" cy="487363"/>
          </a:xfrm>
          <a:prstGeom prst="rect">
            <a:avLst/>
          </a:prstGeom>
        </p:spPr>
      </p:pic>
      <p:pic>
        <p:nvPicPr>
          <p:cNvPr id="9" name="ElevenLabs_2024-07-10T16_43_36_Sarah_pre_s50_sb75_se0_b_m2">
            <a:hlinkClick r:id="" action="ppaction://media"/>
            <a:extLst>
              <a:ext uri="{FF2B5EF4-FFF2-40B4-BE49-F238E27FC236}">
                <a16:creationId xmlns:a16="http://schemas.microsoft.com/office/drawing/2014/main" id="{43EB000A-5EED-72C6-DE7B-0C1888884EF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5851525" y="-1707575"/>
            <a:ext cx="487363" cy="487363"/>
          </a:xfrm>
          <a:prstGeom prst="rect">
            <a:avLst/>
          </a:prstGeom>
        </p:spPr>
      </p:pic>
    </p:spTree>
    <p:extLst>
      <p:ext uri="{BB962C8B-B14F-4D97-AF65-F5344CB8AC3E}">
        <p14:creationId xmlns:p14="http://schemas.microsoft.com/office/powerpoint/2010/main" val="2004729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6347"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1" presetClass="mediacall" presetSubtype="0" fill="hold" nodeType="withEffect">
                                  <p:stCondLst>
                                    <p:cond delay="0"/>
                                  </p:stCondLst>
                                  <p:childTnLst>
                                    <p:cmd type="call" cmd="playFrom(0.0)">
                                      <p:cBhvr>
                                        <p:cTn id="32" dur="10031" fill="hold"/>
                                        <p:tgtEl>
                                          <p:spTgt spid="4"/>
                                        </p:tgtEl>
                                      </p:cBhvr>
                                    </p:cmd>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10448" fill="hold"/>
                                        <p:tgtEl>
                                          <p:spTgt spid="8"/>
                                        </p:tgtEl>
                                      </p:cBhvr>
                                    </p:cmd>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par>
                          <p:cTn id="55" fill="hold">
                            <p:stCondLst>
                              <p:cond delay="500"/>
                            </p:stCondLst>
                            <p:childTnLst>
                              <p:par>
                                <p:cTn id="56" presetID="47"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1" presetClass="mediacall" presetSubtype="0" fill="hold" nodeType="withEffect">
                                  <p:stCondLst>
                                    <p:cond delay="0"/>
                                  </p:stCondLst>
                                  <p:childTnLst>
                                    <p:cmd type="call" cmd="playFrom(0.0)">
                                      <p:cBhvr>
                                        <p:cTn id="62" dur="108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3"/>
                </p:tgtEl>
              </p:cMediaNode>
            </p:audio>
            <p:audio>
              <p:cMediaNode vol="80000">
                <p:cTn id="64" fill="hold" display="0">
                  <p:stCondLst>
                    <p:cond delay="indefinite"/>
                  </p:stCondLst>
                  <p:endCondLst>
                    <p:cond evt="onStopAudio" delay="0">
                      <p:tgtEl>
                        <p:sldTgt/>
                      </p:tgtEl>
                    </p:cond>
                  </p:endCondLst>
                </p:cTn>
                <p:tgtEl>
                  <p:spTgt spid="4"/>
                </p:tgtEl>
              </p:cMediaNode>
            </p:audio>
            <p:audio>
              <p:cMediaNode vol="80000">
                <p:cTn id="65" fill="hold" display="0">
                  <p:stCondLst>
                    <p:cond delay="indefinite"/>
                  </p:stCondLst>
                  <p:endCondLst>
                    <p:cond evt="onStopAudio" delay="0">
                      <p:tgtEl>
                        <p:sldTgt/>
                      </p:tgtEl>
                    </p:cond>
                  </p:endCondLst>
                </p:cTn>
                <p:tgtEl>
                  <p:spTgt spid="8"/>
                </p:tgtEl>
              </p:cMediaNode>
            </p:audio>
            <p:audio>
              <p:cMediaNode vol="80000">
                <p:cTn id="66" fill="hold" display="0">
                  <p:stCondLst>
                    <p:cond delay="indefinite"/>
                  </p:stCondLst>
                  <p:endCondLst>
                    <p:cond evt="onStopAudio" delay="0">
                      <p:tgtEl>
                        <p:sldTgt/>
                      </p:tgtEl>
                    </p:cond>
                  </p:endCondLst>
                </p:cTn>
                <p:tgtEl>
                  <p:spTgt spid="9"/>
                </p:tgtEl>
              </p:cMediaNode>
            </p:audio>
          </p:childTnLst>
        </p:cTn>
      </p:par>
    </p:tnLst>
    <p:bldLst>
      <p:bldP spid="5" grpId="0" animBg="1"/>
      <p:bldP spid="7" grpId="0" animBg="1"/>
      <p:bldP spid="10" grpId="0" animBg="1"/>
      <p:bldP spid="11" grpId="0" animBg="1"/>
      <p:bldP spid="12" grpId="0" animBg="1"/>
      <p:bldP spid="13" grpId="0" animBg="1"/>
      <p:bldP spid="14" grpId="0" animBg="1"/>
      <p:bldP spid="1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05E4E5AE-7A1A-6C83-C176-8C029D01DE1E}"/>
              </a:ext>
            </a:extLst>
          </p:cNvPr>
          <p:cNvSpPr txBox="1"/>
          <p:nvPr/>
        </p:nvSpPr>
        <p:spPr>
          <a:xfrm>
            <a:off x="245469" y="2030627"/>
            <a:ext cx="11701060" cy="3054682"/>
          </a:xfrm>
          <a:prstGeom prst="rect">
            <a:avLst/>
          </a:prstGeom>
          <a:noFill/>
        </p:spPr>
        <p:txBody>
          <a:bodyPr wrap="square">
            <a:spAutoFit/>
          </a:bodyPr>
          <a:lstStyle/>
          <a:p>
            <a:pPr algn="ctr" rtl="1">
              <a:lnSpc>
                <a:spcPct val="150000"/>
              </a:lnSpc>
            </a:pPr>
            <a:r>
              <a:rPr lang="ar-DZ" sz="4400" dirty="0">
                <a:solidFill>
                  <a:srgbClr val="002060"/>
                </a:solidFill>
                <a:latin typeface="Aljazeera" panose="02000000000000000000" pitchFamily="2" charset="-78"/>
                <a:ea typeface="Calibri" panose="020F0502020204030204" pitchFamily="34" charset="0"/>
                <a:cs typeface="Aljazeera" panose="02000000000000000000" pitchFamily="2" charset="-78"/>
              </a:rPr>
              <a:t>ولتحقيق كل من الابتكار والإبداع داخل المقاولة وبالشكل المطلوب، فهناك العديد من الخصائص الواجب توفرها في المقاول، والمفصلة:</a:t>
            </a:r>
          </a:p>
        </p:txBody>
      </p:sp>
      <p:sp>
        <p:nvSpPr>
          <p:cNvPr id="3" name="ZoneTexte 2">
            <a:extLst>
              <a:ext uri="{FF2B5EF4-FFF2-40B4-BE49-F238E27FC236}">
                <a16:creationId xmlns:a16="http://schemas.microsoft.com/office/drawing/2014/main" id="{B57A8FD8-4CAA-5222-4586-627AF25DB08A}"/>
              </a:ext>
            </a:extLst>
          </p:cNvPr>
          <p:cNvSpPr txBox="1"/>
          <p:nvPr/>
        </p:nvSpPr>
        <p:spPr>
          <a:xfrm>
            <a:off x="245468" y="-2710450"/>
            <a:ext cx="11701060" cy="830997"/>
          </a:xfrm>
          <a:prstGeom prst="rect">
            <a:avLst/>
          </a:prstGeom>
          <a:noFill/>
        </p:spPr>
        <p:txBody>
          <a:bodyPr wrap="square">
            <a:spAutoFit/>
          </a:bodyPr>
          <a:lstStyle/>
          <a:p>
            <a:pPr algn="ct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تمتع كل من الإبداع والابتكار بأهمية كبيرة وسط المؤسسات، فهو المحرك لها. فمن خلال تبني المقاولة لهذه النهج سوف تتمكن من رفع أداءها، وبالتالي تكمن أهمية الإبداع والابتكار بالنسبة للمقاولة فيما يلي:</a:t>
            </a:r>
          </a:p>
        </p:txBody>
      </p:sp>
      <p:sp>
        <p:nvSpPr>
          <p:cNvPr id="4" name="Rectangle : coins arrondis 3">
            <a:extLst>
              <a:ext uri="{FF2B5EF4-FFF2-40B4-BE49-F238E27FC236}">
                <a16:creationId xmlns:a16="http://schemas.microsoft.com/office/drawing/2014/main" id="{411ECFC6-47BB-FE86-2F32-248BE7055731}"/>
              </a:ext>
            </a:extLst>
          </p:cNvPr>
          <p:cNvSpPr/>
          <p:nvPr/>
        </p:nvSpPr>
        <p:spPr>
          <a:xfrm>
            <a:off x="19004280" y="-2710450"/>
            <a:ext cx="2604408" cy="4450080"/>
          </a:xfrm>
          <a:prstGeom prst="roundRect">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3200" dirty="0">
                <a:solidFill>
                  <a:schemeClr val="tx1"/>
                </a:solidFill>
                <a:latin typeface="Aljazeera" panose="02000000000000000000" pitchFamily="2" charset="-78"/>
                <a:cs typeface="Aljazeera" panose="02000000000000000000" pitchFamily="2" charset="-78"/>
              </a:rPr>
              <a:t>تطوير وتنمية قدرات الأفراد داخل المقاولة والتأثير على سلوكياتهم وتوجهاتهم</a:t>
            </a:r>
            <a:endParaRPr lang="fr-FR" sz="3200" dirty="0">
              <a:solidFill>
                <a:schemeClr val="tx1"/>
              </a:solidFill>
              <a:latin typeface="Aljazeera" panose="02000000000000000000" pitchFamily="2" charset="-78"/>
              <a:cs typeface="Aljazeera" panose="02000000000000000000" pitchFamily="2" charset="-78"/>
            </a:endParaRPr>
          </a:p>
        </p:txBody>
      </p:sp>
      <p:sp>
        <p:nvSpPr>
          <p:cNvPr id="5" name="Ellipse 4">
            <a:extLst>
              <a:ext uri="{FF2B5EF4-FFF2-40B4-BE49-F238E27FC236}">
                <a16:creationId xmlns:a16="http://schemas.microsoft.com/office/drawing/2014/main" id="{BE68248A-BD58-5048-081F-73EAAD122DBC}"/>
              </a:ext>
            </a:extLst>
          </p:cNvPr>
          <p:cNvSpPr/>
          <p:nvPr/>
        </p:nvSpPr>
        <p:spPr>
          <a:xfrm>
            <a:off x="19765212" y="-3250450"/>
            <a:ext cx="1080000" cy="1080000"/>
          </a:xfrm>
          <a:prstGeom prst="ellipse">
            <a:avLst/>
          </a:prstGeom>
          <a:solidFill>
            <a:schemeClr val="accent6">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5400" dirty="0">
                <a:latin typeface="Aljazeera" panose="02000000000000000000" pitchFamily="2" charset="-78"/>
                <a:cs typeface="Aljazeera" panose="02000000000000000000" pitchFamily="2" charset="-78"/>
              </a:rPr>
              <a:t>01</a:t>
            </a:r>
            <a:endParaRPr lang="fr-FR" sz="1050" dirty="0">
              <a:latin typeface="Aljazeera" panose="02000000000000000000" pitchFamily="2" charset="-78"/>
              <a:cs typeface="Aljazeera" panose="02000000000000000000" pitchFamily="2" charset="-78"/>
            </a:endParaRPr>
          </a:p>
        </p:txBody>
      </p:sp>
      <p:sp>
        <p:nvSpPr>
          <p:cNvPr id="7" name="Rectangle : coins arrondis 6">
            <a:extLst>
              <a:ext uri="{FF2B5EF4-FFF2-40B4-BE49-F238E27FC236}">
                <a16:creationId xmlns:a16="http://schemas.microsoft.com/office/drawing/2014/main" id="{04C50A30-F9DE-BB37-1404-42A49B2B6E48}"/>
              </a:ext>
            </a:extLst>
          </p:cNvPr>
          <p:cNvSpPr/>
          <p:nvPr/>
        </p:nvSpPr>
        <p:spPr>
          <a:xfrm>
            <a:off x="19004280" y="6640972"/>
            <a:ext cx="2604408" cy="4450080"/>
          </a:xfrm>
          <a:prstGeom prst="round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700" dirty="0">
                <a:solidFill>
                  <a:schemeClr val="tx1"/>
                </a:solidFill>
                <a:latin typeface="Aljazeera" panose="02000000000000000000" pitchFamily="2" charset="-78"/>
                <a:cs typeface="Aljazeera" panose="02000000000000000000" pitchFamily="2" charset="-78"/>
              </a:rPr>
              <a:t>يساعد المقاول على تجاوز المعوقات الشخصية التي تحول دون قدرته على التعبير عن إمكانياته الإبداعية والابتكارية</a:t>
            </a:r>
            <a:endParaRPr lang="fr-FR" sz="2700" dirty="0">
              <a:solidFill>
                <a:schemeClr val="tx1"/>
              </a:solidFill>
              <a:latin typeface="Aljazeera" panose="02000000000000000000" pitchFamily="2" charset="-78"/>
              <a:cs typeface="Aljazeera" panose="02000000000000000000" pitchFamily="2" charset="-78"/>
            </a:endParaRPr>
          </a:p>
        </p:txBody>
      </p:sp>
      <p:sp>
        <p:nvSpPr>
          <p:cNvPr id="10" name="Rectangle : coins arrondis 9">
            <a:extLst>
              <a:ext uri="{FF2B5EF4-FFF2-40B4-BE49-F238E27FC236}">
                <a16:creationId xmlns:a16="http://schemas.microsoft.com/office/drawing/2014/main" id="{50A38DA6-B53F-6328-06BC-3FACF76A428A}"/>
              </a:ext>
            </a:extLst>
          </p:cNvPr>
          <p:cNvSpPr/>
          <p:nvPr/>
        </p:nvSpPr>
        <p:spPr>
          <a:xfrm>
            <a:off x="-9416692" y="6640972"/>
            <a:ext cx="2604408" cy="4450080"/>
          </a:xfrm>
          <a:prstGeom prst="roundRect">
            <a:avLst/>
          </a:prstGeom>
          <a:solidFill>
            <a:schemeClr val="accent4">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600" dirty="0">
                <a:solidFill>
                  <a:schemeClr val="tx1"/>
                </a:solidFill>
                <a:latin typeface="Aljazeera" panose="02000000000000000000" pitchFamily="2" charset="-78"/>
                <a:cs typeface="Aljazeera" panose="02000000000000000000" pitchFamily="2" charset="-78"/>
              </a:rPr>
              <a:t>يساعد المقاولين على إعادة تحديد أهدافهم وتصوراتهم عن العمل وبالتالي قدرتهم على الظهور بصورة إبداعية متجددة ومستمرة</a:t>
            </a:r>
            <a:endParaRPr lang="fr-FR" sz="2600" dirty="0">
              <a:solidFill>
                <a:schemeClr val="tx1"/>
              </a:solidFill>
              <a:latin typeface="Aljazeera" panose="02000000000000000000" pitchFamily="2" charset="-78"/>
              <a:cs typeface="Aljazeera" panose="02000000000000000000" pitchFamily="2" charset="-78"/>
            </a:endParaRPr>
          </a:p>
        </p:txBody>
      </p:sp>
      <p:sp>
        <p:nvSpPr>
          <p:cNvPr id="11" name="Rectangle : coins arrondis 10">
            <a:extLst>
              <a:ext uri="{FF2B5EF4-FFF2-40B4-BE49-F238E27FC236}">
                <a16:creationId xmlns:a16="http://schemas.microsoft.com/office/drawing/2014/main" id="{3ED4D900-2B29-A4C5-9311-EAF0EEE75692}"/>
              </a:ext>
            </a:extLst>
          </p:cNvPr>
          <p:cNvSpPr/>
          <p:nvPr/>
        </p:nvSpPr>
        <p:spPr>
          <a:xfrm>
            <a:off x="-9416692" y="-2710450"/>
            <a:ext cx="2604408" cy="4450080"/>
          </a:xfrm>
          <a:prstGeom prst="roundRect">
            <a:avLst/>
          </a:prstGeom>
          <a:solidFill>
            <a:schemeClr val="accent3">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800" dirty="0">
                <a:solidFill>
                  <a:schemeClr val="tx1"/>
                </a:solidFill>
                <a:latin typeface="Aljazeera" panose="02000000000000000000" pitchFamily="2" charset="-78"/>
                <a:cs typeface="Aljazeera" panose="02000000000000000000" pitchFamily="2" charset="-78"/>
              </a:rPr>
              <a:t>يحول الابتكار والإبداع الأفكار إلى منتجات أو خدمات جديدة، ما يحقق ويدفع بالمقاولة للحصول على مراكز متقدمة ومتميزة</a:t>
            </a:r>
            <a:endParaRPr lang="fr-FR" sz="2800" dirty="0">
              <a:solidFill>
                <a:schemeClr val="tx1"/>
              </a:solidFill>
              <a:latin typeface="Aljazeera" panose="02000000000000000000" pitchFamily="2" charset="-78"/>
              <a:cs typeface="Aljazeera" panose="02000000000000000000" pitchFamily="2" charset="-78"/>
            </a:endParaRPr>
          </a:p>
        </p:txBody>
      </p:sp>
      <p:sp>
        <p:nvSpPr>
          <p:cNvPr id="12" name="Ellipse 11">
            <a:extLst>
              <a:ext uri="{FF2B5EF4-FFF2-40B4-BE49-F238E27FC236}">
                <a16:creationId xmlns:a16="http://schemas.microsoft.com/office/drawing/2014/main" id="{36B9D93D-B4A7-C236-BF08-DF37BEC111C9}"/>
              </a:ext>
            </a:extLst>
          </p:cNvPr>
          <p:cNvSpPr/>
          <p:nvPr/>
        </p:nvSpPr>
        <p:spPr>
          <a:xfrm>
            <a:off x="19766484" y="6100972"/>
            <a:ext cx="1080000" cy="1080000"/>
          </a:xfrm>
          <a:prstGeom prst="ellipse">
            <a:avLst/>
          </a:prstGeom>
          <a:solidFill>
            <a:schemeClr val="accent5">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000" dirty="0">
                <a:latin typeface="Aljazeera" panose="02000000000000000000" pitchFamily="2" charset="-78"/>
                <a:cs typeface="Aljazeera" panose="02000000000000000000" pitchFamily="2" charset="-78"/>
              </a:rPr>
              <a:t>02</a:t>
            </a:r>
          </a:p>
        </p:txBody>
      </p:sp>
      <p:sp>
        <p:nvSpPr>
          <p:cNvPr id="13" name="Ellipse 12">
            <a:extLst>
              <a:ext uri="{FF2B5EF4-FFF2-40B4-BE49-F238E27FC236}">
                <a16:creationId xmlns:a16="http://schemas.microsoft.com/office/drawing/2014/main" id="{5AAEC8EC-82D6-B324-B87B-E0296D5C2EB0}"/>
              </a:ext>
            </a:extLst>
          </p:cNvPr>
          <p:cNvSpPr/>
          <p:nvPr/>
        </p:nvSpPr>
        <p:spPr>
          <a:xfrm>
            <a:off x="-8654488" y="6100972"/>
            <a:ext cx="1080000" cy="1080000"/>
          </a:xfrm>
          <a:prstGeom prst="ellipse">
            <a:avLst/>
          </a:prstGeom>
          <a:solidFill>
            <a:schemeClr val="accent4">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000" dirty="0">
                <a:latin typeface="Aljazeera" panose="02000000000000000000" pitchFamily="2" charset="-78"/>
                <a:cs typeface="Aljazeera" panose="02000000000000000000" pitchFamily="2" charset="-78"/>
              </a:rPr>
              <a:t>03</a:t>
            </a:r>
          </a:p>
        </p:txBody>
      </p:sp>
      <p:sp>
        <p:nvSpPr>
          <p:cNvPr id="14" name="Ellipse 13">
            <a:extLst>
              <a:ext uri="{FF2B5EF4-FFF2-40B4-BE49-F238E27FC236}">
                <a16:creationId xmlns:a16="http://schemas.microsoft.com/office/drawing/2014/main" id="{CD85CF4B-4928-660D-4104-94D9DD5023E9}"/>
              </a:ext>
            </a:extLst>
          </p:cNvPr>
          <p:cNvSpPr/>
          <p:nvPr/>
        </p:nvSpPr>
        <p:spPr>
          <a:xfrm>
            <a:off x="-8653217" y="-3250450"/>
            <a:ext cx="1080000" cy="1080000"/>
          </a:xfrm>
          <a:prstGeom prst="ellipse">
            <a:avLst/>
          </a:prstGeom>
          <a:solidFill>
            <a:schemeClr val="accent3">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dirty="0">
                <a:latin typeface="Aljazeera" panose="02000000000000000000" pitchFamily="2" charset="-78"/>
                <a:cs typeface="Aljazeera" panose="02000000000000000000" pitchFamily="2" charset="-78"/>
              </a:rPr>
              <a:t>04</a:t>
            </a:r>
            <a:endParaRPr lang="fr-FR" sz="5000" dirty="0">
              <a:latin typeface="Aljazeera" panose="02000000000000000000" pitchFamily="2" charset="-78"/>
              <a:cs typeface="Aljazeera" panose="02000000000000000000" pitchFamily="2" charset="-78"/>
            </a:endParaRPr>
          </a:p>
        </p:txBody>
      </p:sp>
      <p:pic>
        <p:nvPicPr>
          <p:cNvPr id="8" name="ElevenLabs_2024-07-10T16_44_58_Sarah_pre_s50_sb75_se0_b_m2(1)">
            <a:hlinkClick r:id="" action="ppaction://media"/>
            <a:extLst>
              <a:ext uri="{FF2B5EF4-FFF2-40B4-BE49-F238E27FC236}">
                <a16:creationId xmlns:a16="http://schemas.microsoft.com/office/drawing/2014/main" id="{5FEDF083-81AA-4D7C-F47D-1EA2524F65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01248" y="-1183408"/>
            <a:ext cx="487363" cy="487363"/>
          </a:xfrm>
          <a:prstGeom prst="rect">
            <a:avLst/>
          </a:prstGeom>
        </p:spPr>
      </p:pic>
    </p:spTree>
    <p:extLst>
      <p:ext uri="{BB962C8B-B14F-4D97-AF65-F5344CB8AC3E}">
        <p14:creationId xmlns:p14="http://schemas.microsoft.com/office/powerpoint/2010/main" val="3719431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8" name="ZoneTexte 7">
            <a:extLst>
              <a:ext uri="{FF2B5EF4-FFF2-40B4-BE49-F238E27FC236}">
                <a16:creationId xmlns:a16="http://schemas.microsoft.com/office/drawing/2014/main" id="{D27C8BC5-6C0C-44BF-3AD9-C347066C3DA1}"/>
              </a:ext>
            </a:extLst>
          </p:cNvPr>
          <p:cNvSpPr txBox="1"/>
          <p:nvPr/>
        </p:nvSpPr>
        <p:spPr>
          <a:xfrm>
            <a:off x="245469" y="896328"/>
            <a:ext cx="11701060" cy="1077218"/>
          </a:xfrm>
          <a:prstGeom prst="rect">
            <a:avLst/>
          </a:prstGeom>
          <a:noFill/>
        </p:spPr>
        <p:txBody>
          <a:bodyPr wrap="square">
            <a:spAutoFit/>
          </a:bodyPr>
          <a:lstStyle/>
          <a:p>
            <a:pPr algn="ctr"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ولتحقيق كل من الابتكار والإبداع داخل المقاولة وبالشكل المطلوب، فهناك العديد من الخصائص الواجب توفرها في المقاول، والمفصلة:</a:t>
            </a:r>
          </a:p>
        </p:txBody>
      </p:sp>
      <p:sp>
        <p:nvSpPr>
          <p:cNvPr id="16" name="Rectangle 15">
            <a:extLst>
              <a:ext uri="{FF2B5EF4-FFF2-40B4-BE49-F238E27FC236}">
                <a16:creationId xmlns:a16="http://schemas.microsoft.com/office/drawing/2014/main" id="{9049C01C-637E-C852-9516-F498ACBC520A}"/>
              </a:ext>
            </a:extLst>
          </p:cNvPr>
          <p:cNvSpPr/>
          <p:nvPr/>
        </p:nvSpPr>
        <p:spPr>
          <a:xfrm>
            <a:off x="8345348" y="1983051"/>
            <a:ext cx="3495554" cy="1365813"/>
          </a:xfrm>
          <a:prstGeom prst="rect">
            <a:avLst/>
          </a:prstGeom>
          <a:solidFill>
            <a:schemeClr val="accent6">
              <a:lumMod val="40000"/>
              <a:lumOff val="6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6">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المستوى التعليمي</a:t>
            </a:r>
            <a:endParaRPr lang="fr-FR" sz="3200" dirty="0">
              <a:solidFill>
                <a:schemeClr val="accent6">
                  <a:lumMod val="50000"/>
                </a:schemeClr>
              </a:solidFill>
              <a:latin typeface="Aljazeera" panose="02000000000000000000" pitchFamily="2" charset="-78"/>
              <a:cs typeface="Aljazeera" panose="02000000000000000000" pitchFamily="2" charset="-78"/>
            </a:endParaRPr>
          </a:p>
        </p:txBody>
      </p:sp>
      <p:sp>
        <p:nvSpPr>
          <p:cNvPr id="17" name="Rectangle 16">
            <a:extLst>
              <a:ext uri="{FF2B5EF4-FFF2-40B4-BE49-F238E27FC236}">
                <a16:creationId xmlns:a16="http://schemas.microsoft.com/office/drawing/2014/main" id="{14CEF36F-FFD8-2A08-6557-CA5207349789}"/>
              </a:ext>
            </a:extLst>
          </p:cNvPr>
          <p:cNvSpPr/>
          <p:nvPr/>
        </p:nvSpPr>
        <p:spPr>
          <a:xfrm>
            <a:off x="8345348" y="3601735"/>
            <a:ext cx="3495554" cy="1365813"/>
          </a:xfrm>
          <a:prstGeom prst="rect">
            <a:avLst/>
          </a:prstGeom>
          <a:solidFill>
            <a:schemeClr val="accent6">
              <a:lumMod val="40000"/>
              <a:lumOff val="6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6">
                    <a:lumMod val="50000"/>
                  </a:schemeClr>
                </a:solidFill>
                <a:effectLst/>
                <a:latin typeface="Aljazeera" panose="02000000000000000000" pitchFamily="2" charset="-78"/>
                <a:ea typeface="Calibri" panose="020F0502020204030204" pitchFamily="34" charset="0"/>
                <a:cs typeface="Aljazeera" panose="02000000000000000000" pitchFamily="2" charset="-78"/>
              </a:rPr>
              <a:t>الذكاء والمهارات</a:t>
            </a:r>
            <a:endParaRPr lang="fr-FR" sz="3200" dirty="0">
              <a:solidFill>
                <a:schemeClr val="accent6">
                  <a:lumMod val="50000"/>
                </a:schemeClr>
              </a:solidFill>
              <a:latin typeface="Aljazeera" panose="02000000000000000000" pitchFamily="2" charset="-78"/>
              <a:cs typeface="Aljazeera" panose="02000000000000000000" pitchFamily="2" charset="-78"/>
            </a:endParaRPr>
          </a:p>
        </p:txBody>
      </p:sp>
      <p:sp>
        <p:nvSpPr>
          <p:cNvPr id="18" name="Rectangle 17">
            <a:extLst>
              <a:ext uri="{FF2B5EF4-FFF2-40B4-BE49-F238E27FC236}">
                <a16:creationId xmlns:a16="http://schemas.microsoft.com/office/drawing/2014/main" id="{8C0983A8-7197-7B07-9D38-9ADBB62D3524}"/>
              </a:ext>
            </a:extLst>
          </p:cNvPr>
          <p:cNvSpPr/>
          <p:nvPr/>
        </p:nvSpPr>
        <p:spPr>
          <a:xfrm>
            <a:off x="8345348" y="5220419"/>
            <a:ext cx="3495554" cy="1365813"/>
          </a:xfrm>
          <a:prstGeom prst="rect">
            <a:avLst/>
          </a:prstGeom>
          <a:solidFill>
            <a:schemeClr val="accent6">
              <a:lumMod val="40000"/>
              <a:lumOff val="6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6">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المثابرة ووضوح الأهداف</a:t>
            </a:r>
            <a:endParaRPr lang="fr-FR" sz="3200" dirty="0">
              <a:solidFill>
                <a:schemeClr val="accent6">
                  <a:lumMod val="50000"/>
                </a:schemeClr>
              </a:solidFill>
              <a:latin typeface="Aljazeera" panose="02000000000000000000" pitchFamily="2" charset="-78"/>
              <a:cs typeface="Aljazeera" panose="02000000000000000000" pitchFamily="2" charset="-78"/>
            </a:endParaRPr>
          </a:p>
        </p:txBody>
      </p:sp>
      <p:sp>
        <p:nvSpPr>
          <p:cNvPr id="19" name="Rectangle 18">
            <a:extLst>
              <a:ext uri="{FF2B5EF4-FFF2-40B4-BE49-F238E27FC236}">
                <a16:creationId xmlns:a16="http://schemas.microsoft.com/office/drawing/2014/main" id="{40D1A321-B07F-A6C1-B1AF-36113287F024}"/>
              </a:ext>
            </a:extLst>
          </p:cNvPr>
          <p:cNvSpPr/>
          <p:nvPr/>
        </p:nvSpPr>
        <p:spPr>
          <a:xfrm>
            <a:off x="4348224" y="1983051"/>
            <a:ext cx="3495554" cy="1365813"/>
          </a:xfrm>
          <a:prstGeom prst="rect">
            <a:avLst/>
          </a:prstGeom>
          <a:solidFill>
            <a:schemeClr val="accent5">
              <a:lumMod val="40000"/>
              <a:lumOff val="60000"/>
            </a:schemeClr>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800" b="1" dirty="0">
                <a:solidFill>
                  <a:schemeClr val="accent5">
                    <a:lumMod val="50000"/>
                  </a:schemeClr>
                </a:solidFill>
                <a:effectLst/>
                <a:latin typeface="Aljazeera" panose="02000000000000000000" pitchFamily="2" charset="-78"/>
                <a:ea typeface="Calibri" panose="020F0502020204030204" pitchFamily="34" charset="0"/>
                <a:cs typeface="Aljazeera" panose="02000000000000000000" pitchFamily="2" charset="-78"/>
              </a:rPr>
              <a:t>تحمل المسؤولية الشخصية</a:t>
            </a:r>
            <a:endParaRPr lang="fr-FR" sz="2800" dirty="0">
              <a:solidFill>
                <a:schemeClr val="accent5">
                  <a:lumMod val="50000"/>
                </a:schemeClr>
              </a:solidFill>
              <a:latin typeface="Aljazeera" panose="02000000000000000000" pitchFamily="2" charset="-78"/>
              <a:cs typeface="Aljazeera" panose="02000000000000000000" pitchFamily="2" charset="-78"/>
            </a:endParaRPr>
          </a:p>
        </p:txBody>
      </p:sp>
      <p:sp>
        <p:nvSpPr>
          <p:cNvPr id="20" name="Rectangle 19">
            <a:extLst>
              <a:ext uri="{FF2B5EF4-FFF2-40B4-BE49-F238E27FC236}">
                <a16:creationId xmlns:a16="http://schemas.microsoft.com/office/drawing/2014/main" id="{09DB0A7B-47CA-FA6E-132A-660B1ACA64FC}"/>
              </a:ext>
            </a:extLst>
          </p:cNvPr>
          <p:cNvSpPr/>
          <p:nvPr/>
        </p:nvSpPr>
        <p:spPr>
          <a:xfrm>
            <a:off x="4348224" y="3601735"/>
            <a:ext cx="3495554" cy="1365813"/>
          </a:xfrm>
          <a:prstGeom prst="rect">
            <a:avLst/>
          </a:prstGeom>
          <a:solidFill>
            <a:schemeClr val="accent5">
              <a:lumMod val="40000"/>
              <a:lumOff val="60000"/>
            </a:schemeClr>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800" b="1" dirty="0">
                <a:solidFill>
                  <a:schemeClr val="accent5">
                    <a:lumMod val="50000"/>
                  </a:schemeClr>
                </a:solidFill>
                <a:effectLst/>
                <a:latin typeface="Aljazeera" panose="02000000000000000000" pitchFamily="2" charset="-78"/>
                <a:ea typeface="Calibri" panose="020F0502020204030204" pitchFamily="34" charset="0"/>
                <a:cs typeface="Aljazeera" panose="02000000000000000000" pitchFamily="2" charset="-78"/>
              </a:rPr>
              <a:t>الثقة بالنفس وتحمل المخاطر</a:t>
            </a:r>
            <a:endParaRPr lang="fr-FR" sz="2800" dirty="0">
              <a:solidFill>
                <a:schemeClr val="accent5">
                  <a:lumMod val="50000"/>
                </a:schemeClr>
              </a:solidFill>
              <a:latin typeface="Aljazeera" panose="02000000000000000000" pitchFamily="2" charset="-78"/>
              <a:cs typeface="Aljazeera" panose="02000000000000000000" pitchFamily="2" charset="-78"/>
            </a:endParaRPr>
          </a:p>
        </p:txBody>
      </p:sp>
      <p:sp>
        <p:nvSpPr>
          <p:cNvPr id="21" name="Rectangle 20">
            <a:extLst>
              <a:ext uri="{FF2B5EF4-FFF2-40B4-BE49-F238E27FC236}">
                <a16:creationId xmlns:a16="http://schemas.microsoft.com/office/drawing/2014/main" id="{8F0567B8-3467-E421-674F-D3535A598117}"/>
              </a:ext>
            </a:extLst>
          </p:cNvPr>
          <p:cNvSpPr/>
          <p:nvPr/>
        </p:nvSpPr>
        <p:spPr>
          <a:xfrm>
            <a:off x="4348224" y="5220419"/>
            <a:ext cx="3495554" cy="1365813"/>
          </a:xfrm>
          <a:prstGeom prst="rect">
            <a:avLst/>
          </a:prstGeom>
          <a:solidFill>
            <a:schemeClr val="accent5">
              <a:lumMod val="40000"/>
              <a:lumOff val="60000"/>
            </a:schemeClr>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2800" b="1" dirty="0">
                <a:solidFill>
                  <a:schemeClr val="accent5">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القدرة على التواصل والإدارة نظام التعليم </a:t>
            </a:r>
            <a:endParaRPr lang="fr-FR" sz="2800" dirty="0">
              <a:solidFill>
                <a:schemeClr val="accent5">
                  <a:lumMod val="50000"/>
                </a:schemeClr>
              </a:solidFill>
              <a:latin typeface="Aljazeera" panose="02000000000000000000" pitchFamily="2" charset="-78"/>
              <a:cs typeface="Aljazeera" panose="02000000000000000000" pitchFamily="2" charset="-78"/>
            </a:endParaRPr>
          </a:p>
        </p:txBody>
      </p:sp>
      <p:sp>
        <p:nvSpPr>
          <p:cNvPr id="22" name="Rectangle 21">
            <a:extLst>
              <a:ext uri="{FF2B5EF4-FFF2-40B4-BE49-F238E27FC236}">
                <a16:creationId xmlns:a16="http://schemas.microsoft.com/office/drawing/2014/main" id="{276BDC5C-0E2B-4530-51C2-08C972574085}"/>
              </a:ext>
            </a:extLst>
          </p:cNvPr>
          <p:cNvSpPr/>
          <p:nvPr/>
        </p:nvSpPr>
        <p:spPr>
          <a:xfrm>
            <a:off x="351099" y="1983051"/>
            <a:ext cx="3495554" cy="1365813"/>
          </a:xfrm>
          <a:prstGeom prst="rect">
            <a:avLst/>
          </a:prstGeom>
          <a:solidFill>
            <a:schemeClr val="accent4">
              <a:lumMod val="40000"/>
              <a:lumOff val="60000"/>
            </a:schemeClr>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4">
                    <a:lumMod val="50000"/>
                  </a:schemeClr>
                </a:solidFill>
                <a:effectLst/>
                <a:latin typeface="Aljazeera" panose="02000000000000000000" pitchFamily="2" charset="-78"/>
                <a:ea typeface="Calibri" panose="020F0502020204030204" pitchFamily="34" charset="0"/>
                <a:cs typeface="Aljazeera" panose="02000000000000000000" pitchFamily="2" charset="-78"/>
              </a:rPr>
              <a:t>منظمات القطاع الحكومي</a:t>
            </a:r>
            <a:endParaRPr lang="fr-FR" sz="3200" dirty="0">
              <a:solidFill>
                <a:schemeClr val="accent4">
                  <a:lumMod val="50000"/>
                </a:schemeClr>
              </a:solidFill>
              <a:latin typeface="Aljazeera" panose="02000000000000000000" pitchFamily="2" charset="-78"/>
              <a:cs typeface="Aljazeera" panose="02000000000000000000" pitchFamily="2" charset="-78"/>
            </a:endParaRPr>
          </a:p>
        </p:txBody>
      </p:sp>
      <p:sp>
        <p:nvSpPr>
          <p:cNvPr id="23" name="Rectangle 22">
            <a:extLst>
              <a:ext uri="{FF2B5EF4-FFF2-40B4-BE49-F238E27FC236}">
                <a16:creationId xmlns:a16="http://schemas.microsoft.com/office/drawing/2014/main" id="{334D9A3D-9BD1-96CE-1304-255B38EAD227}"/>
              </a:ext>
            </a:extLst>
          </p:cNvPr>
          <p:cNvSpPr/>
          <p:nvPr/>
        </p:nvSpPr>
        <p:spPr>
          <a:xfrm>
            <a:off x="351099" y="3601735"/>
            <a:ext cx="3495554" cy="1365813"/>
          </a:xfrm>
          <a:prstGeom prst="rect">
            <a:avLst/>
          </a:prstGeom>
          <a:solidFill>
            <a:schemeClr val="accent4">
              <a:lumMod val="40000"/>
              <a:lumOff val="60000"/>
            </a:schemeClr>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4">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النظام والقوانين التشريعية</a:t>
            </a:r>
            <a:endParaRPr lang="fr-FR" sz="3200" dirty="0">
              <a:solidFill>
                <a:schemeClr val="accent4">
                  <a:lumMod val="50000"/>
                </a:schemeClr>
              </a:solidFill>
              <a:latin typeface="Aljazeera" panose="02000000000000000000" pitchFamily="2" charset="-78"/>
              <a:cs typeface="Aljazeera" panose="02000000000000000000" pitchFamily="2" charset="-78"/>
            </a:endParaRPr>
          </a:p>
        </p:txBody>
      </p:sp>
      <p:sp>
        <p:nvSpPr>
          <p:cNvPr id="24" name="Rectangle 23">
            <a:extLst>
              <a:ext uri="{FF2B5EF4-FFF2-40B4-BE49-F238E27FC236}">
                <a16:creationId xmlns:a16="http://schemas.microsoft.com/office/drawing/2014/main" id="{904801AA-0350-D5B7-A2B2-5D3724F51D12}"/>
              </a:ext>
            </a:extLst>
          </p:cNvPr>
          <p:cNvSpPr/>
          <p:nvPr/>
        </p:nvSpPr>
        <p:spPr>
          <a:xfrm>
            <a:off x="351099" y="5220419"/>
            <a:ext cx="3495554" cy="1365813"/>
          </a:xfrm>
          <a:prstGeom prst="rect">
            <a:avLst/>
          </a:prstGeom>
          <a:solidFill>
            <a:schemeClr val="accent4">
              <a:lumMod val="40000"/>
              <a:lumOff val="60000"/>
            </a:schemeClr>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4">
                    <a:lumMod val="50000"/>
                  </a:schemeClr>
                </a:solidFill>
                <a:effectLst/>
                <a:latin typeface="Aljazeera" panose="02000000000000000000" pitchFamily="2" charset="-78"/>
                <a:ea typeface="Calibri" panose="020F0502020204030204" pitchFamily="34" charset="0"/>
                <a:cs typeface="Aljazeera" panose="02000000000000000000" pitchFamily="2" charset="-78"/>
              </a:rPr>
              <a:t>البنية التحتية ونظام المعلومات</a:t>
            </a:r>
            <a:endParaRPr lang="fr-FR" sz="3200" dirty="0">
              <a:solidFill>
                <a:schemeClr val="accent4">
                  <a:lumMod val="50000"/>
                </a:schemeClr>
              </a:solidFill>
              <a:latin typeface="Aljazeera" panose="02000000000000000000" pitchFamily="2" charset="-78"/>
              <a:cs typeface="Aljazeera" panose="02000000000000000000" pitchFamily="2" charset="-78"/>
            </a:endParaRPr>
          </a:p>
        </p:txBody>
      </p:sp>
      <p:pic>
        <p:nvPicPr>
          <p:cNvPr id="3" name="ElevenLabs_2024-07-10T16_45_44_Sarah_pre_s50_sb75_se0_b_m2">
            <a:hlinkClick r:id="" action="ppaction://media"/>
            <a:extLst>
              <a:ext uri="{FF2B5EF4-FFF2-40B4-BE49-F238E27FC236}">
                <a16:creationId xmlns:a16="http://schemas.microsoft.com/office/drawing/2014/main" id="{CB07DD12-0009-99FA-88C2-71186D13E92D}"/>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550440" y="-3072803"/>
            <a:ext cx="487363" cy="487363"/>
          </a:xfrm>
          <a:prstGeom prst="rect">
            <a:avLst/>
          </a:prstGeom>
        </p:spPr>
      </p:pic>
      <p:pic>
        <p:nvPicPr>
          <p:cNvPr id="4" name="ElevenLabs_2024-07-10T16_46_01_Sarah_pre_s50_sb75_se0_b_m2">
            <a:hlinkClick r:id="" action="ppaction://media"/>
            <a:extLst>
              <a:ext uri="{FF2B5EF4-FFF2-40B4-BE49-F238E27FC236}">
                <a16:creationId xmlns:a16="http://schemas.microsoft.com/office/drawing/2014/main" id="{7172B0A8-BB6D-1C28-962D-35A782C9C2BF}"/>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258218" y="-2876563"/>
            <a:ext cx="487363" cy="487363"/>
          </a:xfrm>
          <a:prstGeom prst="rect">
            <a:avLst/>
          </a:prstGeom>
        </p:spPr>
      </p:pic>
      <p:pic>
        <p:nvPicPr>
          <p:cNvPr id="5" name="ElevenLabs_2024-07-10T16_46_15_Sarah_pre_s50_sb75_se0_b_m2">
            <a:hlinkClick r:id="" action="ppaction://media"/>
            <a:extLst>
              <a:ext uri="{FF2B5EF4-FFF2-40B4-BE49-F238E27FC236}">
                <a16:creationId xmlns:a16="http://schemas.microsoft.com/office/drawing/2014/main" id="{EF6F46BE-FC7D-D2F5-55D4-EA3518C3C395}"/>
              </a:ext>
            </a:extLst>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1512461" y="-2063959"/>
            <a:ext cx="487363" cy="487363"/>
          </a:xfrm>
          <a:prstGeom prst="rect">
            <a:avLst/>
          </a:prstGeom>
        </p:spPr>
      </p:pic>
      <p:pic>
        <p:nvPicPr>
          <p:cNvPr id="7" name="ElevenLabs_2024-07-10T16_46_31_Sarah_pre_s50_sb75_se0_b_m2">
            <a:hlinkClick r:id="" action="ppaction://media"/>
            <a:extLst>
              <a:ext uri="{FF2B5EF4-FFF2-40B4-BE49-F238E27FC236}">
                <a16:creationId xmlns:a16="http://schemas.microsoft.com/office/drawing/2014/main" id="{9D609E6D-AD27-380C-F3CF-2DFD76A07321}"/>
              </a:ext>
            </a:extLst>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782638" y="-1576596"/>
            <a:ext cx="487363" cy="487363"/>
          </a:xfrm>
          <a:prstGeom prst="rect">
            <a:avLst/>
          </a:prstGeom>
        </p:spPr>
      </p:pic>
      <p:pic>
        <p:nvPicPr>
          <p:cNvPr id="9" name="ElevenLabs_2024-07-10T16_46_47_Sarah_pre_s50_sb75_se0_b_m2">
            <a:hlinkClick r:id="" action="ppaction://media"/>
            <a:extLst>
              <a:ext uri="{FF2B5EF4-FFF2-40B4-BE49-F238E27FC236}">
                <a16:creationId xmlns:a16="http://schemas.microsoft.com/office/drawing/2014/main" id="{F0FC2284-3207-EFA8-FB09-3EAF9EDE4850}"/>
              </a:ext>
            </a:extLst>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1219445" y="-1320425"/>
            <a:ext cx="487363" cy="487363"/>
          </a:xfrm>
          <a:prstGeom prst="rect">
            <a:avLst/>
          </a:prstGeom>
        </p:spPr>
      </p:pic>
      <p:pic>
        <p:nvPicPr>
          <p:cNvPr id="10" name="ElevenLabs_2024-07-10T16_47_01_Sarah_pre_s50_sb75_se0_b_m2">
            <a:hlinkClick r:id="" action="ppaction://media"/>
            <a:extLst>
              <a:ext uri="{FF2B5EF4-FFF2-40B4-BE49-F238E27FC236}">
                <a16:creationId xmlns:a16="http://schemas.microsoft.com/office/drawing/2014/main" id="{DB7838BD-A74E-C03D-0248-15BCFE50AFD7}"/>
              </a:ext>
            </a:extLst>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2794122" y="-1989116"/>
            <a:ext cx="487363" cy="487363"/>
          </a:xfrm>
          <a:prstGeom prst="rect">
            <a:avLst/>
          </a:prstGeom>
        </p:spPr>
      </p:pic>
      <p:pic>
        <p:nvPicPr>
          <p:cNvPr id="11" name="ElevenLabs_2024-07-10T16_47_15_Sarah_pre_s50_sb75_se0_b_m2">
            <a:hlinkClick r:id="" action="ppaction://media"/>
            <a:extLst>
              <a:ext uri="{FF2B5EF4-FFF2-40B4-BE49-F238E27FC236}">
                <a16:creationId xmlns:a16="http://schemas.microsoft.com/office/drawing/2014/main" id="{0561ED3A-5793-281F-BF53-30C46EE0B50A}"/>
              </a:ext>
            </a:extLst>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2306759" y="-2115551"/>
            <a:ext cx="487363" cy="487363"/>
          </a:xfrm>
          <a:prstGeom prst="rect">
            <a:avLst/>
          </a:prstGeom>
        </p:spPr>
      </p:pic>
      <p:pic>
        <p:nvPicPr>
          <p:cNvPr id="12" name="ElevenLabs_2024-07-10T16_47_30_Sarah_pre_s50_sb75_se0_b_m2">
            <a:hlinkClick r:id="" action="ppaction://media"/>
            <a:extLst>
              <a:ext uri="{FF2B5EF4-FFF2-40B4-BE49-F238E27FC236}">
                <a16:creationId xmlns:a16="http://schemas.microsoft.com/office/drawing/2014/main" id="{A86E873F-5340-6EA2-FE28-921270A3028C}"/>
              </a:ext>
            </a:extLst>
          </p:cNvPr>
          <p:cNvPicPr>
            <a:picLocks noChangeAspect="1"/>
          </p:cNvPicPr>
          <p:nvPr>
            <a:audioFile r:link="rId16"/>
            <p:extLst>
              <p:ext uri="{DAA4B4D4-6D71-4841-9C94-3DE7FCFB9230}">
                <p14:media xmlns:p14="http://schemas.microsoft.com/office/powerpoint/2010/main" r:embed="rId15"/>
              </p:ext>
            </p:extLst>
          </p:nvPr>
        </p:nvPicPr>
        <p:blipFill>
          <a:blip r:embed="rId22"/>
          <a:stretch>
            <a:fillRect/>
          </a:stretch>
        </p:blipFill>
        <p:spPr>
          <a:xfrm>
            <a:off x="932106" y="-2350545"/>
            <a:ext cx="487363" cy="487363"/>
          </a:xfrm>
          <a:prstGeom prst="rect">
            <a:avLst/>
          </a:prstGeom>
        </p:spPr>
      </p:pic>
      <p:pic>
        <p:nvPicPr>
          <p:cNvPr id="13" name="ElevenLabs_2024-07-10T16_47_41_Sarah_pre_s50_sb75_se0_b_m2">
            <a:hlinkClick r:id="" action="ppaction://media"/>
            <a:extLst>
              <a:ext uri="{FF2B5EF4-FFF2-40B4-BE49-F238E27FC236}">
                <a16:creationId xmlns:a16="http://schemas.microsoft.com/office/drawing/2014/main" id="{F15E7B82-D150-B40B-E437-F9EA192C6A84}"/>
              </a:ext>
            </a:extLst>
          </p:cNvPr>
          <p:cNvPicPr>
            <a:picLocks noChangeAspect="1"/>
          </p:cNvPicPr>
          <p:nvPr>
            <a:audioFile r:link="rId18"/>
            <p:extLst>
              <p:ext uri="{DAA4B4D4-6D71-4841-9C94-3DE7FCFB9230}">
                <p14:media xmlns:p14="http://schemas.microsoft.com/office/powerpoint/2010/main" r:embed="rId17"/>
              </p:ext>
            </p:extLst>
          </p:nvPr>
        </p:nvPicPr>
        <p:blipFill>
          <a:blip r:embed="rId22"/>
          <a:stretch>
            <a:fillRect/>
          </a:stretch>
        </p:blipFill>
        <p:spPr>
          <a:xfrm>
            <a:off x="-19356" y="-2017127"/>
            <a:ext cx="487363" cy="487363"/>
          </a:xfrm>
          <a:prstGeom prst="rect">
            <a:avLst/>
          </a:prstGeom>
        </p:spPr>
      </p:pic>
      <p:pic>
        <p:nvPicPr>
          <p:cNvPr id="14" name="ElevenLabs_2024-07-10T16_50_06_Sarah_pre_s50_sb75_se0_b_m2">
            <a:hlinkClick r:id="" action="ppaction://media"/>
            <a:extLst>
              <a:ext uri="{FF2B5EF4-FFF2-40B4-BE49-F238E27FC236}">
                <a16:creationId xmlns:a16="http://schemas.microsoft.com/office/drawing/2014/main" id="{A7BD3AC6-BEF2-191F-B92A-E9411C187C21}"/>
              </a:ext>
            </a:extLst>
          </p:cNvPr>
          <p:cNvPicPr>
            <a:picLocks noChangeAspect="1"/>
          </p:cNvPicPr>
          <p:nvPr>
            <a:audioFile r:link="rId20"/>
            <p:extLst>
              <p:ext uri="{DAA4B4D4-6D71-4841-9C94-3DE7FCFB9230}">
                <p14:media xmlns:p14="http://schemas.microsoft.com/office/powerpoint/2010/main" r:embed="rId19"/>
              </p:ext>
            </p:extLst>
          </p:nvPr>
        </p:nvPicPr>
        <p:blipFill>
          <a:blip r:embed="rId22"/>
          <a:stretch>
            <a:fillRect/>
          </a:stretch>
        </p:blipFill>
        <p:spPr>
          <a:xfrm>
            <a:off x="5852317" y="-1338804"/>
            <a:ext cx="487363" cy="487363"/>
          </a:xfrm>
          <a:prstGeom prst="rect">
            <a:avLst/>
          </a:prstGeom>
        </p:spPr>
      </p:pic>
    </p:spTree>
    <p:extLst>
      <p:ext uri="{BB962C8B-B14F-4D97-AF65-F5344CB8AC3E}">
        <p14:creationId xmlns:p14="http://schemas.microsoft.com/office/powerpoint/2010/main" val="146770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1" presetClass="mediacall" presetSubtype="0" fill="hold" nodeType="withEffect">
                                  <p:stCondLst>
                                    <p:cond delay="0"/>
                                  </p:stCondLst>
                                  <p:childTnLst>
                                    <p:cmd type="call" cmd="playFrom(0.0)">
                                      <p:cBhvr>
                                        <p:cTn id="11" dur="1515" fill="hold"/>
                                        <p:tgtEl>
                                          <p:spTgt spid="3"/>
                                        </p:tgtEl>
                                      </p:cBhvr>
                                    </p:cmd>
                                  </p:childTnLst>
                                </p:cTn>
                              </p:par>
                            </p:childTnLst>
                          </p:cTn>
                        </p:par>
                        <p:par>
                          <p:cTn id="12" fill="hold">
                            <p:stCondLst>
                              <p:cond delay="1515"/>
                            </p:stCondLst>
                            <p:childTnLst>
                              <p:par>
                                <p:cTn id="13" presetID="53" presetClass="entr" presetSubtype="16"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par>
                                <p:cTn id="18" presetID="1" presetClass="mediacall" presetSubtype="0" fill="hold" nodeType="withEffect">
                                  <p:stCondLst>
                                    <p:cond delay="0"/>
                                  </p:stCondLst>
                                  <p:childTnLst>
                                    <p:cmd type="call" cmd="playFrom(0.0)">
                                      <p:cBhvr>
                                        <p:cTn id="19" dur="1933" fill="hold"/>
                                        <p:tgtEl>
                                          <p:spTgt spid="4"/>
                                        </p:tgtEl>
                                      </p:cBhvr>
                                    </p:cmd>
                                  </p:childTnLst>
                                </p:cTn>
                              </p:par>
                            </p:childTnLst>
                          </p:cTn>
                        </p:par>
                        <p:par>
                          <p:cTn id="20" fill="hold">
                            <p:stCondLst>
                              <p:cond delay="3448"/>
                            </p:stCondLst>
                            <p:childTnLst>
                              <p:par>
                                <p:cTn id="21" presetID="53" presetClass="entr" presetSubtype="16"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1" presetClass="mediacall" presetSubtype="0" fill="hold" nodeType="withEffect">
                                  <p:stCondLst>
                                    <p:cond delay="0"/>
                                  </p:stCondLst>
                                  <p:childTnLst>
                                    <p:cmd type="call" cmd="playFrom(0.0)">
                                      <p:cBhvr>
                                        <p:cTn id="27" dur="2115" fill="hold"/>
                                        <p:tgtEl>
                                          <p:spTgt spid="5"/>
                                        </p:tgtEl>
                                      </p:cBhvr>
                                    </p:cmd>
                                  </p:childTnLst>
                                </p:cTn>
                              </p:par>
                            </p:childTnLst>
                          </p:cTn>
                        </p:par>
                        <p:par>
                          <p:cTn id="28" fill="hold">
                            <p:stCondLst>
                              <p:cond delay="5563"/>
                            </p:stCondLst>
                            <p:childTnLst>
                              <p:par>
                                <p:cTn id="29" presetID="53" presetClass="entr" presetSubtype="16"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1" presetClass="mediacall" presetSubtype="0" fill="hold" nodeType="withEffect">
                                  <p:stCondLst>
                                    <p:cond delay="0"/>
                                  </p:stCondLst>
                                  <p:childTnLst>
                                    <p:cmd type="call" cmd="playFrom(0.0)">
                                      <p:cBhvr>
                                        <p:cTn id="35" dur="2768" fill="hold"/>
                                        <p:tgtEl>
                                          <p:spTgt spid="7"/>
                                        </p:tgtEl>
                                      </p:cBhvr>
                                    </p:cmd>
                                  </p:childTnLst>
                                </p:cTn>
                              </p:par>
                            </p:childTnLst>
                          </p:cTn>
                        </p:par>
                        <p:par>
                          <p:cTn id="36" fill="hold">
                            <p:stCondLst>
                              <p:cond delay="8331"/>
                            </p:stCondLst>
                            <p:childTnLst>
                              <p:par>
                                <p:cTn id="37" presetID="53" presetClass="entr" presetSubtype="16"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1" presetClass="mediacall" presetSubtype="0" fill="hold" nodeType="withEffect">
                                  <p:stCondLst>
                                    <p:cond delay="0"/>
                                  </p:stCondLst>
                                  <p:childTnLst>
                                    <p:cmd type="call" cmd="playFrom(0.0)">
                                      <p:cBhvr>
                                        <p:cTn id="43" dur="2220" fill="hold"/>
                                        <p:tgtEl>
                                          <p:spTgt spid="9"/>
                                        </p:tgtEl>
                                      </p:cBhvr>
                                    </p:cmd>
                                  </p:childTnLst>
                                </p:cTn>
                              </p:par>
                            </p:childTnLst>
                          </p:cTn>
                        </p:par>
                        <p:par>
                          <p:cTn id="44" fill="hold">
                            <p:stCondLst>
                              <p:cond delay="10551"/>
                            </p:stCondLst>
                            <p:childTnLst>
                              <p:par>
                                <p:cTn id="45" presetID="53" presetClass="entr" presetSubtype="16"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1" presetClass="mediacall" presetSubtype="0" fill="hold" nodeType="withEffect">
                                  <p:stCondLst>
                                    <p:cond delay="0"/>
                                  </p:stCondLst>
                                  <p:childTnLst>
                                    <p:cmd type="call" cmd="playFrom(0.0)">
                                      <p:cBhvr>
                                        <p:cTn id="51" dur="1488" fill="hold"/>
                                        <p:tgtEl>
                                          <p:spTgt spid="10"/>
                                        </p:tgtEl>
                                      </p:cBhvr>
                                    </p:cmd>
                                  </p:childTnLst>
                                </p:cTn>
                              </p:par>
                            </p:childTnLst>
                          </p:cTn>
                        </p:par>
                        <p:par>
                          <p:cTn id="52" fill="hold">
                            <p:stCondLst>
                              <p:cond delay="12039"/>
                            </p:stCondLst>
                            <p:childTnLst>
                              <p:par>
                                <p:cTn id="53" presetID="53" presetClass="entr" presetSubtype="16"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par>
                                <p:cTn id="58" presetID="1" presetClass="mediacall" presetSubtype="0" fill="hold" nodeType="withEffect">
                                  <p:stCondLst>
                                    <p:cond delay="0"/>
                                  </p:stCondLst>
                                  <p:childTnLst>
                                    <p:cmd type="call" cmd="playFrom(0.0)">
                                      <p:cBhvr>
                                        <p:cTn id="59" dur="2324" fill="hold"/>
                                        <p:tgtEl>
                                          <p:spTgt spid="11"/>
                                        </p:tgtEl>
                                      </p:cBhvr>
                                    </p:cmd>
                                  </p:childTnLst>
                                </p:cTn>
                              </p:par>
                            </p:childTnLst>
                          </p:cTn>
                        </p:par>
                        <p:par>
                          <p:cTn id="60" fill="hold">
                            <p:stCondLst>
                              <p:cond delay="14363"/>
                            </p:stCondLst>
                            <p:childTnLst>
                              <p:par>
                                <p:cTn id="61" presetID="53" presetClass="entr" presetSubtype="16"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1906" fill="hold"/>
                                        <p:tgtEl>
                                          <p:spTgt spid="14"/>
                                        </p:tgtEl>
                                      </p:cBhvr>
                                    </p:cmd>
                                  </p:childTnLst>
                                </p:cTn>
                              </p:par>
                            </p:childTnLst>
                          </p:cTn>
                        </p:par>
                        <p:par>
                          <p:cTn id="68" fill="hold">
                            <p:stCondLst>
                              <p:cond delay="16269"/>
                            </p:stCondLst>
                            <p:childTnLst>
                              <p:par>
                                <p:cTn id="69" presetID="53" presetClass="entr" presetSubtype="16"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par>
                                <p:cTn id="74" presetID="1" presetClass="mediacall" presetSubtype="0" fill="hold" nodeType="withEffect">
                                  <p:stCondLst>
                                    <p:cond delay="0"/>
                                  </p:stCondLst>
                                  <p:childTnLst>
                                    <p:cmd type="call" cmd="playFrom(0.0)">
                                      <p:cBhvr>
                                        <p:cTn id="75" dur="323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3"/>
                </p:tgtEl>
              </p:cMediaNode>
            </p:audio>
            <p:audio>
              <p:cMediaNode vol="80000">
                <p:cTn id="77" fill="hold" display="0">
                  <p:stCondLst>
                    <p:cond delay="indefinite"/>
                  </p:stCondLst>
                  <p:endCondLst>
                    <p:cond evt="onStopAudio" delay="0">
                      <p:tgtEl>
                        <p:sldTgt/>
                      </p:tgtEl>
                    </p:cond>
                  </p:endCondLst>
                </p:cTn>
                <p:tgtEl>
                  <p:spTgt spid="4"/>
                </p:tgtEl>
              </p:cMediaNode>
            </p:audio>
            <p:audio>
              <p:cMediaNode vol="80000">
                <p:cTn id="78" fill="hold" display="0">
                  <p:stCondLst>
                    <p:cond delay="indefinite"/>
                  </p:stCondLst>
                  <p:endCondLst>
                    <p:cond evt="onStopAudio" delay="0">
                      <p:tgtEl>
                        <p:sldTgt/>
                      </p:tgtEl>
                    </p:cond>
                  </p:endCondLst>
                </p:cTn>
                <p:tgtEl>
                  <p:spTgt spid="5"/>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9"/>
                </p:tgtEl>
              </p:cMediaNode>
            </p:audio>
            <p:audio>
              <p:cMediaNode vol="80000">
                <p:cTn id="81" fill="hold" display="0">
                  <p:stCondLst>
                    <p:cond delay="indefinite"/>
                  </p:stCondLst>
                  <p:endCondLst>
                    <p:cond evt="onStopAudio" delay="0">
                      <p:tgtEl>
                        <p:sldTgt/>
                      </p:tgtEl>
                    </p:cond>
                  </p:endCondLst>
                </p:cTn>
                <p:tgtEl>
                  <p:spTgt spid="10"/>
                </p:tgtEl>
              </p:cMediaNode>
            </p:audio>
            <p:audio>
              <p:cMediaNode vol="80000">
                <p:cTn id="82" fill="hold" display="0">
                  <p:stCondLst>
                    <p:cond delay="indefinite"/>
                  </p:stCondLst>
                  <p:endCondLst>
                    <p:cond evt="onStopAudio" delay="0">
                      <p:tgtEl>
                        <p:sldTgt/>
                      </p:tgtEl>
                    </p:cond>
                  </p:endCondLst>
                </p:cTn>
                <p:tgtEl>
                  <p:spTgt spid="11"/>
                </p:tgtEl>
              </p:cMediaNode>
            </p:audio>
            <p:audio>
              <p:cMediaNode vol="80000">
                <p:cTn id="83" fill="hold" display="0">
                  <p:stCondLst>
                    <p:cond delay="indefinite"/>
                  </p:stCondLst>
                  <p:endCondLst>
                    <p:cond evt="onStopAudio" delay="0">
                      <p:tgtEl>
                        <p:sldTgt/>
                      </p:tgtEl>
                    </p:cond>
                  </p:endCondLst>
                </p:cTn>
                <p:tgtEl>
                  <p:spTgt spid="12"/>
                </p:tgtEl>
              </p:cMediaNode>
            </p:audio>
            <p:audio>
              <p:cMediaNode vol="80000">
                <p:cTn id="84" fill="hold" display="0">
                  <p:stCondLst>
                    <p:cond delay="indefinite"/>
                  </p:stCondLst>
                  <p:endCondLst>
                    <p:cond evt="onStopAudio" delay="0">
                      <p:tgtEl>
                        <p:sldTgt/>
                      </p:tgtEl>
                    </p:cond>
                  </p:endCondLst>
                </p:cTn>
                <p:tgtEl>
                  <p:spTgt spid="13"/>
                </p:tgtEl>
              </p:cMediaNode>
            </p:audio>
            <p:audio>
              <p:cMediaNode vol="80000">
                <p:cTn id="85" fill="hold" display="0">
                  <p:stCondLst>
                    <p:cond delay="indefinite"/>
                  </p:stCondLst>
                  <p:endCondLst>
                    <p:cond evt="onStopAudio" delay="0">
                      <p:tgtEl>
                        <p:sldTgt/>
                      </p:tgtEl>
                    </p:cond>
                  </p:endCondLst>
                </p:cTn>
                <p:tgtEl>
                  <p:spTgt spid="14"/>
                </p:tgtEl>
              </p:cMediaNode>
            </p:audio>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8" name="ZoneTexte 7">
            <a:extLst>
              <a:ext uri="{FF2B5EF4-FFF2-40B4-BE49-F238E27FC236}">
                <a16:creationId xmlns:a16="http://schemas.microsoft.com/office/drawing/2014/main" id="{D27C8BC5-6C0C-44BF-3AD9-C347066C3DA1}"/>
              </a:ext>
            </a:extLst>
          </p:cNvPr>
          <p:cNvSpPr txBox="1"/>
          <p:nvPr/>
        </p:nvSpPr>
        <p:spPr>
          <a:xfrm>
            <a:off x="210424" y="-4795154"/>
            <a:ext cx="11701060" cy="1077218"/>
          </a:xfrm>
          <a:prstGeom prst="rect">
            <a:avLst/>
          </a:prstGeom>
          <a:noFill/>
        </p:spPr>
        <p:txBody>
          <a:bodyPr wrap="square">
            <a:spAutoFit/>
          </a:bodyPr>
          <a:lstStyle/>
          <a:p>
            <a:pPr algn="ctr"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ولتحقيق كل من الابتكار والإبداع داخل المقاولة وبالشكل المطلوب، فهناك العديد من الخصائص الواجب توفرها في المقاول، والمفصلة:</a:t>
            </a:r>
          </a:p>
        </p:txBody>
      </p:sp>
      <p:sp>
        <p:nvSpPr>
          <p:cNvPr id="16" name="Rectangle 15">
            <a:extLst>
              <a:ext uri="{FF2B5EF4-FFF2-40B4-BE49-F238E27FC236}">
                <a16:creationId xmlns:a16="http://schemas.microsoft.com/office/drawing/2014/main" id="{9049C01C-637E-C852-9516-F498ACBC520A}"/>
              </a:ext>
            </a:extLst>
          </p:cNvPr>
          <p:cNvSpPr/>
          <p:nvPr/>
        </p:nvSpPr>
        <p:spPr>
          <a:xfrm>
            <a:off x="12192000" y="-2210231"/>
            <a:ext cx="3495554" cy="1365813"/>
          </a:xfrm>
          <a:prstGeom prst="rect">
            <a:avLst/>
          </a:prstGeom>
          <a:solidFill>
            <a:schemeClr val="accent6">
              <a:lumMod val="40000"/>
              <a:lumOff val="6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6">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المستوى التعليمي</a:t>
            </a:r>
            <a:endParaRPr lang="fr-FR" sz="3200" dirty="0">
              <a:solidFill>
                <a:schemeClr val="accent6">
                  <a:lumMod val="50000"/>
                </a:schemeClr>
              </a:solidFill>
              <a:latin typeface="Aljazeera" panose="02000000000000000000" pitchFamily="2" charset="-78"/>
              <a:cs typeface="Aljazeera" panose="02000000000000000000" pitchFamily="2" charset="-78"/>
            </a:endParaRPr>
          </a:p>
        </p:txBody>
      </p:sp>
      <p:sp>
        <p:nvSpPr>
          <p:cNvPr id="17" name="Rectangle 16">
            <a:extLst>
              <a:ext uri="{FF2B5EF4-FFF2-40B4-BE49-F238E27FC236}">
                <a16:creationId xmlns:a16="http://schemas.microsoft.com/office/drawing/2014/main" id="{14CEF36F-FFD8-2A08-6557-CA5207349789}"/>
              </a:ext>
            </a:extLst>
          </p:cNvPr>
          <p:cNvSpPr/>
          <p:nvPr/>
        </p:nvSpPr>
        <p:spPr>
          <a:xfrm>
            <a:off x="14769594" y="2746093"/>
            <a:ext cx="3495554" cy="1365813"/>
          </a:xfrm>
          <a:prstGeom prst="rect">
            <a:avLst/>
          </a:prstGeom>
          <a:solidFill>
            <a:schemeClr val="accent6">
              <a:lumMod val="40000"/>
              <a:lumOff val="6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6">
                    <a:lumMod val="50000"/>
                  </a:schemeClr>
                </a:solidFill>
                <a:effectLst/>
                <a:latin typeface="Aljazeera" panose="02000000000000000000" pitchFamily="2" charset="-78"/>
                <a:ea typeface="Calibri" panose="020F0502020204030204" pitchFamily="34" charset="0"/>
                <a:cs typeface="Aljazeera" panose="02000000000000000000" pitchFamily="2" charset="-78"/>
              </a:rPr>
              <a:t>الذكاء والمهارات</a:t>
            </a:r>
            <a:endParaRPr lang="fr-FR" sz="3200" dirty="0">
              <a:solidFill>
                <a:schemeClr val="accent6">
                  <a:lumMod val="50000"/>
                </a:schemeClr>
              </a:solidFill>
              <a:latin typeface="Aljazeera" panose="02000000000000000000" pitchFamily="2" charset="-78"/>
              <a:cs typeface="Aljazeera" panose="02000000000000000000" pitchFamily="2" charset="-78"/>
            </a:endParaRPr>
          </a:p>
        </p:txBody>
      </p:sp>
      <p:sp>
        <p:nvSpPr>
          <p:cNvPr id="18" name="Rectangle 17">
            <a:extLst>
              <a:ext uri="{FF2B5EF4-FFF2-40B4-BE49-F238E27FC236}">
                <a16:creationId xmlns:a16="http://schemas.microsoft.com/office/drawing/2014/main" id="{8C0983A8-7197-7B07-9D38-9ADBB62D3524}"/>
              </a:ext>
            </a:extLst>
          </p:cNvPr>
          <p:cNvSpPr/>
          <p:nvPr/>
        </p:nvSpPr>
        <p:spPr>
          <a:xfrm>
            <a:off x="12192000" y="7447803"/>
            <a:ext cx="3495554" cy="1365813"/>
          </a:xfrm>
          <a:prstGeom prst="rect">
            <a:avLst/>
          </a:prstGeom>
          <a:solidFill>
            <a:schemeClr val="accent6">
              <a:lumMod val="40000"/>
              <a:lumOff val="6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6">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المثابرة ووضوح الأهداف</a:t>
            </a:r>
            <a:endParaRPr lang="fr-FR" sz="3200" dirty="0">
              <a:solidFill>
                <a:schemeClr val="accent6">
                  <a:lumMod val="50000"/>
                </a:schemeClr>
              </a:solidFill>
              <a:latin typeface="Aljazeera" panose="02000000000000000000" pitchFamily="2" charset="-78"/>
              <a:cs typeface="Aljazeera" panose="02000000000000000000" pitchFamily="2" charset="-78"/>
            </a:endParaRPr>
          </a:p>
        </p:txBody>
      </p:sp>
      <p:sp>
        <p:nvSpPr>
          <p:cNvPr id="19" name="Rectangle 18">
            <a:extLst>
              <a:ext uri="{FF2B5EF4-FFF2-40B4-BE49-F238E27FC236}">
                <a16:creationId xmlns:a16="http://schemas.microsoft.com/office/drawing/2014/main" id="{40D1A321-B07F-A6C1-B1AF-36113287F024}"/>
              </a:ext>
            </a:extLst>
          </p:cNvPr>
          <p:cNvSpPr/>
          <p:nvPr/>
        </p:nvSpPr>
        <p:spPr>
          <a:xfrm>
            <a:off x="4348222" y="-2294066"/>
            <a:ext cx="3495554" cy="1365813"/>
          </a:xfrm>
          <a:prstGeom prst="rect">
            <a:avLst/>
          </a:prstGeom>
          <a:solidFill>
            <a:schemeClr val="accent5">
              <a:lumMod val="40000"/>
              <a:lumOff val="60000"/>
            </a:schemeClr>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800" b="1" dirty="0">
                <a:solidFill>
                  <a:schemeClr val="accent5">
                    <a:lumMod val="50000"/>
                  </a:schemeClr>
                </a:solidFill>
                <a:effectLst/>
                <a:latin typeface="Aljazeera" panose="02000000000000000000" pitchFamily="2" charset="-78"/>
                <a:ea typeface="Calibri" panose="020F0502020204030204" pitchFamily="34" charset="0"/>
                <a:cs typeface="Aljazeera" panose="02000000000000000000" pitchFamily="2" charset="-78"/>
              </a:rPr>
              <a:t>تحمل المسؤولية الشخصية</a:t>
            </a:r>
            <a:endParaRPr lang="fr-FR" sz="2800" dirty="0">
              <a:solidFill>
                <a:schemeClr val="accent5">
                  <a:lumMod val="50000"/>
                </a:schemeClr>
              </a:solidFill>
              <a:latin typeface="Aljazeera" panose="02000000000000000000" pitchFamily="2" charset="-78"/>
              <a:cs typeface="Aljazeera" panose="02000000000000000000" pitchFamily="2" charset="-78"/>
            </a:endParaRPr>
          </a:p>
        </p:txBody>
      </p:sp>
      <p:sp>
        <p:nvSpPr>
          <p:cNvPr id="20" name="Rectangle 19">
            <a:extLst>
              <a:ext uri="{FF2B5EF4-FFF2-40B4-BE49-F238E27FC236}">
                <a16:creationId xmlns:a16="http://schemas.microsoft.com/office/drawing/2014/main" id="{09DB0A7B-47CA-FA6E-132A-660B1ACA64FC}"/>
              </a:ext>
            </a:extLst>
          </p:cNvPr>
          <p:cNvSpPr/>
          <p:nvPr/>
        </p:nvSpPr>
        <p:spPr>
          <a:xfrm>
            <a:off x="2459772" y="8455987"/>
            <a:ext cx="3495554" cy="1365813"/>
          </a:xfrm>
          <a:prstGeom prst="rect">
            <a:avLst/>
          </a:prstGeom>
          <a:solidFill>
            <a:schemeClr val="accent5">
              <a:lumMod val="40000"/>
              <a:lumOff val="60000"/>
            </a:schemeClr>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800" b="1" dirty="0">
                <a:solidFill>
                  <a:schemeClr val="accent5">
                    <a:lumMod val="50000"/>
                  </a:schemeClr>
                </a:solidFill>
                <a:effectLst/>
                <a:latin typeface="Aljazeera" panose="02000000000000000000" pitchFamily="2" charset="-78"/>
                <a:ea typeface="Calibri" panose="020F0502020204030204" pitchFamily="34" charset="0"/>
                <a:cs typeface="Aljazeera" panose="02000000000000000000" pitchFamily="2" charset="-78"/>
              </a:rPr>
              <a:t>الثقة بالنفس وتحمل المخاطر</a:t>
            </a:r>
            <a:endParaRPr lang="fr-FR" sz="2800" dirty="0">
              <a:solidFill>
                <a:schemeClr val="accent5">
                  <a:lumMod val="50000"/>
                </a:schemeClr>
              </a:solidFill>
              <a:latin typeface="Aljazeera" panose="02000000000000000000" pitchFamily="2" charset="-78"/>
              <a:cs typeface="Aljazeera" panose="02000000000000000000" pitchFamily="2" charset="-78"/>
            </a:endParaRPr>
          </a:p>
        </p:txBody>
      </p:sp>
      <p:sp>
        <p:nvSpPr>
          <p:cNvPr id="21" name="Rectangle 20">
            <a:extLst>
              <a:ext uri="{FF2B5EF4-FFF2-40B4-BE49-F238E27FC236}">
                <a16:creationId xmlns:a16="http://schemas.microsoft.com/office/drawing/2014/main" id="{8F0567B8-3467-E421-674F-D3535A598117}"/>
              </a:ext>
            </a:extLst>
          </p:cNvPr>
          <p:cNvSpPr/>
          <p:nvPr/>
        </p:nvSpPr>
        <p:spPr>
          <a:xfrm>
            <a:off x="7325886" y="8455988"/>
            <a:ext cx="3495554" cy="1365813"/>
          </a:xfrm>
          <a:prstGeom prst="rect">
            <a:avLst/>
          </a:prstGeom>
          <a:solidFill>
            <a:schemeClr val="accent5">
              <a:lumMod val="40000"/>
              <a:lumOff val="60000"/>
            </a:schemeClr>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2800" b="1" dirty="0">
                <a:solidFill>
                  <a:schemeClr val="accent5">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القدرة على التواصل والإدارة نظام التعليم </a:t>
            </a:r>
            <a:endParaRPr lang="fr-FR" sz="2800" dirty="0">
              <a:solidFill>
                <a:schemeClr val="accent5">
                  <a:lumMod val="50000"/>
                </a:schemeClr>
              </a:solidFill>
              <a:latin typeface="Aljazeera" panose="02000000000000000000" pitchFamily="2" charset="-78"/>
              <a:cs typeface="Aljazeera" panose="02000000000000000000" pitchFamily="2" charset="-78"/>
            </a:endParaRPr>
          </a:p>
        </p:txBody>
      </p:sp>
      <p:sp>
        <p:nvSpPr>
          <p:cNvPr id="22" name="Rectangle 21">
            <a:extLst>
              <a:ext uri="{FF2B5EF4-FFF2-40B4-BE49-F238E27FC236}">
                <a16:creationId xmlns:a16="http://schemas.microsoft.com/office/drawing/2014/main" id="{276BDC5C-0E2B-4530-51C2-08C972574085}"/>
              </a:ext>
            </a:extLst>
          </p:cNvPr>
          <p:cNvSpPr/>
          <p:nvPr/>
        </p:nvSpPr>
        <p:spPr>
          <a:xfrm>
            <a:off x="-3495554" y="-2294066"/>
            <a:ext cx="3495554" cy="1365813"/>
          </a:xfrm>
          <a:prstGeom prst="rect">
            <a:avLst/>
          </a:prstGeom>
          <a:solidFill>
            <a:schemeClr val="accent4">
              <a:lumMod val="40000"/>
              <a:lumOff val="60000"/>
            </a:schemeClr>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4">
                    <a:lumMod val="50000"/>
                  </a:schemeClr>
                </a:solidFill>
                <a:effectLst/>
                <a:latin typeface="Aljazeera" panose="02000000000000000000" pitchFamily="2" charset="-78"/>
                <a:ea typeface="Calibri" panose="020F0502020204030204" pitchFamily="34" charset="0"/>
                <a:cs typeface="Aljazeera" panose="02000000000000000000" pitchFamily="2" charset="-78"/>
              </a:rPr>
              <a:t>منظمات القطاع الحكومي</a:t>
            </a:r>
            <a:endParaRPr lang="fr-FR" sz="3200" dirty="0">
              <a:solidFill>
                <a:schemeClr val="accent4">
                  <a:lumMod val="50000"/>
                </a:schemeClr>
              </a:solidFill>
              <a:latin typeface="Aljazeera" panose="02000000000000000000" pitchFamily="2" charset="-78"/>
              <a:cs typeface="Aljazeera" panose="02000000000000000000" pitchFamily="2" charset="-78"/>
            </a:endParaRPr>
          </a:p>
        </p:txBody>
      </p:sp>
      <p:sp>
        <p:nvSpPr>
          <p:cNvPr id="23" name="Rectangle 22">
            <a:extLst>
              <a:ext uri="{FF2B5EF4-FFF2-40B4-BE49-F238E27FC236}">
                <a16:creationId xmlns:a16="http://schemas.microsoft.com/office/drawing/2014/main" id="{334D9A3D-9BD1-96CE-1304-255B38EAD227}"/>
              </a:ext>
            </a:extLst>
          </p:cNvPr>
          <p:cNvSpPr/>
          <p:nvPr/>
        </p:nvSpPr>
        <p:spPr>
          <a:xfrm>
            <a:off x="-6096594" y="2743056"/>
            <a:ext cx="3495554" cy="1365813"/>
          </a:xfrm>
          <a:prstGeom prst="rect">
            <a:avLst/>
          </a:prstGeom>
          <a:solidFill>
            <a:schemeClr val="accent4">
              <a:lumMod val="40000"/>
              <a:lumOff val="60000"/>
            </a:schemeClr>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4">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النظام والقوانين التشريعية</a:t>
            </a:r>
            <a:endParaRPr lang="fr-FR" sz="3200" dirty="0">
              <a:solidFill>
                <a:schemeClr val="accent4">
                  <a:lumMod val="50000"/>
                </a:schemeClr>
              </a:solidFill>
              <a:latin typeface="Aljazeera" panose="02000000000000000000" pitchFamily="2" charset="-78"/>
              <a:cs typeface="Aljazeera" panose="02000000000000000000" pitchFamily="2" charset="-78"/>
            </a:endParaRPr>
          </a:p>
        </p:txBody>
      </p:sp>
      <p:sp>
        <p:nvSpPr>
          <p:cNvPr id="24" name="Rectangle 23">
            <a:extLst>
              <a:ext uri="{FF2B5EF4-FFF2-40B4-BE49-F238E27FC236}">
                <a16:creationId xmlns:a16="http://schemas.microsoft.com/office/drawing/2014/main" id="{904801AA-0350-D5B7-A2B2-5D3724F51D12}"/>
              </a:ext>
            </a:extLst>
          </p:cNvPr>
          <p:cNvSpPr/>
          <p:nvPr/>
        </p:nvSpPr>
        <p:spPr>
          <a:xfrm>
            <a:off x="-3495554" y="7447802"/>
            <a:ext cx="3495554" cy="1365813"/>
          </a:xfrm>
          <a:prstGeom prst="rect">
            <a:avLst/>
          </a:prstGeom>
          <a:solidFill>
            <a:schemeClr val="accent4">
              <a:lumMod val="40000"/>
              <a:lumOff val="60000"/>
            </a:schemeClr>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4">
                    <a:lumMod val="50000"/>
                  </a:schemeClr>
                </a:solidFill>
                <a:effectLst/>
                <a:latin typeface="Aljazeera" panose="02000000000000000000" pitchFamily="2" charset="-78"/>
                <a:ea typeface="Calibri" panose="020F0502020204030204" pitchFamily="34" charset="0"/>
                <a:cs typeface="Aljazeera" panose="02000000000000000000" pitchFamily="2" charset="-78"/>
              </a:rPr>
              <a:t>البنية التحتية ونظام المعلومات</a:t>
            </a:r>
            <a:endParaRPr lang="fr-FR" sz="3200" dirty="0">
              <a:solidFill>
                <a:schemeClr val="accent4">
                  <a:lumMod val="50000"/>
                </a:schemeClr>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F1485A0A-0B38-B650-8B59-76B93DBCDF09}"/>
              </a:ext>
            </a:extLst>
          </p:cNvPr>
          <p:cNvSpPr txBox="1"/>
          <p:nvPr/>
        </p:nvSpPr>
        <p:spPr>
          <a:xfrm>
            <a:off x="245469" y="1092781"/>
            <a:ext cx="11701060" cy="5840060"/>
          </a:xfrm>
          <a:prstGeom prst="rect">
            <a:avLst/>
          </a:prstGeom>
          <a:noFill/>
        </p:spPr>
        <p:txBody>
          <a:bodyPr wrap="square">
            <a:spAutoFit/>
          </a:bodyPr>
          <a:lstStyle/>
          <a:p>
            <a:pPr algn="ctr" rtl="1">
              <a:lnSpc>
                <a:spcPct val="150000"/>
              </a:lnSpc>
            </a:pPr>
            <a:r>
              <a:rPr lang="ar-DZ" sz="3600" dirty="0">
                <a:solidFill>
                  <a:srgbClr val="002060"/>
                </a:solidFill>
                <a:latin typeface="Aljazeera" panose="02000000000000000000" pitchFamily="2" charset="-78"/>
                <a:ea typeface="Calibri" panose="020F0502020204030204" pitchFamily="34" charset="0"/>
                <a:cs typeface="Aljazeera" panose="02000000000000000000" pitchFamily="2" charset="-78"/>
              </a:rPr>
              <a:t>ومن هنا يمكن القول أن العمل </a:t>
            </a:r>
            <a:r>
              <a:rPr lang="ar-DZ" sz="36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a:t>
            </a:r>
            <a:r>
              <a:rPr lang="ar-DZ" sz="3600" dirty="0">
                <a:solidFill>
                  <a:srgbClr val="002060"/>
                </a:solidFill>
                <a:latin typeface="Aljazeera" panose="02000000000000000000" pitchFamily="2" charset="-78"/>
                <a:ea typeface="Calibri" panose="020F0502020204030204" pitchFamily="34" charset="0"/>
                <a:cs typeface="Aljazeera" panose="02000000000000000000" pitchFamily="2" charset="-78"/>
              </a:rPr>
              <a:t>، هو أحد الحلول المفروضة بقوة على الدول للتقليل من معدلات البطالة وتشغيل الشباب والرفع من معدلات النمو الاقتصادي. إلا انه ولنجاح هذه المقاولات لابد من توفير الحماية اللازمة لها وتمكينها من الوسائل والأدوات الحديثة التي تساعدها على مواجهة مختلف التحديات التي تفرضها بيئة الأعمال. ومن طرف ثاني يتوجب على المقاول التحلي بالصفات التي </a:t>
            </a:r>
            <a:r>
              <a:rPr lang="ar-DZ" sz="36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يستوجبها</a:t>
            </a:r>
            <a:r>
              <a:rPr lang="ar-DZ" sz="3600" dirty="0">
                <a:solidFill>
                  <a:srgbClr val="002060"/>
                </a:solidFill>
                <a:latin typeface="Aljazeera" panose="02000000000000000000" pitchFamily="2" charset="-78"/>
                <a:ea typeface="Calibri" panose="020F0502020204030204" pitchFamily="34" charset="0"/>
                <a:cs typeface="Aljazeera" panose="02000000000000000000" pitchFamily="2" charset="-78"/>
              </a:rPr>
              <a:t> العمل </a:t>
            </a:r>
            <a:r>
              <a:rPr lang="ar-DZ" sz="36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a:t>
            </a:r>
            <a:r>
              <a:rPr lang="ar-DZ" sz="3600" dirty="0">
                <a:solidFill>
                  <a:srgbClr val="002060"/>
                </a:solidFill>
                <a:latin typeface="Aljazeera" panose="02000000000000000000" pitchFamily="2" charset="-78"/>
                <a:ea typeface="Calibri" panose="020F0502020204030204" pitchFamily="34" charset="0"/>
                <a:cs typeface="Aljazeera" panose="02000000000000000000" pitchFamily="2" charset="-78"/>
              </a:rPr>
              <a:t> من مبادرة وتحمل المخاطر وطموح وثقة بالنفس والقدرات</a:t>
            </a:r>
          </a:p>
        </p:txBody>
      </p:sp>
      <p:pic>
        <p:nvPicPr>
          <p:cNvPr id="4" name="ElevenLabs_2024-07-10T16_53_27_Sarah_pre_s50_sb75_se0_b_m2">
            <a:hlinkClick r:id="" action="ppaction://media"/>
            <a:extLst>
              <a:ext uri="{FF2B5EF4-FFF2-40B4-BE49-F238E27FC236}">
                <a16:creationId xmlns:a16="http://schemas.microsoft.com/office/drawing/2014/main" id="{FB65CBFE-B18E-BCD4-69E1-68DA77A92D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91095" y="-875499"/>
            <a:ext cx="487363" cy="487363"/>
          </a:xfrm>
          <a:prstGeom prst="rect">
            <a:avLst/>
          </a:prstGeom>
        </p:spPr>
      </p:pic>
    </p:spTree>
    <p:extLst>
      <p:ext uri="{BB962C8B-B14F-4D97-AF65-F5344CB8AC3E}">
        <p14:creationId xmlns:p14="http://schemas.microsoft.com/office/powerpoint/2010/main" val="747232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par>
                                <p:cTn id="12" presetID="1" presetClass="mediacall" presetSubtype="0" fill="hold" nodeType="withEffect">
                                  <p:stCondLst>
                                    <p:cond delay="0"/>
                                  </p:stCondLst>
                                  <p:childTnLst>
                                    <p:cmd type="call" cmd="playFrom(0.0)">
                                      <p:cBhvr>
                                        <p:cTn id="13" dur="38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014916"/>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6813943" y="1055918"/>
            <a:ext cx="465672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المقاولاتية والمقاربات الفكرية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34DC66E8-B1EE-77F1-6F91-3CFD85B75442}"/>
              </a:ext>
            </a:extLst>
          </p:cNvPr>
          <p:cNvSpPr txBox="1"/>
          <p:nvPr/>
        </p:nvSpPr>
        <p:spPr>
          <a:xfrm>
            <a:off x="138322" y="2016430"/>
            <a:ext cx="7611530" cy="3046988"/>
          </a:xfrm>
          <a:prstGeom prst="rect">
            <a:avLst/>
          </a:prstGeom>
          <a:noFill/>
        </p:spPr>
        <p:txBody>
          <a:bodyPr wrap="square">
            <a:spAutoFit/>
          </a:bodyPr>
          <a:lstStyle/>
          <a:p>
            <a:pPr algn="just" rtl="1"/>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ومن بين أهم رواد هذه المدرسة (1989</a:t>
            </a:r>
            <a:r>
              <a:rPr lang="fr-FR" sz="32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Garter</a:t>
            </a:r>
            <a:r>
              <a:rPr lang="fr-FR"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الذي يقر بعدم كفاية مدخل السمات لتوصيف المقاول، واقترح دراسة الأعمال التي يقوم بها المقاول وسلط الضوء على إنشاء المنظمة نتيجة تعدد المؤتمرات المتدخلة في العملية المعقدة، وبالتالي أصبح البحث يرتكز حول ما يقوم به المقاول وليس من هو المقاول.</a:t>
            </a:r>
          </a:p>
        </p:txBody>
      </p:sp>
      <p:sp>
        <p:nvSpPr>
          <p:cNvPr id="14" name="Rectangle 13">
            <a:extLst>
              <a:ext uri="{FF2B5EF4-FFF2-40B4-BE49-F238E27FC236}">
                <a16:creationId xmlns:a16="http://schemas.microsoft.com/office/drawing/2014/main" id="{9EE30286-A462-17DC-A60E-C656C3C32E90}"/>
              </a:ext>
            </a:extLst>
          </p:cNvPr>
          <p:cNvSpPr/>
          <p:nvPr/>
        </p:nvSpPr>
        <p:spPr>
          <a:xfrm flipH="1">
            <a:off x="8585199" y="2867291"/>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4BC9AB2-402D-18E0-4470-070E9D377CF5}"/>
              </a:ext>
            </a:extLst>
          </p:cNvPr>
          <p:cNvSpPr/>
          <p:nvPr/>
        </p:nvSpPr>
        <p:spPr>
          <a:xfrm flipH="1">
            <a:off x="8657816" y="2059718"/>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B8AC438-66EA-5FD7-E816-1D8D61040C05}"/>
              </a:ext>
            </a:extLst>
          </p:cNvPr>
          <p:cNvSpPr/>
          <p:nvPr/>
        </p:nvSpPr>
        <p:spPr>
          <a:xfrm flipH="1">
            <a:off x="8585197" y="3674864"/>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id="{7FC4F5AD-4B84-9A83-E3FA-3993A0A733D4}"/>
              </a:ext>
            </a:extLst>
          </p:cNvPr>
          <p:cNvSpPr txBox="1"/>
          <p:nvPr/>
        </p:nvSpPr>
        <p:spPr>
          <a:xfrm>
            <a:off x="8657815" y="2138770"/>
            <a:ext cx="3494292"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المقاولاتية والمقاربة الاقتصادية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id="{71CED491-C1F0-9F15-4F93-18BD502D0AD3}"/>
              </a:ext>
            </a:extLst>
          </p:cNvPr>
          <p:cNvSpPr txBox="1"/>
          <p:nvPr/>
        </p:nvSpPr>
        <p:spPr>
          <a:xfrm>
            <a:off x="8657815" y="2938990"/>
            <a:ext cx="3534185"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المقاولاتية والمقاربة السلوكية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id="{FAC73524-A3AA-B815-45C5-CD64296F66B4}"/>
              </a:ext>
            </a:extLst>
          </p:cNvPr>
          <p:cNvSpPr txBox="1"/>
          <p:nvPr/>
        </p:nvSpPr>
        <p:spPr>
          <a:xfrm>
            <a:off x="7749852" y="3711573"/>
            <a:ext cx="4442147" cy="492443"/>
          </a:xfrm>
          <a:prstGeom prst="rect">
            <a:avLst/>
          </a:prstGeom>
          <a:noFill/>
        </p:spPr>
        <p:txBody>
          <a:bodyPr wrap="square">
            <a:spAutoFit/>
          </a:bodyPr>
          <a:lstStyle/>
          <a:p>
            <a:pPr rtl="1"/>
            <a:r>
              <a:rPr lang="ar-DZ" sz="260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المقاربة المرحلية لعلماء (الإدارة) </a:t>
            </a:r>
            <a:endParaRPr lang="fr-FR" sz="2600" dirty="0">
              <a:solidFill>
                <a:srgbClr val="C00000"/>
              </a:solidFill>
              <a:latin typeface="AlGhadTV" panose="01000500000000020004" pitchFamily="2" charset="-78"/>
              <a:cs typeface="AlGhadTV" panose="01000500000000020004" pitchFamily="2" charset="-78"/>
            </a:endParaRPr>
          </a:p>
        </p:txBody>
      </p:sp>
      <p:sp>
        <p:nvSpPr>
          <p:cNvPr id="3" name="ZoneTexte 2">
            <a:extLst>
              <a:ext uri="{FF2B5EF4-FFF2-40B4-BE49-F238E27FC236}">
                <a16:creationId xmlns:a16="http://schemas.microsoft.com/office/drawing/2014/main" id="{F1F016CD-494F-C261-24B6-925A3279346B}"/>
              </a:ext>
            </a:extLst>
          </p:cNvPr>
          <p:cNvSpPr txBox="1"/>
          <p:nvPr/>
        </p:nvSpPr>
        <p:spPr>
          <a:xfrm>
            <a:off x="895025" y="7470655"/>
            <a:ext cx="10401948" cy="1938992"/>
          </a:xfrm>
          <a:prstGeom prst="rect">
            <a:avLst/>
          </a:prstGeom>
          <a:noFill/>
        </p:spPr>
        <p:txBody>
          <a:bodyPr wrap="square">
            <a:spAutoFit/>
          </a:bodyPr>
          <a:lstStyle/>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مجموعة من العوامل التي تقود الفرد إلى خوض مجال المقاولاتية، حيث قام كل من (</a:t>
            </a:r>
            <a:r>
              <a:rPr lang="fr-FR" sz="4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L.Sokol</a:t>
            </a:r>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a:t>
            </a:r>
            <a:r>
              <a:rPr lang="fr-FR" sz="4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A.Shapero</a:t>
            </a:r>
            <a:r>
              <a:rPr lang="fr-FR"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بتوضيحها في النموذج التالي: </a:t>
            </a:r>
          </a:p>
        </p:txBody>
      </p:sp>
      <p:pic>
        <p:nvPicPr>
          <p:cNvPr id="4" name="ElevenLabs_2024-07-08T00_44_29_Sarah_pre_s50_sb100_se0_b_m2">
            <a:hlinkClick r:id="" action="ppaction://media"/>
            <a:extLst>
              <a:ext uri="{FF2B5EF4-FFF2-40B4-BE49-F238E27FC236}">
                <a16:creationId xmlns:a16="http://schemas.microsoft.com/office/drawing/2014/main" id="{0E4B1552-768A-22C6-3A83-A867618351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9642" y="3706532"/>
            <a:ext cx="487363" cy="487363"/>
          </a:xfrm>
          <a:prstGeom prst="rect">
            <a:avLst/>
          </a:prstGeom>
        </p:spPr>
      </p:pic>
    </p:spTree>
    <p:extLst>
      <p:ext uri="{BB962C8B-B14F-4D97-AF65-F5344CB8AC3E}">
        <p14:creationId xmlns:p14="http://schemas.microsoft.com/office/powerpoint/2010/main" val="4294892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014916"/>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04</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6814932" y="1014916"/>
            <a:ext cx="465672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دوافع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34DC66E8-B1EE-77F1-6F91-3CFD85B75442}"/>
              </a:ext>
            </a:extLst>
          </p:cNvPr>
          <p:cNvSpPr txBox="1"/>
          <p:nvPr/>
        </p:nvSpPr>
        <p:spPr>
          <a:xfrm>
            <a:off x="895025" y="2687639"/>
            <a:ext cx="10401948" cy="1938992"/>
          </a:xfrm>
          <a:prstGeom prst="rect">
            <a:avLst/>
          </a:prstGeom>
          <a:noFill/>
        </p:spPr>
        <p:txBody>
          <a:bodyPr wrap="square">
            <a:spAutoFit/>
          </a:bodyPr>
          <a:lstStyle/>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مجموعة من العوامل التي تقود الفرد إلى خوض مجال المقاولاتية، حيث قام كل من (</a:t>
            </a:r>
            <a:r>
              <a:rPr lang="fr-FR" sz="4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L.Sokol</a:t>
            </a:r>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a:t>
            </a:r>
            <a:r>
              <a:rPr lang="fr-FR" sz="4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A.Shapero</a:t>
            </a:r>
            <a:r>
              <a:rPr lang="fr-FR"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بتوضيحها في النموذج التالي: </a:t>
            </a:r>
          </a:p>
        </p:txBody>
      </p:sp>
      <p:sp>
        <p:nvSpPr>
          <p:cNvPr id="3" name="ZoneTexte 2">
            <a:extLst>
              <a:ext uri="{FF2B5EF4-FFF2-40B4-BE49-F238E27FC236}">
                <a16:creationId xmlns:a16="http://schemas.microsoft.com/office/drawing/2014/main" id="{1063BCFE-7847-4AEB-EBF3-9C22884D3E21}"/>
              </a:ext>
            </a:extLst>
          </p:cNvPr>
          <p:cNvSpPr txBox="1"/>
          <p:nvPr/>
        </p:nvSpPr>
        <p:spPr>
          <a:xfrm>
            <a:off x="2025443" y="7719646"/>
            <a:ext cx="8141112" cy="1200329"/>
          </a:xfrm>
          <a:prstGeom prst="rect">
            <a:avLst/>
          </a:prstGeom>
          <a:noFill/>
        </p:spPr>
        <p:txBody>
          <a:bodyPr wrap="square">
            <a:spAutoFit/>
          </a:bodyPr>
          <a:lstStyle/>
          <a:p>
            <a:pPr algn="ctr" rtl="1"/>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تتميز المقاولاتية بمجموعة من الخصائص يمكن إيجازها فيما يلي: </a:t>
            </a:r>
          </a:p>
        </p:txBody>
      </p:sp>
      <p:pic>
        <p:nvPicPr>
          <p:cNvPr id="4" name="ElevenLabs_2024-07-08T00_45_29_Sarah_pre_s50_sb100_se0_b_m2">
            <a:hlinkClick r:id="" action="ppaction://media"/>
            <a:extLst>
              <a:ext uri="{FF2B5EF4-FFF2-40B4-BE49-F238E27FC236}">
                <a16:creationId xmlns:a16="http://schemas.microsoft.com/office/drawing/2014/main" id="{66483481-6405-020A-1F9C-B33CDC7C9C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1321" y="3185318"/>
            <a:ext cx="487363" cy="487363"/>
          </a:xfrm>
          <a:prstGeom prst="rect">
            <a:avLst/>
          </a:prstGeom>
        </p:spPr>
      </p:pic>
    </p:spTree>
    <p:extLst>
      <p:ext uri="{BB962C8B-B14F-4D97-AF65-F5344CB8AC3E}">
        <p14:creationId xmlns:p14="http://schemas.microsoft.com/office/powerpoint/2010/main" val="722538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wipe(right)">
                                      <p:cBhvr>
                                        <p:cTn id="13" dur="500"/>
                                        <p:tgtEl>
                                          <p:spTgt spid="1036"/>
                                        </p:tgtEl>
                                      </p:cBhvr>
                                    </p:animEffect>
                                  </p:childTnLst>
                                </p:cTn>
                              </p:par>
                              <p:par>
                                <p:cTn id="14" presetID="1" presetClass="mediacall" presetSubtype="0" fill="hold" nodeType="withEffect">
                                  <p:stCondLst>
                                    <p:cond delay="0"/>
                                  </p:stCondLst>
                                  <p:childTnLst>
                                    <p:cmd type="call" cmd="playFrom(0.0)">
                                      <p:cBhvr>
                                        <p:cTn id="15" dur="13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7" grpId="0" animBg="1"/>
      <p:bldP spid="10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014916"/>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05</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6814932" y="1014916"/>
            <a:ext cx="465672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خصائص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B1776C8E-D04E-D3C4-E62B-6A66C301DCE1}"/>
              </a:ext>
            </a:extLst>
          </p:cNvPr>
          <p:cNvSpPr txBox="1"/>
          <p:nvPr/>
        </p:nvSpPr>
        <p:spPr>
          <a:xfrm>
            <a:off x="895025" y="-3197345"/>
            <a:ext cx="10401948" cy="1938992"/>
          </a:xfrm>
          <a:prstGeom prst="rect">
            <a:avLst/>
          </a:prstGeom>
          <a:noFill/>
        </p:spPr>
        <p:txBody>
          <a:bodyPr wrap="square">
            <a:spAutoFit/>
          </a:bodyPr>
          <a:lstStyle/>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مجموعة من العوامل التي تقود الفرد إلى خوض مجال المقاولاتية، حيث قام كل من (</a:t>
            </a:r>
            <a:r>
              <a:rPr lang="fr-FR" sz="4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L.Sokol</a:t>
            </a:r>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a:t>
            </a:r>
            <a:r>
              <a:rPr lang="fr-FR" sz="4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A.Shapero</a:t>
            </a:r>
            <a:r>
              <a:rPr lang="fr-FR"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بتوضيحها في النموذج التالي: </a:t>
            </a:r>
          </a:p>
        </p:txBody>
      </p:sp>
      <p:sp>
        <p:nvSpPr>
          <p:cNvPr id="4" name="ZoneTexte 3">
            <a:extLst>
              <a:ext uri="{FF2B5EF4-FFF2-40B4-BE49-F238E27FC236}">
                <a16:creationId xmlns:a16="http://schemas.microsoft.com/office/drawing/2014/main" id="{31AED84F-2C60-FA34-1501-7BDB1BED2623}"/>
              </a:ext>
            </a:extLst>
          </p:cNvPr>
          <p:cNvSpPr txBox="1"/>
          <p:nvPr/>
        </p:nvSpPr>
        <p:spPr>
          <a:xfrm>
            <a:off x="2025443" y="3429000"/>
            <a:ext cx="8141112" cy="1200329"/>
          </a:xfrm>
          <a:prstGeom prst="rect">
            <a:avLst/>
          </a:prstGeom>
          <a:noFill/>
        </p:spPr>
        <p:txBody>
          <a:bodyPr wrap="square">
            <a:spAutoFit/>
          </a:bodyPr>
          <a:lstStyle/>
          <a:p>
            <a:pPr algn="ctr" rtl="1"/>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تتميز المقاولاتية بمجموعة من الخصائص يمكن إيجازها فيما يلي: </a:t>
            </a:r>
          </a:p>
        </p:txBody>
      </p:sp>
      <p:pic>
        <p:nvPicPr>
          <p:cNvPr id="5" name="ElevenLabs_2024-07-08T00_46_34_Sarah_pre_s50_sb100_se0_b_m2">
            <a:hlinkClick r:id="" action="ppaction://media"/>
            <a:extLst>
              <a:ext uri="{FF2B5EF4-FFF2-40B4-BE49-F238E27FC236}">
                <a16:creationId xmlns:a16="http://schemas.microsoft.com/office/drawing/2014/main" id="{0E80727D-9314-3271-CAFD-6E5879340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941" y="2652090"/>
            <a:ext cx="487363" cy="487363"/>
          </a:xfrm>
          <a:prstGeom prst="rect">
            <a:avLst/>
          </a:prstGeom>
        </p:spPr>
      </p:pic>
    </p:spTree>
    <p:extLst>
      <p:ext uri="{BB962C8B-B14F-4D97-AF65-F5344CB8AC3E}">
        <p14:creationId xmlns:p14="http://schemas.microsoft.com/office/powerpoint/2010/main" val="103591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wipe(right)">
                                      <p:cBhvr>
                                        <p:cTn id="13" dur="500"/>
                                        <p:tgtEl>
                                          <p:spTgt spid="1036"/>
                                        </p:tgtEl>
                                      </p:cBhvr>
                                    </p:animEffect>
                                  </p:childTnLst>
                                </p:cTn>
                              </p:par>
                              <p:par>
                                <p:cTn id="14" presetID="1" presetClass="mediacall" presetSubtype="0" fill="hold" nodeType="withEffect">
                                  <p:stCondLst>
                                    <p:cond delay="0"/>
                                  </p:stCondLst>
                                  <p:childTnLst>
                                    <p:cmd type="call" cmd="playFrom(0.0)">
                                      <p:cBhvr>
                                        <p:cTn id="15" dur="7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7" grpId="0" animBg="1"/>
      <p:bldP spid="10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014916"/>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05</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6814932" y="1014916"/>
            <a:ext cx="465672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خصائص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31AED84F-2C60-FA34-1501-7BDB1BED2623}"/>
              </a:ext>
            </a:extLst>
          </p:cNvPr>
          <p:cNvSpPr txBox="1"/>
          <p:nvPr/>
        </p:nvSpPr>
        <p:spPr>
          <a:xfrm>
            <a:off x="1583021" y="1091859"/>
            <a:ext cx="6495739" cy="430887"/>
          </a:xfrm>
          <a:prstGeom prst="rect">
            <a:avLst/>
          </a:prstGeom>
          <a:noFill/>
        </p:spPr>
        <p:txBody>
          <a:bodyPr wrap="square">
            <a:spAutoFit/>
          </a:bodyPr>
          <a:lstStyle/>
          <a:p>
            <a:pPr algn="just" rtl="1"/>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تتميز المقاولاتية بمجموعة من الخصائص يمكن إيجازها فيما يلي: </a:t>
            </a:r>
          </a:p>
        </p:txBody>
      </p:sp>
      <p:sp>
        <p:nvSpPr>
          <p:cNvPr id="17" name="ROUND RECT 02">
            <a:extLst>
              <a:ext uri="{FF2B5EF4-FFF2-40B4-BE49-F238E27FC236}">
                <a16:creationId xmlns:a16="http://schemas.microsoft.com/office/drawing/2014/main" id="{DD90A3E6-3B87-D64D-50C4-BECA0AA37C60}"/>
              </a:ext>
            </a:extLst>
          </p:cNvPr>
          <p:cNvSpPr/>
          <p:nvPr/>
        </p:nvSpPr>
        <p:spPr>
          <a:xfrm>
            <a:off x="6814932" y="2198823"/>
            <a:ext cx="4482041" cy="1862048"/>
          </a:xfrm>
          <a:prstGeom prst="roundRect">
            <a:avLst/>
          </a:prstGeom>
          <a:solidFill>
            <a:srgbClr val="002060">
              <a:alpha val="61961"/>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a:latin typeface="Aljazeera" panose="02000000000000000000" pitchFamily="2" charset="-78"/>
                <a:cs typeface="Aljazeera" panose="02000000000000000000" pitchFamily="2" charset="-78"/>
              </a:rPr>
              <a:t>هي عملية إنشاء مؤسسة غير نمطية تتميز بالإبداع سواء من خلال تقديم نموذج جديد أو طريقة جديدة في عرض منتج أو خدمة ما طريقة جديدة في التسويق والتوزيع. </a:t>
            </a:r>
            <a:endParaRPr lang="en-US" sz="2400" b="0" i="0" dirty="0">
              <a:solidFill>
                <a:schemeClr val="accent2"/>
              </a:solidFill>
              <a:latin typeface="Aljazeera" panose="02000000000000000000" pitchFamily="2" charset="-78"/>
              <a:cs typeface="Aljazeera" panose="02000000000000000000" pitchFamily="2" charset="-78"/>
            </a:endParaRPr>
          </a:p>
        </p:txBody>
      </p:sp>
      <p:sp>
        <p:nvSpPr>
          <p:cNvPr id="18" name="Freeform 2">
            <a:extLst>
              <a:ext uri="{FF2B5EF4-FFF2-40B4-BE49-F238E27FC236}">
                <a16:creationId xmlns:a16="http://schemas.microsoft.com/office/drawing/2014/main" id="{EA36440E-4D86-C36B-32E5-7355B1D17A31}"/>
              </a:ext>
            </a:extLst>
          </p:cNvPr>
          <p:cNvSpPr>
            <a:spLocks noChangeArrowheads="1"/>
          </p:cNvSpPr>
          <p:nvPr/>
        </p:nvSpPr>
        <p:spPr bwMode="auto">
          <a:xfrm>
            <a:off x="10900146" y="1796864"/>
            <a:ext cx="756000" cy="792000"/>
          </a:xfrm>
          <a:custGeom>
            <a:avLst/>
            <a:gdLst>
              <a:gd name="T0" fmla="*/ 1372 w 2745"/>
              <a:gd name="T1" fmla="*/ 0 h 2746"/>
              <a:gd name="T2" fmla="*/ 1372 w 2745"/>
              <a:gd name="T3" fmla="*/ 0 h 2746"/>
              <a:gd name="T4" fmla="*/ 0 w 2745"/>
              <a:gd name="T5" fmla="*/ 1372 h 2746"/>
              <a:gd name="T6" fmla="*/ 0 w 2745"/>
              <a:gd name="T7" fmla="*/ 1372 h 2746"/>
              <a:gd name="T8" fmla="*/ 1372 w 2745"/>
              <a:gd name="T9" fmla="*/ 2745 h 2746"/>
              <a:gd name="T10" fmla="*/ 1372 w 2745"/>
              <a:gd name="T11" fmla="*/ 2745 h 2746"/>
              <a:gd name="T12" fmla="*/ 2744 w 2745"/>
              <a:gd name="T13" fmla="*/ 1372 h 2746"/>
              <a:gd name="T14" fmla="*/ 2744 w 2745"/>
              <a:gd name="T15" fmla="*/ 1372 h 2746"/>
              <a:gd name="T16" fmla="*/ 1372 w 2745"/>
              <a:gd name="T17"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5" h="2746">
                <a:moveTo>
                  <a:pt x="1372" y="0"/>
                </a:moveTo>
                <a:lnTo>
                  <a:pt x="1372" y="0"/>
                </a:lnTo>
                <a:cubicBezTo>
                  <a:pt x="614" y="0"/>
                  <a:pt x="0" y="614"/>
                  <a:pt x="0" y="1372"/>
                </a:cubicBezTo>
                <a:lnTo>
                  <a:pt x="0" y="1372"/>
                </a:lnTo>
                <a:cubicBezTo>
                  <a:pt x="0" y="2130"/>
                  <a:pt x="614" y="2745"/>
                  <a:pt x="1372" y="2745"/>
                </a:cubicBezTo>
                <a:lnTo>
                  <a:pt x="1372" y="2745"/>
                </a:lnTo>
                <a:cubicBezTo>
                  <a:pt x="2130" y="2745"/>
                  <a:pt x="2744" y="2130"/>
                  <a:pt x="2744" y="1372"/>
                </a:cubicBezTo>
                <a:lnTo>
                  <a:pt x="2744" y="1372"/>
                </a:lnTo>
                <a:cubicBezTo>
                  <a:pt x="2744" y="614"/>
                  <a:pt x="2130" y="0"/>
                  <a:pt x="1372" y="0"/>
                </a:cubicBezTo>
              </a:path>
            </a:pathLst>
          </a:custGeom>
          <a:solidFill>
            <a:srgbClr val="00B0F0"/>
          </a:solidFill>
          <a:ln>
            <a:noFill/>
          </a:ln>
          <a:effectLst>
            <a:outerShdw blurRad="63500" sx="102000" sy="102000" algn="ctr" rotWithShape="0">
              <a:prstClr val="black">
                <a:alpha val="40000"/>
              </a:prstClr>
            </a:outerShdw>
          </a:effectLst>
        </p:spPr>
        <p:txBody>
          <a:bodyPr wrap="none" anchor="ctr"/>
          <a:lstStyle/>
          <a:p>
            <a:pPr algn="ctr"/>
            <a:r>
              <a:rPr lang="ar-DZ" sz="3600" b="1" dirty="0">
                <a:effectLst>
                  <a:outerShdw blurRad="38100" dist="38100" dir="2700000" algn="tl">
                    <a:srgbClr val="000000">
                      <a:alpha val="43137"/>
                    </a:srgbClr>
                  </a:outerShdw>
                </a:effectLst>
                <a:cs typeface="+mj-cs"/>
              </a:rPr>
              <a:t>01</a:t>
            </a:r>
            <a:endParaRPr lang="en-US" sz="6532" b="1" dirty="0">
              <a:effectLst>
                <a:outerShdw blurRad="38100" dist="38100" dir="2700000" algn="tl">
                  <a:srgbClr val="000000">
                    <a:alpha val="43137"/>
                  </a:srgbClr>
                </a:outerShdw>
              </a:effectLst>
              <a:cs typeface="+mj-cs"/>
            </a:endParaRPr>
          </a:p>
        </p:txBody>
      </p:sp>
      <p:sp>
        <p:nvSpPr>
          <p:cNvPr id="19" name="ROUND RECT 02">
            <a:extLst>
              <a:ext uri="{FF2B5EF4-FFF2-40B4-BE49-F238E27FC236}">
                <a16:creationId xmlns:a16="http://schemas.microsoft.com/office/drawing/2014/main" id="{7C2C12A0-8E33-C0AE-8A7E-82D2F9D240EB}"/>
              </a:ext>
            </a:extLst>
          </p:cNvPr>
          <p:cNvSpPr/>
          <p:nvPr/>
        </p:nvSpPr>
        <p:spPr>
          <a:xfrm>
            <a:off x="6814932" y="4714634"/>
            <a:ext cx="4482041" cy="1862048"/>
          </a:xfrm>
          <a:prstGeom prst="roundRect">
            <a:avLst/>
          </a:prstGeom>
          <a:solidFill>
            <a:srgbClr val="002060">
              <a:alpha val="61961"/>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dirty="0">
                <a:latin typeface="Aljazeera" panose="02000000000000000000" pitchFamily="2" charset="-78"/>
                <a:cs typeface="Aljazeera" panose="02000000000000000000" pitchFamily="2" charset="-78"/>
              </a:rPr>
              <a:t>ارتفاع نسبة المخاطرة لأنها تقدم الجديد وما يرافقها من عوائد مرتفعة في حالة نفاذ المنتج أو الخدمة الجديدة إلى السوق. </a:t>
            </a:r>
            <a:endParaRPr lang="en-US" sz="2800" b="0" i="0" dirty="0">
              <a:solidFill>
                <a:schemeClr val="accent2"/>
              </a:solidFill>
              <a:latin typeface="Aljazeera" panose="02000000000000000000" pitchFamily="2" charset="-78"/>
              <a:cs typeface="Aljazeera" panose="02000000000000000000" pitchFamily="2" charset="-78"/>
            </a:endParaRPr>
          </a:p>
        </p:txBody>
      </p:sp>
      <p:sp>
        <p:nvSpPr>
          <p:cNvPr id="20" name="Freeform 2">
            <a:extLst>
              <a:ext uri="{FF2B5EF4-FFF2-40B4-BE49-F238E27FC236}">
                <a16:creationId xmlns:a16="http://schemas.microsoft.com/office/drawing/2014/main" id="{6D2373AD-3111-F06B-69D5-2B1E714D5FE4}"/>
              </a:ext>
            </a:extLst>
          </p:cNvPr>
          <p:cNvSpPr>
            <a:spLocks noChangeArrowheads="1"/>
          </p:cNvSpPr>
          <p:nvPr/>
        </p:nvSpPr>
        <p:spPr bwMode="auto">
          <a:xfrm>
            <a:off x="10900146" y="4312675"/>
            <a:ext cx="756000" cy="792000"/>
          </a:xfrm>
          <a:custGeom>
            <a:avLst/>
            <a:gdLst>
              <a:gd name="T0" fmla="*/ 1372 w 2745"/>
              <a:gd name="T1" fmla="*/ 0 h 2746"/>
              <a:gd name="T2" fmla="*/ 1372 w 2745"/>
              <a:gd name="T3" fmla="*/ 0 h 2746"/>
              <a:gd name="T4" fmla="*/ 0 w 2745"/>
              <a:gd name="T5" fmla="*/ 1372 h 2746"/>
              <a:gd name="T6" fmla="*/ 0 w 2745"/>
              <a:gd name="T7" fmla="*/ 1372 h 2746"/>
              <a:gd name="T8" fmla="*/ 1372 w 2745"/>
              <a:gd name="T9" fmla="*/ 2745 h 2746"/>
              <a:gd name="T10" fmla="*/ 1372 w 2745"/>
              <a:gd name="T11" fmla="*/ 2745 h 2746"/>
              <a:gd name="T12" fmla="*/ 2744 w 2745"/>
              <a:gd name="T13" fmla="*/ 1372 h 2746"/>
              <a:gd name="T14" fmla="*/ 2744 w 2745"/>
              <a:gd name="T15" fmla="*/ 1372 h 2746"/>
              <a:gd name="T16" fmla="*/ 1372 w 2745"/>
              <a:gd name="T17"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5" h="2746">
                <a:moveTo>
                  <a:pt x="1372" y="0"/>
                </a:moveTo>
                <a:lnTo>
                  <a:pt x="1372" y="0"/>
                </a:lnTo>
                <a:cubicBezTo>
                  <a:pt x="614" y="0"/>
                  <a:pt x="0" y="614"/>
                  <a:pt x="0" y="1372"/>
                </a:cubicBezTo>
                <a:lnTo>
                  <a:pt x="0" y="1372"/>
                </a:lnTo>
                <a:cubicBezTo>
                  <a:pt x="0" y="2130"/>
                  <a:pt x="614" y="2745"/>
                  <a:pt x="1372" y="2745"/>
                </a:cubicBezTo>
                <a:lnTo>
                  <a:pt x="1372" y="2745"/>
                </a:lnTo>
                <a:cubicBezTo>
                  <a:pt x="2130" y="2745"/>
                  <a:pt x="2744" y="2130"/>
                  <a:pt x="2744" y="1372"/>
                </a:cubicBezTo>
                <a:lnTo>
                  <a:pt x="2744" y="1372"/>
                </a:lnTo>
                <a:cubicBezTo>
                  <a:pt x="2744" y="614"/>
                  <a:pt x="2130" y="0"/>
                  <a:pt x="1372" y="0"/>
                </a:cubicBezTo>
              </a:path>
            </a:pathLst>
          </a:custGeom>
          <a:solidFill>
            <a:srgbClr val="00B0F0"/>
          </a:solidFill>
          <a:ln>
            <a:noFill/>
          </a:ln>
          <a:effectLst>
            <a:outerShdw blurRad="63500" sx="102000" sy="102000" algn="ctr" rotWithShape="0">
              <a:prstClr val="black">
                <a:alpha val="40000"/>
              </a:prstClr>
            </a:outerShdw>
          </a:effectLst>
        </p:spPr>
        <p:txBody>
          <a:bodyPr wrap="none" anchor="ctr"/>
          <a:lstStyle/>
          <a:p>
            <a:pPr algn="ctr"/>
            <a:r>
              <a:rPr lang="fr-FR" sz="3600" b="1" dirty="0">
                <a:effectLst>
                  <a:outerShdw blurRad="38100" dist="38100" dir="2700000" algn="tl">
                    <a:srgbClr val="000000">
                      <a:alpha val="43137"/>
                    </a:srgbClr>
                  </a:outerShdw>
                </a:effectLst>
                <a:cs typeface="+mj-cs"/>
              </a:rPr>
              <a:t>02</a:t>
            </a:r>
            <a:endParaRPr lang="en-US" sz="6532" b="1" dirty="0">
              <a:effectLst>
                <a:outerShdw blurRad="38100" dist="38100" dir="2700000" algn="tl">
                  <a:srgbClr val="000000">
                    <a:alpha val="43137"/>
                  </a:srgbClr>
                </a:outerShdw>
              </a:effectLst>
              <a:cs typeface="+mj-cs"/>
            </a:endParaRPr>
          </a:p>
        </p:txBody>
      </p:sp>
      <p:sp>
        <p:nvSpPr>
          <p:cNvPr id="29" name="ROUND RECT 02">
            <a:extLst>
              <a:ext uri="{FF2B5EF4-FFF2-40B4-BE49-F238E27FC236}">
                <a16:creationId xmlns:a16="http://schemas.microsoft.com/office/drawing/2014/main" id="{E26406A7-AEF1-80F2-4D9E-42B42E937859}"/>
              </a:ext>
            </a:extLst>
          </p:cNvPr>
          <p:cNvSpPr/>
          <p:nvPr/>
        </p:nvSpPr>
        <p:spPr>
          <a:xfrm>
            <a:off x="535855" y="2198823"/>
            <a:ext cx="4482041" cy="1862048"/>
          </a:xfrm>
          <a:prstGeom prst="roundRect">
            <a:avLst/>
          </a:prstGeom>
          <a:solidFill>
            <a:srgbClr val="002060">
              <a:alpha val="61961"/>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a:latin typeface="Aljazeera" panose="02000000000000000000" pitchFamily="2" charset="-78"/>
                <a:cs typeface="Aljazeera" panose="02000000000000000000" pitchFamily="2" charset="-78"/>
              </a:rPr>
              <a:t>     تحقيق أرباح احتكارية ناتجة عن حقوق الابتكار التي تظهر في المنتج أو الخدمة المعروضة في السوق مقارنة بالمؤسسات النمطية التي تقدم منتجات وخدمات عادية. </a:t>
            </a:r>
            <a:endParaRPr lang="en-US" sz="2400" b="0" i="0" dirty="0">
              <a:solidFill>
                <a:schemeClr val="accent2"/>
              </a:solidFill>
              <a:latin typeface="Aljazeera" panose="02000000000000000000" pitchFamily="2" charset="-78"/>
              <a:cs typeface="Aljazeera" panose="02000000000000000000" pitchFamily="2" charset="-78"/>
            </a:endParaRPr>
          </a:p>
        </p:txBody>
      </p:sp>
      <p:sp>
        <p:nvSpPr>
          <p:cNvPr id="30" name="Freeform 2">
            <a:extLst>
              <a:ext uri="{FF2B5EF4-FFF2-40B4-BE49-F238E27FC236}">
                <a16:creationId xmlns:a16="http://schemas.microsoft.com/office/drawing/2014/main" id="{F9940A96-5A84-ABFD-20D0-948C261B45F9}"/>
              </a:ext>
            </a:extLst>
          </p:cNvPr>
          <p:cNvSpPr>
            <a:spLocks noChangeArrowheads="1"/>
          </p:cNvSpPr>
          <p:nvPr/>
        </p:nvSpPr>
        <p:spPr bwMode="auto">
          <a:xfrm>
            <a:off x="4621069" y="1796864"/>
            <a:ext cx="756000" cy="792000"/>
          </a:xfrm>
          <a:custGeom>
            <a:avLst/>
            <a:gdLst>
              <a:gd name="T0" fmla="*/ 1372 w 2745"/>
              <a:gd name="T1" fmla="*/ 0 h 2746"/>
              <a:gd name="T2" fmla="*/ 1372 w 2745"/>
              <a:gd name="T3" fmla="*/ 0 h 2746"/>
              <a:gd name="T4" fmla="*/ 0 w 2745"/>
              <a:gd name="T5" fmla="*/ 1372 h 2746"/>
              <a:gd name="T6" fmla="*/ 0 w 2745"/>
              <a:gd name="T7" fmla="*/ 1372 h 2746"/>
              <a:gd name="T8" fmla="*/ 1372 w 2745"/>
              <a:gd name="T9" fmla="*/ 2745 h 2746"/>
              <a:gd name="T10" fmla="*/ 1372 w 2745"/>
              <a:gd name="T11" fmla="*/ 2745 h 2746"/>
              <a:gd name="T12" fmla="*/ 2744 w 2745"/>
              <a:gd name="T13" fmla="*/ 1372 h 2746"/>
              <a:gd name="T14" fmla="*/ 2744 w 2745"/>
              <a:gd name="T15" fmla="*/ 1372 h 2746"/>
              <a:gd name="T16" fmla="*/ 1372 w 2745"/>
              <a:gd name="T17"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5" h="2746">
                <a:moveTo>
                  <a:pt x="1372" y="0"/>
                </a:moveTo>
                <a:lnTo>
                  <a:pt x="1372" y="0"/>
                </a:lnTo>
                <a:cubicBezTo>
                  <a:pt x="614" y="0"/>
                  <a:pt x="0" y="614"/>
                  <a:pt x="0" y="1372"/>
                </a:cubicBezTo>
                <a:lnTo>
                  <a:pt x="0" y="1372"/>
                </a:lnTo>
                <a:cubicBezTo>
                  <a:pt x="0" y="2130"/>
                  <a:pt x="614" y="2745"/>
                  <a:pt x="1372" y="2745"/>
                </a:cubicBezTo>
                <a:lnTo>
                  <a:pt x="1372" y="2745"/>
                </a:lnTo>
                <a:cubicBezTo>
                  <a:pt x="2130" y="2745"/>
                  <a:pt x="2744" y="2130"/>
                  <a:pt x="2744" y="1372"/>
                </a:cubicBezTo>
                <a:lnTo>
                  <a:pt x="2744" y="1372"/>
                </a:lnTo>
                <a:cubicBezTo>
                  <a:pt x="2744" y="614"/>
                  <a:pt x="2130" y="0"/>
                  <a:pt x="1372" y="0"/>
                </a:cubicBezTo>
              </a:path>
            </a:pathLst>
          </a:custGeom>
          <a:solidFill>
            <a:srgbClr val="00B0F0"/>
          </a:solidFill>
          <a:ln>
            <a:noFill/>
          </a:ln>
          <a:effectLst>
            <a:outerShdw blurRad="63500" sx="102000" sy="102000" algn="ctr" rotWithShape="0">
              <a:prstClr val="black">
                <a:alpha val="40000"/>
              </a:prstClr>
            </a:outerShdw>
          </a:effectLst>
        </p:spPr>
        <p:txBody>
          <a:bodyPr wrap="none" anchor="ctr"/>
          <a:lstStyle/>
          <a:p>
            <a:pPr algn="ctr"/>
            <a:r>
              <a:rPr lang="ar-DZ" sz="3600" b="1" dirty="0">
                <a:effectLst>
                  <a:outerShdw blurRad="38100" dist="38100" dir="2700000" algn="tl">
                    <a:srgbClr val="000000">
                      <a:alpha val="43137"/>
                    </a:srgbClr>
                  </a:outerShdw>
                </a:effectLst>
                <a:cs typeface="+mj-cs"/>
              </a:rPr>
              <a:t>03</a:t>
            </a:r>
            <a:endParaRPr lang="en-US" sz="6532" b="1" dirty="0">
              <a:effectLst>
                <a:outerShdw blurRad="38100" dist="38100" dir="2700000" algn="tl">
                  <a:srgbClr val="000000">
                    <a:alpha val="43137"/>
                  </a:srgbClr>
                </a:outerShdw>
              </a:effectLst>
              <a:cs typeface="+mj-cs"/>
            </a:endParaRPr>
          </a:p>
        </p:txBody>
      </p:sp>
      <p:sp>
        <p:nvSpPr>
          <p:cNvPr id="31" name="ROUND RECT 02">
            <a:extLst>
              <a:ext uri="{FF2B5EF4-FFF2-40B4-BE49-F238E27FC236}">
                <a16:creationId xmlns:a16="http://schemas.microsoft.com/office/drawing/2014/main" id="{2C340B49-59DD-E6CF-9BAC-75E20A998477}"/>
              </a:ext>
            </a:extLst>
          </p:cNvPr>
          <p:cNvSpPr/>
          <p:nvPr/>
        </p:nvSpPr>
        <p:spPr>
          <a:xfrm>
            <a:off x="535855" y="4714634"/>
            <a:ext cx="4482041" cy="1862048"/>
          </a:xfrm>
          <a:prstGeom prst="roundRect">
            <a:avLst/>
          </a:prstGeom>
          <a:solidFill>
            <a:srgbClr val="002060">
              <a:alpha val="61961"/>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a:latin typeface="Aljazeera" panose="02000000000000000000" pitchFamily="2" charset="-78"/>
                <a:cs typeface="Aljazeera" panose="02000000000000000000" pitchFamily="2" charset="-78"/>
              </a:rPr>
              <a:t>  مهد المبادرة الفردية التي تمنح المقاول القدرة على تحقيق أفكاره ورؤيته وتسيير مؤسسته بشكل مباشر ومستقل عن تدخل الشركاء كما يحدث في الغالب في المؤسسات النمطية الأخرى. </a:t>
            </a:r>
            <a:endParaRPr lang="en-US" sz="2400" b="0" i="0" dirty="0">
              <a:solidFill>
                <a:schemeClr val="accent2"/>
              </a:solidFill>
              <a:latin typeface="Aljazeera" panose="02000000000000000000" pitchFamily="2" charset="-78"/>
              <a:cs typeface="Aljazeera" panose="02000000000000000000" pitchFamily="2" charset="-78"/>
            </a:endParaRPr>
          </a:p>
        </p:txBody>
      </p:sp>
      <p:sp>
        <p:nvSpPr>
          <p:cNvPr id="1024" name="Freeform 2">
            <a:extLst>
              <a:ext uri="{FF2B5EF4-FFF2-40B4-BE49-F238E27FC236}">
                <a16:creationId xmlns:a16="http://schemas.microsoft.com/office/drawing/2014/main" id="{2777F218-BDAA-B883-63F4-083D013C3B53}"/>
              </a:ext>
            </a:extLst>
          </p:cNvPr>
          <p:cNvSpPr>
            <a:spLocks noChangeArrowheads="1"/>
          </p:cNvSpPr>
          <p:nvPr/>
        </p:nvSpPr>
        <p:spPr bwMode="auto">
          <a:xfrm>
            <a:off x="4621069" y="4312675"/>
            <a:ext cx="756000" cy="792000"/>
          </a:xfrm>
          <a:custGeom>
            <a:avLst/>
            <a:gdLst>
              <a:gd name="T0" fmla="*/ 1372 w 2745"/>
              <a:gd name="T1" fmla="*/ 0 h 2746"/>
              <a:gd name="T2" fmla="*/ 1372 w 2745"/>
              <a:gd name="T3" fmla="*/ 0 h 2746"/>
              <a:gd name="T4" fmla="*/ 0 w 2745"/>
              <a:gd name="T5" fmla="*/ 1372 h 2746"/>
              <a:gd name="T6" fmla="*/ 0 w 2745"/>
              <a:gd name="T7" fmla="*/ 1372 h 2746"/>
              <a:gd name="T8" fmla="*/ 1372 w 2745"/>
              <a:gd name="T9" fmla="*/ 2745 h 2746"/>
              <a:gd name="T10" fmla="*/ 1372 w 2745"/>
              <a:gd name="T11" fmla="*/ 2745 h 2746"/>
              <a:gd name="T12" fmla="*/ 2744 w 2745"/>
              <a:gd name="T13" fmla="*/ 1372 h 2746"/>
              <a:gd name="T14" fmla="*/ 2744 w 2745"/>
              <a:gd name="T15" fmla="*/ 1372 h 2746"/>
              <a:gd name="T16" fmla="*/ 1372 w 2745"/>
              <a:gd name="T17"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5" h="2746">
                <a:moveTo>
                  <a:pt x="1372" y="0"/>
                </a:moveTo>
                <a:lnTo>
                  <a:pt x="1372" y="0"/>
                </a:lnTo>
                <a:cubicBezTo>
                  <a:pt x="614" y="0"/>
                  <a:pt x="0" y="614"/>
                  <a:pt x="0" y="1372"/>
                </a:cubicBezTo>
                <a:lnTo>
                  <a:pt x="0" y="1372"/>
                </a:lnTo>
                <a:cubicBezTo>
                  <a:pt x="0" y="2130"/>
                  <a:pt x="614" y="2745"/>
                  <a:pt x="1372" y="2745"/>
                </a:cubicBezTo>
                <a:lnTo>
                  <a:pt x="1372" y="2745"/>
                </a:lnTo>
                <a:cubicBezTo>
                  <a:pt x="2130" y="2745"/>
                  <a:pt x="2744" y="2130"/>
                  <a:pt x="2744" y="1372"/>
                </a:cubicBezTo>
                <a:lnTo>
                  <a:pt x="2744" y="1372"/>
                </a:lnTo>
                <a:cubicBezTo>
                  <a:pt x="2744" y="614"/>
                  <a:pt x="2130" y="0"/>
                  <a:pt x="1372" y="0"/>
                </a:cubicBezTo>
              </a:path>
            </a:pathLst>
          </a:custGeom>
          <a:solidFill>
            <a:srgbClr val="00B0F0"/>
          </a:solidFill>
          <a:ln>
            <a:noFill/>
          </a:ln>
          <a:effectLst>
            <a:outerShdw blurRad="63500" sx="102000" sy="102000" algn="ctr" rotWithShape="0">
              <a:prstClr val="black">
                <a:alpha val="40000"/>
              </a:prstClr>
            </a:outerShdw>
          </a:effectLst>
        </p:spPr>
        <p:txBody>
          <a:bodyPr wrap="none" anchor="ctr"/>
          <a:lstStyle/>
          <a:p>
            <a:pPr algn="ctr"/>
            <a:r>
              <a:rPr lang="ar-DZ" sz="3600" b="1" dirty="0">
                <a:effectLst>
                  <a:outerShdw blurRad="38100" dist="38100" dir="2700000" algn="tl">
                    <a:srgbClr val="000000">
                      <a:alpha val="43137"/>
                    </a:srgbClr>
                  </a:outerShdw>
                </a:effectLst>
                <a:cs typeface="+mj-cs"/>
              </a:rPr>
              <a:t>04</a:t>
            </a:r>
            <a:endParaRPr lang="en-US" sz="6532" b="1" dirty="0">
              <a:effectLst>
                <a:outerShdw blurRad="38100" dist="38100" dir="2700000" algn="tl">
                  <a:srgbClr val="000000">
                    <a:alpha val="43137"/>
                  </a:srgbClr>
                </a:outerShdw>
              </a:effectLst>
              <a:cs typeface="+mj-cs"/>
            </a:endParaRPr>
          </a:p>
        </p:txBody>
      </p:sp>
      <p:sp>
        <p:nvSpPr>
          <p:cNvPr id="1025" name="ZoneTexte 1024">
            <a:extLst>
              <a:ext uri="{FF2B5EF4-FFF2-40B4-BE49-F238E27FC236}">
                <a16:creationId xmlns:a16="http://schemas.microsoft.com/office/drawing/2014/main" id="{9D146400-014A-AD7F-7F3B-254BCDAB8A1F}"/>
              </a:ext>
            </a:extLst>
          </p:cNvPr>
          <p:cNvSpPr txBox="1"/>
          <p:nvPr/>
        </p:nvSpPr>
        <p:spPr>
          <a:xfrm>
            <a:off x="1858540" y="7349633"/>
            <a:ext cx="8474917" cy="1200329"/>
          </a:xfrm>
          <a:prstGeom prst="rect">
            <a:avLst/>
          </a:prstGeom>
          <a:noFill/>
        </p:spPr>
        <p:txBody>
          <a:bodyPr wrap="square">
            <a:spAutoFit/>
          </a:bodyPr>
          <a:lstStyle/>
          <a:p>
            <a:pPr algn="ctr" rtl="1"/>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يهدف النشاط </a:t>
            </a:r>
            <a:r>
              <a:rPr lang="ar-DZ" sz="36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a:t>
            </a:r>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إلى تحقيق مجموعة من الأدوار يمتد أثرها إلى الحياة الاجتماعية والبيئية كما يلي: </a:t>
            </a:r>
          </a:p>
        </p:txBody>
      </p:sp>
      <p:pic>
        <p:nvPicPr>
          <p:cNvPr id="3" name="ElevenLabs_2024-07-08T00_47_49_Sarah_pre_s50_sb100_se0_b_m2">
            <a:hlinkClick r:id="" action="ppaction://media"/>
            <a:extLst>
              <a:ext uri="{FF2B5EF4-FFF2-40B4-BE49-F238E27FC236}">
                <a16:creationId xmlns:a16="http://schemas.microsoft.com/office/drawing/2014/main" id="{13B6FB1B-1FA0-5625-E05A-6DBBAC826C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3837" y="1579435"/>
            <a:ext cx="487363" cy="487363"/>
          </a:xfrm>
          <a:prstGeom prst="rect">
            <a:avLst/>
          </a:prstGeom>
        </p:spPr>
      </p:pic>
      <p:pic>
        <p:nvPicPr>
          <p:cNvPr id="5" name="ElevenLabs_2024-07-08T00_48_24_Sarah_pre_s50_sb100_se0_b_m2">
            <a:hlinkClick r:id="" action="ppaction://media"/>
            <a:extLst>
              <a:ext uri="{FF2B5EF4-FFF2-40B4-BE49-F238E27FC236}">
                <a16:creationId xmlns:a16="http://schemas.microsoft.com/office/drawing/2014/main" id="{0CACCCC7-823C-8E54-8F18-6DAA1058FD5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02008" y="4549964"/>
            <a:ext cx="487363" cy="487363"/>
          </a:xfrm>
          <a:prstGeom prst="rect">
            <a:avLst/>
          </a:prstGeom>
        </p:spPr>
      </p:pic>
      <p:pic>
        <p:nvPicPr>
          <p:cNvPr id="8" name="ElevenLabs_2024-07-08T00_48_59_Sarah_pre_s50_sb100_se0_b_m2">
            <a:hlinkClick r:id="" action="ppaction://media"/>
            <a:extLst>
              <a:ext uri="{FF2B5EF4-FFF2-40B4-BE49-F238E27FC236}">
                <a16:creationId xmlns:a16="http://schemas.microsoft.com/office/drawing/2014/main" id="{E767B3DA-EDAF-A54E-A726-46ABA50AF48F}"/>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023837" y="3573508"/>
            <a:ext cx="487363" cy="487363"/>
          </a:xfrm>
          <a:prstGeom prst="rect">
            <a:avLst/>
          </a:prstGeom>
        </p:spPr>
      </p:pic>
      <p:pic>
        <p:nvPicPr>
          <p:cNvPr id="9" name="ElevenLabs_2024-07-08T00_49_27_Sarah_pre_s50_sb100_se0_b_m2">
            <a:hlinkClick r:id="" action="ppaction://media"/>
            <a:extLst>
              <a:ext uri="{FF2B5EF4-FFF2-40B4-BE49-F238E27FC236}">
                <a16:creationId xmlns:a16="http://schemas.microsoft.com/office/drawing/2014/main" id="{500DD281-2855-D9FE-698E-6D8E7D82B6AF}"/>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4121" y="2746354"/>
            <a:ext cx="487363" cy="487363"/>
          </a:xfrm>
          <a:prstGeom prst="rect">
            <a:avLst/>
          </a:prstGeom>
        </p:spPr>
      </p:pic>
    </p:spTree>
    <p:extLst>
      <p:ext uri="{BB962C8B-B14F-4D97-AF65-F5344CB8AC3E}">
        <p14:creationId xmlns:p14="http://schemas.microsoft.com/office/powerpoint/2010/main" val="2520253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16613"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par>
                                <p:cTn id="31" presetID="1" presetClass="mediacall" presetSubtype="0" fill="hold" nodeType="withEffect">
                                  <p:stCondLst>
                                    <p:cond delay="0"/>
                                  </p:stCondLst>
                                  <p:childTnLst>
                                    <p:cmd type="call" cmd="playFrom(0.0)">
                                      <p:cBhvr>
                                        <p:cTn id="32" dur="10527" fill="hold"/>
                                        <p:tgtEl>
                                          <p:spTgt spid="5"/>
                                        </p:tgtEl>
                                      </p:cBhvr>
                                    </p:cmd>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15882" fill="hold"/>
                                        <p:tgtEl>
                                          <p:spTgt spid="8"/>
                                        </p:tgtEl>
                                      </p:cBhvr>
                                    </p:cmd>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024"/>
                                        </p:tgtEl>
                                        <p:attrNameLst>
                                          <p:attrName>style.visibility</p:attrName>
                                        </p:attrNameLst>
                                      </p:cBhvr>
                                      <p:to>
                                        <p:strVal val="visible"/>
                                      </p:to>
                                    </p:set>
                                    <p:anim calcmode="lin" valueType="num">
                                      <p:cBhvr>
                                        <p:cTn id="52" dur="500" fill="hold"/>
                                        <p:tgtEl>
                                          <p:spTgt spid="1024"/>
                                        </p:tgtEl>
                                        <p:attrNameLst>
                                          <p:attrName>ppt_w</p:attrName>
                                        </p:attrNameLst>
                                      </p:cBhvr>
                                      <p:tavLst>
                                        <p:tav tm="0">
                                          <p:val>
                                            <p:fltVal val="0"/>
                                          </p:val>
                                        </p:tav>
                                        <p:tav tm="100000">
                                          <p:val>
                                            <p:strVal val="#ppt_w"/>
                                          </p:val>
                                        </p:tav>
                                      </p:tavLst>
                                    </p:anim>
                                    <p:anim calcmode="lin" valueType="num">
                                      <p:cBhvr>
                                        <p:cTn id="53" dur="500" fill="hold"/>
                                        <p:tgtEl>
                                          <p:spTgt spid="1024"/>
                                        </p:tgtEl>
                                        <p:attrNameLst>
                                          <p:attrName>ppt_h</p:attrName>
                                        </p:attrNameLst>
                                      </p:cBhvr>
                                      <p:tavLst>
                                        <p:tav tm="0">
                                          <p:val>
                                            <p:fltVal val="0"/>
                                          </p:val>
                                        </p:tav>
                                        <p:tav tm="100000">
                                          <p:val>
                                            <p:strVal val="#ppt_h"/>
                                          </p:val>
                                        </p:tav>
                                      </p:tavLst>
                                    </p:anim>
                                    <p:animEffect transition="in" filter="fade">
                                      <p:cBhvr>
                                        <p:cTn id="54" dur="500"/>
                                        <p:tgtEl>
                                          <p:spTgt spid="1024"/>
                                        </p:tgtEl>
                                      </p:cBhvr>
                                    </p:animEffect>
                                  </p:childTnLst>
                                </p:cTn>
                              </p:par>
                            </p:childTnLst>
                          </p:cTn>
                        </p:par>
                        <p:par>
                          <p:cTn id="55" fill="hold">
                            <p:stCondLst>
                              <p:cond delay="500"/>
                            </p:stCondLst>
                            <p:childTnLst>
                              <p:par>
                                <p:cTn id="56" presetID="47" presetClass="entr" presetSubtype="0"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1000"/>
                                        <p:tgtEl>
                                          <p:spTgt spid="31"/>
                                        </p:tgtEl>
                                      </p:cBhvr>
                                    </p:animEffect>
                                    <p:anim calcmode="lin" valueType="num">
                                      <p:cBhvr>
                                        <p:cTn id="59" dur="1000" fill="hold"/>
                                        <p:tgtEl>
                                          <p:spTgt spid="31"/>
                                        </p:tgtEl>
                                        <p:attrNameLst>
                                          <p:attrName>ppt_x</p:attrName>
                                        </p:attrNameLst>
                                      </p:cBhvr>
                                      <p:tavLst>
                                        <p:tav tm="0">
                                          <p:val>
                                            <p:strVal val="#ppt_x"/>
                                          </p:val>
                                        </p:tav>
                                        <p:tav tm="100000">
                                          <p:val>
                                            <p:strVal val="#ppt_x"/>
                                          </p:val>
                                        </p:tav>
                                      </p:tavLst>
                                    </p:anim>
                                    <p:anim calcmode="lin" valueType="num">
                                      <p:cBhvr>
                                        <p:cTn id="60" dur="1000" fill="hold"/>
                                        <p:tgtEl>
                                          <p:spTgt spid="31"/>
                                        </p:tgtEl>
                                        <p:attrNameLst>
                                          <p:attrName>ppt_y</p:attrName>
                                        </p:attrNameLst>
                                      </p:cBhvr>
                                      <p:tavLst>
                                        <p:tav tm="0">
                                          <p:val>
                                            <p:strVal val="#ppt_y-.1"/>
                                          </p:val>
                                        </p:tav>
                                        <p:tav tm="100000">
                                          <p:val>
                                            <p:strVal val="#ppt_y"/>
                                          </p:val>
                                        </p:tav>
                                      </p:tavLst>
                                    </p:anim>
                                  </p:childTnLst>
                                </p:cTn>
                              </p:par>
                              <p:par>
                                <p:cTn id="61" presetID="1" presetClass="mediacall" presetSubtype="0" fill="hold" nodeType="withEffect">
                                  <p:stCondLst>
                                    <p:cond delay="0"/>
                                  </p:stCondLst>
                                  <p:childTnLst>
                                    <p:cmd type="call" cmd="playFrom(0.0)">
                                      <p:cBhvr>
                                        <p:cTn id="62" dur="159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3"/>
                </p:tgtEl>
              </p:cMediaNode>
            </p:audio>
            <p:audio>
              <p:cMediaNode vol="80000">
                <p:cTn id="64" fill="hold" display="0">
                  <p:stCondLst>
                    <p:cond delay="indefinite"/>
                  </p:stCondLst>
                  <p:endCondLst>
                    <p:cond evt="onStopAudio" delay="0">
                      <p:tgtEl>
                        <p:sldTgt/>
                      </p:tgtEl>
                    </p:cond>
                  </p:endCondLst>
                </p:cTn>
                <p:tgtEl>
                  <p:spTgt spid="5"/>
                </p:tgtEl>
              </p:cMediaNode>
            </p:audio>
            <p:audio>
              <p:cMediaNode vol="80000">
                <p:cTn id="65" fill="hold" display="0">
                  <p:stCondLst>
                    <p:cond delay="indefinite"/>
                  </p:stCondLst>
                  <p:endCondLst>
                    <p:cond evt="onStopAudio" delay="0">
                      <p:tgtEl>
                        <p:sldTgt/>
                      </p:tgtEl>
                    </p:cond>
                  </p:endCondLst>
                </p:cTn>
                <p:tgtEl>
                  <p:spTgt spid="8"/>
                </p:tgtEl>
              </p:cMediaNode>
            </p:audio>
            <p:audio>
              <p:cMediaNode vol="80000">
                <p:cTn id="66" fill="hold" display="0">
                  <p:stCondLst>
                    <p:cond delay="indefinite"/>
                  </p:stCondLst>
                  <p:endCondLst>
                    <p:cond evt="onStopAudio" delay="0">
                      <p:tgtEl>
                        <p:sldTgt/>
                      </p:tgtEl>
                    </p:cond>
                  </p:endCondLst>
                </p:cTn>
                <p:tgtEl>
                  <p:spTgt spid="9"/>
                </p:tgtEl>
              </p:cMediaNode>
            </p:audio>
          </p:childTnLst>
        </p:cTn>
      </p:par>
    </p:tnLst>
    <p:bldLst>
      <p:bldP spid="17" grpId="0" animBg="1"/>
      <p:bldP spid="18" grpId="0" animBg="1"/>
      <p:bldP spid="19" grpId="0" animBg="1"/>
      <p:bldP spid="20" grpId="0" animBg="1"/>
      <p:bldP spid="29" grpId="0" animBg="1"/>
      <p:bldP spid="30" grpId="0" animBg="1"/>
      <p:bldP spid="31" grpId="0" animBg="1"/>
      <p:bldP spid="10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014916"/>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06</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6814932" y="1014916"/>
            <a:ext cx="465672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دور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31AED84F-2C60-FA34-1501-7BDB1BED2623}"/>
              </a:ext>
            </a:extLst>
          </p:cNvPr>
          <p:cNvSpPr txBox="1"/>
          <p:nvPr/>
        </p:nvSpPr>
        <p:spPr>
          <a:xfrm>
            <a:off x="1858540" y="3429000"/>
            <a:ext cx="8474917" cy="1200329"/>
          </a:xfrm>
          <a:prstGeom prst="rect">
            <a:avLst/>
          </a:prstGeom>
          <a:noFill/>
        </p:spPr>
        <p:txBody>
          <a:bodyPr wrap="square">
            <a:spAutoFit/>
          </a:bodyPr>
          <a:lstStyle/>
          <a:p>
            <a:pPr algn="ctr" rtl="1"/>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يهدف النشاط </a:t>
            </a:r>
            <a:r>
              <a:rPr lang="ar-DZ" sz="36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a:t>
            </a:r>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إلى تحقيق مجموعة من الأدوار يمتد أثرها إلى الحياة الاجتماعية والبيئية كما يلي: </a:t>
            </a:r>
          </a:p>
        </p:txBody>
      </p:sp>
      <p:pic>
        <p:nvPicPr>
          <p:cNvPr id="3" name="ElevenLabs_2024-07-08T00_50_04_Sarah_pre_s50_sb100_se0_b_m2">
            <a:hlinkClick r:id="" action="ppaction://media"/>
            <a:extLst>
              <a:ext uri="{FF2B5EF4-FFF2-40B4-BE49-F238E27FC236}">
                <a16:creationId xmlns:a16="http://schemas.microsoft.com/office/drawing/2014/main" id="{ACFD0362-FE19-FF9A-6E98-ECF8CE503B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091" y="2686813"/>
            <a:ext cx="487363" cy="487363"/>
          </a:xfrm>
          <a:prstGeom prst="rect">
            <a:avLst/>
          </a:prstGeom>
        </p:spPr>
      </p:pic>
    </p:spTree>
    <p:extLst>
      <p:ext uri="{BB962C8B-B14F-4D97-AF65-F5344CB8AC3E}">
        <p14:creationId xmlns:p14="http://schemas.microsoft.com/office/powerpoint/2010/main" val="3824613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wipe(right)">
                                      <p:cBhvr>
                                        <p:cTn id="13" dur="500"/>
                                        <p:tgtEl>
                                          <p:spTgt spid="1036"/>
                                        </p:tgtEl>
                                      </p:cBhvr>
                                    </p:animEffect>
                                  </p:childTnLst>
                                </p:cTn>
                              </p:par>
                              <p:par>
                                <p:cTn id="14" presetID="1" presetClass="mediacall" presetSubtype="0" fill="hold" nodeType="withEffect">
                                  <p:stCondLst>
                                    <p:cond delay="0"/>
                                  </p:stCondLst>
                                  <p:childTnLst>
                                    <p:cmd type="call" cmd="playFrom(0.0)">
                                      <p:cBhvr>
                                        <p:cTn id="15" dur="112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7" grpId="0" animBg="1"/>
      <p:bldP spid="10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014916"/>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06</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6814932" y="1014916"/>
            <a:ext cx="465672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دور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3042EC5E-FBC4-0517-8AC9-3CD2BE8EAADD}"/>
              </a:ext>
            </a:extLst>
          </p:cNvPr>
          <p:cNvSpPr txBox="1"/>
          <p:nvPr/>
        </p:nvSpPr>
        <p:spPr>
          <a:xfrm>
            <a:off x="856527" y="913022"/>
            <a:ext cx="7430577" cy="830997"/>
          </a:xfrm>
          <a:prstGeom prst="rect">
            <a:avLst/>
          </a:prstGeom>
          <a:noFill/>
        </p:spPr>
        <p:txBody>
          <a:bodyPr wrap="square">
            <a:spAutoFit/>
          </a:bodyPr>
          <a:lstStyle/>
          <a:p>
            <a:pPr algn="r" rtl="1"/>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يهدف النشاط </a:t>
            </a:r>
            <a:r>
              <a:rPr lang="ar-DZ" sz="24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a:t>
            </a:r>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إلى تحقيق مجموعة من الأدوار يمتد أثرها إلى الحياة الاجتماعية والبيئية كما يلي: </a:t>
            </a:r>
          </a:p>
        </p:txBody>
      </p:sp>
      <p:sp>
        <p:nvSpPr>
          <p:cNvPr id="5" name="Rectangle 4">
            <a:extLst>
              <a:ext uri="{FF2B5EF4-FFF2-40B4-BE49-F238E27FC236}">
                <a16:creationId xmlns:a16="http://schemas.microsoft.com/office/drawing/2014/main" id="{FC433C9D-94AD-5D85-A853-2B9DC692F706}"/>
              </a:ext>
            </a:extLst>
          </p:cNvPr>
          <p:cNvSpPr/>
          <p:nvPr/>
        </p:nvSpPr>
        <p:spPr>
          <a:xfrm flipH="1">
            <a:off x="8585199" y="2867291"/>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7123591-5D90-4245-080F-FAA22E3B3D88}"/>
              </a:ext>
            </a:extLst>
          </p:cNvPr>
          <p:cNvSpPr/>
          <p:nvPr/>
        </p:nvSpPr>
        <p:spPr>
          <a:xfrm flipH="1">
            <a:off x="8657816" y="2059718"/>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4525D93-ABE1-500C-4767-FB1FB91BE034}"/>
              </a:ext>
            </a:extLst>
          </p:cNvPr>
          <p:cNvSpPr/>
          <p:nvPr/>
        </p:nvSpPr>
        <p:spPr>
          <a:xfrm flipH="1">
            <a:off x="8585197" y="3674864"/>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id="{82490CC4-5505-ED04-2ED8-F03A3B0FD601}"/>
              </a:ext>
            </a:extLst>
          </p:cNvPr>
          <p:cNvSpPr txBox="1"/>
          <p:nvPr/>
        </p:nvSpPr>
        <p:spPr>
          <a:xfrm>
            <a:off x="7666376" y="2095053"/>
            <a:ext cx="4525623" cy="515526"/>
          </a:xfrm>
          <a:prstGeom prst="rect">
            <a:avLst/>
          </a:prstGeom>
          <a:noFill/>
        </p:spPr>
        <p:txBody>
          <a:bodyPr wrap="square">
            <a:spAutoFit/>
          </a:bodyPr>
          <a:lstStyle/>
          <a:p>
            <a:pPr rtl="1"/>
            <a:r>
              <a:rPr lang="ar-DZ" sz="275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على المستوى الاجتماعي</a:t>
            </a:r>
            <a:endParaRPr lang="fr-FR" sz="2750" dirty="0">
              <a:solidFill>
                <a:srgbClr val="C00000"/>
              </a:solidFill>
              <a:latin typeface="AlGhadTV" panose="01000500000000020004" pitchFamily="2" charset="-78"/>
              <a:cs typeface="AlGhadTV" panose="01000500000000020004" pitchFamily="2" charset="-78"/>
            </a:endParaRPr>
          </a:p>
        </p:txBody>
      </p:sp>
      <p:sp>
        <p:nvSpPr>
          <p:cNvPr id="11" name="ZoneTexte 10">
            <a:extLst>
              <a:ext uri="{FF2B5EF4-FFF2-40B4-BE49-F238E27FC236}">
                <a16:creationId xmlns:a16="http://schemas.microsoft.com/office/drawing/2014/main" id="{8255E6C9-20D7-81F1-7EB4-C316B5EE274A}"/>
              </a:ext>
            </a:extLst>
          </p:cNvPr>
          <p:cNvSpPr txBox="1"/>
          <p:nvPr/>
        </p:nvSpPr>
        <p:spPr>
          <a:xfrm>
            <a:off x="8657814" y="2938990"/>
            <a:ext cx="3477929"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على المستوى الاقتصادي</a:t>
            </a:r>
            <a:endParaRPr lang="fr-FR" sz="2000" dirty="0">
              <a:solidFill>
                <a:srgbClr val="002060"/>
              </a:solidFill>
              <a:latin typeface="AlGhadTV" panose="01000500000000020004" pitchFamily="2" charset="-78"/>
              <a:cs typeface="AlGhadTV" panose="01000500000000020004" pitchFamily="2" charset="-78"/>
            </a:endParaRPr>
          </a:p>
        </p:txBody>
      </p:sp>
      <p:sp>
        <p:nvSpPr>
          <p:cNvPr id="12" name="ZoneTexte 11">
            <a:extLst>
              <a:ext uri="{FF2B5EF4-FFF2-40B4-BE49-F238E27FC236}">
                <a16:creationId xmlns:a16="http://schemas.microsoft.com/office/drawing/2014/main" id="{ED2DFD2F-B0E4-6AD7-2414-FE872344A032}"/>
              </a:ext>
            </a:extLst>
          </p:cNvPr>
          <p:cNvSpPr txBox="1"/>
          <p:nvPr/>
        </p:nvSpPr>
        <p:spPr>
          <a:xfrm>
            <a:off x="8657815" y="3750239"/>
            <a:ext cx="3534184"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على المستوى البيئي</a:t>
            </a:r>
            <a:endParaRPr lang="fr-FR" sz="2000" dirty="0">
              <a:solidFill>
                <a:srgbClr val="00206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id="{2DC4E81A-C8F7-1670-3FF4-AE4F749C7E79}"/>
              </a:ext>
            </a:extLst>
          </p:cNvPr>
          <p:cNvSpPr txBox="1"/>
          <p:nvPr/>
        </p:nvSpPr>
        <p:spPr>
          <a:xfrm>
            <a:off x="345440" y="2059718"/>
            <a:ext cx="6977492" cy="4486356"/>
          </a:xfrm>
          <a:prstGeom prst="rect">
            <a:avLst/>
          </a:prstGeom>
          <a:noFill/>
        </p:spPr>
        <p:txBody>
          <a:bodyPr wrap="square">
            <a:spAutoFit/>
          </a:bodyPr>
          <a:lstStyle/>
          <a:p>
            <a:pPr marL="457200" lvl="0" indent="-457200" algn="just" rtl="1">
              <a:lnSpc>
                <a:spcPct val="115000"/>
              </a:lnSpc>
              <a:buFont typeface="Wingdings" panose="05000000000000000000" pitchFamily="2" charset="2"/>
              <a:buChar char="ü"/>
            </a:pPr>
            <a:r>
              <a:rPr lang="ar-DZ" sz="28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المساهمة في تحسين المستوى المعيشي للأفراد وذلك من خلال خلق فرص عمل وتقليل البطالة مما يؤدي إلى زيادة الدخول. </a:t>
            </a:r>
            <a:endParaRPr lang="fr-FR" sz="28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a:p>
            <a:pPr marL="457200" lvl="0" indent="-457200" algn="just" rtl="1">
              <a:lnSpc>
                <a:spcPct val="115000"/>
              </a:lnSpc>
              <a:spcAft>
                <a:spcPts val="1000"/>
              </a:spcAft>
              <a:buFont typeface="Wingdings" panose="05000000000000000000" pitchFamily="2" charset="2"/>
              <a:buChar char="ü"/>
            </a:pPr>
            <a:r>
              <a:rPr lang="ar-DZ" sz="28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المساهمة في تحقيق العدالة الاجتماعية وإعادة توزيع الثروة بين أفراد المجتمع من خلال انتشارها الجغرافي الذي يتيح لها ولوج عدة مجالات وأنشطة.</a:t>
            </a:r>
            <a:endParaRPr lang="fr-FR" sz="28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a:p>
            <a:pPr marL="457200" indent="-457200" algn="just" rtl="1">
              <a:buFont typeface="Wingdings" panose="05000000000000000000" pitchFamily="2" charset="2"/>
              <a:buChar char="ü"/>
            </a:pPr>
            <a:r>
              <a:rPr lang="ar-DZ" sz="28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المساهمة في استقرار السكان والتقليل من النزوح الريفي وهذا بحكم قدرتها على التواجد في بيئات وأجواء مختلفة</a:t>
            </a:r>
            <a:endParaRPr lang="fr-FR" sz="2800" dirty="0">
              <a:solidFill>
                <a:srgbClr val="002060"/>
              </a:solidFill>
              <a:latin typeface="Aljazeera" panose="02000000000000000000" pitchFamily="2" charset="-78"/>
              <a:cs typeface="Aljazeera" panose="02000000000000000000" pitchFamily="2" charset="-78"/>
            </a:endParaRPr>
          </a:p>
        </p:txBody>
      </p:sp>
      <p:pic>
        <p:nvPicPr>
          <p:cNvPr id="4" name="ElevenLabs_2024-07-08T00_51_47_Sarah_pre_s50_sb100_se0_b_m2">
            <a:hlinkClick r:id="" action="ppaction://media"/>
            <a:extLst>
              <a:ext uri="{FF2B5EF4-FFF2-40B4-BE49-F238E27FC236}">
                <a16:creationId xmlns:a16="http://schemas.microsoft.com/office/drawing/2014/main" id="{3821C757-259D-4B7E-8FB7-550A4CD36E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2260" y="2944531"/>
            <a:ext cx="487363" cy="487363"/>
          </a:xfrm>
          <a:prstGeom prst="rect">
            <a:avLst/>
          </a:prstGeom>
        </p:spPr>
      </p:pic>
    </p:spTree>
    <p:extLst>
      <p:ext uri="{BB962C8B-B14F-4D97-AF65-F5344CB8AC3E}">
        <p14:creationId xmlns:p14="http://schemas.microsoft.com/office/powerpoint/2010/main" val="241312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014916"/>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06</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6814932" y="1014916"/>
            <a:ext cx="465672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دور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3042EC5E-FBC4-0517-8AC9-3CD2BE8EAADD}"/>
              </a:ext>
            </a:extLst>
          </p:cNvPr>
          <p:cNvSpPr txBox="1"/>
          <p:nvPr/>
        </p:nvSpPr>
        <p:spPr>
          <a:xfrm>
            <a:off x="856527" y="913022"/>
            <a:ext cx="7430577" cy="830997"/>
          </a:xfrm>
          <a:prstGeom prst="rect">
            <a:avLst/>
          </a:prstGeom>
          <a:noFill/>
        </p:spPr>
        <p:txBody>
          <a:bodyPr wrap="square">
            <a:spAutoFit/>
          </a:bodyPr>
          <a:lstStyle/>
          <a:p>
            <a:pPr algn="r" rtl="1"/>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يهدف النشاط </a:t>
            </a:r>
            <a:r>
              <a:rPr lang="ar-DZ" sz="24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a:t>
            </a:r>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إلى تحقيق مجموعة من الأدوار يمتد أثرها إلى الحياة الاجتماعية والبيئية كما يلي: </a:t>
            </a:r>
          </a:p>
        </p:txBody>
      </p:sp>
      <p:sp>
        <p:nvSpPr>
          <p:cNvPr id="5" name="Rectangle 4">
            <a:extLst>
              <a:ext uri="{FF2B5EF4-FFF2-40B4-BE49-F238E27FC236}">
                <a16:creationId xmlns:a16="http://schemas.microsoft.com/office/drawing/2014/main" id="{FC433C9D-94AD-5D85-A853-2B9DC692F706}"/>
              </a:ext>
            </a:extLst>
          </p:cNvPr>
          <p:cNvSpPr/>
          <p:nvPr/>
        </p:nvSpPr>
        <p:spPr>
          <a:xfrm flipH="1">
            <a:off x="8585199" y="2867291"/>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7123591-5D90-4245-080F-FAA22E3B3D88}"/>
              </a:ext>
            </a:extLst>
          </p:cNvPr>
          <p:cNvSpPr/>
          <p:nvPr/>
        </p:nvSpPr>
        <p:spPr>
          <a:xfrm flipH="1">
            <a:off x="8657816" y="2059718"/>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4525D93-ABE1-500C-4767-FB1FB91BE034}"/>
              </a:ext>
            </a:extLst>
          </p:cNvPr>
          <p:cNvSpPr/>
          <p:nvPr/>
        </p:nvSpPr>
        <p:spPr>
          <a:xfrm flipH="1">
            <a:off x="8585197" y="3674864"/>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id="{82490CC4-5505-ED04-2ED8-F03A3B0FD601}"/>
              </a:ext>
            </a:extLst>
          </p:cNvPr>
          <p:cNvSpPr txBox="1"/>
          <p:nvPr/>
        </p:nvSpPr>
        <p:spPr>
          <a:xfrm>
            <a:off x="8585198" y="2138770"/>
            <a:ext cx="3606802"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على المستوى الاجتماعي</a:t>
            </a:r>
            <a:endParaRPr lang="fr-FR" sz="2000" dirty="0">
              <a:solidFill>
                <a:srgbClr val="002060"/>
              </a:solidFill>
              <a:latin typeface="AlGhadTV" panose="01000500000000020004" pitchFamily="2" charset="-78"/>
              <a:cs typeface="AlGhadTV" panose="01000500000000020004" pitchFamily="2" charset="-78"/>
            </a:endParaRPr>
          </a:p>
        </p:txBody>
      </p:sp>
      <p:sp>
        <p:nvSpPr>
          <p:cNvPr id="11" name="ZoneTexte 10">
            <a:extLst>
              <a:ext uri="{FF2B5EF4-FFF2-40B4-BE49-F238E27FC236}">
                <a16:creationId xmlns:a16="http://schemas.microsoft.com/office/drawing/2014/main" id="{8255E6C9-20D7-81F1-7EB4-C316B5EE274A}"/>
              </a:ext>
            </a:extLst>
          </p:cNvPr>
          <p:cNvSpPr txBox="1"/>
          <p:nvPr/>
        </p:nvSpPr>
        <p:spPr>
          <a:xfrm>
            <a:off x="7666376" y="2902626"/>
            <a:ext cx="4469367" cy="515526"/>
          </a:xfrm>
          <a:prstGeom prst="rect">
            <a:avLst/>
          </a:prstGeom>
          <a:noFill/>
        </p:spPr>
        <p:txBody>
          <a:bodyPr wrap="square">
            <a:spAutoFit/>
          </a:bodyPr>
          <a:lstStyle/>
          <a:p>
            <a:pPr rtl="1"/>
            <a:r>
              <a:rPr lang="ar-DZ" sz="275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على المستوى الاقتصادي</a:t>
            </a:r>
            <a:endParaRPr lang="fr-FR" sz="2750" dirty="0">
              <a:solidFill>
                <a:srgbClr val="C00000"/>
              </a:solidFill>
              <a:latin typeface="AlGhadTV" panose="01000500000000020004" pitchFamily="2" charset="-78"/>
              <a:cs typeface="AlGhadTV" panose="01000500000000020004" pitchFamily="2" charset="-78"/>
            </a:endParaRPr>
          </a:p>
        </p:txBody>
      </p:sp>
      <p:sp>
        <p:nvSpPr>
          <p:cNvPr id="12" name="ZoneTexte 11">
            <a:extLst>
              <a:ext uri="{FF2B5EF4-FFF2-40B4-BE49-F238E27FC236}">
                <a16:creationId xmlns:a16="http://schemas.microsoft.com/office/drawing/2014/main" id="{ED2DFD2F-B0E4-6AD7-2414-FE872344A032}"/>
              </a:ext>
            </a:extLst>
          </p:cNvPr>
          <p:cNvSpPr txBox="1"/>
          <p:nvPr/>
        </p:nvSpPr>
        <p:spPr>
          <a:xfrm>
            <a:off x="8657815" y="3750239"/>
            <a:ext cx="3534184"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على المستوى البيئي</a:t>
            </a:r>
            <a:endParaRPr lang="fr-FR" sz="2000" dirty="0">
              <a:solidFill>
                <a:srgbClr val="00206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id="{2DC4E81A-C8F7-1670-3FF4-AE4F749C7E79}"/>
              </a:ext>
            </a:extLst>
          </p:cNvPr>
          <p:cNvSpPr txBox="1"/>
          <p:nvPr/>
        </p:nvSpPr>
        <p:spPr>
          <a:xfrm>
            <a:off x="355167" y="1981635"/>
            <a:ext cx="6977492" cy="5047536"/>
          </a:xfrm>
          <a:prstGeom prst="rect">
            <a:avLst/>
          </a:prstGeom>
          <a:noFill/>
        </p:spPr>
        <p:txBody>
          <a:bodyPr wrap="square">
            <a:spAutoFit/>
          </a:bodyPr>
          <a:lstStyle/>
          <a:p>
            <a:pPr marL="457200" lvl="0" indent="-457200" algn="just" rtl="1">
              <a:lnSpc>
                <a:spcPct val="115000"/>
              </a:lnSpc>
              <a:buFont typeface="Wingdings" panose="05000000000000000000" pitchFamily="2" charset="2"/>
              <a:buChar char="ü"/>
            </a:pPr>
            <a:r>
              <a:rPr lang="ar-DZ" sz="27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إعادة هيكلة وتجديد النسيج الاقتصادي من خلال خلق مؤسسات جديدة اعتمادا على أفكار إبداعية بما يستجيب للسوق. </a:t>
            </a:r>
          </a:p>
          <a:p>
            <a:pPr marL="457200" lvl="0" indent="-457200" algn="just" rtl="1">
              <a:lnSpc>
                <a:spcPct val="115000"/>
              </a:lnSpc>
              <a:buFont typeface="Wingdings" panose="05000000000000000000" pitchFamily="2" charset="2"/>
              <a:buChar char="ü"/>
            </a:pPr>
            <a:r>
              <a:rPr lang="ar-DZ" sz="27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المحافظة على استمرارية المنافسة في الأسواق وكسر النمط الاحتكاري الذي تمارسه المؤسسات الكبيرة بفضل الإبداع والابتكار الذي تظهر به منتجات المقاولة. </a:t>
            </a:r>
          </a:p>
          <a:p>
            <a:pPr marL="457200" lvl="0" indent="-457200" algn="just" rtl="1">
              <a:lnSpc>
                <a:spcPct val="115000"/>
              </a:lnSpc>
              <a:buFont typeface="Wingdings" panose="05000000000000000000" pitchFamily="2" charset="2"/>
              <a:buChar char="ü"/>
            </a:pPr>
            <a:r>
              <a:rPr lang="ar-DZ" sz="27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المساهمة في نمو الاقتصاد إذ أصبحت المقاولة تلعب دورا هاما في تقدم الاقتصاديات وتحقيق نسب نمو مهمة بسبب مرونتها وقابليتها على الاستجابة للتغيرات السريعة في الاقتصاد. </a:t>
            </a:r>
          </a:p>
        </p:txBody>
      </p:sp>
      <p:pic>
        <p:nvPicPr>
          <p:cNvPr id="4" name="ElevenLabs_2024-07-08T00_55_52_Sarah_pre_s50_sb75_se0_b_m2">
            <a:hlinkClick r:id="" action="ppaction://media"/>
            <a:extLst>
              <a:ext uri="{FF2B5EF4-FFF2-40B4-BE49-F238E27FC236}">
                <a16:creationId xmlns:a16="http://schemas.microsoft.com/office/drawing/2014/main" id="{E2D791D0-D21E-231D-BB71-02A04C866D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8466" y="2418157"/>
            <a:ext cx="487363" cy="487363"/>
          </a:xfrm>
          <a:prstGeom prst="rect">
            <a:avLst/>
          </a:prstGeom>
        </p:spPr>
      </p:pic>
    </p:spTree>
    <p:extLst>
      <p:ext uri="{BB962C8B-B14F-4D97-AF65-F5344CB8AC3E}">
        <p14:creationId xmlns:p14="http://schemas.microsoft.com/office/powerpoint/2010/main" val="2092404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014916"/>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06</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6814932" y="1014916"/>
            <a:ext cx="465672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دور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3042EC5E-FBC4-0517-8AC9-3CD2BE8EAADD}"/>
              </a:ext>
            </a:extLst>
          </p:cNvPr>
          <p:cNvSpPr txBox="1"/>
          <p:nvPr/>
        </p:nvSpPr>
        <p:spPr>
          <a:xfrm>
            <a:off x="856527" y="913022"/>
            <a:ext cx="7430577" cy="830997"/>
          </a:xfrm>
          <a:prstGeom prst="rect">
            <a:avLst/>
          </a:prstGeom>
          <a:noFill/>
        </p:spPr>
        <p:txBody>
          <a:bodyPr wrap="square">
            <a:spAutoFit/>
          </a:bodyPr>
          <a:lstStyle/>
          <a:p>
            <a:pPr algn="r" rtl="1"/>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يهدف النشاط </a:t>
            </a:r>
            <a:r>
              <a:rPr lang="ar-DZ" sz="24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a:t>
            </a:r>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إلى تحقيق مجموعة من الأدوار يمتد أثرها إلى الحياة الاجتماعية والبيئية كما يلي: </a:t>
            </a:r>
          </a:p>
        </p:txBody>
      </p:sp>
      <p:sp>
        <p:nvSpPr>
          <p:cNvPr id="5" name="Rectangle 4">
            <a:extLst>
              <a:ext uri="{FF2B5EF4-FFF2-40B4-BE49-F238E27FC236}">
                <a16:creationId xmlns:a16="http://schemas.microsoft.com/office/drawing/2014/main" id="{FC433C9D-94AD-5D85-A853-2B9DC692F706}"/>
              </a:ext>
            </a:extLst>
          </p:cNvPr>
          <p:cNvSpPr/>
          <p:nvPr/>
        </p:nvSpPr>
        <p:spPr>
          <a:xfrm flipH="1">
            <a:off x="8585199" y="2867291"/>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7123591-5D90-4245-080F-FAA22E3B3D88}"/>
              </a:ext>
            </a:extLst>
          </p:cNvPr>
          <p:cNvSpPr/>
          <p:nvPr/>
        </p:nvSpPr>
        <p:spPr>
          <a:xfrm flipH="1">
            <a:off x="8657816" y="2059718"/>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4525D93-ABE1-500C-4767-FB1FB91BE034}"/>
              </a:ext>
            </a:extLst>
          </p:cNvPr>
          <p:cNvSpPr/>
          <p:nvPr/>
        </p:nvSpPr>
        <p:spPr>
          <a:xfrm flipH="1">
            <a:off x="8585197" y="3674864"/>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id="{82490CC4-5505-ED04-2ED8-F03A3B0FD601}"/>
              </a:ext>
            </a:extLst>
          </p:cNvPr>
          <p:cNvSpPr txBox="1"/>
          <p:nvPr/>
        </p:nvSpPr>
        <p:spPr>
          <a:xfrm>
            <a:off x="8585198" y="2138770"/>
            <a:ext cx="3606802"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على المستوى الاجتماعي</a:t>
            </a:r>
            <a:endParaRPr lang="fr-FR" sz="2000" dirty="0">
              <a:solidFill>
                <a:srgbClr val="002060"/>
              </a:solidFill>
              <a:latin typeface="AlGhadTV" panose="01000500000000020004" pitchFamily="2" charset="-78"/>
              <a:cs typeface="AlGhadTV" panose="01000500000000020004" pitchFamily="2" charset="-78"/>
            </a:endParaRPr>
          </a:p>
        </p:txBody>
      </p:sp>
      <p:sp>
        <p:nvSpPr>
          <p:cNvPr id="11" name="ZoneTexte 10">
            <a:extLst>
              <a:ext uri="{FF2B5EF4-FFF2-40B4-BE49-F238E27FC236}">
                <a16:creationId xmlns:a16="http://schemas.microsoft.com/office/drawing/2014/main" id="{8255E6C9-20D7-81F1-7EB4-C316B5EE274A}"/>
              </a:ext>
            </a:extLst>
          </p:cNvPr>
          <p:cNvSpPr txBox="1"/>
          <p:nvPr/>
        </p:nvSpPr>
        <p:spPr>
          <a:xfrm>
            <a:off x="8657816" y="2938990"/>
            <a:ext cx="3477927"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على المستوى الاقتصادي</a:t>
            </a:r>
            <a:endParaRPr lang="fr-FR" sz="2000" dirty="0">
              <a:solidFill>
                <a:srgbClr val="002060"/>
              </a:solidFill>
              <a:latin typeface="AlGhadTV" panose="01000500000000020004" pitchFamily="2" charset="-78"/>
              <a:cs typeface="AlGhadTV" panose="01000500000000020004" pitchFamily="2" charset="-78"/>
            </a:endParaRPr>
          </a:p>
        </p:txBody>
      </p:sp>
      <p:sp>
        <p:nvSpPr>
          <p:cNvPr id="12" name="ZoneTexte 11">
            <a:extLst>
              <a:ext uri="{FF2B5EF4-FFF2-40B4-BE49-F238E27FC236}">
                <a16:creationId xmlns:a16="http://schemas.microsoft.com/office/drawing/2014/main" id="{ED2DFD2F-B0E4-6AD7-2414-FE872344A032}"/>
              </a:ext>
            </a:extLst>
          </p:cNvPr>
          <p:cNvSpPr txBox="1"/>
          <p:nvPr/>
        </p:nvSpPr>
        <p:spPr>
          <a:xfrm>
            <a:off x="7666376" y="3676338"/>
            <a:ext cx="4525623" cy="515526"/>
          </a:xfrm>
          <a:prstGeom prst="rect">
            <a:avLst/>
          </a:prstGeom>
          <a:noFill/>
        </p:spPr>
        <p:txBody>
          <a:bodyPr wrap="square">
            <a:spAutoFit/>
          </a:bodyPr>
          <a:lstStyle/>
          <a:p>
            <a:pPr rtl="1"/>
            <a:r>
              <a:rPr lang="ar-DZ" sz="275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على المستوى البيئي</a:t>
            </a:r>
            <a:endParaRPr lang="fr-FR" sz="2750" dirty="0">
              <a:solidFill>
                <a:srgbClr val="C0000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id="{2DC4E81A-C8F7-1670-3FF4-AE4F749C7E79}"/>
              </a:ext>
            </a:extLst>
          </p:cNvPr>
          <p:cNvSpPr txBox="1"/>
          <p:nvPr/>
        </p:nvSpPr>
        <p:spPr>
          <a:xfrm>
            <a:off x="355167" y="1981635"/>
            <a:ext cx="6977492" cy="3779881"/>
          </a:xfrm>
          <a:prstGeom prst="rect">
            <a:avLst/>
          </a:prstGeom>
          <a:noFill/>
        </p:spPr>
        <p:txBody>
          <a:bodyPr wrap="square">
            <a:spAutoFit/>
          </a:bodyPr>
          <a:lstStyle/>
          <a:p>
            <a:pPr lvl="0" algn="just" rtl="1">
              <a:lnSpc>
                <a:spcPct val="150000"/>
              </a:lnSpc>
            </a:pPr>
            <a:r>
              <a:rPr lang="ar-DZ" sz="27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يرتبط المفهوم </a:t>
            </a:r>
            <a:r>
              <a:rPr lang="ar-DZ" sz="27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a:t>
            </a:r>
            <a:r>
              <a:rPr lang="ar-DZ" sz="27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بالبعد البيئي من خلال مفهوم التنمية المستدامة، الذي يهتم بالمحافظة على البيئة وحماية الموارد الطبيعية الحالية والمستقبلية، إذ يقوم المقاولون باختيار تلك المشاريع التي تأخذ في الحسبان الجانب البيئي أو المشاريع المقاولاتية المستدامة، وهذا راجع للمنطلق الإبداعي والابتكار للمقاولة وتبني المسؤولية الاجتماعية.</a:t>
            </a:r>
          </a:p>
        </p:txBody>
      </p:sp>
      <p:pic>
        <p:nvPicPr>
          <p:cNvPr id="4" name="ElevenLabs_2024-07-08T01_03_29_Sarah_pre_s50_sb75_se0_b_m2">
            <a:hlinkClick r:id="" action="ppaction://media"/>
            <a:extLst>
              <a:ext uri="{FF2B5EF4-FFF2-40B4-BE49-F238E27FC236}">
                <a16:creationId xmlns:a16="http://schemas.microsoft.com/office/drawing/2014/main" id="{E3459207-3FCC-62F1-64EB-E5784CC912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8466" y="2941637"/>
            <a:ext cx="487363" cy="487363"/>
          </a:xfrm>
          <a:prstGeom prst="rect">
            <a:avLst/>
          </a:prstGeom>
        </p:spPr>
      </p:pic>
      <p:sp>
        <p:nvSpPr>
          <p:cNvPr id="13" name="ZoneTexte 12">
            <a:extLst>
              <a:ext uri="{FF2B5EF4-FFF2-40B4-BE49-F238E27FC236}">
                <a16:creationId xmlns:a16="http://schemas.microsoft.com/office/drawing/2014/main" id="{47EB4656-C124-689B-5257-5C06698AE34D}"/>
              </a:ext>
            </a:extLst>
          </p:cNvPr>
          <p:cNvSpPr txBox="1"/>
          <p:nvPr/>
        </p:nvSpPr>
        <p:spPr>
          <a:xfrm>
            <a:off x="157752" y="7353497"/>
            <a:ext cx="11977991" cy="5189113"/>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الثانية: </a:t>
            </a:r>
            <a:b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b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بعض المفاهيم حول المقاول</a:t>
            </a:r>
            <a:endParaRPr lang="fr-FR" sz="48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spTree>
    <p:extLst>
      <p:ext uri="{BB962C8B-B14F-4D97-AF65-F5344CB8AC3E}">
        <p14:creationId xmlns:p14="http://schemas.microsoft.com/office/powerpoint/2010/main" val="453114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7278094"/>
            <a:ext cx="12192001" cy="1032410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2B65408-1B58-77C2-E489-FC01EA2CBF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Blur radius="6"/>
                    </a14:imgEffect>
                  </a14:imgLayer>
                </a14:imgProps>
              </a:ext>
              <a:ext uri="{28A0092B-C50C-407E-A947-70E740481C1C}">
                <a14:useLocalDpi xmlns:a14="http://schemas.microsoft.com/office/drawing/2010/main" val="0"/>
              </a:ext>
            </a:extLst>
          </a:blip>
          <a:src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C2F7598-912A-2D90-BD0F-93050E2C9A40}"/>
              </a:ext>
            </a:extLst>
          </p:cNvPr>
          <p:cNvSpPr txBox="1"/>
          <p:nvPr/>
        </p:nvSpPr>
        <p:spPr>
          <a:xfrm>
            <a:off x="107003" y="929251"/>
            <a:ext cx="11977991" cy="5189113"/>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الثانية: </a:t>
            </a:r>
            <a:b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b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بعض المفاهيم حول المقاول</a:t>
            </a:r>
            <a:endParaRPr lang="fr-FR" sz="48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sp>
        <p:nvSpPr>
          <p:cNvPr id="7" name="ZoneTexte 6">
            <a:extLst>
              <a:ext uri="{FF2B5EF4-FFF2-40B4-BE49-F238E27FC236}">
                <a16:creationId xmlns:a16="http://schemas.microsoft.com/office/drawing/2014/main" id="{D63325C6-F616-0A33-7B29-6D0A1B87BCA5}"/>
              </a:ext>
            </a:extLst>
          </p:cNvPr>
          <p:cNvSpPr txBox="1"/>
          <p:nvPr/>
        </p:nvSpPr>
        <p:spPr>
          <a:xfrm>
            <a:off x="0" y="-875961"/>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756AA60C-5338-EE04-74E9-841E87052D47}"/>
              </a:ext>
            </a:extLst>
          </p:cNvPr>
          <p:cNvSpPr txBox="1"/>
          <p:nvPr/>
        </p:nvSpPr>
        <p:spPr>
          <a:xfrm>
            <a:off x="13952394" y="-5058234"/>
            <a:ext cx="7317196" cy="5262979"/>
          </a:xfrm>
          <a:prstGeom prst="rect">
            <a:avLst/>
          </a:prstGeom>
          <a:noFill/>
        </p:spPr>
        <p:txBody>
          <a:bodyPr wrap="square">
            <a:spAutoFit/>
          </a:bodyPr>
          <a:lstStyle/>
          <a:p>
            <a:pPr algn="just" rtl="1"/>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إن المقاول هو العنصر الأساسي بالنسبة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للمقاولاتية</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فهو مصدر الأفكار التي يعمل بكل جهد وتفاني لتجسيدها على أرض الواقع معتمدا على مختلف مميزاته وسماته الفردية والشخصية والبيئية التي تدعم توجهه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a:t>
            </a:r>
            <a:endParaRPr lang="fr-FR" sz="48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4" name="Image 3">
            <a:extLst>
              <a:ext uri="{FF2B5EF4-FFF2-40B4-BE49-F238E27FC236}">
                <a16:creationId xmlns:a16="http://schemas.microsoft.com/office/drawing/2014/main" id="{4BC03B4B-84FB-CE67-36DD-174F20540BDA}"/>
              </a:ext>
            </a:extLst>
          </p:cNvPr>
          <p:cNvPicPr>
            <a:picLocks noChangeAspect="1"/>
          </p:cNvPicPr>
          <p:nvPr/>
        </p:nvPicPr>
        <p:blipFill>
          <a:blip r:embed="rId6">
            <a:duotone>
              <a:schemeClr val="accent3">
                <a:shade val="45000"/>
                <a:satMod val="135000"/>
              </a:schemeClr>
              <a:prstClr val="white"/>
            </a:duotone>
          </a:blip>
          <a:stretch>
            <a:fillRect/>
          </a:stretch>
        </p:blipFill>
        <p:spPr>
          <a:xfrm>
            <a:off x="-5383032" y="6851375"/>
            <a:ext cx="4526280" cy="4526280"/>
          </a:xfrm>
          <a:prstGeom prst="rect">
            <a:avLst/>
          </a:prstGeom>
        </p:spPr>
      </p:pic>
      <p:pic>
        <p:nvPicPr>
          <p:cNvPr id="5" name="ElevenLabs_2024-07-08T09_58_51_Sarah_pre_s50_sb75_se0_b_m2">
            <a:hlinkClick r:id="" action="ppaction://media"/>
            <a:extLst>
              <a:ext uri="{FF2B5EF4-FFF2-40B4-BE49-F238E27FC236}">
                <a16:creationId xmlns:a16="http://schemas.microsoft.com/office/drawing/2014/main" id="{9C4B3515-5B4C-EA29-2ABD-65670B6E5C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4368" y="2528543"/>
            <a:ext cx="487363" cy="487363"/>
          </a:xfrm>
          <a:prstGeom prst="rect">
            <a:avLst/>
          </a:prstGeom>
        </p:spPr>
      </p:pic>
    </p:spTree>
    <p:extLst>
      <p:ext uri="{BB962C8B-B14F-4D97-AF65-F5344CB8AC3E}">
        <p14:creationId xmlns:p14="http://schemas.microsoft.com/office/powerpoint/2010/main" val="1911660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مقياس المقاولاتية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السنة الثانية ماستر – فلسفة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عربية و غربية</a:t>
            </a:r>
            <a:endParaRPr lang="fr-FR" sz="3600" dirty="0">
              <a:solidFill>
                <a:schemeClr val="bg1"/>
              </a:solidFill>
              <a:latin typeface="Aljazeera" panose="02000000000000000000" pitchFamily="2" charset="-78"/>
              <a:cs typeface="Aljazeera" panose="02000000000000000000" pitchFamily="2" charset="-78"/>
            </a:endParaRPr>
          </a:p>
        </p:txBody>
      </p:sp>
      <p:grpSp>
        <p:nvGrpSpPr>
          <p:cNvPr id="10" name="Groupe 9">
            <a:extLst>
              <a:ext uri="{FF2B5EF4-FFF2-40B4-BE49-F238E27FC236}">
                <a16:creationId xmlns:a16="http://schemas.microsoft.com/office/drawing/2014/main" id="{81B4F1BF-A540-DF5D-F6E1-ED7D69EC0317}"/>
              </a:ext>
            </a:extLst>
          </p:cNvPr>
          <p:cNvGrpSpPr/>
          <p:nvPr/>
        </p:nvGrpSpPr>
        <p:grpSpPr>
          <a:xfrm>
            <a:off x="9844281" y="1173726"/>
            <a:ext cx="1800000" cy="1800000"/>
            <a:chOff x="9315961" y="1214366"/>
            <a:chExt cx="1800000" cy="1800000"/>
          </a:xfrm>
        </p:grpSpPr>
        <p:grpSp>
          <p:nvGrpSpPr>
            <p:cNvPr id="3" name="Groupe 2">
              <a:extLst>
                <a:ext uri="{FF2B5EF4-FFF2-40B4-BE49-F238E27FC236}">
                  <a16:creationId xmlns:a16="http://schemas.microsoft.com/office/drawing/2014/main" id="{5CBA6274-A25A-E1B7-9699-3C21830B52BD}"/>
                </a:ext>
              </a:extLst>
            </p:cNvPr>
            <p:cNvGrpSpPr/>
            <p:nvPr/>
          </p:nvGrpSpPr>
          <p:grpSpPr>
            <a:xfrm>
              <a:off x="9315961" y="1214366"/>
              <a:ext cx="1800000" cy="1800000"/>
              <a:chOff x="1150620" y="1836420"/>
              <a:chExt cx="1260000" cy="1260000"/>
            </a:xfrm>
          </p:grpSpPr>
          <p:sp>
            <p:nvSpPr>
              <p:cNvPr id="4" name="Ellipse 3">
                <a:extLst>
                  <a:ext uri="{FF2B5EF4-FFF2-40B4-BE49-F238E27FC236}">
                    <a16:creationId xmlns:a16="http://schemas.microsoft.com/office/drawing/2014/main" id="{42C75075-65D4-48A3-7AEE-0B345081F47C}"/>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B32F1C3A-64AF-4886-FEE2-30A4420C26EB}"/>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a:extLst>
                <a:ext uri="{FF2B5EF4-FFF2-40B4-BE49-F238E27FC236}">
                  <a16:creationId xmlns:a16="http://schemas.microsoft.com/office/drawing/2014/main" id="{BCA30658-D4B4-781B-B73A-4C19993E1B3F}"/>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01</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2" name="ZoneTexte 11">
            <a:extLst>
              <a:ext uri="{FF2B5EF4-FFF2-40B4-BE49-F238E27FC236}">
                <a16:creationId xmlns:a16="http://schemas.microsoft.com/office/drawing/2014/main" id="{285A0844-C610-65FF-49E3-C99389745BF7}"/>
              </a:ext>
            </a:extLst>
          </p:cNvPr>
          <p:cNvSpPr txBox="1"/>
          <p:nvPr/>
        </p:nvSpPr>
        <p:spPr>
          <a:xfrm>
            <a:off x="9461580" y="3094853"/>
            <a:ext cx="256540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1800" b="1" dirty="0" err="1">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dirty="0">
              <a:latin typeface="Aljazeera" panose="02000000000000000000" pitchFamily="2" charset="-78"/>
              <a:cs typeface="Aljazeera" panose="02000000000000000000" pitchFamily="2" charset="-78"/>
            </a:endParaRPr>
          </a:p>
        </p:txBody>
      </p:sp>
      <p:grpSp>
        <p:nvGrpSpPr>
          <p:cNvPr id="13" name="Groupe 12">
            <a:extLst>
              <a:ext uri="{FF2B5EF4-FFF2-40B4-BE49-F238E27FC236}">
                <a16:creationId xmlns:a16="http://schemas.microsoft.com/office/drawing/2014/main" id="{54230664-A11E-5055-7CF0-861558410961}"/>
              </a:ext>
            </a:extLst>
          </p:cNvPr>
          <p:cNvGrpSpPr/>
          <p:nvPr/>
        </p:nvGrpSpPr>
        <p:grpSpPr>
          <a:xfrm>
            <a:off x="7986025" y="4008366"/>
            <a:ext cx="1800000" cy="1800000"/>
            <a:chOff x="9315961" y="1214366"/>
            <a:chExt cx="1800000" cy="1800000"/>
          </a:xfrm>
        </p:grpSpPr>
        <p:grpSp>
          <p:nvGrpSpPr>
            <p:cNvPr id="14" name="Groupe 13">
              <a:extLst>
                <a:ext uri="{FF2B5EF4-FFF2-40B4-BE49-F238E27FC236}">
                  <a16:creationId xmlns:a16="http://schemas.microsoft.com/office/drawing/2014/main" id="{24CB0C37-02CD-A918-447E-F6088C08CE33}"/>
                </a:ext>
              </a:extLst>
            </p:cNvPr>
            <p:cNvGrpSpPr/>
            <p:nvPr/>
          </p:nvGrpSpPr>
          <p:grpSpPr>
            <a:xfrm>
              <a:off x="9315961" y="1214366"/>
              <a:ext cx="1800000" cy="1800000"/>
              <a:chOff x="1150620" y="1836420"/>
              <a:chExt cx="1260000" cy="1260000"/>
            </a:xfrm>
          </p:grpSpPr>
          <p:sp>
            <p:nvSpPr>
              <p:cNvPr id="16" name="Ellipse 15">
                <a:extLst>
                  <a:ext uri="{FF2B5EF4-FFF2-40B4-BE49-F238E27FC236}">
                    <a16:creationId xmlns:a16="http://schemas.microsoft.com/office/drawing/2014/main" id="{77FDC721-6BEC-5764-B706-D9DD6998505E}"/>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BFF59D1C-B630-5CBD-8A77-939A22B93940}"/>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id="{9C3E5205-1C2A-5CD4-0264-E488F6BB4573}"/>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02</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8" name="ZoneTexte 17">
            <a:extLst>
              <a:ext uri="{FF2B5EF4-FFF2-40B4-BE49-F238E27FC236}">
                <a16:creationId xmlns:a16="http://schemas.microsoft.com/office/drawing/2014/main" id="{288ECC70-2168-7391-8104-01A82EFE1C03}"/>
              </a:ext>
            </a:extLst>
          </p:cNvPr>
          <p:cNvSpPr txBox="1"/>
          <p:nvPr/>
        </p:nvSpPr>
        <p:spPr>
          <a:xfrm>
            <a:off x="7603324" y="5929493"/>
            <a:ext cx="256540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الثاني: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بعض المفاهيم حول المقاول</a:t>
            </a:r>
            <a:endParaRPr lang="fr-FR" dirty="0">
              <a:latin typeface="Aljazeera" panose="02000000000000000000" pitchFamily="2" charset="-78"/>
              <a:cs typeface="Aljazeera" panose="02000000000000000000" pitchFamily="2" charset="-78"/>
            </a:endParaRPr>
          </a:p>
        </p:txBody>
      </p:sp>
      <p:grpSp>
        <p:nvGrpSpPr>
          <p:cNvPr id="19" name="Groupe 18">
            <a:extLst>
              <a:ext uri="{FF2B5EF4-FFF2-40B4-BE49-F238E27FC236}">
                <a16:creationId xmlns:a16="http://schemas.microsoft.com/office/drawing/2014/main" id="{987C73F4-AE67-D836-01BD-9929C94EBC28}"/>
              </a:ext>
            </a:extLst>
          </p:cNvPr>
          <p:cNvGrpSpPr/>
          <p:nvPr/>
        </p:nvGrpSpPr>
        <p:grpSpPr>
          <a:xfrm>
            <a:off x="5931896" y="1173726"/>
            <a:ext cx="1800000" cy="1800000"/>
            <a:chOff x="9315961" y="1214366"/>
            <a:chExt cx="1800000" cy="1800000"/>
          </a:xfrm>
        </p:grpSpPr>
        <p:grpSp>
          <p:nvGrpSpPr>
            <p:cNvPr id="20" name="Groupe 19">
              <a:extLst>
                <a:ext uri="{FF2B5EF4-FFF2-40B4-BE49-F238E27FC236}">
                  <a16:creationId xmlns:a16="http://schemas.microsoft.com/office/drawing/2014/main" id="{5760F6A4-6BEC-9A46-2579-3CAAE475009B}"/>
                </a:ext>
              </a:extLst>
            </p:cNvPr>
            <p:cNvGrpSpPr/>
            <p:nvPr/>
          </p:nvGrpSpPr>
          <p:grpSpPr>
            <a:xfrm>
              <a:off x="9315961" y="1214366"/>
              <a:ext cx="1800000" cy="1800000"/>
              <a:chOff x="1150620" y="1836420"/>
              <a:chExt cx="1260000" cy="1260000"/>
            </a:xfrm>
          </p:grpSpPr>
          <p:sp>
            <p:nvSpPr>
              <p:cNvPr id="22" name="Ellipse 21">
                <a:extLst>
                  <a:ext uri="{FF2B5EF4-FFF2-40B4-BE49-F238E27FC236}">
                    <a16:creationId xmlns:a16="http://schemas.microsoft.com/office/drawing/2014/main" id="{6C5D7CC8-D6C6-B666-D0B6-996ED716B2A8}"/>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74CE2CB3-E63F-7271-4C92-12070D972529}"/>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ZoneTexte 20">
              <a:extLst>
                <a:ext uri="{FF2B5EF4-FFF2-40B4-BE49-F238E27FC236}">
                  <a16:creationId xmlns:a16="http://schemas.microsoft.com/office/drawing/2014/main" id="{EDADD690-7D92-2D6A-6520-7350C7A41929}"/>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03</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24" name="ZoneTexte 23">
            <a:extLst>
              <a:ext uri="{FF2B5EF4-FFF2-40B4-BE49-F238E27FC236}">
                <a16:creationId xmlns:a16="http://schemas.microsoft.com/office/drawing/2014/main" id="{D1BBAEE6-1B29-D2B7-D3F7-4FD99D6EF2B1}"/>
              </a:ext>
            </a:extLst>
          </p:cNvPr>
          <p:cNvSpPr txBox="1"/>
          <p:nvPr/>
        </p:nvSpPr>
        <p:spPr>
          <a:xfrm>
            <a:off x="5549195" y="3094853"/>
            <a:ext cx="256540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الثالث: </a:t>
            </a:r>
            <a:br>
              <a:rPr lang="ar-DZ"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منظمات الأعمال المقاولاتية</a:t>
            </a:r>
            <a:endParaRPr lang="fr-FR" dirty="0">
              <a:latin typeface="Aljazeera" panose="02000000000000000000" pitchFamily="2" charset="-78"/>
              <a:cs typeface="Aljazeera" panose="02000000000000000000" pitchFamily="2" charset="-78"/>
            </a:endParaRPr>
          </a:p>
        </p:txBody>
      </p:sp>
      <p:grpSp>
        <p:nvGrpSpPr>
          <p:cNvPr id="25" name="Groupe 24">
            <a:extLst>
              <a:ext uri="{FF2B5EF4-FFF2-40B4-BE49-F238E27FC236}">
                <a16:creationId xmlns:a16="http://schemas.microsoft.com/office/drawing/2014/main" id="{2CA32508-6ADB-9305-6703-660D51F7C6FD}"/>
              </a:ext>
            </a:extLst>
          </p:cNvPr>
          <p:cNvGrpSpPr/>
          <p:nvPr/>
        </p:nvGrpSpPr>
        <p:grpSpPr>
          <a:xfrm>
            <a:off x="4133723" y="4008366"/>
            <a:ext cx="1800000" cy="1800000"/>
            <a:chOff x="9315961" y="1214366"/>
            <a:chExt cx="1800000" cy="1800000"/>
          </a:xfrm>
        </p:grpSpPr>
        <p:grpSp>
          <p:nvGrpSpPr>
            <p:cNvPr id="26" name="Groupe 25">
              <a:extLst>
                <a:ext uri="{FF2B5EF4-FFF2-40B4-BE49-F238E27FC236}">
                  <a16:creationId xmlns:a16="http://schemas.microsoft.com/office/drawing/2014/main" id="{AF67CB69-DFAB-DD18-3257-57B4D1CF3089}"/>
                </a:ext>
              </a:extLst>
            </p:cNvPr>
            <p:cNvGrpSpPr/>
            <p:nvPr/>
          </p:nvGrpSpPr>
          <p:grpSpPr>
            <a:xfrm>
              <a:off x="9315961" y="1214366"/>
              <a:ext cx="1800000" cy="1800000"/>
              <a:chOff x="1150620" y="1836420"/>
              <a:chExt cx="1260000" cy="1260000"/>
            </a:xfrm>
          </p:grpSpPr>
          <p:sp>
            <p:nvSpPr>
              <p:cNvPr id="28" name="Ellipse 27">
                <a:extLst>
                  <a:ext uri="{FF2B5EF4-FFF2-40B4-BE49-F238E27FC236}">
                    <a16:creationId xmlns:a16="http://schemas.microsoft.com/office/drawing/2014/main" id="{3F820717-7014-E1C2-EAB8-27AC6A36679B}"/>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6EC61A08-84EB-15FC-B873-2BD926012843}"/>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 name="ZoneTexte 26">
              <a:extLst>
                <a:ext uri="{FF2B5EF4-FFF2-40B4-BE49-F238E27FC236}">
                  <a16:creationId xmlns:a16="http://schemas.microsoft.com/office/drawing/2014/main" id="{28C9C441-6F09-AFEB-98D5-00147D38B67E}"/>
                </a:ext>
              </a:extLst>
            </p:cNvPr>
            <p:cNvSpPr txBox="1"/>
            <p:nvPr/>
          </p:nvSpPr>
          <p:spPr>
            <a:xfrm>
              <a:off x="9388214" y="1588851"/>
              <a:ext cx="1469288"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04</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30" name="ZoneTexte 29">
            <a:extLst>
              <a:ext uri="{FF2B5EF4-FFF2-40B4-BE49-F238E27FC236}">
                <a16:creationId xmlns:a16="http://schemas.microsoft.com/office/drawing/2014/main" id="{822C3228-7069-0F0D-A8BC-B0EC53A2AA86}"/>
              </a:ext>
            </a:extLst>
          </p:cNvPr>
          <p:cNvSpPr txBox="1"/>
          <p:nvPr/>
        </p:nvSpPr>
        <p:spPr>
          <a:xfrm>
            <a:off x="3751022" y="5929493"/>
            <a:ext cx="256540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الرابع: </a:t>
            </a:r>
            <a:br>
              <a:rPr lang="ar-DZ"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err="1">
                <a:effectLst/>
                <a:latin typeface="Aljazeera" panose="02000000000000000000" pitchFamily="2" charset="-78"/>
                <a:ea typeface="Calibri" panose="020F0502020204030204" pitchFamily="34" charset="0"/>
                <a:cs typeface="Aljazeera" panose="02000000000000000000" pitchFamily="2" charset="-78"/>
              </a:rPr>
              <a:t>استراتجيات</a:t>
            </a:r>
            <a:r>
              <a:rPr lang="ar-DZ" sz="1800" b="1" dirty="0">
                <a:effectLst/>
                <a:latin typeface="Aljazeera" panose="02000000000000000000" pitchFamily="2" charset="-78"/>
                <a:ea typeface="Calibri" panose="020F0502020204030204" pitchFamily="34" charset="0"/>
                <a:cs typeface="Aljazeera" panose="02000000000000000000" pitchFamily="2" charset="-78"/>
              </a:rPr>
              <a:t> المقاولاتية</a:t>
            </a:r>
            <a:endParaRPr lang="fr-FR" dirty="0">
              <a:latin typeface="Aljazeera" panose="02000000000000000000" pitchFamily="2" charset="-78"/>
              <a:cs typeface="Aljazeera" panose="02000000000000000000" pitchFamily="2" charset="-78"/>
            </a:endParaRPr>
          </a:p>
        </p:txBody>
      </p:sp>
      <p:grpSp>
        <p:nvGrpSpPr>
          <p:cNvPr id="31" name="Groupe 30">
            <a:extLst>
              <a:ext uri="{FF2B5EF4-FFF2-40B4-BE49-F238E27FC236}">
                <a16:creationId xmlns:a16="http://schemas.microsoft.com/office/drawing/2014/main" id="{96513307-D95E-D96A-7904-0CC8B8971A26}"/>
              </a:ext>
            </a:extLst>
          </p:cNvPr>
          <p:cNvGrpSpPr/>
          <p:nvPr/>
        </p:nvGrpSpPr>
        <p:grpSpPr>
          <a:xfrm>
            <a:off x="2234499" y="1173726"/>
            <a:ext cx="1800000" cy="1800000"/>
            <a:chOff x="9315961" y="1214366"/>
            <a:chExt cx="1800000" cy="1800000"/>
          </a:xfrm>
        </p:grpSpPr>
        <p:grpSp>
          <p:nvGrpSpPr>
            <p:cNvPr id="1024" name="Groupe 1023">
              <a:extLst>
                <a:ext uri="{FF2B5EF4-FFF2-40B4-BE49-F238E27FC236}">
                  <a16:creationId xmlns:a16="http://schemas.microsoft.com/office/drawing/2014/main" id="{7129882F-300B-689A-2E65-5C7F7DEE75E2}"/>
                </a:ext>
              </a:extLst>
            </p:cNvPr>
            <p:cNvGrpSpPr/>
            <p:nvPr/>
          </p:nvGrpSpPr>
          <p:grpSpPr>
            <a:xfrm>
              <a:off x="9315961" y="1214366"/>
              <a:ext cx="1800000" cy="1800000"/>
              <a:chOff x="1150620" y="1836420"/>
              <a:chExt cx="1260000" cy="1260000"/>
            </a:xfrm>
          </p:grpSpPr>
          <p:sp>
            <p:nvSpPr>
              <p:cNvPr id="1027" name="Ellipse 1026">
                <a:extLst>
                  <a:ext uri="{FF2B5EF4-FFF2-40B4-BE49-F238E27FC236}">
                    <a16:creationId xmlns:a16="http://schemas.microsoft.com/office/drawing/2014/main" id="{BFE0832D-AD45-ABFF-6E42-2E70F30368DF}"/>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28" name="Ellipse 1027">
                <a:extLst>
                  <a:ext uri="{FF2B5EF4-FFF2-40B4-BE49-F238E27FC236}">
                    <a16:creationId xmlns:a16="http://schemas.microsoft.com/office/drawing/2014/main" id="{BE369A04-F2D4-839F-6AB7-2ADF2DDB1F6E}"/>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25" name="ZoneTexte 1024">
              <a:extLst>
                <a:ext uri="{FF2B5EF4-FFF2-40B4-BE49-F238E27FC236}">
                  <a16:creationId xmlns:a16="http://schemas.microsoft.com/office/drawing/2014/main" id="{F51468F9-DB5B-09E1-59E5-55DA6D55E9EF}"/>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05</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029" name="ZoneTexte 1028">
            <a:extLst>
              <a:ext uri="{FF2B5EF4-FFF2-40B4-BE49-F238E27FC236}">
                <a16:creationId xmlns:a16="http://schemas.microsoft.com/office/drawing/2014/main" id="{25F7EC64-E1CF-0BE5-C6D9-24A9020896CF}"/>
              </a:ext>
            </a:extLst>
          </p:cNvPr>
          <p:cNvSpPr txBox="1"/>
          <p:nvPr/>
        </p:nvSpPr>
        <p:spPr>
          <a:xfrm>
            <a:off x="1851798" y="3094853"/>
            <a:ext cx="256540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الخامس: </a:t>
            </a:r>
            <a:br>
              <a:rPr lang="ar-DZ"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err="1">
                <a:effectLst/>
                <a:latin typeface="Aljazeera" panose="02000000000000000000" pitchFamily="2" charset="-78"/>
                <a:ea typeface="Calibri" panose="020F0502020204030204" pitchFamily="34" charset="0"/>
                <a:cs typeface="Aljazeera" panose="02000000000000000000" pitchFamily="2" charset="-78"/>
              </a:rPr>
              <a:t>المقاولاتية</a:t>
            </a:r>
            <a:r>
              <a:rPr lang="ar-DZ" sz="1800" b="1" dirty="0">
                <a:effectLst/>
                <a:latin typeface="Aljazeera" panose="02000000000000000000" pitchFamily="2" charset="-78"/>
                <a:ea typeface="Calibri" panose="020F0502020204030204" pitchFamily="34" charset="0"/>
                <a:cs typeface="Aljazeera" panose="02000000000000000000" pitchFamily="2" charset="-78"/>
              </a:rPr>
              <a:t> والتوجهات الحديثة</a:t>
            </a:r>
            <a:endParaRPr lang="fr-FR" dirty="0">
              <a:latin typeface="Aljazeera" panose="02000000000000000000" pitchFamily="2" charset="-78"/>
              <a:cs typeface="Aljazeera" panose="02000000000000000000" pitchFamily="2" charset="-78"/>
            </a:endParaRPr>
          </a:p>
        </p:txBody>
      </p:sp>
      <p:grpSp>
        <p:nvGrpSpPr>
          <p:cNvPr id="1030" name="Groupe 1029">
            <a:extLst>
              <a:ext uri="{FF2B5EF4-FFF2-40B4-BE49-F238E27FC236}">
                <a16:creationId xmlns:a16="http://schemas.microsoft.com/office/drawing/2014/main" id="{3B38D625-5062-7E78-F837-3D3BD17E3FF2}"/>
              </a:ext>
            </a:extLst>
          </p:cNvPr>
          <p:cNvGrpSpPr/>
          <p:nvPr/>
        </p:nvGrpSpPr>
        <p:grpSpPr>
          <a:xfrm>
            <a:off x="434499" y="3874775"/>
            <a:ext cx="1800000" cy="1800000"/>
            <a:chOff x="9315961" y="1214366"/>
            <a:chExt cx="1800000" cy="1800000"/>
          </a:xfrm>
        </p:grpSpPr>
        <p:grpSp>
          <p:nvGrpSpPr>
            <p:cNvPr id="1031" name="Groupe 1030">
              <a:extLst>
                <a:ext uri="{FF2B5EF4-FFF2-40B4-BE49-F238E27FC236}">
                  <a16:creationId xmlns:a16="http://schemas.microsoft.com/office/drawing/2014/main" id="{928E3389-C04B-F188-15A7-8E301B22A9AA}"/>
                </a:ext>
              </a:extLst>
            </p:cNvPr>
            <p:cNvGrpSpPr/>
            <p:nvPr/>
          </p:nvGrpSpPr>
          <p:grpSpPr>
            <a:xfrm>
              <a:off x="9315961" y="1214366"/>
              <a:ext cx="1800000" cy="1800000"/>
              <a:chOff x="1150620" y="1836420"/>
              <a:chExt cx="1260000" cy="1260000"/>
            </a:xfrm>
          </p:grpSpPr>
          <p:sp>
            <p:nvSpPr>
              <p:cNvPr id="1033" name="Ellipse 1032">
                <a:extLst>
                  <a:ext uri="{FF2B5EF4-FFF2-40B4-BE49-F238E27FC236}">
                    <a16:creationId xmlns:a16="http://schemas.microsoft.com/office/drawing/2014/main" id="{0E9D9C7A-8CA5-3265-7585-2DE7FF3FA664}"/>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4" name="Ellipse 1033">
                <a:extLst>
                  <a:ext uri="{FF2B5EF4-FFF2-40B4-BE49-F238E27FC236}">
                    <a16:creationId xmlns:a16="http://schemas.microsoft.com/office/drawing/2014/main" id="{722FF1F3-4278-7C18-AD17-7F3CD367B871}"/>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032" name="ZoneTexte 1031">
              <a:extLst>
                <a:ext uri="{FF2B5EF4-FFF2-40B4-BE49-F238E27FC236}">
                  <a16:creationId xmlns:a16="http://schemas.microsoft.com/office/drawing/2014/main" id="{9125D51F-B141-3E66-A79A-20D1661F6122}"/>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06</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035" name="ZoneTexte 1034">
            <a:extLst>
              <a:ext uri="{FF2B5EF4-FFF2-40B4-BE49-F238E27FC236}">
                <a16:creationId xmlns:a16="http://schemas.microsoft.com/office/drawing/2014/main" id="{9BE6335F-A7BD-ADF1-C03D-51E1279212DA}"/>
              </a:ext>
            </a:extLst>
          </p:cNvPr>
          <p:cNvSpPr txBox="1"/>
          <p:nvPr/>
        </p:nvSpPr>
        <p:spPr>
          <a:xfrm>
            <a:off x="51798" y="5795902"/>
            <a:ext cx="256540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السادس: </a:t>
            </a:r>
            <a:br>
              <a:rPr lang="ar-DZ"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الابتكار</a:t>
            </a:r>
            <a:r>
              <a:rPr lang="fr-FR" sz="1800" b="1" dirty="0">
                <a:effectLst/>
                <a:latin typeface="Aljazeera" panose="02000000000000000000" pitchFamily="2" charset="-78"/>
                <a:ea typeface="Calibri" panose="020F0502020204030204" pitchFamily="34" charset="0"/>
                <a:cs typeface="Aljazeera" panose="02000000000000000000" pitchFamily="2" charset="-78"/>
              </a:rPr>
              <a:t> </a:t>
            </a:r>
            <a:r>
              <a:rPr lang="ar-DZ" sz="1800" b="1" dirty="0">
                <a:effectLst/>
                <a:latin typeface="Aljazeera" panose="02000000000000000000" pitchFamily="2" charset="-78"/>
                <a:ea typeface="Calibri" panose="020F0502020204030204" pitchFamily="34" charset="0"/>
                <a:cs typeface="Aljazeera" panose="02000000000000000000" pitchFamily="2" charset="-78"/>
              </a:rPr>
              <a:t>والإبداع </a:t>
            </a:r>
            <a:r>
              <a:rPr lang="ar-DZ" sz="1800" b="1" dirty="0" err="1">
                <a:effectLst/>
                <a:latin typeface="Aljazeera" panose="02000000000000000000" pitchFamily="2" charset="-78"/>
                <a:ea typeface="Calibri" panose="020F0502020204030204" pitchFamily="34" charset="0"/>
                <a:cs typeface="Aljazeera" panose="02000000000000000000" pitchFamily="2" charset="-78"/>
              </a:rPr>
              <a:t>المقاولات</a:t>
            </a:r>
            <a:r>
              <a:rPr lang="ar-DZ" b="1" dirty="0" err="1">
                <a:latin typeface="Aljazeera" panose="02000000000000000000" pitchFamily="2" charset="-78"/>
                <a:ea typeface="Calibri" panose="020F0502020204030204" pitchFamily="34" charset="0"/>
                <a:cs typeface="Aljazeera" panose="02000000000000000000" pitchFamily="2" charset="-78"/>
              </a:rPr>
              <a:t>ي</a:t>
            </a:r>
            <a:endParaRPr lang="fr-FR" dirty="0">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2CC43EE6-277D-077D-73E1-D12A3B8E6D14}"/>
              </a:ext>
            </a:extLst>
          </p:cNvPr>
          <p:cNvSpPr txBox="1"/>
          <p:nvPr/>
        </p:nvSpPr>
        <p:spPr>
          <a:xfrm>
            <a:off x="1024" y="7309704"/>
            <a:ext cx="11977991" cy="3993657"/>
          </a:xfrm>
          <a:prstGeom prst="rect">
            <a:avLst/>
          </a:prstGeom>
          <a:noFill/>
        </p:spPr>
        <p:txBody>
          <a:bodyPr wrap="square">
            <a:spAutoFit/>
          </a:bodyPr>
          <a:lstStyle/>
          <a:p>
            <a:pPr algn="ctr" rtl="1">
              <a:lnSpc>
                <a:spcPct val="115000"/>
              </a:lnSpc>
              <a:spcAft>
                <a:spcPts val="1000"/>
              </a:spcAft>
            </a:pPr>
            <a:r>
              <a:rPr lang="ar-DZ" sz="105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rPr>
              <a:t>مقياس المقاولاتية</a:t>
            </a:r>
            <a:endParaRPr lang="fr-FR" sz="105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endParaRPr>
          </a:p>
          <a:p>
            <a:pPr algn="ctr" rtl="1">
              <a:lnSpc>
                <a:spcPct val="115000"/>
              </a:lnSpc>
              <a:spcAft>
                <a:spcPts val="1000"/>
              </a:spcAft>
            </a:pPr>
            <a:r>
              <a:rPr lang="ar-DZ" sz="54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rPr>
              <a:t>السنة الثانية ماستر – فلسفة</a:t>
            </a:r>
            <a:endParaRPr lang="fr-FR" sz="54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endParaRPr>
          </a:p>
          <a:p>
            <a:pPr algn="ctr" rtl="1"/>
            <a:r>
              <a:rPr lang="ar-DZ" sz="54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rPr>
              <a:t>عربية و غربية</a:t>
            </a:r>
            <a:endParaRPr lang="fr-FR" sz="5400" dirty="0">
              <a:ln>
                <a:solidFill>
                  <a:schemeClr val="tx1"/>
                </a:solidFill>
              </a:ln>
              <a:solidFill>
                <a:schemeClr val="bg1"/>
              </a:solidFill>
              <a:latin typeface="Changa ExtraBold" pitchFamily="2" charset="-78"/>
              <a:cs typeface="Changa ExtraBold" pitchFamily="2" charset="-78"/>
            </a:endParaRPr>
          </a:p>
        </p:txBody>
      </p:sp>
      <p:sp>
        <p:nvSpPr>
          <p:cNvPr id="11" name="ZoneTexte 10">
            <a:extLst>
              <a:ext uri="{FF2B5EF4-FFF2-40B4-BE49-F238E27FC236}">
                <a16:creationId xmlns:a16="http://schemas.microsoft.com/office/drawing/2014/main" id="{E4C7D70E-D2CC-8845-C629-BA2CB3AF1A0A}"/>
              </a:ext>
            </a:extLst>
          </p:cNvPr>
          <p:cNvSpPr txBox="1"/>
          <p:nvPr/>
        </p:nvSpPr>
        <p:spPr>
          <a:xfrm>
            <a:off x="388779" y="7701630"/>
            <a:ext cx="11380303" cy="3046988"/>
          </a:xfrm>
          <a:prstGeom prst="rect">
            <a:avLst/>
          </a:prstGeom>
          <a:noFill/>
        </p:spPr>
        <p:txBody>
          <a:bodyPr wrap="square">
            <a:spAutoFit/>
          </a:bodyPr>
          <a:lstStyle/>
          <a:p>
            <a:pPr algn="ctr" rtl="1"/>
            <a:r>
              <a:rPr lang="ar-DZ" sz="4800" dirty="0">
                <a:effectLst/>
                <a:latin typeface="Aljazeera" panose="02000000000000000000" pitchFamily="2" charset="-78"/>
                <a:ea typeface="Calibri" panose="020F0502020204030204" pitchFamily="34" charset="0"/>
                <a:cs typeface="Aljazeera" panose="02000000000000000000" pitchFamily="2" charset="-78"/>
              </a:rPr>
              <a:t>إن المقاولاتية اليوم من أهم الحلول المقترحة للنهوض بالاقتصاديات على اختلافها واختلاف مستويات تقدمها، إذ تمثل منفذا حيويا للمبادرة الفردية التي تمثل أساس هذه المقاولاتية ومنبع الأفكار الأصلية والفريدة.</a:t>
            </a:r>
            <a:endParaRPr lang="fr-FR" sz="4800" dirty="0">
              <a:latin typeface="Aljazeera" panose="02000000000000000000" pitchFamily="2" charset="-78"/>
              <a:cs typeface="Aljazeera" panose="02000000000000000000" pitchFamily="2" charset="-78"/>
            </a:endParaRPr>
          </a:p>
        </p:txBody>
      </p:sp>
      <p:pic>
        <p:nvPicPr>
          <p:cNvPr id="1037" name="ElevenLabs_2024-07-07T23_32_54_Sarah_pre_s50_sb75_se0_b_m2">
            <a:hlinkClick r:id="" action="ppaction://media"/>
            <a:extLst>
              <a:ext uri="{FF2B5EF4-FFF2-40B4-BE49-F238E27FC236}">
                <a16:creationId xmlns:a16="http://schemas.microsoft.com/office/drawing/2014/main" id="{25E843B3-4F7A-8754-5B2D-EF43C375201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97498" y="3860640"/>
            <a:ext cx="487363" cy="487363"/>
          </a:xfrm>
          <a:prstGeom prst="rect">
            <a:avLst/>
          </a:prstGeom>
        </p:spPr>
      </p:pic>
      <p:pic>
        <p:nvPicPr>
          <p:cNvPr id="1038" name="ElevenLabs_2024-07-07T23_33_47_Sarah_pre_s50_sb75_se0_b_m2">
            <a:hlinkClick r:id="" action="ppaction://media"/>
            <a:extLst>
              <a:ext uri="{FF2B5EF4-FFF2-40B4-BE49-F238E27FC236}">
                <a16:creationId xmlns:a16="http://schemas.microsoft.com/office/drawing/2014/main" id="{14C22E56-4467-F532-E0BD-0F1F4B2B5F75}"/>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724507" y="2753678"/>
            <a:ext cx="487363" cy="487363"/>
          </a:xfrm>
          <a:prstGeom prst="rect">
            <a:avLst/>
          </a:prstGeom>
        </p:spPr>
      </p:pic>
      <p:pic>
        <p:nvPicPr>
          <p:cNvPr id="1039" name="ElevenLabs_2024-07-07T23_35_14_Sarah_pre_s50_sb75_se0_b_m2">
            <a:hlinkClick r:id="" action="ppaction://media"/>
            <a:extLst>
              <a:ext uri="{FF2B5EF4-FFF2-40B4-BE49-F238E27FC236}">
                <a16:creationId xmlns:a16="http://schemas.microsoft.com/office/drawing/2014/main" id="{664684A1-1C51-29C7-A766-2A6666EA7517}"/>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90395" y="4585045"/>
            <a:ext cx="487363" cy="487363"/>
          </a:xfrm>
          <a:prstGeom prst="rect">
            <a:avLst/>
          </a:prstGeom>
        </p:spPr>
      </p:pic>
      <p:pic>
        <p:nvPicPr>
          <p:cNvPr id="1040" name="ElevenLabs_2024-07-07T23_37_02_Sarah_pre_s50_sb75_se0_b_m2 (1)">
            <a:hlinkClick r:id="" action="ppaction://media"/>
            <a:extLst>
              <a:ext uri="{FF2B5EF4-FFF2-40B4-BE49-F238E27FC236}">
                <a16:creationId xmlns:a16="http://schemas.microsoft.com/office/drawing/2014/main" id="{9411A7DF-AD67-3920-CDA0-4B9EDF4A2563}"/>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24508" y="1785592"/>
            <a:ext cx="487363" cy="487363"/>
          </a:xfrm>
          <a:prstGeom prst="rect">
            <a:avLst/>
          </a:prstGeom>
        </p:spPr>
      </p:pic>
      <p:pic>
        <p:nvPicPr>
          <p:cNvPr id="1041" name="ElevenLabs_2024-07-07T23_42_42_Sarah_pre_s50_sb75_se0_b_m2">
            <a:hlinkClick r:id="" action="ppaction://media"/>
            <a:extLst>
              <a:ext uri="{FF2B5EF4-FFF2-40B4-BE49-F238E27FC236}">
                <a16:creationId xmlns:a16="http://schemas.microsoft.com/office/drawing/2014/main" id="{B47C876D-1A32-3B1A-A77B-693262DA6FCE}"/>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679016" y="5685811"/>
            <a:ext cx="487363" cy="487363"/>
          </a:xfrm>
          <a:prstGeom prst="rect">
            <a:avLst/>
          </a:prstGeom>
        </p:spPr>
      </p:pic>
      <p:pic>
        <p:nvPicPr>
          <p:cNvPr id="1042" name="ElevenLabs_2024-07-07T23_43_40_Sarah_pre_s50_sb75_se0_b_m2">
            <a:hlinkClick r:id="" action="ppaction://media"/>
            <a:extLst>
              <a:ext uri="{FF2B5EF4-FFF2-40B4-BE49-F238E27FC236}">
                <a16:creationId xmlns:a16="http://schemas.microsoft.com/office/drawing/2014/main" id="{CB1654C3-BA82-518F-E7B1-7D0001E043CB}"/>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673108" y="922311"/>
            <a:ext cx="487363" cy="487363"/>
          </a:xfrm>
          <a:prstGeom prst="rect">
            <a:avLst/>
          </a:prstGeom>
        </p:spPr>
      </p:pic>
    </p:spTree>
    <p:extLst>
      <p:ext uri="{BB962C8B-B14F-4D97-AF65-F5344CB8AC3E}">
        <p14:creationId xmlns:p14="http://schemas.microsoft.com/office/powerpoint/2010/main" val="174730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 fill="hold"/>
                                        <p:tgtEl>
                                          <p:spTgt spid="1037"/>
                                        </p:tgtEl>
                                      </p:cBhvr>
                                    </p:cmd>
                                  </p:childTnLst>
                                </p:cTn>
                              </p:par>
                              <p:par>
                                <p:cTn id="7" presetID="53" presetClass="entr" presetSubtype="16"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animEffect transition="in" filter="fade">
                                      <p:cBhvr>
                                        <p:cTn id="11" dur="500"/>
                                        <p:tgtEl>
                                          <p:spTgt spid="10"/>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3996"/>
                            </p:stCondLst>
                            <p:childTnLst>
                              <p:par>
                                <p:cTn id="18" presetID="1" presetClass="mediacall" presetSubtype="0" fill="hold" nodeType="afterEffect">
                                  <p:stCondLst>
                                    <p:cond delay="0"/>
                                  </p:stCondLst>
                                  <p:childTnLst>
                                    <p:cmd type="call" cmd="playFrom(0.0)">
                                      <p:cBhvr>
                                        <p:cTn id="19" dur="3840" fill="hold"/>
                                        <p:tgtEl>
                                          <p:spTgt spid="1038"/>
                                        </p:tgtEl>
                                      </p:cBhvr>
                                    </p:cmd>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47" presetClass="entr" presetSubtype="0" fill="hold" nodeType="with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1000"/>
                                        <p:tgtEl>
                                          <p:spTgt spid="18">
                                            <p:txEl>
                                              <p:pRg st="0" end="0"/>
                                            </p:txEl>
                                          </p:spTgt>
                                        </p:tgtEl>
                                      </p:cBhvr>
                                    </p:animEffect>
                                    <p:anim calcmode="lin" valueType="num">
                                      <p:cBhvr>
                                        <p:cTn id="2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7836"/>
                            </p:stCondLst>
                            <p:childTnLst>
                              <p:par>
                                <p:cTn id="31" presetID="1" presetClass="mediacall" presetSubtype="0" fill="hold" nodeType="afterEffect">
                                  <p:stCondLst>
                                    <p:cond delay="0"/>
                                  </p:stCondLst>
                                  <p:childTnLst>
                                    <p:cmd type="call" cmd="playFrom(0.0)">
                                      <p:cBhvr>
                                        <p:cTn id="32" dur="3944" fill="hold"/>
                                        <p:tgtEl>
                                          <p:spTgt spid="1039"/>
                                        </p:tgtEl>
                                      </p:cBhvr>
                                    </p:cmd>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par>
                          <p:cTn id="43" fill="hold">
                            <p:stCondLst>
                              <p:cond delay="11780"/>
                            </p:stCondLst>
                            <p:childTnLst>
                              <p:par>
                                <p:cTn id="44" presetID="1" presetClass="mediacall" presetSubtype="0" fill="hold" nodeType="afterEffect">
                                  <p:stCondLst>
                                    <p:cond delay="0"/>
                                  </p:stCondLst>
                                  <p:childTnLst>
                                    <p:cmd type="call" cmd="playFrom(0.0)">
                                      <p:cBhvr>
                                        <p:cTn id="45" dur="3526" fill="hold"/>
                                        <p:tgtEl>
                                          <p:spTgt spid="1040"/>
                                        </p:tgtEl>
                                      </p:cBhvr>
                                    </p:cmd>
                                  </p:childTnLst>
                                </p:cTn>
                              </p:par>
                              <p:par>
                                <p:cTn id="46" presetID="53" presetClass="entr" presetSubtype="16"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500" fill="hold"/>
                                        <p:tgtEl>
                                          <p:spTgt spid="25"/>
                                        </p:tgtEl>
                                        <p:attrNameLst>
                                          <p:attrName>ppt_w</p:attrName>
                                        </p:attrNameLst>
                                      </p:cBhvr>
                                      <p:tavLst>
                                        <p:tav tm="0">
                                          <p:val>
                                            <p:fltVal val="0"/>
                                          </p:val>
                                        </p:tav>
                                        <p:tav tm="100000">
                                          <p:val>
                                            <p:strVal val="#ppt_w"/>
                                          </p:val>
                                        </p:tav>
                                      </p:tavLst>
                                    </p:anim>
                                    <p:anim calcmode="lin" valueType="num">
                                      <p:cBhvr>
                                        <p:cTn id="49" dur="500" fill="hold"/>
                                        <p:tgtEl>
                                          <p:spTgt spid="25"/>
                                        </p:tgtEl>
                                        <p:attrNameLst>
                                          <p:attrName>ppt_h</p:attrName>
                                        </p:attrNameLst>
                                      </p:cBhvr>
                                      <p:tavLst>
                                        <p:tav tm="0">
                                          <p:val>
                                            <p:fltVal val="0"/>
                                          </p:val>
                                        </p:tav>
                                        <p:tav tm="100000">
                                          <p:val>
                                            <p:strVal val="#ppt_h"/>
                                          </p:val>
                                        </p:tav>
                                      </p:tavLst>
                                    </p:anim>
                                    <p:animEffect transition="in" filter="fade">
                                      <p:cBhvr>
                                        <p:cTn id="50" dur="500"/>
                                        <p:tgtEl>
                                          <p:spTgt spid="25"/>
                                        </p:tgtEl>
                                      </p:cBhvr>
                                    </p:animEffect>
                                  </p:childTnLst>
                                </p:cTn>
                              </p:par>
                              <p:par>
                                <p:cTn id="51" presetID="47"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par>
                          <p:cTn id="56" fill="hold">
                            <p:stCondLst>
                              <p:cond delay="15306"/>
                            </p:stCondLst>
                            <p:childTnLst>
                              <p:par>
                                <p:cTn id="57" presetID="1" presetClass="mediacall" presetSubtype="0" fill="hold" nodeType="afterEffect">
                                  <p:stCondLst>
                                    <p:cond delay="0"/>
                                  </p:stCondLst>
                                  <p:childTnLst>
                                    <p:cmd type="call" cmd="playFrom(0.0)">
                                      <p:cBhvr>
                                        <p:cTn id="58" dur="4205" fill="hold"/>
                                        <p:tgtEl>
                                          <p:spTgt spid="1041"/>
                                        </p:tgtEl>
                                      </p:cBhvr>
                                    </p:cmd>
                                  </p:childTnLst>
                                </p:cTn>
                              </p:par>
                              <p:par>
                                <p:cTn id="59" presetID="53" presetClass="entr" presetSubtype="16"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500" fill="hold"/>
                                        <p:tgtEl>
                                          <p:spTgt spid="31"/>
                                        </p:tgtEl>
                                        <p:attrNameLst>
                                          <p:attrName>ppt_w</p:attrName>
                                        </p:attrNameLst>
                                      </p:cBhvr>
                                      <p:tavLst>
                                        <p:tav tm="0">
                                          <p:val>
                                            <p:fltVal val="0"/>
                                          </p:val>
                                        </p:tav>
                                        <p:tav tm="100000">
                                          <p:val>
                                            <p:strVal val="#ppt_w"/>
                                          </p:val>
                                        </p:tav>
                                      </p:tavLst>
                                    </p:anim>
                                    <p:anim calcmode="lin" valueType="num">
                                      <p:cBhvr>
                                        <p:cTn id="62" dur="500" fill="hold"/>
                                        <p:tgtEl>
                                          <p:spTgt spid="31"/>
                                        </p:tgtEl>
                                        <p:attrNameLst>
                                          <p:attrName>ppt_h</p:attrName>
                                        </p:attrNameLst>
                                      </p:cBhvr>
                                      <p:tavLst>
                                        <p:tav tm="0">
                                          <p:val>
                                            <p:fltVal val="0"/>
                                          </p:val>
                                        </p:tav>
                                        <p:tav tm="100000">
                                          <p:val>
                                            <p:strVal val="#ppt_h"/>
                                          </p:val>
                                        </p:tav>
                                      </p:tavLst>
                                    </p:anim>
                                    <p:animEffect transition="in" filter="fade">
                                      <p:cBhvr>
                                        <p:cTn id="63" dur="500"/>
                                        <p:tgtEl>
                                          <p:spTgt spid="31"/>
                                        </p:tgtEl>
                                      </p:cBhvr>
                                    </p:animEffect>
                                  </p:childTnLst>
                                </p:cTn>
                              </p:par>
                              <p:par>
                                <p:cTn id="64" presetID="47" presetClass="entr" presetSubtype="0" fill="hold" grpId="0" nodeType="withEffect">
                                  <p:stCondLst>
                                    <p:cond delay="0"/>
                                  </p:stCondLst>
                                  <p:childTnLst>
                                    <p:set>
                                      <p:cBhvr>
                                        <p:cTn id="65" dur="1" fill="hold">
                                          <p:stCondLst>
                                            <p:cond delay="0"/>
                                          </p:stCondLst>
                                        </p:cTn>
                                        <p:tgtEl>
                                          <p:spTgt spid="1029"/>
                                        </p:tgtEl>
                                        <p:attrNameLst>
                                          <p:attrName>style.visibility</p:attrName>
                                        </p:attrNameLst>
                                      </p:cBhvr>
                                      <p:to>
                                        <p:strVal val="visible"/>
                                      </p:to>
                                    </p:set>
                                    <p:animEffect transition="in" filter="fade">
                                      <p:cBhvr>
                                        <p:cTn id="66" dur="1000"/>
                                        <p:tgtEl>
                                          <p:spTgt spid="1029"/>
                                        </p:tgtEl>
                                      </p:cBhvr>
                                    </p:animEffect>
                                    <p:anim calcmode="lin" valueType="num">
                                      <p:cBhvr>
                                        <p:cTn id="67" dur="1000" fill="hold"/>
                                        <p:tgtEl>
                                          <p:spTgt spid="1029"/>
                                        </p:tgtEl>
                                        <p:attrNameLst>
                                          <p:attrName>ppt_x</p:attrName>
                                        </p:attrNameLst>
                                      </p:cBhvr>
                                      <p:tavLst>
                                        <p:tav tm="0">
                                          <p:val>
                                            <p:strVal val="#ppt_x"/>
                                          </p:val>
                                        </p:tav>
                                        <p:tav tm="100000">
                                          <p:val>
                                            <p:strVal val="#ppt_x"/>
                                          </p:val>
                                        </p:tav>
                                      </p:tavLst>
                                    </p:anim>
                                    <p:anim calcmode="lin" valueType="num">
                                      <p:cBhvr>
                                        <p:cTn id="68" dur="1000" fill="hold"/>
                                        <p:tgtEl>
                                          <p:spTgt spid="1029"/>
                                        </p:tgtEl>
                                        <p:attrNameLst>
                                          <p:attrName>ppt_y</p:attrName>
                                        </p:attrNameLst>
                                      </p:cBhvr>
                                      <p:tavLst>
                                        <p:tav tm="0">
                                          <p:val>
                                            <p:strVal val="#ppt_y-.1"/>
                                          </p:val>
                                        </p:tav>
                                        <p:tav tm="100000">
                                          <p:val>
                                            <p:strVal val="#ppt_y"/>
                                          </p:val>
                                        </p:tav>
                                      </p:tavLst>
                                    </p:anim>
                                  </p:childTnLst>
                                </p:cTn>
                              </p:par>
                            </p:childTnLst>
                          </p:cTn>
                        </p:par>
                        <p:par>
                          <p:cTn id="69" fill="hold">
                            <p:stCondLst>
                              <p:cond delay="19511"/>
                            </p:stCondLst>
                            <p:childTnLst>
                              <p:par>
                                <p:cTn id="70" presetID="1" presetClass="mediacall" presetSubtype="0" fill="hold" nodeType="afterEffect">
                                  <p:stCondLst>
                                    <p:cond delay="0"/>
                                  </p:stCondLst>
                                  <p:childTnLst>
                                    <p:cmd type="call" cmd="playFrom(0.0)">
                                      <p:cBhvr>
                                        <p:cTn id="71" dur="4205" fill="hold"/>
                                        <p:tgtEl>
                                          <p:spTgt spid="1042"/>
                                        </p:tgtEl>
                                      </p:cBhvr>
                                    </p:cmd>
                                  </p:childTnLst>
                                </p:cTn>
                              </p:par>
                              <p:par>
                                <p:cTn id="72" presetID="53" presetClass="entr" presetSubtype="16" fill="hold" nodeType="withEffect">
                                  <p:stCondLst>
                                    <p:cond delay="0"/>
                                  </p:stCondLst>
                                  <p:childTnLst>
                                    <p:set>
                                      <p:cBhvr>
                                        <p:cTn id="73" dur="1" fill="hold">
                                          <p:stCondLst>
                                            <p:cond delay="0"/>
                                          </p:stCondLst>
                                        </p:cTn>
                                        <p:tgtEl>
                                          <p:spTgt spid="1030"/>
                                        </p:tgtEl>
                                        <p:attrNameLst>
                                          <p:attrName>style.visibility</p:attrName>
                                        </p:attrNameLst>
                                      </p:cBhvr>
                                      <p:to>
                                        <p:strVal val="visible"/>
                                      </p:to>
                                    </p:set>
                                    <p:anim calcmode="lin" valueType="num">
                                      <p:cBhvr>
                                        <p:cTn id="74" dur="500" fill="hold"/>
                                        <p:tgtEl>
                                          <p:spTgt spid="1030"/>
                                        </p:tgtEl>
                                        <p:attrNameLst>
                                          <p:attrName>ppt_w</p:attrName>
                                        </p:attrNameLst>
                                      </p:cBhvr>
                                      <p:tavLst>
                                        <p:tav tm="0">
                                          <p:val>
                                            <p:fltVal val="0"/>
                                          </p:val>
                                        </p:tav>
                                        <p:tav tm="100000">
                                          <p:val>
                                            <p:strVal val="#ppt_w"/>
                                          </p:val>
                                        </p:tav>
                                      </p:tavLst>
                                    </p:anim>
                                    <p:anim calcmode="lin" valueType="num">
                                      <p:cBhvr>
                                        <p:cTn id="75" dur="500" fill="hold"/>
                                        <p:tgtEl>
                                          <p:spTgt spid="1030"/>
                                        </p:tgtEl>
                                        <p:attrNameLst>
                                          <p:attrName>ppt_h</p:attrName>
                                        </p:attrNameLst>
                                      </p:cBhvr>
                                      <p:tavLst>
                                        <p:tav tm="0">
                                          <p:val>
                                            <p:fltVal val="0"/>
                                          </p:val>
                                        </p:tav>
                                        <p:tav tm="100000">
                                          <p:val>
                                            <p:strVal val="#ppt_h"/>
                                          </p:val>
                                        </p:tav>
                                      </p:tavLst>
                                    </p:anim>
                                    <p:animEffect transition="in" filter="fade">
                                      <p:cBhvr>
                                        <p:cTn id="76" dur="500"/>
                                        <p:tgtEl>
                                          <p:spTgt spid="1030"/>
                                        </p:tgtEl>
                                      </p:cBhvr>
                                    </p:animEffect>
                                  </p:childTnLst>
                                </p:cTn>
                              </p:par>
                              <p:par>
                                <p:cTn id="77" presetID="47" presetClass="entr" presetSubtype="0" fill="hold" grpId="0" nodeType="withEffect">
                                  <p:stCondLst>
                                    <p:cond delay="0"/>
                                  </p:stCondLst>
                                  <p:childTnLst>
                                    <p:set>
                                      <p:cBhvr>
                                        <p:cTn id="78" dur="1" fill="hold">
                                          <p:stCondLst>
                                            <p:cond delay="0"/>
                                          </p:stCondLst>
                                        </p:cTn>
                                        <p:tgtEl>
                                          <p:spTgt spid="1035"/>
                                        </p:tgtEl>
                                        <p:attrNameLst>
                                          <p:attrName>style.visibility</p:attrName>
                                        </p:attrNameLst>
                                      </p:cBhvr>
                                      <p:to>
                                        <p:strVal val="visible"/>
                                      </p:to>
                                    </p:set>
                                    <p:animEffect transition="in" filter="fade">
                                      <p:cBhvr>
                                        <p:cTn id="79" dur="1000"/>
                                        <p:tgtEl>
                                          <p:spTgt spid="1035"/>
                                        </p:tgtEl>
                                      </p:cBhvr>
                                    </p:animEffect>
                                    <p:anim calcmode="lin" valueType="num">
                                      <p:cBhvr>
                                        <p:cTn id="80" dur="1000" fill="hold"/>
                                        <p:tgtEl>
                                          <p:spTgt spid="1035"/>
                                        </p:tgtEl>
                                        <p:attrNameLst>
                                          <p:attrName>ppt_x</p:attrName>
                                        </p:attrNameLst>
                                      </p:cBhvr>
                                      <p:tavLst>
                                        <p:tav tm="0">
                                          <p:val>
                                            <p:strVal val="#ppt_x"/>
                                          </p:val>
                                        </p:tav>
                                        <p:tav tm="100000">
                                          <p:val>
                                            <p:strVal val="#ppt_x"/>
                                          </p:val>
                                        </p:tav>
                                      </p:tavLst>
                                    </p:anim>
                                    <p:anim calcmode="lin" valueType="num">
                                      <p:cBhvr>
                                        <p:cTn id="81"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1037"/>
                </p:tgtEl>
              </p:cMediaNode>
            </p:audio>
            <p:audio>
              <p:cMediaNode vol="80000">
                <p:cTn id="83" fill="hold" display="0">
                  <p:stCondLst>
                    <p:cond delay="indefinite"/>
                  </p:stCondLst>
                  <p:endCondLst>
                    <p:cond evt="onStopAudio" delay="0">
                      <p:tgtEl>
                        <p:sldTgt/>
                      </p:tgtEl>
                    </p:cond>
                  </p:endCondLst>
                </p:cTn>
                <p:tgtEl>
                  <p:spTgt spid="1038"/>
                </p:tgtEl>
              </p:cMediaNode>
            </p:audio>
            <p:audio>
              <p:cMediaNode vol="80000">
                <p:cTn id="84" fill="hold" display="0">
                  <p:stCondLst>
                    <p:cond delay="indefinite"/>
                  </p:stCondLst>
                  <p:endCondLst>
                    <p:cond evt="onStopAudio" delay="0">
                      <p:tgtEl>
                        <p:sldTgt/>
                      </p:tgtEl>
                    </p:cond>
                  </p:endCondLst>
                </p:cTn>
                <p:tgtEl>
                  <p:spTgt spid="1039"/>
                </p:tgtEl>
              </p:cMediaNode>
            </p:audio>
            <p:audio>
              <p:cMediaNode vol="80000">
                <p:cTn id="85" fill="hold" display="0">
                  <p:stCondLst>
                    <p:cond delay="indefinite"/>
                  </p:stCondLst>
                  <p:endCondLst>
                    <p:cond evt="onStopAudio" delay="0">
                      <p:tgtEl>
                        <p:sldTgt/>
                      </p:tgtEl>
                    </p:cond>
                  </p:endCondLst>
                </p:cTn>
                <p:tgtEl>
                  <p:spTgt spid="1040"/>
                </p:tgtEl>
              </p:cMediaNode>
            </p:audio>
            <p:audio>
              <p:cMediaNode vol="80000">
                <p:cTn id="86" fill="hold" display="0">
                  <p:stCondLst>
                    <p:cond delay="indefinite"/>
                  </p:stCondLst>
                  <p:endCondLst>
                    <p:cond evt="onStopAudio" delay="0">
                      <p:tgtEl>
                        <p:sldTgt/>
                      </p:tgtEl>
                    </p:cond>
                  </p:endCondLst>
                </p:cTn>
                <p:tgtEl>
                  <p:spTgt spid="1041"/>
                </p:tgtEl>
              </p:cMediaNode>
            </p:audio>
            <p:audio>
              <p:cMediaNode vol="80000">
                <p:cTn id="87" fill="hold" display="0">
                  <p:stCondLst>
                    <p:cond delay="indefinite"/>
                  </p:stCondLst>
                  <p:endCondLst>
                    <p:cond evt="onStopAudio" delay="0">
                      <p:tgtEl>
                        <p:sldTgt/>
                      </p:tgtEl>
                    </p:cond>
                  </p:endCondLst>
                </p:cTn>
                <p:tgtEl>
                  <p:spTgt spid="1042"/>
                </p:tgtEl>
              </p:cMediaNode>
            </p:audio>
          </p:childTnLst>
        </p:cTn>
      </p:par>
    </p:tnLst>
    <p:bldLst>
      <p:bldP spid="12" grpId="0"/>
      <p:bldP spid="24" grpId="0"/>
      <p:bldP spid="30" grpId="0"/>
      <p:bldP spid="1029" grpId="0"/>
      <p:bldP spid="10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4C123938-1471-08BC-D979-537B6F1C38FE}"/>
              </a:ext>
            </a:extLst>
          </p:cNvPr>
          <p:cNvSpPr txBox="1"/>
          <p:nvPr/>
        </p:nvSpPr>
        <p:spPr>
          <a:xfrm>
            <a:off x="4700542" y="1309081"/>
            <a:ext cx="7317196" cy="5262979"/>
          </a:xfrm>
          <a:prstGeom prst="rect">
            <a:avLst/>
          </a:prstGeom>
          <a:noFill/>
        </p:spPr>
        <p:txBody>
          <a:bodyPr wrap="square">
            <a:spAutoFit/>
          </a:bodyPr>
          <a:lstStyle/>
          <a:p>
            <a:pPr algn="just" rtl="1"/>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إن المقاول هو العنصر الأساسي بالنسبة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للمقاولاتية</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فهو مصدر الأفكار التي يعمل بكل جهد وتفاني لتجسيدها على أرض الواقع معتمدا على مختلف مميزاته وسماته الفردية والشخصية والبيئية التي تدعم توجهه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a:t>
            </a:r>
            <a:endParaRPr lang="fr-FR" sz="48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1036" name="Image 1035">
            <a:extLst>
              <a:ext uri="{FF2B5EF4-FFF2-40B4-BE49-F238E27FC236}">
                <a16:creationId xmlns:a16="http://schemas.microsoft.com/office/drawing/2014/main" id="{54901527-90B0-4CAF-151E-BCBF4142FA5A}"/>
              </a:ext>
            </a:extLst>
          </p:cNvPr>
          <p:cNvPicPr>
            <a:picLocks noChangeAspect="1"/>
          </p:cNvPicPr>
          <p:nvPr/>
        </p:nvPicPr>
        <p:blipFill>
          <a:blip r:embed="rId4">
            <a:duotone>
              <a:schemeClr val="accent3">
                <a:shade val="45000"/>
                <a:satMod val="135000"/>
              </a:schemeClr>
              <a:prstClr val="white"/>
            </a:duotone>
          </a:blip>
          <a:stretch>
            <a:fillRect/>
          </a:stretch>
        </p:blipFill>
        <p:spPr>
          <a:xfrm>
            <a:off x="174262" y="1969358"/>
            <a:ext cx="4526280" cy="4526280"/>
          </a:xfrm>
          <a:prstGeom prst="rect">
            <a:avLst/>
          </a:prstGeom>
        </p:spPr>
      </p:pic>
      <p:sp>
        <p:nvSpPr>
          <p:cNvPr id="1037" name="ZoneTexte 1036">
            <a:extLst>
              <a:ext uri="{FF2B5EF4-FFF2-40B4-BE49-F238E27FC236}">
                <a16:creationId xmlns:a16="http://schemas.microsoft.com/office/drawing/2014/main" id="{B091AD60-6B63-524C-F424-B818C67432E1}"/>
              </a:ext>
            </a:extLst>
          </p:cNvPr>
          <p:cNvSpPr txBox="1"/>
          <p:nvPr/>
        </p:nvSpPr>
        <p:spPr>
          <a:xfrm>
            <a:off x="14244191" y="-2035867"/>
            <a:ext cx="6319776" cy="1200329"/>
          </a:xfrm>
          <a:prstGeom prst="rect">
            <a:avLst/>
          </a:prstGeom>
          <a:noFill/>
        </p:spPr>
        <p:txBody>
          <a:bodyPr wrap="square">
            <a:spAutoFit/>
          </a:bodyPr>
          <a:lstStyle/>
          <a:p>
            <a:pPr algn="ctr" rtl="1"/>
            <a:r>
              <a:rPr lang="ar-DZ" sz="72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1. مفهوم المقاول</a:t>
            </a:r>
            <a:endParaRPr lang="fr-FR" sz="72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1038" name="Image 1037">
            <a:extLst>
              <a:ext uri="{FF2B5EF4-FFF2-40B4-BE49-F238E27FC236}">
                <a16:creationId xmlns:a16="http://schemas.microsoft.com/office/drawing/2014/main" id="{057598BB-FD47-7403-755B-B42D93FFBF8F}"/>
              </a:ext>
            </a:extLst>
          </p:cNvPr>
          <p:cNvPicPr>
            <a:picLocks noChangeAspect="1"/>
          </p:cNvPicPr>
          <p:nvPr/>
        </p:nvPicPr>
        <p:blipFill>
          <a:blip r:embed="rId5"/>
          <a:stretch>
            <a:fillRect/>
          </a:stretch>
        </p:blipFill>
        <p:spPr>
          <a:xfrm>
            <a:off x="-5135880" y="6572060"/>
            <a:ext cx="4876800" cy="4876800"/>
          </a:xfrm>
          <a:prstGeom prst="rect">
            <a:avLst/>
          </a:prstGeom>
        </p:spPr>
      </p:pic>
      <p:sp>
        <p:nvSpPr>
          <p:cNvPr id="3" name="ZoneTexte 2">
            <a:extLst>
              <a:ext uri="{FF2B5EF4-FFF2-40B4-BE49-F238E27FC236}">
                <a16:creationId xmlns:a16="http://schemas.microsoft.com/office/drawing/2014/main" id="{836E6D14-1370-9F59-5CB0-CF3F107BAB82}"/>
              </a:ext>
            </a:extLst>
          </p:cNvPr>
          <p:cNvSpPr txBox="1"/>
          <p:nvPr/>
        </p:nvSpPr>
        <p:spPr>
          <a:xfrm>
            <a:off x="174262" y="-5427093"/>
            <a:ext cx="11977991" cy="5189113"/>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الثانية: </a:t>
            </a:r>
            <a:b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b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بعض المفاهيم حول المقاول</a:t>
            </a:r>
            <a:endParaRPr lang="fr-FR" sz="48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pic>
        <p:nvPicPr>
          <p:cNvPr id="4" name="ElevenLabs_2024-07-08T09_59_57_Sarah_pre_s50_sb75_se0_b_m2">
            <a:hlinkClick r:id="" action="ppaction://media"/>
            <a:extLst>
              <a:ext uri="{FF2B5EF4-FFF2-40B4-BE49-F238E27FC236}">
                <a16:creationId xmlns:a16="http://schemas.microsoft.com/office/drawing/2014/main" id="{F90E322D-FBDC-63A4-84BC-13B678CBE0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17272" y="7444009"/>
            <a:ext cx="487363" cy="487363"/>
          </a:xfrm>
          <a:prstGeom prst="rect">
            <a:avLst/>
          </a:prstGeom>
        </p:spPr>
      </p:pic>
    </p:spTree>
    <p:extLst>
      <p:ext uri="{BB962C8B-B14F-4D97-AF65-F5344CB8AC3E}">
        <p14:creationId xmlns:p14="http://schemas.microsoft.com/office/powerpoint/2010/main" val="2326798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CA651336-F603-D172-0E19-4A71977E31D6}"/>
              </a:ext>
            </a:extLst>
          </p:cNvPr>
          <p:cNvSpPr txBox="1"/>
          <p:nvPr/>
        </p:nvSpPr>
        <p:spPr>
          <a:xfrm>
            <a:off x="5420231" y="2213282"/>
            <a:ext cx="6319776" cy="3631763"/>
          </a:xfrm>
          <a:prstGeom prst="rect">
            <a:avLst/>
          </a:prstGeom>
          <a:noFill/>
        </p:spPr>
        <p:txBody>
          <a:bodyPr wrap="square">
            <a:spAutoFit/>
          </a:bodyPr>
          <a:lstStyle/>
          <a:p>
            <a:pPr algn="ctr" rtl="1"/>
            <a:r>
              <a:rPr lang="ar-DZ" sz="115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1. مفهوم المقاول</a:t>
            </a:r>
            <a:endParaRPr lang="fr-FR" sz="115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5" name="Image 4">
            <a:extLst>
              <a:ext uri="{FF2B5EF4-FFF2-40B4-BE49-F238E27FC236}">
                <a16:creationId xmlns:a16="http://schemas.microsoft.com/office/drawing/2014/main" id="{7D1B459D-514C-B9D5-2400-10C3C2542DB1}"/>
              </a:ext>
            </a:extLst>
          </p:cNvPr>
          <p:cNvPicPr>
            <a:picLocks noChangeAspect="1"/>
          </p:cNvPicPr>
          <p:nvPr/>
        </p:nvPicPr>
        <p:blipFill>
          <a:blip r:embed="rId4">
            <a:duotone>
              <a:schemeClr val="accent3">
                <a:shade val="45000"/>
                <a:satMod val="135000"/>
              </a:schemeClr>
              <a:prstClr val="white"/>
            </a:duotone>
          </a:blip>
          <a:stretch>
            <a:fillRect/>
          </a:stretch>
        </p:blipFill>
        <p:spPr>
          <a:xfrm>
            <a:off x="-5174978" y="6858000"/>
            <a:ext cx="4526280" cy="4526280"/>
          </a:xfrm>
          <a:prstGeom prst="rect">
            <a:avLst/>
          </a:prstGeom>
        </p:spPr>
      </p:pic>
      <p:sp>
        <p:nvSpPr>
          <p:cNvPr id="7" name="ZoneTexte 6">
            <a:extLst>
              <a:ext uri="{FF2B5EF4-FFF2-40B4-BE49-F238E27FC236}">
                <a16:creationId xmlns:a16="http://schemas.microsoft.com/office/drawing/2014/main" id="{5F3D42E8-8FE4-15DB-61D4-15FC85A46DA3}"/>
              </a:ext>
            </a:extLst>
          </p:cNvPr>
          <p:cNvSpPr txBox="1"/>
          <p:nvPr/>
        </p:nvSpPr>
        <p:spPr>
          <a:xfrm>
            <a:off x="13326382" y="-5070664"/>
            <a:ext cx="7317196" cy="5262979"/>
          </a:xfrm>
          <a:prstGeom prst="rect">
            <a:avLst/>
          </a:prstGeom>
          <a:noFill/>
        </p:spPr>
        <p:txBody>
          <a:bodyPr wrap="square">
            <a:spAutoFit/>
          </a:bodyPr>
          <a:lstStyle/>
          <a:p>
            <a:pPr algn="just" rtl="1"/>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إن المقاول هو العنصر الأساسي بالنسبة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للمقاولاتية</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فهو مصدر الأفكار التي يعمل بكل جهد وتفاني لتجسيدها على أرض الواقع معتمدا على مختلف مميزاته وسماته الفردية والشخصية والبيئية التي تدعم توجهه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a:t>
            </a:r>
            <a:endParaRPr lang="fr-FR" sz="48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17" name="Image 16">
            <a:extLst>
              <a:ext uri="{FF2B5EF4-FFF2-40B4-BE49-F238E27FC236}">
                <a16:creationId xmlns:a16="http://schemas.microsoft.com/office/drawing/2014/main" id="{67F39EC8-69DF-4EC4-5D4A-6C10A7B09FD6}"/>
              </a:ext>
            </a:extLst>
          </p:cNvPr>
          <p:cNvPicPr>
            <a:picLocks noChangeAspect="1"/>
          </p:cNvPicPr>
          <p:nvPr/>
        </p:nvPicPr>
        <p:blipFill>
          <a:blip r:embed="rId5"/>
          <a:stretch>
            <a:fillRect/>
          </a:stretch>
        </p:blipFill>
        <p:spPr>
          <a:xfrm>
            <a:off x="-274320" y="1590764"/>
            <a:ext cx="4876800" cy="4876800"/>
          </a:xfrm>
          <a:prstGeom prst="rect">
            <a:avLst/>
          </a:prstGeom>
        </p:spPr>
      </p:pic>
      <p:grpSp>
        <p:nvGrpSpPr>
          <p:cNvPr id="22" name="Groupe 21">
            <a:extLst>
              <a:ext uri="{FF2B5EF4-FFF2-40B4-BE49-F238E27FC236}">
                <a16:creationId xmlns:a16="http://schemas.microsoft.com/office/drawing/2014/main" id="{96EEF905-6516-F49F-7611-0A0966FC1A75}"/>
              </a:ext>
            </a:extLst>
          </p:cNvPr>
          <p:cNvGrpSpPr/>
          <p:nvPr/>
        </p:nvGrpSpPr>
        <p:grpSpPr>
          <a:xfrm>
            <a:off x="19674696" y="1330664"/>
            <a:ext cx="1150200" cy="5567340"/>
            <a:chOff x="11041800" y="1290660"/>
            <a:chExt cx="1150200" cy="5567340"/>
          </a:xfrm>
          <a:solidFill>
            <a:srgbClr val="00B0F0"/>
          </a:solidFill>
          <a:effectLst>
            <a:outerShdw blurRad="177800" dir="2400000" sx="108000" sy="108000" algn="ctr" rotWithShape="0">
              <a:prstClr val="black">
                <a:alpha val="15000"/>
              </a:prstClr>
            </a:outerShdw>
          </a:effectLst>
        </p:grpSpPr>
        <p:sp>
          <p:nvSpPr>
            <p:cNvPr id="23" name="Rectangle : coins arrondis 22">
              <a:extLst>
                <a:ext uri="{FF2B5EF4-FFF2-40B4-BE49-F238E27FC236}">
                  <a16:creationId xmlns:a16="http://schemas.microsoft.com/office/drawing/2014/main" id="{D907DA84-E18A-0D37-2A88-9311E717B0BA}"/>
                </a:ext>
              </a:extLst>
            </p:cNvPr>
            <p:cNvSpPr/>
            <p:nvPr/>
          </p:nvSpPr>
          <p:spPr>
            <a:xfrm>
              <a:off x="11041800" y="12906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10047EB3-CBCC-82AD-5F20-11BBD99F1C85}"/>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e 24">
            <a:extLst>
              <a:ext uri="{FF2B5EF4-FFF2-40B4-BE49-F238E27FC236}">
                <a16:creationId xmlns:a16="http://schemas.microsoft.com/office/drawing/2014/main" id="{CC88B9FD-87F2-BFB0-D5D0-833A1C91F07A}"/>
              </a:ext>
            </a:extLst>
          </p:cNvPr>
          <p:cNvGrpSpPr/>
          <p:nvPr/>
        </p:nvGrpSpPr>
        <p:grpSpPr>
          <a:xfrm>
            <a:off x="18175178" y="1290660"/>
            <a:ext cx="1110703" cy="5567340"/>
            <a:chOff x="11081297" y="1290660"/>
            <a:chExt cx="1110703" cy="5567340"/>
          </a:xfrm>
          <a:solidFill>
            <a:srgbClr val="7030A0"/>
          </a:solidFill>
          <a:effectLst>
            <a:outerShdw blurRad="177800" dir="2400000" sx="108000" sy="108000" algn="ctr" rotWithShape="0">
              <a:prstClr val="black">
                <a:alpha val="15000"/>
              </a:prstClr>
            </a:outerShdw>
          </a:effectLst>
        </p:grpSpPr>
        <p:sp>
          <p:nvSpPr>
            <p:cNvPr id="26" name="Rectangle : coins arrondis 25">
              <a:extLst>
                <a:ext uri="{FF2B5EF4-FFF2-40B4-BE49-F238E27FC236}">
                  <a16:creationId xmlns:a16="http://schemas.microsoft.com/office/drawing/2014/main" id="{B329F3BF-5318-42B0-31C0-3E08DCBA2FC8}"/>
                </a:ext>
              </a:extLst>
            </p:cNvPr>
            <p:cNvSpPr/>
            <p:nvPr/>
          </p:nvSpPr>
          <p:spPr>
            <a:xfrm>
              <a:off x="11081297" y="22050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E789CF4D-BC3F-527D-3539-842DBDF4A73D}"/>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e 27">
            <a:extLst>
              <a:ext uri="{FF2B5EF4-FFF2-40B4-BE49-F238E27FC236}">
                <a16:creationId xmlns:a16="http://schemas.microsoft.com/office/drawing/2014/main" id="{307344B4-ADBC-0E90-AFBE-9EAAD0A3E26D}"/>
              </a:ext>
            </a:extLst>
          </p:cNvPr>
          <p:cNvGrpSpPr/>
          <p:nvPr/>
        </p:nvGrpSpPr>
        <p:grpSpPr>
          <a:xfrm>
            <a:off x="16714368" y="1330664"/>
            <a:ext cx="1084918" cy="5567340"/>
            <a:chOff x="11107082" y="1290660"/>
            <a:chExt cx="1084918" cy="5567340"/>
          </a:xfrm>
          <a:solidFill>
            <a:srgbClr val="C00000"/>
          </a:solidFill>
          <a:effectLst>
            <a:outerShdw blurRad="177800" dir="2400000" sx="108000" sy="108000" algn="ctr" rotWithShape="0">
              <a:prstClr val="black">
                <a:alpha val="15000"/>
              </a:prstClr>
            </a:outerShdw>
          </a:effectLst>
        </p:grpSpPr>
        <p:sp>
          <p:nvSpPr>
            <p:cNvPr id="29" name="Rectangle : coins arrondis 28">
              <a:extLst>
                <a:ext uri="{FF2B5EF4-FFF2-40B4-BE49-F238E27FC236}">
                  <a16:creationId xmlns:a16="http://schemas.microsoft.com/office/drawing/2014/main" id="{A55902DC-B6CA-036A-DD62-3E77F75F3160}"/>
                </a:ext>
              </a:extLst>
            </p:cNvPr>
            <p:cNvSpPr/>
            <p:nvPr/>
          </p:nvSpPr>
          <p:spPr>
            <a:xfrm>
              <a:off x="11107082" y="3119460"/>
              <a:ext cx="959005"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FFCA480D-EA10-1F00-441C-63A741249796}"/>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e 30">
            <a:extLst>
              <a:ext uri="{FF2B5EF4-FFF2-40B4-BE49-F238E27FC236}">
                <a16:creationId xmlns:a16="http://schemas.microsoft.com/office/drawing/2014/main" id="{97639BE7-E961-73AE-4150-05E412F21EF4}"/>
              </a:ext>
            </a:extLst>
          </p:cNvPr>
          <p:cNvGrpSpPr/>
          <p:nvPr/>
        </p:nvGrpSpPr>
        <p:grpSpPr>
          <a:xfrm>
            <a:off x="14720242" y="1324841"/>
            <a:ext cx="1109546" cy="5567340"/>
            <a:chOff x="11082454" y="1290660"/>
            <a:chExt cx="1109546" cy="5567340"/>
          </a:xfrm>
          <a:solidFill>
            <a:srgbClr val="FFC55E"/>
          </a:solidFill>
          <a:effectLst>
            <a:outerShdw blurRad="177800" dir="2400000" sx="108000" sy="108000" algn="ctr" rotWithShape="0">
              <a:prstClr val="black">
                <a:alpha val="15000"/>
              </a:prstClr>
            </a:outerShdw>
          </a:effectLst>
        </p:grpSpPr>
        <p:sp>
          <p:nvSpPr>
            <p:cNvPr id="1024" name="Rectangle 1023">
              <a:extLst>
                <a:ext uri="{FF2B5EF4-FFF2-40B4-BE49-F238E27FC236}">
                  <a16:creationId xmlns:a16="http://schemas.microsoft.com/office/drawing/2014/main" id="{03281BAF-6B1B-869E-0610-8756FC512E3E}"/>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 coins arrondis 1024">
              <a:extLst>
                <a:ext uri="{FF2B5EF4-FFF2-40B4-BE49-F238E27FC236}">
                  <a16:creationId xmlns:a16="http://schemas.microsoft.com/office/drawing/2014/main" id="{C4BB20A9-057A-6EA2-D5B7-4BC6578268EE}"/>
                </a:ext>
              </a:extLst>
            </p:cNvPr>
            <p:cNvSpPr/>
            <p:nvPr/>
          </p:nvSpPr>
          <p:spPr>
            <a:xfrm>
              <a:off x="11082454" y="40338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027" name="Groupe 1026">
            <a:extLst>
              <a:ext uri="{FF2B5EF4-FFF2-40B4-BE49-F238E27FC236}">
                <a16:creationId xmlns:a16="http://schemas.microsoft.com/office/drawing/2014/main" id="{46442282-6265-3993-6D6B-29FE80CB2F95}"/>
              </a:ext>
            </a:extLst>
          </p:cNvPr>
          <p:cNvGrpSpPr/>
          <p:nvPr/>
        </p:nvGrpSpPr>
        <p:grpSpPr>
          <a:xfrm>
            <a:off x="12914718" y="1284371"/>
            <a:ext cx="1168552" cy="5567340"/>
            <a:chOff x="11023448" y="1290660"/>
            <a:chExt cx="1168552" cy="5567340"/>
          </a:xfrm>
          <a:solidFill>
            <a:schemeClr val="accent4">
              <a:lumMod val="60000"/>
              <a:lumOff val="40000"/>
            </a:schemeClr>
          </a:solidFill>
          <a:effectLst>
            <a:outerShdw blurRad="177800" dir="2400000" sx="108000" sy="108000" algn="ctr" rotWithShape="0">
              <a:prstClr val="black">
                <a:alpha val="15000"/>
              </a:prstClr>
            </a:outerShdw>
          </a:effectLst>
        </p:grpSpPr>
        <p:sp>
          <p:nvSpPr>
            <p:cNvPr id="1028" name="Rectangle 1027">
              <a:extLst>
                <a:ext uri="{FF2B5EF4-FFF2-40B4-BE49-F238E27FC236}">
                  <a16:creationId xmlns:a16="http://schemas.microsoft.com/office/drawing/2014/main" id="{00C4F072-8A86-458C-CADE-A67511299A52}"/>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 coins arrondis 1028">
              <a:extLst>
                <a:ext uri="{FF2B5EF4-FFF2-40B4-BE49-F238E27FC236}">
                  <a16:creationId xmlns:a16="http://schemas.microsoft.com/office/drawing/2014/main" id="{CBC19BD4-3B11-2151-45F2-5B952877355A}"/>
                </a:ext>
              </a:extLst>
            </p:cNvPr>
            <p:cNvSpPr/>
            <p:nvPr/>
          </p:nvSpPr>
          <p:spPr>
            <a:xfrm>
              <a:off x="11023448" y="498873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3" name="ElevenLabs_2024-07-08T10_00_41_Sarah_pre_s50_sb75_se0_b_m2">
            <a:hlinkClick r:id="" action="ppaction://media"/>
            <a:extLst>
              <a:ext uri="{FF2B5EF4-FFF2-40B4-BE49-F238E27FC236}">
                <a16:creationId xmlns:a16="http://schemas.microsoft.com/office/drawing/2014/main" id="{19F461BE-87C9-9CB2-3C24-4C3937703E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62630" y="7225207"/>
            <a:ext cx="487363" cy="487363"/>
          </a:xfrm>
          <a:prstGeom prst="rect">
            <a:avLst/>
          </a:prstGeom>
        </p:spPr>
      </p:pic>
    </p:spTree>
    <p:extLst>
      <p:ext uri="{BB962C8B-B14F-4D97-AF65-F5344CB8AC3E}">
        <p14:creationId xmlns:p14="http://schemas.microsoft.com/office/powerpoint/2010/main" val="770463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D2FB73FF-5BD2-DBD6-17EF-2C4E8E7A58F3}"/>
              </a:ext>
            </a:extLst>
          </p:cNvPr>
          <p:cNvGrpSpPr/>
          <p:nvPr/>
        </p:nvGrpSpPr>
        <p:grpSpPr>
          <a:xfrm>
            <a:off x="8908668" y="1290660"/>
            <a:ext cx="1150200" cy="5567340"/>
            <a:chOff x="11041800" y="1290660"/>
            <a:chExt cx="1150200" cy="5567340"/>
          </a:xfrm>
          <a:solidFill>
            <a:srgbClr val="00B0F0"/>
          </a:solidFill>
          <a:effectLst>
            <a:outerShdw blurRad="177800" dir="2400000" sx="108000" sy="108000" algn="ctr" rotWithShape="0">
              <a:prstClr val="black">
                <a:alpha val="15000"/>
              </a:prstClr>
            </a:outerShdw>
          </a:effectLst>
        </p:grpSpPr>
        <p:sp>
          <p:nvSpPr>
            <p:cNvPr id="21" name="Rectangle : coins arrondis 20">
              <a:extLst>
                <a:ext uri="{FF2B5EF4-FFF2-40B4-BE49-F238E27FC236}">
                  <a16:creationId xmlns:a16="http://schemas.microsoft.com/office/drawing/2014/main" id="{C76F9312-E614-3B2B-2844-C40CAC6D74B3}"/>
                </a:ext>
              </a:extLst>
            </p:cNvPr>
            <p:cNvSpPr/>
            <p:nvPr/>
          </p:nvSpPr>
          <p:spPr>
            <a:xfrm>
              <a:off x="11041800" y="12906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C4CDE6C-02E0-F174-500E-3CA1ED548FF8}"/>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e 14">
            <a:extLst>
              <a:ext uri="{FF2B5EF4-FFF2-40B4-BE49-F238E27FC236}">
                <a16:creationId xmlns:a16="http://schemas.microsoft.com/office/drawing/2014/main" id="{EF15AFFC-C6AD-6252-B702-F44A87B0E5AD}"/>
              </a:ext>
            </a:extLst>
          </p:cNvPr>
          <p:cNvGrpSpPr/>
          <p:nvPr/>
        </p:nvGrpSpPr>
        <p:grpSpPr>
          <a:xfrm>
            <a:off x="9472272" y="1290660"/>
            <a:ext cx="1110703" cy="5567340"/>
            <a:chOff x="11081297" y="1290660"/>
            <a:chExt cx="1110703" cy="5567340"/>
          </a:xfrm>
          <a:solidFill>
            <a:srgbClr val="7030A0"/>
          </a:solidFill>
          <a:effectLst>
            <a:outerShdw blurRad="177800" dir="2400000" sx="108000" sy="108000" algn="ctr" rotWithShape="0">
              <a:prstClr val="black">
                <a:alpha val="15000"/>
              </a:prstClr>
            </a:outerShdw>
          </a:effectLst>
        </p:grpSpPr>
        <p:sp>
          <p:nvSpPr>
            <p:cNvPr id="13" name="Rectangle : coins arrondis 12">
              <a:extLst>
                <a:ext uri="{FF2B5EF4-FFF2-40B4-BE49-F238E27FC236}">
                  <a16:creationId xmlns:a16="http://schemas.microsoft.com/office/drawing/2014/main" id="{6967D55F-FA8C-9860-4E8E-71D49EBD706C}"/>
                </a:ext>
              </a:extLst>
            </p:cNvPr>
            <p:cNvSpPr/>
            <p:nvPr/>
          </p:nvSpPr>
          <p:spPr>
            <a:xfrm>
              <a:off x="11081297" y="22050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F1DFFA9-2367-7E90-5757-884A81B2CE5D}"/>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e 21">
            <a:extLst>
              <a:ext uri="{FF2B5EF4-FFF2-40B4-BE49-F238E27FC236}">
                <a16:creationId xmlns:a16="http://schemas.microsoft.com/office/drawing/2014/main" id="{A468792B-6F8D-B874-8CEB-5B0F4EFFD80D}"/>
              </a:ext>
            </a:extLst>
          </p:cNvPr>
          <p:cNvGrpSpPr/>
          <p:nvPr/>
        </p:nvGrpSpPr>
        <p:grpSpPr>
          <a:xfrm>
            <a:off x="9999862" y="1290660"/>
            <a:ext cx="1084918" cy="5567340"/>
            <a:chOff x="11107082" y="1290660"/>
            <a:chExt cx="1084918" cy="5567340"/>
          </a:xfrm>
          <a:solidFill>
            <a:srgbClr val="C00000"/>
          </a:solidFill>
          <a:effectLst>
            <a:outerShdw blurRad="177800" dir="2400000" sx="108000" sy="108000" algn="ctr" rotWithShape="0">
              <a:prstClr val="black">
                <a:alpha val="15000"/>
              </a:prstClr>
            </a:outerShdw>
          </a:effectLst>
        </p:grpSpPr>
        <p:sp>
          <p:nvSpPr>
            <p:cNvPr id="24" name="Rectangle : coins arrondis 23">
              <a:extLst>
                <a:ext uri="{FF2B5EF4-FFF2-40B4-BE49-F238E27FC236}">
                  <a16:creationId xmlns:a16="http://schemas.microsoft.com/office/drawing/2014/main" id="{B6BC41A7-4D10-4C95-554D-61E74C318D43}"/>
                </a:ext>
              </a:extLst>
            </p:cNvPr>
            <p:cNvSpPr/>
            <p:nvPr/>
          </p:nvSpPr>
          <p:spPr>
            <a:xfrm>
              <a:off x="11107082" y="3119460"/>
              <a:ext cx="959005"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684707EF-F029-0BF4-D120-291D50472E3B}"/>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e 24">
            <a:extLst>
              <a:ext uri="{FF2B5EF4-FFF2-40B4-BE49-F238E27FC236}">
                <a16:creationId xmlns:a16="http://schemas.microsoft.com/office/drawing/2014/main" id="{44A7EB83-78EF-4783-9698-1BC722533A68}"/>
              </a:ext>
            </a:extLst>
          </p:cNvPr>
          <p:cNvGrpSpPr/>
          <p:nvPr/>
        </p:nvGrpSpPr>
        <p:grpSpPr>
          <a:xfrm>
            <a:off x="10499341" y="1290660"/>
            <a:ext cx="1109546" cy="5567340"/>
            <a:chOff x="11082454" y="1290660"/>
            <a:chExt cx="1109546" cy="5567340"/>
          </a:xfrm>
          <a:solidFill>
            <a:srgbClr val="FFC55E"/>
          </a:solidFill>
          <a:effectLst>
            <a:outerShdw blurRad="177800" dir="2400000" sx="108000" sy="108000" algn="ctr" rotWithShape="0">
              <a:prstClr val="black">
                <a:alpha val="15000"/>
              </a:prstClr>
            </a:outerShdw>
          </a:effectLst>
        </p:grpSpPr>
        <p:sp>
          <p:nvSpPr>
            <p:cNvPr id="26" name="Rectangle 25">
              <a:extLst>
                <a:ext uri="{FF2B5EF4-FFF2-40B4-BE49-F238E27FC236}">
                  <a16:creationId xmlns:a16="http://schemas.microsoft.com/office/drawing/2014/main" id="{7B5059F3-4DFD-67EE-3D7B-7F8C10D2478C}"/>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 coins arrondis 26">
              <a:extLst>
                <a:ext uri="{FF2B5EF4-FFF2-40B4-BE49-F238E27FC236}">
                  <a16:creationId xmlns:a16="http://schemas.microsoft.com/office/drawing/2014/main" id="{949ECAA3-73C8-DCD0-3D8A-2FBAACDD3744}"/>
                </a:ext>
              </a:extLst>
            </p:cNvPr>
            <p:cNvSpPr/>
            <p:nvPr/>
          </p:nvSpPr>
          <p:spPr>
            <a:xfrm>
              <a:off x="11082454" y="40338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8" name="Groupe 27">
            <a:extLst>
              <a:ext uri="{FF2B5EF4-FFF2-40B4-BE49-F238E27FC236}">
                <a16:creationId xmlns:a16="http://schemas.microsoft.com/office/drawing/2014/main" id="{97A2C840-52B3-D7FE-A2C8-40C1016CCE72}"/>
              </a:ext>
            </a:extLst>
          </p:cNvPr>
          <p:cNvGrpSpPr/>
          <p:nvPr/>
        </p:nvGrpSpPr>
        <p:grpSpPr>
          <a:xfrm>
            <a:off x="11023448" y="1290660"/>
            <a:ext cx="1168552" cy="5567340"/>
            <a:chOff x="11023448" y="1290660"/>
            <a:chExt cx="1168552" cy="5567340"/>
          </a:xfrm>
          <a:solidFill>
            <a:schemeClr val="accent4">
              <a:lumMod val="60000"/>
              <a:lumOff val="40000"/>
            </a:schemeClr>
          </a:solidFill>
          <a:effectLst>
            <a:outerShdw blurRad="177800" dir="2400000" sx="108000" sy="108000" algn="ctr" rotWithShape="0">
              <a:prstClr val="black">
                <a:alpha val="15000"/>
              </a:prstClr>
            </a:outerShdw>
          </a:effectLst>
        </p:grpSpPr>
        <p:sp>
          <p:nvSpPr>
            <p:cNvPr id="29" name="Rectangle 28">
              <a:extLst>
                <a:ext uri="{FF2B5EF4-FFF2-40B4-BE49-F238E27FC236}">
                  <a16:creationId xmlns:a16="http://schemas.microsoft.com/office/drawing/2014/main" id="{D0E52968-9BED-7E4B-2D2B-40ECA47B9745}"/>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 coins arrondis 29">
              <a:extLst>
                <a:ext uri="{FF2B5EF4-FFF2-40B4-BE49-F238E27FC236}">
                  <a16:creationId xmlns:a16="http://schemas.microsoft.com/office/drawing/2014/main" id="{CB484DE5-2FB5-29C2-C502-9A3107A161DE}"/>
                </a:ext>
              </a:extLst>
            </p:cNvPr>
            <p:cNvSpPr/>
            <p:nvPr/>
          </p:nvSpPr>
          <p:spPr>
            <a:xfrm>
              <a:off x="11023448" y="498873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4" name="Rectangle 3">
            <a:extLst>
              <a:ext uri="{FF2B5EF4-FFF2-40B4-BE49-F238E27FC236}">
                <a16:creationId xmlns:a16="http://schemas.microsoft.com/office/drawing/2014/main" id="{097D211A-6858-5F6F-5A7F-16934DA6FB9E}"/>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8EB45F25-15BA-600D-DE4A-C8D340211453}"/>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F4680016-D602-2F38-7021-47EFD5BD9BD1}"/>
              </a:ext>
            </a:extLst>
          </p:cNvPr>
          <p:cNvSpPr txBox="1"/>
          <p:nvPr/>
        </p:nvSpPr>
        <p:spPr>
          <a:xfrm>
            <a:off x="-6482209" y="-2021840"/>
            <a:ext cx="6319776" cy="1200329"/>
          </a:xfrm>
          <a:prstGeom prst="rect">
            <a:avLst/>
          </a:prstGeom>
          <a:noFill/>
        </p:spPr>
        <p:txBody>
          <a:bodyPr wrap="square">
            <a:spAutoFit/>
          </a:bodyPr>
          <a:lstStyle/>
          <a:p>
            <a:pPr algn="ctr" rtl="1"/>
            <a:r>
              <a:rPr lang="ar-DZ" sz="72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1. مفهوم المقاول</a:t>
            </a:r>
            <a:endParaRPr lang="fr-FR" sz="72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9" name="Image 8">
            <a:extLst>
              <a:ext uri="{FF2B5EF4-FFF2-40B4-BE49-F238E27FC236}">
                <a16:creationId xmlns:a16="http://schemas.microsoft.com/office/drawing/2014/main" id="{50595180-3D0E-6175-DC9B-D054F455550C}"/>
              </a:ext>
            </a:extLst>
          </p:cNvPr>
          <p:cNvPicPr>
            <a:picLocks noChangeAspect="1"/>
          </p:cNvPicPr>
          <p:nvPr/>
        </p:nvPicPr>
        <p:blipFill>
          <a:blip r:embed="rId2"/>
          <a:stretch>
            <a:fillRect/>
          </a:stretch>
        </p:blipFill>
        <p:spPr>
          <a:xfrm>
            <a:off x="12378183" y="-4460240"/>
            <a:ext cx="4876800" cy="4876800"/>
          </a:xfrm>
          <a:prstGeom prst="rect">
            <a:avLst/>
          </a:prstGeom>
        </p:spPr>
      </p:pic>
    </p:spTree>
    <p:extLst>
      <p:ext uri="{BB962C8B-B14F-4D97-AF65-F5344CB8AC3E}">
        <p14:creationId xmlns:p14="http://schemas.microsoft.com/office/powerpoint/2010/main" val="2888766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EF15AFFC-C6AD-6252-B702-F44A87B0E5AD}"/>
              </a:ext>
            </a:extLst>
          </p:cNvPr>
          <p:cNvGrpSpPr/>
          <p:nvPr/>
        </p:nvGrpSpPr>
        <p:grpSpPr>
          <a:xfrm>
            <a:off x="9472272" y="1290660"/>
            <a:ext cx="1110703" cy="5567340"/>
            <a:chOff x="11081297" y="1290660"/>
            <a:chExt cx="1110703" cy="5567340"/>
          </a:xfrm>
          <a:solidFill>
            <a:srgbClr val="7030A0"/>
          </a:solidFill>
          <a:effectLst>
            <a:outerShdw blurRad="177800" dir="2400000" sx="108000" sy="108000" algn="ctr" rotWithShape="0">
              <a:prstClr val="black">
                <a:alpha val="15000"/>
              </a:prstClr>
            </a:outerShdw>
          </a:effectLst>
        </p:grpSpPr>
        <p:sp>
          <p:nvSpPr>
            <p:cNvPr id="13" name="Rectangle : coins arrondis 12">
              <a:extLst>
                <a:ext uri="{FF2B5EF4-FFF2-40B4-BE49-F238E27FC236}">
                  <a16:creationId xmlns:a16="http://schemas.microsoft.com/office/drawing/2014/main" id="{6967D55F-FA8C-9860-4E8E-71D49EBD706C}"/>
                </a:ext>
              </a:extLst>
            </p:cNvPr>
            <p:cNvSpPr/>
            <p:nvPr/>
          </p:nvSpPr>
          <p:spPr>
            <a:xfrm>
              <a:off x="11081297" y="22050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F1DFFA9-2367-7E90-5757-884A81B2CE5D}"/>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e 21">
            <a:extLst>
              <a:ext uri="{FF2B5EF4-FFF2-40B4-BE49-F238E27FC236}">
                <a16:creationId xmlns:a16="http://schemas.microsoft.com/office/drawing/2014/main" id="{A468792B-6F8D-B874-8CEB-5B0F4EFFD80D}"/>
              </a:ext>
            </a:extLst>
          </p:cNvPr>
          <p:cNvGrpSpPr/>
          <p:nvPr/>
        </p:nvGrpSpPr>
        <p:grpSpPr>
          <a:xfrm>
            <a:off x="9999862" y="1290660"/>
            <a:ext cx="1084918" cy="5567340"/>
            <a:chOff x="11107082" y="1290660"/>
            <a:chExt cx="1084918" cy="5567340"/>
          </a:xfrm>
          <a:solidFill>
            <a:srgbClr val="C00000"/>
          </a:solidFill>
          <a:effectLst>
            <a:outerShdw blurRad="177800" dir="2400000" sx="108000" sy="108000" algn="ctr" rotWithShape="0">
              <a:prstClr val="black">
                <a:alpha val="15000"/>
              </a:prstClr>
            </a:outerShdw>
          </a:effectLst>
        </p:grpSpPr>
        <p:sp>
          <p:nvSpPr>
            <p:cNvPr id="24" name="Rectangle : coins arrondis 23">
              <a:extLst>
                <a:ext uri="{FF2B5EF4-FFF2-40B4-BE49-F238E27FC236}">
                  <a16:creationId xmlns:a16="http://schemas.microsoft.com/office/drawing/2014/main" id="{B6BC41A7-4D10-4C95-554D-61E74C318D43}"/>
                </a:ext>
              </a:extLst>
            </p:cNvPr>
            <p:cNvSpPr/>
            <p:nvPr/>
          </p:nvSpPr>
          <p:spPr>
            <a:xfrm>
              <a:off x="11107082" y="3119460"/>
              <a:ext cx="959005"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684707EF-F029-0BF4-D120-291D50472E3B}"/>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e 24">
            <a:extLst>
              <a:ext uri="{FF2B5EF4-FFF2-40B4-BE49-F238E27FC236}">
                <a16:creationId xmlns:a16="http://schemas.microsoft.com/office/drawing/2014/main" id="{44A7EB83-78EF-4783-9698-1BC722533A68}"/>
              </a:ext>
            </a:extLst>
          </p:cNvPr>
          <p:cNvGrpSpPr/>
          <p:nvPr/>
        </p:nvGrpSpPr>
        <p:grpSpPr>
          <a:xfrm>
            <a:off x="10499341" y="1290660"/>
            <a:ext cx="1109546" cy="5567340"/>
            <a:chOff x="11082454" y="1290660"/>
            <a:chExt cx="1109546" cy="5567340"/>
          </a:xfrm>
          <a:solidFill>
            <a:srgbClr val="FFC55E"/>
          </a:solidFill>
          <a:effectLst>
            <a:outerShdw blurRad="177800" dir="2400000" sx="108000" sy="108000" algn="ctr" rotWithShape="0">
              <a:prstClr val="black">
                <a:alpha val="15000"/>
              </a:prstClr>
            </a:outerShdw>
          </a:effectLst>
        </p:grpSpPr>
        <p:sp>
          <p:nvSpPr>
            <p:cNvPr id="26" name="Rectangle 25">
              <a:extLst>
                <a:ext uri="{FF2B5EF4-FFF2-40B4-BE49-F238E27FC236}">
                  <a16:creationId xmlns:a16="http://schemas.microsoft.com/office/drawing/2014/main" id="{7B5059F3-4DFD-67EE-3D7B-7F8C10D2478C}"/>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 coins arrondis 26">
              <a:extLst>
                <a:ext uri="{FF2B5EF4-FFF2-40B4-BE49-F238E27FC236}">
                  <a16:creationId xmlns:a16="http://schemas.microsoft.com/office/drawing/2014/main" id="{949ECAA3-73C8-DCD0-3D8A-2FBAACDD3744}"/>
                </a:ext>
              </a:extLst>
            </p:cNvPr>
            <p:cNvSpPr/>
            <p:nvPr/>
          </p:nvSpPr>
          <p:spPr>
            <a:xfrm>
              <a:off x="11082454" y="40338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8" name="Groupe 27">
            <a:extLst>
              <a:ext uri="{FF2B5EF4-FFF2-40B4-BE49-F238E27FC236}">
                <a16:creationId xmlns:a16="http://schemas.microsoft.com/office/drawing/2014/main" id="{97A2C840-52B3-D7FE-A2C8-40C1016CCE72}"/>
              </a:ext>
            </a:extLst>
          </p:cNvPr>
          <p:cNvGrpSpPr/>
          <p:nvPr/>
        </p:nvGrpSpPr>
        <p:grpSpPr>
          <a:xfrm>
            <a:off x="11023448" y="1290660"/>
            <a:ext cx="1168552" cy="5567340"/>
            <a:chOff x="11023448" y="1290660"/>
            <a:chExt cx="1168552" cy="5567340"/>
          </a:xfrm>
          <a:solidFill>
            <a:schemeClr val="accent4">
              <a:lumMod val="60000"/>
              <a:lumOff val="40000"/>
            </a:schemeClr>
          </a:solidFill>
          <a:effectLst>
            <a:outerShdw blurRad="177800" dir="2400000" sx="108000" sy="108000" algn="ctr" rotWithShape="0">
              <a:prstClr val="black">
                <a:alpha val="15000"/>
              </a:prstClr>
            </a:outerShdw>
          </a:effectLst>
        </p:grpSpPr>
        <p:sp>
          <p:nvSpPr>
            <p:cNvPr id="29" name="Rectangle 28">
              <a:extLst>
                <a:ext uri="{FF2B5EF4-FFF2-40B4-BE49-F238E27FC236}">
                  <a16:creationId xmlns:a16="http://schemas.microsoft.com/office/drawing/2014/main" id="{D0E52968-9BED-7E4B-2D2B-40ECA47B9745}"/>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 coins arrondis 29">
              <a:extLst>
                <a:ext uri="{FF2B5EF4-FFF2-40B4-BE49-F238E27FC236}">
                  <a16:creationId xmlns:a16="http://schemas.microsoft.com/office/drawing/2014/main" id="{CB484DE5-2FB5-29C2-C502-9A3107A161DE}"/>
                </a:ext>
              </a:extLst>
            </p:cNvPr>
            <p:cNvSpPr/>
            <p:nvPr/>
          </p:nvSpPr>
          <p:spPr>
            <a:xfrm>
              <a:off x="11023448" y="498873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 name="Groupe 1">
            <a:extLst>
              <a:ext uri="{FF2B5EF4-FFF2-40B4-BE49-F238E27FC236}">
                <a16:creationId xmlns:a16="http://schemas.microsoft.com/office/drawing/2014/main" id="{6D9472E1-20CB-8B2D-280E-66225E9196C6}"/>
              </a:ext>
            </a:extLst>
          </p:cNvPr>
          <p:cNvGrpSpPr/>
          <p:nvPr/>
        </p:nvGrpSpPr>
        <p:grpSpPr>
          <a:xfrm>
            <a:off x="0" y="1290660"/>
            <a:ext cx="2907085" cy="5567340"/>
            <a:chOff x="11041800" y="1290660"/>
            <a:chExt cx="2907085" cy="5567340"/>
          </a:xfrm>
          <a:solidFill>
            <a:srgbClr val="00B0F0"/>
          </a:solidFill>
          <a:effectLst>
            <a:outerShdw blurRad="177800" dir="2400000" sx="108000" sy="108000" algn="ctr" rotWithShape="0">
              <a:prstClr val="black">
                <a:alpha val="15000"/>
              </a:prstClr>
            </a:outerShdw>
          </a:effectLst>
        </p:grpSpPr>
        <p:sp>
          <p:nvSpPr>
            <p:cNvPr id="3" name="Rectangle : coins arrondis 2">
              <a:extLst>
                <a:ext uri="{FF2B5EF4-FFF2-40B4-BE49-F238E27FC236}">
                  <a16:creationId xmlns:a16="http://schemas.microsoft.com/office/drawing/2014/main" id="{23335810-505D-D97A-5865-C076E620140F}"/>
                </a:ext>
              </a:extLst>
            </p:cNvPr>
            <p:cNvSpPr/>
            <p:nvPr/>
          </p:nvSpPr>
          <p:spPr>
            <a:xfrm>
              <a:off x="11041800" y="12906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A708FC0-7995-1011-0133-F2744DB3E4B7}"/>
                </a:ext>
              </a:extLst>
            </p:cNvPr>
            <p:cNvSpPr/>
            <p:nvPr/>
          </p:nvSpPr>
          <p:spPr>
            <a:xfrm>
              <a:off x="11608885" y="1290660"/>
              <a:ext cx="2340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ZoneTexte 5">
            <a:extLst>
              <a:ext uri="{FF2B5EF4-FFF2-40B4-BE49-F238E27FC236}">
                <a16:creationId xmlns:a16="http://schemas.microsoft.com/office/drawing/2014/main" id="{01DDF548-13FE-9C8A-F41F-ECA0EE48CB64}"/>
              </a:ext>
            </a:extLst>
          </p:cNvPr>
          <p:cNvSpPr txBox="1"/>
          <p:nvPr/>
        </p:nvSpPr>
        <p:spPr>
          <a:xfrm>
            <a:off x="567085" y="1290660"/>
            <a:ext cx="2339999" cy="3693319"/>
          </a:xfrm>
          <a:prstGeom prst="rect">
            <a:avLst/>
          </a:prstGeom>
          <a:noFill/>
        </p:spPr>
        <p:txBody>
          <a:bodyPr wrap="square" rtlCol="0">
            <a:spAutoFit/>
          </a:bodyPr>
          <a:lstStyle/>
          <a:p>
            <a:pPr algn="ctr" rtl="1"/>
            <a:r>
              <a:rPr lang="ar-DZ" sz="5400" dirty="0">
                <a:solidFill>
                  <a:srgbClr val="000000"/>
                </a:solidFill>
                <a:latin typeface="Aljazeera" panose="02000000000000000000" pitchFamily="2" charset="-78"/>
                <a:ea typeface="Calibri" panose="020F0502020204030204" pitchFamily="34" charset="0"/>
                <a:cs typeface="Aljazeera" panose="02000000000000000000" pitchFamily="2" charset="-78"/>
              </a:rPr>
              <a:t>لغة:</a:t>
            </a:r>
            <a:endParaRPr lang="fr-FR" sz="54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r>
              <a:rPr lang="ar-DZ" sz="3600" dirty="0">
                <a:solidFill>
                  <a:srgbClr val="000000"/>
                </a:solidFill>
                <a:latin typeface="Aljazeera" panose="02000000000000000000" pitchFamily="2" charset="-78"/>
                <a:ea typeface="Calibri" panose="020F0502020204030204" pitchFamily="34" charset="0"/>
                <a:cs typeface="Aljazeera" panose="02000000000000000000" pitchFamily="2" charset="-78"/>
              </a:rPr>
              <a:t>اسم فاعل من قاول</a:t>
            </a:r>
            <a:endParaRPr lang="fr-FR" sz="3600" dirty="0">
              <a:latin typeface="Aljazeera" panose="02000000000000000000" pitchFamily="2" charset="-78"/>
              <a:cs typeface="Aljazeera" panose="02000000000000000000" pitchFamily="2" charset="-78"/>
            </a:endParaRPr>
          </a:p>
        </p:txBody>
      </p:sp>
      <p:sp>
        <p:nvSpPr>
          <p:cNvPr id="9" name="Rectangle 8">
            <a:extLst>
              <a:ext uri="{FF2B5EF4-FFF2-40B4-BE49-F238E27FC236}">
                <a16:creationId xmlns:a16="http://schemas.microsoft.com/office/drawing/2014/main" id="{ECE7DC10-F975-238B-FECF-69AD877DD47D}"/>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a:extLst>
              <a:ext uri="{FF2B5EF4-FFF2-40B4-BE49-F238E27FC236}">
                <a16:creationId xmlns:a16="http://schemas.microsoft.com/office/drawing/2014/main" id="{F28D77AE-0EDB-09F5-A98E-E29DD20047AE}"/>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pic>
        <p:nvPicPr>
          <p:cNvPr id="7" name="ElevenLabs_2024-07-08T10_02_35_Sarah_pre_s50_sb75_se0_b_m2">
            <a:hlinkClick r:id="" action="ppaction://media"/>
            <a:extLst>
              <a:ext uri="{FF2B5EF4-FFF2-40B4-BE49-F238E27FC236}">
                <a16:creationId xmlns:a16="http://schemas.microsoft.com/office/drawing/2014/main" id="{EA960009-8F1D-28C9-C6B1-C8EE426471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067" y="3503092"/>
            <a:ext cx="487363" cy="487363"/>
          </a:xfrm>
          <a:prstGeom prst="rect">
            <a:avLst/>
          </a:prstGeom>
        </p:spPr>
      </p:pic>
    </p:spTree>
    <p:extLst>
      <p:ext uri="{BB962C8B-B14F-4D97-AF65-F5344CB8AC3E}">
        <p14:creationId xmlns:p14="http://schemas.microsoft.com/office/powerpoint/2010/main" val="2789458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2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a:extLst>
              <a:ext uri="{FF2B5EF4-FFF2-40B4-BE49-F238E27FC236}">
                <a16:creationId xmlns:a16="http://schemas.microsoft.com/office/drawing/2014/main" id="{A468792B-6F8D-B874-8CEB-5B0F4EFFD80D}"/>
              </a:ext>
            </a:extLst>
          </p:cNvPr>
          <p:cNvGrpSpPr/>
          <p:nvPr/>
        </p:nvGrpSpPr>
        <p:grpSpPr>
          <a:xfrm>
            <a:off x="9999862" y="1290660"/>
            <a:ext cx="1084918" cy="5567340"/>
            <a:chOff x="11107082" y="1290660"/>
            <a:chExt cx="1084918" cy="5567340"/>
          </a:xfrm>
          <a:solidFill>
            <a:srgbClr val="C00000"/>
          </a:solidFill>
          <a:effectLst>
            <a:outerShdw blurRad="177800" dir="2400000" sx="108000" sy="108000" algn="ctr" rotWithShape="0">
              <a:prstClr val="black">
                <a:alpha val="15000"/>
              </a:prstClr>
            </a:outerShdw>
          </a:effectLst>
        </p:grpSpPr>
        <p:sp>
          <p:nvSpPr>
            <p:cNvPr id="24" name="Rectangle : coins arrondis 23">
              <a:extLst>
                <a:ext uri="{FF2B5EF4-FFF2-40B4-BE49-F238E27FC236}">
                  <a16:creationId xmlns:a16="http://schemas.microsoft.com/office/drawing/2014/main" id="{B6BC41A7-4D10-4C95-554D-61E74C318D43}"/>
                </a:ext>
              </a:extLst>
            </p:cNvPr>
            <p:cNvSpPr/>
            <p:nvPr/>
          </p:nvSpPr>
          <p:spPr>
            <a:xfrm>
              <a:off x="11107082" y="3119460"/>
              <a:ext cx="959005"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684707EF-F029-0BF4-D120-291D50472E3B}"/>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e 24">
            <a:extLst>
              <a:ext uri="{FF2B5EF4-FFF2-40B4-BE49-F238E27FC236}">
                <a16:creationId xmlns:a16="http://schemas.microsoft.com/office/drawing/2014/main" id="{44A7EB83-78EF-4783-9698-1BC722533A68}"/>
              </a:ext>
            </a:extLst>
          </p:cNvPr>
          <p:cNvGrpSpPr/>
          <p:nvPr/>
        </p:nvGrpSpPr>
        <p:grpSpPr>
          <a:xfrm>
            <a:off x="10499341" y="1290660"/>
            <a:ext cx="1109546" cy="5567340"/>
            <a:chOff x="11082454" y="1290660"/>
            <a:chExt cx="1109546" cy="5567340"/>
          </a:xfrm>
          <a:solidFill>
            <a:srgbClr val="FFC55E"/>
          </a:solidFill>
          <a:effectLst>
            <a:outerShdw blurRad="177800" dir="2400000" sx="108000" sy="108000" algn="ctr" rotWithShape="0">
              <a:prstClr val="black">
                <a:alpha val="15000"/>
              </a:prstClr>
            </a:outerShdw>
          </a:effectLst>
        </p:grpSpPr>
        <p:sp>
          <p:nvSpPr>
            <p:cNvPr id="26" name="Rectangle 25">
              <a:extLst>
                <a:ext uri="{FF2B5EF4-FFF2-40B4-BE49-F238E27FC236}">
                  <a16:creationId xmlns:a16="http://schemas.microsoft.com/office/drawing/2014/main" id="{7B5059F3-4DFD-67EE-3D7B-7F8C10D2478C}"/>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 coins arrondis 26">
              <a:extLst>
                <a:ext uri="{FF2B5EF4-FFF2-40B4-BE49-F238E27FC236}">
                  <a16:creationId xmlns:a16="http://schemas.microsoft.com/office/drawing/2014/main" id="{949ECAA3-73C8-DCD0-3D8A-2FBAACDD3744}"/>
                </a:ext>
              </a:extLst>
            </p:cNvPr>
            <p:cNvSpPr/>
            <p:nvPr/>
          </p:nvSpPr>
          <p:spPr>
            <a:xfrm>
              <a:off x="11082454" y="40338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8" name="Groupe 27">
            <a:extLst>
              <a:ext uri="{FF2B5EF4-FFF2-40B4-BE49-F238E27FC236}">
                <a16:creationId xmlns:a16="http://schemas.microsoft.com/office/drawing/2014/main" id="{97A2C840-52B3-D7FE-A2C8-40C1016CCE72}"/>
              </a:ext>
            </a:extLst>
          </p:cNvPr>
          <p:cNvGrpSpPr/>
          <p:nvPr/>
        </p:nvGrpSpPr>
        <p:grpSpPr>
          <a:xfrm>
            <a:off x="11023448" y="1290660"/>
            <a:ext cx="1168552" cy="5567340"/>
            <a:chOff x="11023448" y="1290660"/>
            <a:chExt cx="1168552" cy="5567340"/>
          </a:xfrm>
          <a:solidFill>
            <a:schemeClr val="accent4">
              <a:lumMod val="60000"/>
              <a:lumOff val="40000"/>
            </a:schemeClr>
          </a:solidFill>
          <a:effectLst>
            <a:outerShdw blurRad="177800" dir="2400000" sx="108000" sy="108000" algn="ctr" rotWithShape="0">
              <a:prstClr val="black">
                <a:alpha val="15000"/>
              </a:prstClr>
            </a:outerShdw>
          </a:effectLst>
        </p:grpSpPr>
        <p:sp>
          <p:nvSpPr>
            <p:cNvPr id="29" name="Rectangle 28">
              <a:extLst>
                <a:ext uri="{FF2B5EF4-FFF2-40B4-BE49-F238E27FC236}">
                  <a16:creationId xmlns:a16="http://schemas.microsoft.com/office/drawing/2014/main" id="{D0E52968-9BED-7E4B-2D2B-40ECA47B9745}"/>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 coins arrondis 29">
              <a:extLst>
                <a:ext uri="{FF2B5EF4-FFF2-40B4-BE49-F238E27FC236}">
                  <a16:creationId xmlns:a16="http://schemas.microsoft.com/office/drawing/2014/main" id="{CB484DE5-2FB5-29C2-C502-9A3107A161DE}"/>
                </a:ext>
              </a:extLst>
            </p:cNvPr>
            <p:cNvSpPr/>
            <p:nvPr/>
          </p:nvSpPr>
          <p:spPr>
            <a:xfrm>
              <a:off x="11023448" y="498873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 name="Groupe 1">
            <a:extLst>
              <a:ext uri="{FF2B5EF4-FFF2-40B4-BE49-F238E27FC236}">
                <a16:creationId xmlns:a16="http://schemas.microsoft.com/office/drawing/2014/main" id="{6D9472E1-20CB-8B2D-280E-66225E9196C6}"/>
              </a:ext>
            </a:extLst>
          </p:cNvPr>
          <p:cNvGrpSpPr/>
          <p:nvPr/>
        </p:nvGrpSpPr>
        <p:grpSpPr>
          <a:xfrm>
            <a:off x="0" y="1290660"/>
            <a:ext cx="2907085" cy="5567340"/>
            <a:chOff x="11041800" y="1290660"/>
            <a:chExt cx="2907085" cy="5567340"/>
          </a:xfrm>
          <a:solidFill>
            <a:srgbClr val="00B0F0"/>
          </a:solidFill>
          <a:effectLst>
            <a:outerShdw blurRad="177800" dir="2400000" sx="108000" sy="108000" algn="ctr" rotWithShape="0">
              <a:prstClr val="black">
                <a:alpha val="15000"/>
              </a:prstClr>
            </a:outerShdw>
          </a:effectLst>
        </p:grpSpPr>
        <p:sp>
          <p:nvSpPr>
            <p:cNvPr id="3" name="Rectangle : coins arrondis 2">
              <a:extLst>
                <a:ext uri="{FF2B5EF4-FFF2-40B4-BE49-F238E27FC236}">
                  <a16:creationId xmlns:a16="http://schemas.microsoft.com/office/drawing/2014/main" id="{23335810-505D-D97A-5865-C076E620140F}"/>
                </a:ext>
              </a:extLst>
            </p:cNvPr>
            <p:cNvSpPr/>
            <p:nvPr/>
          </p:nvSpPr>
          <p:spPr>
            <a:xfrm>
              <a:off x="11041800" y="12906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A708FC0-7995-1011-0133-F2744DB3E4B7}"/>
                </a:ext>
              </a:extLst>
            </p:cNvPr>
            <p:cNvSpPr/>
            <p:nvPr/>
          </p:nvSpPr>
          <p:spPr>
            <a:xfrm>
              <a:off x="11608885" y="1290660"/>
              <a:ext cx="2340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e 14">
            <a:extLst>
              <a:ext uri="{FF2B5EF4-FFF2-40B4-BE49-F238E27FC236}">
                <a16:creationId xmlns:a16="http://schemas.microsoft.com/office/drawing/2014/main" id="{EF15AFFC-C6AD-6252-B702-F44A87B0E5AD}"/>
              </a:ext>
            </a:extLst>
          </p:cNvPr>
          <p:cNvGrpSpPr/>
          <p:nvPr/>
        </p:nvGrpSpPr>
        <p:grpSpPr>
          <a:xfrm>
            <a:off x="2366544" y="1290660"/>
            <a:ext cx="2903590" cy="5567340"/>
            <a:chOff x="11081297" y="1290660"/>
            <a:chExt cx="2903590" cy="5567340"/>
          </a:xfrm>
          <a:solidFill>
            <a:srgbClr val="7030A0"/>
          </a:solidFill>
          <a:effectLst>
            <a:outerShdw blurRad="177800" dir="2400000" sx="108000" sy="108000" algn="ctr" rotWithShape="0">
              <a:prstClr val="black">
                <a:alpha val="15000"/>
              </a:prstClr>
            </a:outerShdw>
          </a:effectLst>
        </p:grpSpPr>
        <p:sp>
          <p:nvSpPr>
            <p:cNvPr id="13" name="Rectangle : coins arrondis 12">
              <a:extLst>
                <a:ext uri="{FF2B5EF4-FFF2-40B4-BE49-F238E27FC236}">
                  <a16:creationId xmlns:a16="http://schemas.microsoft.com/office/drawing/2014/main" id="{6967D55F-FA8C-9860-4E8E-71D49EBD706C}"/>
                </a:ext>
              </a:extLst>
            </p:cNvPr>
            <p:cNvSpPr/>
            <p:nvPr/>
          </p:nvSpPr>
          <p:spPr>
            <a:xfrm>
              <a:off x="11081297" y="22050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F1DFFA9-2367-7E90-5757-884A81B2CE5D}"/>
                </a:ext>
              </a:extLst>
            </p:cNvPr>
            <p:cNvSpPr/>
            <p:nvPr/>
          </p:nvSpPr>
          <p:spPr>
            <a:xfrm>
              <a:off x="11608887" y="1290660"/>
              <a:ext cx="2376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4202535D-6DA5-690C-FFF5-402FF41FFC00}"/>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10">
            <a:extLst>
              <a:ext uri="{FF2B5EF4-FFF2-40B4-BE49-F238E27FC236}">
                <a16:creationId xmlns:a16="http://schemas.microsoft.com/office/drawing/2014/main" id="{2A3504E7-CD37-FFD2-6FEC-01A09EFF1354}"/>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16" name="ZoneTexte 15">
            <a:extLst>
              <a:ext uri="{FF2B5EF4-FFF2-40B4-BE49-F238E27FC236}">
                <a16:creationId xmlns:a16="http://schemas.microsoft.com/office/drawing/2014/main" id="{EA039A97-9AAC-A610-3F4A-6F713E6F77BD}"/>
              </a:ext>
            </a:extLst>
          </p:cNvPr>
          <p:cNvSpPr txBox="1"/>
          <p:nvPr/>
        </p:nvSpPr>
        <p:spPr>
          <a:xfrm>
            <a:off x="2882584" y="1290660"/>
            <a:ext cx="2330964" cy="5663089"/>
          </a:xfrm>
          <a:prstGeom prst="rect">
            <a:avLst/>
          </a:prstGeom>
          <a:noFill/>
        </p:spPr>
        <p:txBody>
          <a:bodyPr wrap="square" rtlCol="0">
            <a:spAutoFit/>
          </a:bodyPr>
          <a:lstStyle/>
          <a:p>
            <a:pPr algn="ctr" rtl="1"/>
            <a:r>
              <a:rPr lang="ar-DZ" sz="5400" dirty="0">
                <a:solidFill>
                  <a:schemeClr val="bg1"/>
                </a:solidFill>
                <a:latin typeface="Aljazeera" panose="02000000000000000000" pitchFamily="2" charset="-78"/>
                <a:ea typeface="Calibri" panose="020F0502020204030204" pitchFamily="34" charset="0"/>
                <a:cs typeface="Aljazeera" panose="02000000000000000000" pitchFamily="2" charset="-78"/>
              </a:rPr>
              <a:t>المقاول: </a:t>
            </a:r>
            <a:endParaRPr lang="fr-FR" sz="5400" dirty="0">
              <a:solidFill>
                <a:schemeClr val="bg1"/>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2000" dirty="0">
              <a:solidFill>
                <a:schemeClr val="bg1"/>
              </a:solidFill>
              <a:latin typeface="Aljazeera" panose="02000000000000000000" pitchFamily="2" charset="-78"/>
              <a:ea typeface="Calibri" panose="020F0502020204030204" pitchFamily="34" charset="0"/>
              <a:cs typeface="Aljazeera" panose="02000000000000000000" pitchFamily="2" charset="-78"/>
            </a:endParaRPr>
          </a:p>
          <a:p>
            <a:pPr algn="ctr" rtl="1"/>
            <a:r>
              <a:rPr lang="ar-DZ" sz="3200" dirty="0">
                <a:solidFill>
                  <a:schemeClr val="bg1"/>
                </a:solidFill>
                <a:latin typeface="Aljazeera" panose="02000000000000000000" pitchFamily="2" charset="-78"/>
                <a:ea typeface="Calibri" panose="020F0502020204030204" pitchFamily="34" charset="0"/>
                <a:cs typeface="Aljazeera" panose="02000000000000000000" pitchFamily="2" charset="-78"/>
              </a:rPr>
              <a:t>من يتعهد</a:t>
            </a:r>
          </a:p>
          <a:p>
            <a:pPr algn="ctr" rtl="1"/>
            <a:r>
              <a:rPr lang="ar-DZ" sz="3200" dirty="0">
                <a:solidFill>
                  <a:schemeClr val="bg1"/>
                </a:solidFill>
                <a:latin typeface="Aljazeera" panose="02000000000000000000" pitchFamily="2" charset="-78"/>
                <a:ea typeface="Calibri" panose="020F0502020204030204" pitchFamily="34" charset="0"/>
                <a:cs typeface="Aljazeera" panose="02000000000000000000" pitchFamily="2" charset="-78"/>
              </a:rPr>
              <a:t>    بالقيام</a:t>
            </a:r>
          </a:p>
          <a:p>
            <a:pPr algn="ctr" rtl="1"/>
            <a:r>
              <a:rPr lang="ar-DZ" sz="3200" dirty="0">
                <a:solidFill>
                  <a:schemeClr val="bg1"/>
                </a:solidFill>
                <a:latin typeface="Aljazeera" panose="02000000000000000000" pitchFamily="2" charset="-78"/>
                <a:ea typeface="Calibri" panose="020F0502020204030204" pitchFamily="34" charset="0"/>
                <a:cs typeface="Aljazeera" panose="02000000000000000000" pitchFamily="2" charset="-78"/>
              </a:rPr>
              <a:t>     بعمل معين مستكمل لشروط خاصة نظير مال معلوم كبناء بيت أو إصلاح طريق معين.</a:t>
            </a:r>
            <a:endParaRPr lang="fr-FR" sz="3200" dirty="0">
              <a:solidFill>
                <a:schemeClr val="bg1"/>
              </a:solidFill>
              <a:latin typeface="Aljazeera" panose="02000000000000000000" pitchFamily="2" charset="-78"/>
              <a:cs typeface="Aljazeera" panose="02000000000000000000" pitchFamily="2" charset="-78"/>
            </a:endParaRPr>
          </a:p>
        </p:txBody>
      </p:sp>
      <p:sp>
        <p:nvSpPr>
          <p:cNvPr id="6" name="ZoneTexte 5">
            <a:extLst>
              <a:ext uri="{FF2B5EF4-FFF2-40B4-BE49-F238E27FC236}">
                <a16:creationId xmlns:a16="http://schemas.microsoft.com/office/drawing/2014/main" id="{EC12E48D-3F66-3B0B-5782-D5D4AF1249C4}"/>
              </a:ext>
            </a:extLst>
          </p:cNvPr>
          <p:cNvSpPr txBox="1"/>
          <p:nvPr/>
        </p:nvSpPr>
        <p:spPr>
          <a:xfrm>
            <a:off x="567085" y="1290660"/>
            <a:ext cx="2339999" cy="3693319"/>
          </a:xfrm>
          <a:prstGeom prst="rect">
            <a:avLst/>
          </a:prstGeom>
          <a:noFill/>
        </p:spPr>
        <p:txBody>
          <a:bodyPr wrap="square" rtlCol="0">
            <a:spAutoFit/>
          </a:bodyPr>
          <a:lstStyle/>
          <a:p>
            <a:pPr algn="ctr" rtl="1"/>
            <a:r>
              <a:rPr lang="ar-DZ" sz="5400" dirty="0">
                <a:solidFill>
                  <a:srgbClr val="000000"/>
                </a:solidFill>
                <a:latin typeface="Aljazeera" panose="02000000000000000000" pitchFamily="2" charset="-78"/>
                <a:ea typeface="Calibri" panose="020F0502020204030204" pitchFamily="34" charset="0"/>
                <a:cs typeface="Aljazeera" panose="02000000000000000000" pitchFamily="2" charset="-78"/>
              </a:rPr>
              <a:t>لغة:</a:t>
            </a:r>
            <a:endParaRPr lang="fr-FR" sz="54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r>
              <a:rPr lang="ar-DZ" sz="3600" dirty="0">
                <a:solidFill>
                  <a:srgbClr val="000000"/>
                </a:solidFill>
                <a:latin typeface="Aljazeera" panose="02000000000000000000" pitchFamily="2" charset="-78"/>
                <a:ea typeface="Calibri" panose="020F0502020204030204" pitchFamily="34" charset="0"/>
                <a:cs typeface="Aljazeera" panose="02000000000000000000" pitchFamily="2" charset="-78"/>
              </a:rPr>
              <a:t>اسم فاعل من قاول</a:t>
            </a:r>
            <a:endParaRPr lang="fr-FR" sz="3600" dirty="0">
              <a:latin typeface="Aljazeera" panose="02000000000000000000" pitchFamily="2" charset="-78"/>
              <a:cs typeface="Aljazeera" panose="02000000000000000000" pitchFamily="2" charset="-78"/>
            </a:endParaRPr>
          </a:p>
        </p:txBody>
      </p:sp>
      <p:pic>
        <p:nvPicPr>
          <p:cNvPr id="7" name="ElevenLabs_2024-07-08T10_03_43_Sarah_pre_s50_sb75_se0_b_m2">
            <a:hlinkClick r:id="" action="ppaction://media"/>
            <a:extLst>
              <a:ext uri="{FF2B5EF4-FFF2-40B4-BE49-F238E27FC236}">
                <a16:creationId xmlns:a16="http://schemas.microsoft.com/office/drawing/2014/main" id="{BF8AD0A2-C5EF-326E-CB5E-C34172BB6C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370" y="3185318"/>
            <a:ext cx="487363" cy="487363"/>
          </a:xfrm>
          <a:prstGeom prst="rect">
            <a:avLst/>
          </a:prstGeom>
        </p:spPr>
      </p:pic>
    </p:spTree>
    <p:extLst>
      <p:ext uri="{BB962C8B-B14F-4D97-AF65-F5344CB8AC3E}">
        <p14:creationId xmlns:p14="http://schemas.microsoft.com/office/powerpoint/2010/main" val="1792963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11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44A7EB83-78EF-4783-9698-1BC722533A68}"/>
              </a:ext>
            </a:extLst>
          </p:cNvPr>
          <p:cNvGrpSpPr/>
          <p:nvPr/>
        </p:nvGrpSpPr>
        <p:grpSpPr>
          <a:xfrm>
            <a:off x="10499341" y="1290660"/>
            <a:ext cx="1109546" cy="5567340"/>
            <a:chOff x="11082454" y="1290660"/>
            <a:chExt cx="1109546" cy="5567340"/>
          </a:xfrm>
          <a:solidFill>
            <a:srgbClr val="FFC55E"/>
          </a:solidFill>
          <a:effectLst>
            <a:outerShdw blurRad="177800" dir="2400000" sx="108000" sy="108000" algn="ctr" rotWithShape="0">
              <a:prstClr val="black">
                <a:alpha val="15000"/>
              </a:prstClr>
            </a:outerShdw>
          </a:effectLst>
        </p:grpSpPr>
        <p:sp>
          <p:nvSpPr>
            <p:cNvPr id="26" name="Rectangle 25">
              <a:extLst>
                <a:ext uri="{FF2B5EF4-FFF2-40B4-BE49-F238E27FC236}">
                  <a16:creationId xmlns:a16="http://schemas.microsoft.com/office/drawing/2014/main" id="{7B5059F3-4DFD-67EE-3D7B-7F8C10D2478C}"/>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 coins arrondis 26">
              <a:extLst>
                <a:ext uri="{FF2B5EF4-FFF2-40B4-BE49-F238E27FC236}">
                  <a16:creationId xmlns:a16="http://schemas.microsoft.com/office/drawing/2014/main" id="{949ECAA3-73C8-DCD0-3D8A-2FBAACDD3744}"/>
                </a:ext>
              </a:extLst>
            </p:cNvPr>
            <p:cNvSpPr/>
            <p:nvPr/>
          </p:nvSpPr>
          <p:spPr>
            <a:xfrm>
              <a:off x="11082454" y="40338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8" name="Groupe 27">
            <a:extLst>
              <a:ext uri="{FF2B5EF4-FFF2-40B4-BE49-F238E27FC236}">
                <a16:creationId xmlns:a16="http://schemas.microsoft.com/office/drawing/2014/main" id="{97A2C840-52B3-D7FE-A2C8-40C1016CCE72}"/>
              </a:ext>
            </a:extLst>
          </p:cNvPr>
          <p:cNvGrpSpPr/>
          <p:nvPr/>
        </p:nvGrpSpPr>
        <p:grpSpPr>
          <a:xfrm>
            <a:off x="11023448" y="1290660"/>
            <a:ext cx="1168552" cy="5567340"/>
            <a:chOff x="11023448" y="1290660"/>
            <a:chExt cx="1168552" cy="5567340"/>
          </a:xfrm>
          <a:solidFill>
            <a:schemeClr val="accent4">
              <a:lumMod val="60000"/>
              <a:lumOff val="40000"/>
            </a:schemeClr>
          </a:solidFill>
          <a:effectLst>
            <a:outerShdw blurRad="177800" dir="2400000" sx="108000" sy="108000" algn="ctr" rotWithShape="0">
              <a:prstClr val="black">
                <a:alpha val="15000"/>
              </a:prstClr>
            </a:outerShdw>
          </a:effectLst>
        </p:grpSpPr>
        <p:sp>
          <p:nvSpPr>
            <p:cNvPr id="29" name="Rectangle 28">
              <a:extLst>
                <a:ext uri="{FF2B5EF4-FFF2-40B4-BE49-F238E27FC236}">
                  <a16:creationId xmlns:a16="http://schemas.microsoft.com/office/drawing/2014/main" id="{D0E52968-9BED-7E4B-2D2B-40ECA47B9745}"/>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 coins arrondis 29">
              <a:extLst>
                <a:ext uri="{FF2B5EF4-FFF2-40B4-BE49-F238E27FC236}">
                  <a16:creationId xmlns:a16="http://schemas.microsoft.com/office/drawing/2014/main" id="{CB484DE5-2FB5-29C2-C502-9A3107A161DE}"/>
                </a:ext>
              </a:extLst>
            </p:cNvPr>
            <p:cNvSpPr/>
            <p:nvPr/>
          </p:nvSpPr>
          <p:spPr>
            <a:xfrm>
              <a:off x="11023448" y="498873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 name="Groupe 1">
            <a:extLst>
              <a:ext uri="{FF2B5EF4-FFF2-40B4-BE49-F238E27FC236}">
                <a16:creationId xmlns:a16="http://schemas.microsoft.com/office/drawing/2014/main" id="{6D9472E1-20CB-8B2D-280E-66225E9196C6}"/>
              </a:ext>
            </a:extLst>
          </p:cNvPr>
          <p:cNvGrpSpPr/>
          <p:nvPr/>
        </p:nvGrpSpPr>
        <p:grpSpPr>
          <a:xfrm>
            <a:off x="0" y="1290660"/>
            <a:ext cx="2907085" cy="5567340"/>
            <a:chOff x="11041800" y="1290660"/>
            <a:chExt cx="2907085" cy="5567340"/>
          </a:xfrm>
          <a:solidFill>
            <a:srgbClr val="00B0F0"/>
          </a:solidFill>
          <a:effectLst>
            <a:outerShdw blurRad="177800" dir="2400000" sx="108000" sy="108000" algn="ctr" rotWithShape="0">
              <a:prstClr val="black">
                <a:alpha val="15000"/>
              </a:prstClr>
            </a:outerShdw>
          </a:effectLst>
        </p:grpSpPr>
        <p:sp>
          <p:nvSpPr>
            <p:cNvPr id="3" name="Rectangle : coins arrondis 2">
              <a:extLst>
                <a:ext uri="{FF2B5EF4-FFF2-40B4-BE49-F238E27FC236}">
                  <a16:creationId xmlns:a16="http://schemas.microsoft.com/office/drawing/2014/main" id="{23335810-505D-D97A-5865-C076E620140F}"/>
                </a:ext>
              </a:extLst>
            </p:cNvPr>
            <p:cNvSpPr/>
            <p:nvPr/>
          </p:nvSpPr>
          <p:spPr>
            <a:xfrm>
              <a:off x="11041800" y="12906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A708FC0-7995-1011-0133-F2744DB3E4B7}"/>
                </a:ext>
              </a:extLst>
            </p:cNvPr>
            <p:cNvSpPr/>
            <p:nvPr/>
          </p:nvSpPr>
          <p:spPr>
            <a:xfrm>
              <a:off x="11608885" y="1290660"/>
              <a:ext cx="2340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e 14">
            <a:extLst>
              <a:ext uri="{FF2B5EF4-FFF2-40B4-BE49-F238E27FC236}">
                <a16:creationId xmlns:a16="http://schemas.microsoft.com/office/drawing/2014/main" id="{EF15AFFC-C6AD-6252-B702-F44A87B0E5AD}"/>
              </a:ext>
            </a:extLst>
          </p:cNvPr>
          <p:cNvGrpSpPr/>
          <p:nvPr/>
        </p:nvGrpSpPr>
        <p:grpSpPr>
          <a:xfrm>
            <a:off x="2366544" y="1290660"/>
            <a:ext cx="2903590" cy="5567340"/>
            <a:chOff x="11081297" y="1290660"/>
            <a:chExt cx="2903590" cy="5567340"/>
          </a:xfrm>
          <a:solidFill>
            <a:srgbClr val="7030A0"/>
          </a:solidFill>
          <a:effectLst>
            <a:outerShdw blurRad="177800" dir="2400000" sx="108000" sy="108000" algn="ctr" rotWithShape="0">
              <a:prstClr val="black">
                <a:alpha val="15000"/>
              </a:prstClr>
            </a:outerShdw>
          </a:effectLst>
        </p:grpSpPr>
        <p:sp>
          <p:nvSpPr>
            <p:cNvPr id="13" name="Rectangle : coins arrondis 12">
              <a:extLst>
                <a:ext uri="{FF2B5EF4-FFF2-40B4-BE49-F238E27FC236}">
                  <a16:creationId xmlns:a16="http://schemas.microsoft.com/office/drawing/2014/main" id="{6967D55F-FA8C-9860-4E8E-71D49EBD706C}"/>
                </a:ext>
              </a:extLst>
            </p:cNvPr>
            <p:cNvSpPr/>
            <p:nvPr/>
          </p:nvSpPr>
          <p:spPr>
            <a:xfrm>
              <a:off x="11081297" y="22050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F1DFFA9-2367-7E90-5757-884A81B2CE5D}"/>
                </a:ext>
              </a:extLst>
            </p:cNvPr>
            <p:cNvSpPr/>
            <p:nvPr/>
          </p:nvSpPr>
          <p:spPr>
            <a:xfrm>
              <a:off x="11608887" y="1290660"/>
              <a:ext cx="2376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e 21">
            <a:extLst>
              <a:ext uri="{FF2B5EF4-FFF2-40B4-BE49-F238E27FC236}">
                <a16:creationId xmlns:a16="http://schemas.microsoft.com/office/drawing/2014/main" id="{A468792B-6F8D-B874-8CEB-5B0F4EFFD80D}"/>
              </a:ext>
            </a:extLst>
          </p:cNvPr>
          <p:cNvGrpSpPr/>
          <p:nvPr/>
        </p:nvGrpSpPr>
        <p:grpSpPr>
          <a:xfrm>
            <a:off x="4768329" y="1290660"/>
            <a:ext cx="2841804" cy="5567340"/>
            <a:chOff x="11107082" y="1290660"/>
            <a:chExt cx="2841804" cy="5567340"/>
          </a:xfrm>
          <a:solidFill>
            <a:srgbClr val="C00000"/>
          </a:solidFill>
          <a:effectLst>
            <a:outerShdw blurRad="177800" dir="2400000" sx="108000" sy="108000" algn="ctr" rotWithShape="0">
              <a:prstClr val="black">
                <a:alpha val="15000"/>
              </a:prstClr>
            </a:outerShdw>
          </a:effectLst>
        </p:grpSpPr>
        <p:sp>
          <p:nvSpPr>
            <p:cNvPr id="24" name="Rectangle : coins arrondis 23">
              <a:extLst>
                <a:ext uri="{FF2B5EF4-FFF2-40B4-BE49-F238E27FC236}">
                  <a16:creationId xmlns:a16="http://schemas.microsoft.com/office/drawing/2014/main" id="{B6BC41A7-4D10-4C95-554D-61E74C318D43}"/>
                </a:ext>
              </a:extLst>
            </p:cNvPr>
            <p:cNvSpPr/>
            <p:nvPr/>
          </p:nvSpPr>
          <p:spPr>
            <a:xfrm>
              <a:off x="11107082" y="3119460"/>
              <a:ext cx="959005"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684707EF-F029-0BF4-D120-291D50472E3B}"/>
                </a:ext>
              </a:extLst>
            </p:cNvPr>
            <p:cNvSpPr/>
            <p:nvPr/>
          </p:nvSpPr>
          <p:spPr>
            <a:xfrm>
              <a:off x="11608886" y="1290660"/>
              <a:ext cx="2340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97E803FD-4180-4196-F742-AAE318DF3D5B}"/>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3">
            <a:extLst>
              <a:ext uri="{FF2B5EF4-FFF2-40B4-BE49-F238E27FC236}">
                <a16:creationId xmlns:a16="http://schemas.microsoft.com/office/drawing/2014/main" id="{7854D4FA-BD0D-5097-E42F-D21FA017BE87}"/>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16" name="ZoneTexte 15">
            <a:extLst>
              <a:ext uri="{FF2B5EF4-FFF2-40B4-BE49-F238E27FC236}">
                <a16:creationId xmlns:a16="http://schemas.microsoft.com/office/drawing/2014/main" id="{800D0076-BBA9-687E-BAD1-B256CBBFFD23}"/>
              </a:ext>
            </a:extLst>
          </p:cNvPr>
          <p:cNvSpPr txBox="1"/>
          <p:nvPr/>
        </p:nvSpPr>
        <p:spPr>
          <a:xfrm>
            <a:off x="2882584" y="1290660"/>
            <a:ext cx="2330964" cy="5663089"/>
          </a:xfrm>
          <a:prstGeom prst="rect">
            <a:avLst/>
          </a:prstGeom>
          <a:noFill/>
        </p:spPr>
        <p:txBody>
          <a:bodyPr wrap="square" rtlCol="0">
            <a:spAutoFit/>
          </a:bodyPr>
          <a:lstStyle/>
          <a:p>
            <a:pPr algn="ctr" rtl="1"/>
            <a:r>
              <a:rPr lang="ar-DZ" sz="5400" dirty="0">
                <a:solidFill>
                  <a:schemeClr val="bg1"/>
                </a:solidFill>
                <a:latin typeface="Aljazeera" panose="02000000000000000000" pitchFamily="2" charset="-78"/>
                <a:ea typeface="Calibri" panose="020F0502020204030204" pitchFamily="34" charset="0"/>
                <a:cs typeface="Aljazeera" panose="02000000000000000000" pitchFamily="2" charset="-78"/>
              </a:rPr>
              <a:t>المقاول: </a:t>
            </a:r>
            <a:endParaRPr lang="fr-FR" sz="5400" dirty="0">
              <a:solidFill>
                <a:schemeClr val="bg1"/>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2000" dirty="0">
              <a:solidFill>
                <a:schemeClr val="bg1"/>
              </a:solidFill>
              <a:latin typeface="Aljazeera" panose="02000000000000000000" pitchFamily="2" charset="-78"/>
              <a:ea typeface="Calibri" panose="020F0502020204030204" pitchFamily="34" charset="0"/>
              <a:cs typeface="Aljazeera" panose="02000000000000000000" pitchFamily="2" charset="-78"/>
            </a:endParaRPr>
          </a:p>
          <a:p>
            <a:pPr algn="ctr" rtl="1"/>
            <a:r>
              <a:rPr lang="ar-DZ" sz="3200" dirty="0">
                <a:solidFill>
                  <a:schemeClr val="bg1"/>
                </a:solidFill>
                <a:latin typeface="Aljazeera" panose="02000000000000000000" pitchFamily="2" charset="-78"/>
                <a:ea typeface="Calibri" panose="020F0502020204030204" pitchFamily="34" charset="0"/>
                <a:cs typeface="Aljazeera" panose="02000000000000000000" pitchFamily="2" charset="-78"/>
              </a:rPr>
              <a:t>من يتعهد</a:t>
            </a:r>
          </a:p>
          <a:p>
            <a:pPr algn="ctr" rtl="1"/>
            <a:r>
              <a:rPr lang="ar-DZ" sz="3200" dirty="0">
                <a:solidFill>
                  <a:schemeClr val="bg1"/>
                </a:solidFill>
                <a:latin typeface="Aljazeera" panose="02000000000000000000" pitchFamily="2" charset="-78"/>
                <a:ea typeface="Calibri" panose="020F0502020204030204" pitchFamily="34" charset="0"/>
                <a:cs typeface="Aljazeera" panose="02000000000000000000" pitchFamily="2" charset="-78"/>
              </a:rPr>
              <a:t>    بالقيام</a:t>
            </a:r>
          </a:p>
          <a:p>
            <a:pPr algn="ctr" rtl="1"/>
            <a:r>
              <a:rPr lang="ar-DZ" sz="3200" dirty="0">
                <a:solidFill>
                  <a:schemeClr val="bg1"/>
                </a:solidFill>
                <a:latin typeface="Aljazeera" panose="02000000000000000000" pitchFamily="2" charset="-78"/>
                <a:ea typeface="Calibri" panose="020F0502020204030204" pitchFamily="34" charset="0"/>
                <a:cs typeface="Aljazeera" panose="02000000000000000000" pitchFamily="2" charset="-78"/>
              </a:rPr>
              <a:t>     بعمل معين مستكمل لشروط خاصة نظير مال معلوم كبناء بيت أو إصلاح طريق معين.</a:t>
            </a:r>
            <a:endParaRPr lang="fr-FR" sz="3200" dirty="0">
              <a:solidFill>
                <a:schemeClr val="bg1"/>
              </a:solidFill>
              <a:latin typeface="Aljazeera" panose="02000000000000000000" pitchFamily="2" charset="-78"/>
              <a:cs typeface="Aljazeera" panose="02000000000000000000" pitchFamily="2" charset="-78"/>
            </a:endParaRPr>
          </a:p>
        </p:txBody>
      </p:sp>
      <p:sp>
        <p:nvSpPr>
          <p:cNvPr id="17" name="ZoneTexte 16">
            <a:extLst>
              <a:ext uri="{FF2B5EF4-FFF2-40B4-BE49-F238E27FC236}">
                <a16:creationId xmlns:a16="http://schemas.microsoft.com/office/drawing/2014/main" id="{E9CBE36E-4C9B-0A57-B3A5-1A8C3BC4D5E3}"/>
              </a:ext>
            </a:extLst>
          </p:cNvPr>
          <p:cNvSpPr txBox="1"/>
          <p:nvPr/>
        </p:nvSpPr>
        <p:spPr>
          <a:xfrm>
            <a:off x="567085" y="1290660"/>
            <a:ext cx="2339999" cy="3139321"/>
          </a:xfrm>
          <a:prstGeom prst="rect">
            <a:avLst/>
          </a:prstGeom>
          <a:noFill/>
        </p:spPr>
        <p:txBody>
          <a:bodyPr wrap="square" rtlCol="0">
            <a:spAutoFit/>
          </a:bodyPr>
          <a:lstStyle/>
          <a:p>
            <a:pPr algn="ctr" rtl="1"/>
            <a:r>
              <a:rPr lang="ar-DZ" sz="5400" dirty="0">
                <a:solidFill>
                  <a:srgbClr val="000000"/>
                </a:solidFill>
                <a:latin typeface="Aljazeera" panose="02000000000000000000" pitchFamily="2" charset="-78"/>
                <a:ea typeface="Calibri" panose="020F0502020204030204" pitchFamily="34" charset="0"/>
                <a:cs typeface="Aljazeera" panose="02000000000000000000" pitchFamily="2" charset="-78"/>
              </a:rPr>
              <a:t>لغة:</a:t>
            </a:r>
            <a:endParaRPr lang="fr-FR" sz="54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r>
              <a:rPr lang="ar-DZ" sz="3600" dirty="0">
                <a:solidFill>
                  <a:srgbClr val="000000"/>
                </a:solidFill>
                <a:latin typeface="Aljazeera" panose="02000000000000000000" pitchFamily="2" charset="-78"/>
                <a:ea typeface="Calibri" panose="020F0502020204030204" pitchFamily="34" charset="0"/>
                <a:cs typeface="Aljazeera" panose="02000000000000000000" pitchFamily="2" charset="-78"/>
              </a:rPr>
              <a:t>اسم فاعل من قاول</a:t>
            </a:r>
            <a:endParaRPr lang="fr-FR" sz="3600" dirty="0">
              <a:latin typeface="Aljazeera" panose="02000000000000000000" pitchFamily="2" charset="-78"/>
              <a:cs typeface="Aljazeera" panose="02000000000000000000" pitchFamily="2" charset="-78"/>
            </a:endParaRPr>
          </a:p>
        </p:txBody>
      </p:sp>
      <p:sp>
        <p:nvSpPr>
          <p:cNvPr id="19" name="ZoneTexte 18">
            <a:extLst>
              <a:ext uri="{FF2B5EF4-FFF2-40B4-BE49-F238E27FC236}">
                <a16:creationId xmlns:a16="http://schemas.microsoft.com/office/drawing/2014/main" id="{A42A12C5-5D44-E3A3-EA70-4913DD8CE9A8}"/>
              </a:ext>
            </a:extLst>
          </p:cNvPr>
          <p:cNvSpPr txBox="1"/>
          <p:nvPr/>
        </p:nvSpPr>
        <p:spPr>
          <a:xfrm>
            <a:off x="5279169" y="1340815"/>
            <a:ext cx="2330964" cy="5386090"/>
          </a:xfrm>
          <a:prstGeom prst="rect">
            <a:avLst/>
          </a:prstGeom>
          <a:noFill/>
        </p:spPr>
        <p:txBody>
          <a:bodyPr wrap="square" rtlCol="0">
            <a:spAutoFit/>
          </a:bodyPr>
          <a:lstStyle/>
          <a:p>
            <a:pPr algn="ctr" rtl="1"/>
            <a:r>
              <a:rPr lang="ar-DZ" sz="4000" dirty="0">
                <a:solidFill>
                  <a:schemeClr val="bg1"/>
                </a:solidFill>
                <a:latin typeface="Aljazeera" panose="02000000000000000000" pitchFamily="2" charset="-78"/>
                <a:ea typeface="Calibri" panose="020F0502020204030204" pitchFamily="34" charset="0"/>
                <a:cs typeface="Aljazeera" panose="02000000000000000000" pitchFamily="2" charset="-78"/>
              </a:rPr>
              <a:t>مقاول من الباطن:</a:t>
            </a:r>
          </a:p>
          <a:p>
            <a:pPr algn="ctr" rtl="1"/>
            <a:r>
              <a:rPr lang="ar-DZ" sz="4000" dirty="0">
                <a:solidFill>
                  <a:schemeClr val="bg1"/>
                </a:solidFill>
                <a:latin typeface="Aljazeera" panose="02000000000000000000" pitchFamily="2" charset="-78"/>
                <a:ea typeface="Calibri" panose="020F0502020204030204" pitchFamily="34" charset="0"/>
                <a:cs typeface="Aljazeera" panose="02000000000000000000" pitchFamily="2" charset="-78"/>
              </a:rPr>
              <a:t> </a:t>
            </a:r>
            <a:endParaRPr lang="fr-FR" sz="4000" dirty="0">
              <a:solidFill>
                <a:schemeClr val="bg1"/>
              </a:solidFill>
              <a:latin typeface="Aljazeera" panose="02000000000000000000" pitchFamily="2" charset="-78"/>
              <a:ea typeface="Calibri" panose="020F0502020204030204" pitchFamily="34" charset="0"/>
              <a:cs typeface="Aljazeera" panose="02000000000000000000" pitchFamily="2" charset="-78"/>
            </a:endParaRPr>
          </a:p>
          <a:p>
            <a:pPr algn="ctr" rtl="1"/>
            <a:r>
              <a:rPr lang="ar-DZ" sz="2800" dirty="0">
                <a:solidFill>
                  <a:schemeClr val="bg1"/>
                </a:solidFill>
                <a:latin typeface="Aljazeera" panose="02000000000000000000" pitchFamily="2" charset="-78"/>
                <a:ea typeface="Calibri" panose="020F0502020204030204" pitchFamily="34" charset="0"/>
                <a:cs typeface="Aljazeera" panose="02000000000000000000" pitchFamily="2" charset="-78"/>
              </a:rPr>
              <a:t>يعمل من خلال مقاول آخر، مقاول</a:t>
            </a:r>
          </a:p>
          <a:p>
            <a:pPr algn="ctr" rtl="1"/>
            <a:r>
              <a:rPr lang="ar-DZ" sz="2800" dirty="0">
                <a:solidFill>
                  <a:schemeClr val="bg1"/>
                </a:solidFill>
                <a:latin typeface="Aljazeera" panose="02000000000000000000" pitchFamily="2" charset="-78"/>
                <a:ea typeface="Calibri" panose="020F0502020204030204" pitchFamily="34" charset="0"/>
                <a:cs typeface="Aljazeera" panose="02000000000000000000" pitchFamily="2" charset="-78"/>
              </a:rPr>
              <a:t>   يأخذ بشكل</a:t>
            </a:r>
          </a:p>
          <a:p>
            <a:pPr algn="ctr" rtl="1"/>
            <a:r>
              <a:rPr lang="ar-DZ" sz="2800" dirty="0">
                <a:solidFill>
                  <a:schemeClr val="bg1"/>
                </a:solidFill>
                <a:latin typeface="Aljazeera" panose="02000000000000000000" pitchFamily="2" charset="-78"/>
                <a:ea typeface="Calibri" panose="020F0502020204030204" pitchFamily="34" charset="0"/>
                <a:cs typeface="Aljazeera" panose="02000000000000000000" pitchFamily="2" charset="-78"/>
              </a:rPr>
              <a:t>     تبعي قسما </a:t>
            </a:r>
          </a:p>
          <a:p>
            <a:pPr algn="ctr" rtl="1"/>
            <a:r>
              <a:rPr lang="ar-DZ" sz="2800" dirty="0">
                <a:solidFill>
                  <a:schemeClr val="bg1"/>
                </a:solidFill>
                <a:latin typeface="Aljazeera" panose="02000000000000000000" pitchFamily="2" charset="-78"/>
                <a:ea typeface="Calibri" panose="020F0502020204030204" pitchFamily="34" charset="0"/>
                <a:cs typeface="Aljazeera" panose="02000000000000000000" pitchFamily="2" charset="-78"/>
              </a:rPr>
              <a:t>من أعمال مقاول أصلي. أو هو مقاول يحل محل مقاول تعهد عملا</a:t>
            </a:r>
            <a:endParaRPr lang="fr-FR" sz="2800" dirty="0">
              <a:solidFill>
                <a:schemeClr val="bg1"/>
              </a:solidFill>
              <a:latin typeface="Aljazeera" panose="02000000000000000000" pitchFamily="2" charset="-78"/>
              <a:cs typeface="Aljazeera" panose="02000000000000000000" pitchFamily="2" charset="-78"/>
            </a:endParaRPr>
          </a:p>
        </p:txBody>
      </p:sp>
      <p:pic>
        <p:nvPicPr>
          <p:cNvPr id="6" name="ElevenLabs_2024-07-08T10_14_15_Sarah_pre_s50_sb75_se0_b_m2">
            <a:hlinkClick r:id="" action="ppaction://media"/>
            <a:extLst>
              <a:ext uri="{FF2B5EF4-FFF2-40B4-BE49-F238E27FC236}">
                <a16:creationId xmlns:a16="http://schemas.microsoft.com/office/drawing/2014/main" id="{3A367089-8D28-6DD1-8AB8-02CD9785E9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98208" y="3002404"/>
            <a:ext cx="487363" cy="487363"/>
          </a:xfrm>
          <a:prstGeom prst="rect">
            <a:avLst/>
          </a:prstGeom>
        </p:spPr>
      </p:pic>
    </p:spTree>
    <p:extLst>
      <p:ext uri="{BB962C8B-B14F-4D97-AF65-F5344CB8AC3E}">
        <p14:creationId xmlns:p14="http://schemas.microsoft.com/office/powerpoint/2010/main" val="2666692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32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6D9472E1-20CB-8B2D-280E-66225E9196C6}"/>
              </a:ext>
            </a:extLst>
          </p:cNvPr>
          <p:cNvGrpSpPr/>
          <p:nvPr/>
        </p:nvGrpSpPr>
        <p:grpSpPr>
          <a:xfrm>
            <a:off x="0" y="1290660"/>
            <a:ext cx="2907085" cy="5567340"/>
            <a:chOff x="11041800" y="1290660"/>
            <a:chExt cx="2907085" cy="5567340"/>
          </a:xfrm>
          <a:solidFill>
            <a:srgbClr val="00B0F0"/>
          </a:solidFill>
          <a:effectLst>
            <a:outerShdw blurRad="177800" dir="2400000" sx="108000" sy="108000" algn="ctr" rotWithShape="0">
              <a:prstClr val="black">
                <a:alpha val="15000"/>
              </a:prstClr>
            </a:outerShdw>
          </a:effectLst>
        </p:grpSpPr>
        <p:sp>
          <p:nvSpPr>
            <p:cNvPr id="3" name="Rectangle : coins arrondis 2">
              <a:extLst>
                <a:ext uri="{FF2B5EF4-FFF2-40B4-BE49-F238E27FC236}">
                  <a16:creationId xmlns:a16="http://schemas.microsoft.com/office/drawing/2014/main" id="{23335810-505D-D97A-5865-C076E620140F}"/>
                </a:ext>
              </a:extLst>
            </p:cNvPr>
            <p:cNvSpPr/>
            <p:nvPr/>
          </p:nvSpPr>
          <p:spPr>
            <a:xfrm>
              <a:off x="11041800" y="12906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A708FC0-7995-1011-0133-F2744DB3E4B7}"/>
                </a:ext>
              </a:extLst>
            </p:cNvPr>
            <p:cNvSpPr/>
            <p:nvPr/>
          </p:nvSpPr>
          <p:spPr>
            <a:xfrm>
              <a:off x="11608885" y="1290660"/>
              <a:ext cx="2340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e 14">
            <a:extLst>
              <a:ext uri="{FF2B5EF4-FFF2-40B4-BE49-F238E27FC236}">
                <a16:creationId xmlns:a16="http://schemas.microsoft.com/office/drawing/2014/main" id="{EF15AFFC-C6AD-6252-B702-F44A87B0E5AD}"/>
              </a:ext>
            </a:extLst>
          </p:cNvPr>
          <p:cNvGrpSpPr/>
          <p:nvPr/>
        </p:nvGrpSpPr>
        <p:grpSpPr>
          <a:xfrm>
            <a:off x="2366544" y="1290660"/>
            <a:ext cx="2903590" cy="5567340"/>
            <a:chOff x="11081297" y="1290660"/>
            <a:chExt cx="2903590" cy="5567340"/>
          </a:xfrm>
          <a:solidFill>
            <a:srgbClr val="7030A0"/>
          </a:solidFill>
          <a:effectLst>
            <a:outerShdw blurRad="177800" dir="2400000" sx="108000" sy="108000" algn="ctr" rotWithShape="0">
              <a:prstClr val="black">
                <a:alpha val="15000"/>
              </a:prstClr>
            </a:outerShdw>
          </a:effectLst>
        </p:grpSpPr>
        <p:sp>
          <p:nvSpPr>
            <p:cNvPr id="13" name="Rectangle : coins arrondis 12">
              <a:extLst>
                <a:ext uri="{FF2B5EF4-FFF2-40B4-BE49-F238E27FC236}">
                  <a16:creationId xmlns:a16="http://schemas.microsoft.com/office/drawing/2014/main" id="{6967D55F-FA8C-9860-4E8E-71D49EBD706C}"/>
                </a:ext>
              </a:extLst>
            </p:cNvPr>
            <p:cNvSpPr/>
            <p:nvPr/>
          </p:nvSpPr>
          <p:spPr>
            <a:xfrm>
              <a:off x="11081297" y="22050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F1DFFA9-2367-7E90-5757-884A81B2CE5D}"/>
                </a:ext>
              </a:extLst>
            </p:cNvPr>
            <p:cNvSpPr/>
            <p:nvPr/>
          </p:nvSpPr>
          <p:spPr>
            <a:xfrm>
              <a:off x="11608887" y="1290660"/>
              <a:ext cx="2376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e 21">
            <a:extLst>
              <a:ext uri="{FF2B5EF4-FFF2-40B4-BE49-F238E27FC236}">
                <a16:creationId xmlns:a16="http://schemas.microsoft.com/office/drawing/2014/main" id="{A468792B-6F8D-B874-8CEB-5B0F4EFFD80D}"/>
              </a:ext>
            </a:extLst>
          </p:cNvPr>
          <p:cNvGrpSpPr/>
          <p:nvPr/>
        </p:nvGrpSpPr>
        <p:grpSpPr>
          <a:xfrm>
            <a:off x="4768329" y="1290660"/>
            <a:ext cx="2841804" cy="5567340"/>
            <a:chOff x="11107082" y="1290660"/>
            <a:chExt cx="2841804" cy="5567340"/>
          </a:xfrm>
          <a:solidFill>
            <a:srgbClr val="C00000"/>
          </a:solidFill>
          <a:effectLst>
            <a:outerShdw blurRad="177800" dir="2400000" sx="108000" sy="108000" algn="ctr" rotWithShape="0">
              <a:prstClr val="black">
                <a:alpha val="15000"/>
              </a:prstClr>
            </a:outerShdw>
          </a:effectLst>
        </p:grpSpPr>
        <p:sp>
          <p:nvSpPr>
            <p:cNvPr id="24" name="Rectangle : coins arrondis 23">
              <a:extLst>
                <a:ext uri="{FF2B5EF4-FFF2-40B4-BE49-F238E27FC236}">
                  <a16:creationId xmlns:a16="http://schemas.microsoft.com/office/drawing/2014/main" id="{B6BC41A7-4D10-4C95-554D-61E74C318D43}"/>
                </a:ext>
              </a:extLst>
            </p:cNvPr>
            <p:cNvSpPr/>
            <p:nvPr/>
          </p:nvSpPr>
          <p:spPr>
            <a:xfrm>
              <a:off x="11107082" y="3119460"/>
              <a:ext cx="959005"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684707EF-F029-0BF4-D120-291D50472E3B}"/>
                </a:ext>
              </a:extLst>
            </p:cNvPr>
            <p:cNvSpPr/>
            <p:nvPr/>
          </p:nvSpPr>
          <p:spPr>
            <a:xfrm>
              <a:off x="11608886" y="1290660"/>
              <a:ext cx="2340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e 24">
            <a:extLst>
              <a:ext uri="{FF2B5EF4-FFF2-40B4-BE49-F238E27FC236}">
                <a16:creationId xmlns:a16="http://schemas.microsoft.com/office/drawing/2014/main" id="{44A7EB83-78EF-4783-9698-1BC722533A68}"/>
              </a:ext>
            </a:extLst>
          </p:cNvPr>
          <p:cNvGrpSpPr/>
          <p:nvPr/>
        </p:nvGrpSpPr>
        <p:grpSpPr>
          <a:xfrm>
            <a:off x="7086026" y="1290660"/>
            <a:ext cx="2902432" cy="5567340"/>
            <a:chOff x="11082454" y="1290660"/>
            <a:chExt cx="2902432" cy="5567340"/>
          </a:xfrm>
          <a:solidFill>
            <a:srgbClr val="FFC55E"/>
          </a:solidFill>
          <a:effectLst>
            <a:outerShdw blurRad="177800" dir="2400000" sx="108000" sy="108000" algn="ctr" rotWithShape="0">
              <a:prstClr val="black">
                <a:alpha val="15000"/>
              </a:prstClr>
            </a:outerShdw>
          </a:effectLst>
        </p:grpSpPr>
        <p:sp>
          <p:nvSpPr>
            <p:cNvPr id="26" name="Rectangle 25">
              <a:extLst>
                <a:ext uri="{FF2B5EF4-FFF2-40B4-BE49-F238E27FC236}">
                  <a16:creationId xmlns:a16="http://schemas.microsoft.com/office/drawing/2014/main" id="{7B5059F3-4DFD-67EE-3D7B-7F8C10D2478C}"/>
                </a:ext>
              </a:extLst>
            </p:cNvPr>
            <p:cNvSpPr/>
            <p:nvPr/>
          </p:nvSpPr>
          <p:spPr>
            <a:xfrm>
              <a:off x="11608886" y="1290660"/>
              <a:ext cx="2376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 coins arrondis 26">
              <a:extLst>
                <a:ext uri="{FF2B5EF4-FFF2-40B4-BE49-F238E27FC236}">
                  <a16:creationId xmlns:a16="http://schemas.microsoft.com/office/drawing/2014/main" id="{949ECAA3-73C8-DCD0-3D8A-2FBAACDD3744}"/>
                </a:ext>
              </a:extLst>
            </p:cNvPr>
            <p:cNvSpPr/>
            <p:nvPr/>
          </p:nvSpPr>
          <p:spPr>
            <a:xfrm>
              <a:off x="11082454" y="40338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8" name="Groupe 27">
            <a:extLst>
              <a:ext uri="{FF2B5EF4-FFF2-40B4-BE49-F238E27FC236}">
                <a16:creationId xmlns:a16="http://schemas.microsoft.com/office/drawing/2014/main" id="{97A2C840-52B3-D7FE-A2C8-40C1016CCE72}"/>
              </a:ext>
            </a:extLst>
          </p:cNvPr>
          <p:cNvGrpSpPr/>
          <p:nvPr/>
        </p:nvGrpSpPr>
        <p:grpSpPr>
          <a:xfrm>
            <a:off x="11023448" y="1290660"/>
            <a:ext cx="1168552" cy="5567340"/>
            <a:chOff x="11023448" y="1290660"/>
            <a:chExt cx="1168552" cy="5567340"/>
          </a:xfrm>
          <a:solidFill>
            <a:schemeClr val="accent4">
              <a:lumMod val="60000"/>
              <a:lumOff val="40000"/>
            </a:schemeClr>
          </a:solidFill>
          <a:effectLst>
            <a:outerShdw blurRad="177800" dir="2400000" sx="108000" sy="108000" algn="ctr" rotWithShape="0">
              <a:prstClr val="black">
                <a:alpha val="15000"/>
              </a:prstClr>
            </a:outerShdw>
          </a:effectLst>
        </p:grpSpPr>
        <p:sp>
          <p:nvSpPr>
            <p:cNvPr id="29" name="Rectangle 28">
              <a:extLst>
                <a:ext uri="{FF2B5EF4-FFF2-40B4-BE49-F238E27FC236}">
                  <a16:creationId xmlns:a16="http://schemas.microsoft.com/office/drawing/2014/main" id="{D0E52968-9BED-7E4B-2D2B-40ECA47B9745}"/>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 coins arrondis 29">
              <a:extLst>
                <a:ext uri="{FF2B5EF4-FFF2-40B4-BE49-F238E27FC236}">
                  <a16:creationId xmlns:a16="http://schemas.microsoft.com/office/drawing/2014/main" id="{CB484DE5-2FB5-29C2-C502-9A3107A161DE}"/>
                </a:ext>
              </a:extLst>
            </p:cNvPr>
            <p:cNvSpPr/>
            <p:nvPr/>
          </p:nvSpPr>
          <p:spPr>
            <a:xfrm>
              <a:off x="11023448" y="498873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ACAE620-D6B2-765B-86A5-CE4393F9276D}"/>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15">
            <a:extLst>
              <a:ext uri="{FF2B5EF4-FFF2-40B4-BE49-F238E27FC236}">
                <a16:creationId xmlns:a16="http://schemas.microsoft.com/office/drawing/2014/main" id="{1FA38FDA-8945-7729-94A2-631AC2BD520B}"/>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18" name="ZoneTexte 17">
            <a:extLst>
              <a:ext uri="{FF2B5EF4-FFF2-40B4-BE49-F238E27FC236}">
                <a16:creationId xmlns:a16="http://schemas.microsoft.com/office/drawing/2014/main" id="{11A07986-D7CB-1046-1B9A-E90DEC1ED1CD}"/>
              </a:ext>
            </a:extLst>
          </p:cNvPr>
          <p:cNvSpPr txBox="1"/>
          <p:nvPr/>
        </p:nvSpPr>
        <p:spPr>
          <a:xfrm>
            <a:off x="2882584" y="1290660"/>
            <a:ext cx="2330964" cy="5663089"/>
          </a:xfrm>
          <a:prstGeom prst="rect">
            <a:avLst/>
          </a:prstGeom>
          <a:noFill/>
        </p:spPr>
        <p:txBody>
          <a:bodyPr wrap="square" rtlCol="0">
            <a:spAutoFit/>
          </a:bodyPr>
          <a:lstStyle/>
          <a:p>
            <a:pPr algn="ctr" rtl="1"/>
            <a:r>
              <a:rPr lang="ar-DZ" sz="5400" dirty="0">
                <a:solidFill>
                  <a:schemeClr val="bg1"/>
                </a:solidFill>
                <a:latin typeface="Aljazeera" panose="02000000000000000000" pitchFamily="2" charset="-78"/>
                <a:ea typeface="Calibri" panose="020F0502020204030204" pitchFamily="34" charset="0"/>
                <a:cs typeface="Aljazeera" panose="02000000000000000000" pitchFamily="2" charset="-78"/>
              </a:rPr>
              <a:t>المقاول: </a:t>
            </a:r>
            <a:endParaRPr lang="fr-FR" sz="5400" dirty="0">
              <a:solidFill>
                <a:schemeClr val="bg1"/>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2000" dirty="0">
              <a:solidFill>
                <a:schemeClr val="bg1"/>
              </a:solidFill>
              <a:latin typeface="Aljazeera" panose="02000000000000000000" pitchFamily="2" charset="-78"/>
              <a:ea typeface="Calibri" panose="020F0502020204030204" pitchFamily="34" charset="0"/>
              <a:cs typeface="Aljazeera" panose="02000000000000000000" pitchFamily="2" charset="-78"/>
            </a:endParaRPr>
          </a:p>
          <a:p>
            <a:pPr algn="ctr" rtl="1"/>
            <a:r>
              <a:rPr lang="ar-DZ" sz="3200" dirty="0">
                <a:solidFill>
                  <a:schemeClr val="bg1"/>
                </a:solidFill>
                <a:latin typeface="Aljazeera" panose="02000000000000000000" pitchFamily="2" charset="-78"/>
                <a:ea typeface="Calibri" panose="020F0502020204030204" pitchFamily="34" charset="0"/>
                <a:cs typeface="Aljazeera" panose="02000000000000000000" pitchFamily="2" charset="-78"/>
              </a:rPr>
              <a:t>من يتعهد</a:t>
            </a:r>
          </a:p>
          <a:p>
            <a:pPr algn="ctr" rtl="1"/>
            <a:r>
              <a:rPr lang="ar-DZ" sz="3200" dirty="0">
                <a:solidFill>
                  <a:schemeClr val="bg1"/>
                </a:solidFill>
                <a:latin typeface="Aljazeera" panose="02000000000000000000" pitchFamily="2" charset="-78"/>
                <a:ea typeface="Calibri" panose="020F0502020204030204" pitchFamily="34" charset="0"/>
                <a:cs typeface="Aljazeera" panose="02000000000000000000" pitchFamily="2" charset="-78"/>
              </a:rPr>
              <a:t>    بالقيام</a:t>
            </a:r>
          </a:p>
          <a:p>
            <a:pPr algn="ctr" rtl="1"/>
            <a:r>
              <a:rPr lang="ar-DZ" sz="3200" dirty="0">
                <a:solidFill>
                  <a:schemeClr val="bg1"/>
                </a:solidFill>
                <a:latin typeface="Aljazeera" panose="02000000000000000000" pitchFamily="2" charset="-78"/>
                <a:ea typeface="Calibri" panose="020F0502020204030204" pitchFamily="34" charset="0"/>
                <a:cs typeface="Aljazeera" panose="02000000000000000000" pitchFamily="2" charset="-78"/>
              </a:rPr>
              <a:t>     بعمل معين مستكمل لشروط خاصة نظير مال معلوم كبناء بيت أو إصلاح طريق معين.</a:t>
            </a:r>
            <a:endParaRPr lang="fr-FR" sz="3200" dirty="0">
              <a:solidFill>
                <a:schemeClr val="bg1"/>
              </a:solidFill>
              <a:latin typeface="Aljazeera" panose="02000000000000000000" pitchFamily="2" charset="-78"/>
              <a:cs typeface="Aljazeera" panose="02000000000000000000" pitchFamily="2" charset="-78"/>
            </a:endParaRPr>
          </a:p>
        </p:txBody>
      </p:sp>
      <p:sp>
        <p:nvSpPr>
          <p:cNvPr id="19" name="ZoneTexte 18">
            <a:extLst>
              <a:ext uri="{FF2B5EF4-FFF2-40B4-BE49-F238E27FC236}">
                <a16:creationId xmlns:a16="http://schemas.microsoft.com/office/drawing/2014/main" id="{1E72E972-116F-28AC-184A-C99CB157DEA5}"/>
              </a:ext>
            </a:extLst>
          </p:cNvPr>
          <p:cNvSpPr txBox="1"/>
          <p:nvPr/>
        </p:nvSpPr>
        <p:spPr>
          <a:xfrm>
            <a:off x="5279169" y="1340815"/>
            <a:ext cx="2330964" cy="5386090"/>
          </a:xfrm>
          <a:prstGeom prst="rect">
            <a:avLst/>
          </a:prstGeom>
          <a:noFill/>
        </p:spPr>
        <p:txBody>
          <a:bodyPr wrap="square" rtlCol="0">
            <a:spAutoFit/>
          </a:bodyPr>
          <a:lstStyle/>
          <a:p>
            <a:pPr algn="ctr" rtl="1"/>
            <a:r>
              <a:rPr lang="ar-DZ" sz="4000" dirty="0">
                <a:solidFill>
                  <a:schemeClr val="bg1"/>
                </a:solidFill>
                <a:latin typeface="Aljazeera" panose="02000000000000000000" pitchFamily="2" charset="-78"/>
                <a:ea typeface="Calibri" panose="020F0502020204030204" pitchFamily="34" charset="0"/>
                <a:cs typeface="Aljazeera" panose="02000000000000000000" pitchFamily="2" charset="-78"/>
              </a:rPr>
              <a:t>مقاول من الباطن:</a:t>
            </a:r>
          </a:p>
          <a:p>
            <a:pPr algn="ctr" rtl="1"/>
            <a:r>
              <a:rPr lang="ar-DZ" sz="4000" dirty="0">
                <a:solidFill>
                  <a:schemeClr val="bg1"/>
                </a:solidFill>
                <a:latin typeface="Aljazeera" panose="02000000000000000000" pitchFamily="2" charset="-78"/>
                <a:ea typeface="Calibri" panose="020F0502020204030204" pitchFamily="34" charset="0"/>
                <a:cs typeface="Aljazeera" panose="02000000000000000000" pitchFamily="2" charset="-78"/>
              </a:rPr>
              <a:t> </a:t>
            </a:r>
            <a:endParaRPr lang="fr-FR" sz="4000" dirty="0">
              <a:solidFill>
                <a:schemeClr val="bg1"/>
              </a:solidFill>
              <a:latin typeface="Aljazeera" panose="02000000000000000000" pitchFamily="2" charset="-78"/>
              <a:ea typeface="Calibri" panose="020F0502020204030204" pitchFamily="34" charset="0"/>
              <a:cs typeface="Aljazeera" panose="02000000000000000000" pitchFamily="2" charset="-78"/>
            </a:endParaRPr>
          </a:p>
          <a:p>
            <a:pPr algn="ctr" rtl="1"/>
            <a:r>
              <a:rPr lang="ar-DZ" sz="2800" dirty="0">
                <a:solidFill>
                  <a:schemeClr val="bg1"/>
                </a:solidFill>
                <a:latin typeface="Aljazeera" panose="02000000000000000000" pitchFamily="2" charset="-78"/>
                <a:ea typeface="Calibri" panose="020F0502020204030204" pitchFamily="34" charset="0"/>
                <a:cs typeface="Aljazeera" panose="02000000000000000000" pitchFamily="2" charset="-78"/>
              </a:rPr>
              <a:t>يعمل من خلال مقاول آخر، مقاول</a:t>
            </a:r>
          </a:p>
          <a:p>
            <a:pPr algn="ctr" rtl="1"/>
            <a:r>
              <a:rPr lang="ar-DZ" sz="2800" dirty="0">
                <a:solidFill>
                  <a:schemeClr val="bg1"/>
                </a:solidFill>
                <a:latin typeface="Aljazeera" panose="02000000000000000000" pitchFamily="2" charset="-78"/>
                <a:ea typeface="Calibri" panose="020F0502020204030204" pitchFamily="34" charset="0"/>
                <a:cs typeface="Aljazeera" panose="02000000000000000000" pitchFamily="2" charset="-78"/>
              </a:rPr>
              <a:t>   يأخذ بشكل</a:t>
            </a:r>
          </a:p>
          <a:p>
            <a:pPr algn="ctr" rtl="1"/>
            <a:r>
              <a:rPr lang="ar-DZ" sz="2800" dirty="0">
                <a:solidFill>
                  <a:schemeClr val="bg1"/>
                </a:solidFill>
                <a:latin typeface="Aljazeera" panose="02000000000000000000" pitchFamily="2" charset="-78"/>
                <a:ea typeface="Calibri" panose="020F0502020204030204" pitchFamily="34" charset="0"/>
                <a:cs typeface="Aljazeera" panose="02000000000000000000" pitchFamily="2" charset="-78"/>
              </a:rPr>
              <a:t>     تبعي قسما </a:t>
            </a:r>
          </a:p>
          <a:p>
            <a:pPr algn="ctr" rtl="1"/>
            <a:r>
              <a:rPr lang="ar-DZ" sz="2800" dirty="0">
                <a:solidFill>
                  <a:schemeClr val="bg1"/>
                </a:solidFill>
                <a:latin typeface="Aljazeera" panose="02000000000000000000" pitchFamily="2" charset="-78"/>
                <a:ea typeface="Calibri" panose="020F0502020204030204" pitchFamily="34" charset="0"/>
                <a:cs typeface="Aljazeera" panose="02000000000000000000" pitchFamily="2" charset="-78"/>
              </a:rPr>
              <a:t>من أعمال مقاول أصلي. أو هو مقاول يحل محل مقاول تعهد عملا</a:t>
            </a:r>
            <a:endParaRPr lang="fr-FR" sz="2800" dirty="0">
              <a:solidFill>
                <a:schemeClr val="bg1"/>
              </a:solidFill>
              <a:latin typeface="Aljazeera" panose="02000000000000000000" pitchFamily="2" charset="-78"/>
              <a:cs typeface="Aljazeera" panose="02000000000000000000" pitchFamily="2" charset="-78"/>
            </a:endParaRPr>
          </a:p>
        </p:txBody>
      </p:sp>
      <p:sp>
        <p:nvSpPr>
          <p:cNvPr id="21" name="ZoneTexte 20">
            <a:extLst>
              <a:ext uri="{FF2B5EF4-FFF2-40B4-BE49-F238E27FC236}">
                <a16:creationId xmlns:a16="http://schemas.microsoft.com/office/drawing/2014/main" id="{E812BCFD-A426-5BCF-FE5B-AD8E4CE88EED}"/>
              </a:ext>
            </a:extLst>
          </p:cNvPr>
          <p:cNvSpPr txBox="1"/>
          <p:nvPr/>
        </p:nvSpPr>
        <p:spPr>
          <a:xfrm>
            <a:off x="7634976" y="1319730"/>
            <a:ext cx="2330964" cy="5509200"/>
          </a:xfrm>
          <a:prstGeom prst="rect">
            <a:avLst/>
          </a:prstGeom>
          <a:noFill/>
        </p:spPr>
        <p:txBody>
          <a:bodyPr wrap="square" rtlCol="0">
            <a:spAutoFit/>
          </a:bodyPr>
          <a:lstStyle/>
          <a:p>
            <a:pPr algn="ctr" rtl="1"/>
            <a:r>
              <a:rPr lang="ar-DZ" sz="4000" dirty="0">
                <a:latin typeface="Aljazeera" panose="02000000000000000000" pitchFamily="2" charset="-78"/>
                <a:ea typeface="Calibri" panose="020F0502020204030204" pitchFamily="34" charset="0"/>
                <a:cs typeface="Aljazeera" panose="02000000000000000000" pitchFamily="2" charset="-78"/>
              </a:rPr>
              <a:t>مقاول:</a:t>
            </a:r>
          </a:p>
          <a:p>
            <a:pPr algn="ctr" rtl="1"/>
            <a:r>
              <a:rPr lang="ar-DZ" sz="2600" dirty="0">
                <a:latin typeface="Aljazeera" panose="02000000000000000000" pitchFamily="2" charset="-78"/>
                <a:ea typeface="Calibri" panose="020F0502020204030204" pitchFamily="34" charset="0"/>
                <a:cs typeface="Aljazeera" panose="02000000000000000000" pitchFamily="2" charset="-78"/>
              </a:rPr>
              <a:t>شخص ينشئ نشاطا تجاريا جديدا ويجمع الأموال اللازمة لانطلاقه، ثم يقوم بتنظيم الإنتاج وتعيين إدارته، ويتحمل المقاول كل</a:t>
            </a:r>
          </a:p>
          <a:p>
            <a:pPr algn="ctr" rtl="1"/>
            <a:r>
              <a:rPr lang="ar-DZ" sz="2600" dirty="0">
                <a:latin typeface="Aljazeera" panose="02000000000000000000" pitchFamily="2" charset="-78"/>
                <a:ea typeface="Calibri" panose="020F0502020204030204" pitchFamily="34" charset="0"/>
                <a:cs typeface="Aljazeera" panose="02000000000000000000" pitchFamily="2" charset="-78"/>
              </a:rPr>
              <a:t>    المخاطر في</a:t>
            </a:r>
          </a:p>
          <a:p>
            <a:pPr algn="ctr" rtl="1"/>
            <a:r>
              <a:rPr lang="ar-DZ" sz="2600" dirty="0">
                <a:latin typeface="Aljazeera" panose="02000000000000000000" pitchFamily="2" charset="-78"/>
                <a:ea typeface="Calibri" panose="020F0502020204030204" pitchFamily="34" charset="0"/>
                <a:cs typeface="Aljazeera" panose="02000000000000000000" pitchFamily="2" charset="-78"/>
              </a:rPr>
              <a:t>   سبيل نجاح</a:t>
            </a:r>
          </a:p>
          <a:p>
            <a:pPr algn="ctr" rtl="1"/>
            <a:r>
              <a:rPr lang="ar-DZ" sz="2600" dirty="0">
                <a:latin typeface="Aljazeera" panose="02000000000000000000" pitchFamily="2" charset="-78"/>
                <a:ea typeface="Calibri" panose="020F0502020204030204" pitchFamily="34" charset="0"/>
                <a:cs typeface="Aljazeera" panose="02000000000000000000" pitchFamily="2" charset="-78"/>
              </a:rPr>
              <a:t>     النشاط الذي يقوم به وتحقيق الفوائد</a:t>
            </a:r>
            <a:endParaRPr lang="fr-FR" sz="2600" dirty="0">
              <a:latin typeface="Aljazeera" panose="02000000000000000000" pitchFamily="2" charset="-78"/>
              <a:cs typeface="Aljazeera" panose="02000000000000000000" pitchFamily="2" charset="-78"/>
            </a:endParaRPr>
          </a:p>
        </p:txBody>
      </p:sp>
      <p:sp>
        <p:nvSpPr>
          <p:cNvPr id="6" name="ZoneTexte 5">
            <a:extLst>
              <a:ext uri="{FF2B5EF4-FFF2-40B4-BE49-F238E27FC236}">
                <a16:creationId xmlns:a16="http://schemas.microsoft.com/office/drawing/2014/main" id="{554AA143-0AC8-C85E-ACEF-B31C4B2A7544}"/>
              </a:ext>
            </a:extLst>
          </p:cNvPr>
          <p:cNvSpPr txBox="1"/>
          <p:nvPr/>
        </p:nvSpPr>
        <p:spPr>
          <a:xfrm>
            <a:off x="567085" y="1290660"/>
            <a:ext cx="2339999" cy="3693319"/>
          </a:xfrm>
          <a:prstGeom prst="rect">
            <a:avLst/>
          </a:prstGeom>
          <a:noFill/>
        </p:spPr>
        <p:txBody>
          <a:bodyPr wrap="square" rtlCol="0">
            <a:spAutoFit/>
          </a:bodyPr>
          <a:lstStyle/>
          <a:p>
            <a:pPr algn="ctr" rtl="1"/>
            <a:r>
              <a:rPr lang="ar-DZ" sz="5400" dirty="0">
                <a:solidFill>
                  <a:srgbClr val="000000"/>
                </a:solidFill>
                <a:latin typeface="Aljazeera" panose="02000000000000000000" pitchFamily="2" charset="-78"/>
                <a:ea typeface="Calibri" panose="020F0502020204030204" pitchFamily="34" charset="0"/>
                <a:cs typeface="Aljazeera" panose="02000000000000000000" pitchFamily="2" charset="-78"/>
              </a:rPr>
              <a:t>لغة:</a:t>
            </a:r>
            <a:endParaRPr lang="fr-FR" sz="54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r>
              <a:rPr lang="ar-DZ" sz="3600" dirty="0">
                <a:solidFill>
                  <a:srgbClr val="000000"/>
                </a:solidFill>
                <a:latin typeface="Aljazeera" panose="02000000000000000000" pitchFamily="2" charset="-78"/>
                <a:ea typeface="Calibri" panose="020F0502020204030204" pitchFamily="34" charset="0"/>
                <a:cs typeface="Aljazeera" panose="02000000000000000000" pitchFamily="2" charset="-78"/>
              </a:rPr>
              <a:t>اسم فاعل من قاول</a:t>
            </a:r>
            <a:endParaRPr lang="fr-FR" sz="3600" dirty="0">
              <a:latin typeface="Aljazeera" panose="02000000000000000000" pitchFamily="2" charset="-78"/>
              <a:cs typeface="Aljazeera" panose="02000000000000000000" pitchFamily="2" charset="-78"/>
            </a:endParaRPr>
          </a:p>
        </p:txBody>
      </p:sp>
      <p:pic>
        <p:nvPicPr>
          <p:cNvPr id="7" name="ElevenLabs_2024-07-08T10_15_40_Sarah_pre_s50_sb75_se0_b_m2">
            <a:hlinkClick r:id="" action="ppaction://media"/>
            <a:extLst>
              <a:ext uri="{FF2B5EF4-FFF2-40B4-BE49-F238E27FC236}">
                <a16:creationId xmlns:a16="http://schemas.microsoft.com/office/drawing/2014/main" id="{BA2CEA28-7DF0-499C-DDAA-E47B71F2C7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07663" y="3089297"/>
            <a:ext cx="487363" cy="487363"/>
          </a:xfrm>
          <a:prstGeom prst="rect">
            <a:avLst/>
          </a:prstGeom>
        </p:spPr>
      </p:pic>
    </p:spTree>
    <p:extLst>
      <p:ext uri="{BB962C8B-B14F-4D97-AF65-F5344CB8AC3E}">
        <p14:creationId xmlns:p14="http://schemas.microsoft.com/office/powerpoint/2010/main" val="1566150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70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6D9472E1-20CB-8B2D-280E-66225E9196C6}"/>
              </a:ext>
            </a:extLst>
          </p:cNvPr>
          <p:cNvGrpSpPr/>
          <p:nvPr/>
        </p:nvGrpSpPr>
        <p:grpSpPr>
          <a:xfrm>
            <a:off x="0" y="1290660"/>
            <a:ext cx="2907085" cy="5567340"/>
            <a:chOff x="11041800" y="1290660"/>
            <a:chExt cx="2907085" cy="5567340"/>
          </a:xfrm>
          <a:solidFill>
            <a:srgbClr val="00B0F0"/>
          </a:solidFill>
          <a:effectLst>
            <a:outerShdw blurRad="177800" dir="2400000" sx="108000" sy="108000" algn="ctr" rotWithShape="0">
              <a:prstClr val="black">
                <a:alpha val="15000"/>
              </a:prstClr>
            </a:outerShdw>
          </a:effectLst>
        </p:grpSpPr>
        <p:sp>
          <p:nvSpPr>
            <p:cNvPr id="3" name="Rectangle : coins arrondis 2">
              <a:extLst>
                <a:ext uri="{FF2B5EF4-FFF2-40B4-BE49-F238E27FC236}">
                  <a16:creationId xmlns:a16="http://schemas.microsoft.com/office/drawing/2014/main" id="{23335810-505D-D97A-5865-C076E620140F}"/>
                </a:ext>
              </a:extLst>
            </p:cNvPr>
            <p:cNvSpPr/>
            <p:nvPr/>
          </p:nvSpPr>
          <p:spPr>
            <a:xfrm>
              <a:off x="11041800" y="12906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A708FC0-7995-1011-0133-F2744DB3E4B7}"/>
                </a:ext>
              </a:extLst>
            </p:cNvPr>
            <p:cNvSpPr/>
            <p:nvPr/>
          </p:nvSpPr>
          <p:spPr>
            <a:xfrm>
              <a:off x="11608885" y="1290660"/>
              <a:ext cx="2340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e 14">
            <a:extLst>
              <a:ext uri="{FF2B5EF4-FFF2-40B4-BE49-F238E27FC236}">
                <a16:creationId xmlns:a16="http://schemas.microsoft.com/office/drawing/2014/main" id="{EF15AFFC-C6AD-6252-B702-F44A87B0E5AD}"/>
              </a:ext>
            </a:extLst>
          </p:cNvPr>
          <p:cNvGrpSpPr/>
          <p:nvPr/>
        </p:nvGrpSpPr>
        <p:grpSpPr>
          <a:xfrm>
            <a:off x="2366544" y="1290660"/>
            <a:ext cx="2903590" cy="5567340"/>
            <a:chOff x="11081297" y="1290660"/>
            <a:chExt cx="2903590" cy="5567340"/>
          </a:xfrm>
          <a:solidFill>
            <a:srgbClr val="7030A0"/>
          </a:solidFill>
          <a:effectLst>
            <a:outerShdw blurRad="177800" dir="2400000" sx="108000" sy="108000" algn="ctr" rotWithShape="0">
              <a:prstClr val="black">
                <a:alpha val="15000"/>
              </a:prstClr>
            </a:outerShdw>
          </a:effectLst>
        </p:grpSpPr>
        <p:sp>
          <p:nvSpPr>
            <p:cNvPr id="13" name="Rectangle : coins arrondis 12">
              <a:extLst>
                <a:ext uri="{FF2B5EF4-FFF2-40B4-BE49-F238E27FC236}">
                  <a16:creationId xmlns:a16="http://schemas.microsoft.com/office/drawing/2014/main" id="{6967D55F-FA8C-9860-4E8E-71D49EBD706C}"/>
                </a:ext>
              </a:extLst>
            </p:cNvPr>
            <p:cNvSpPr/>
            <p:nvPr/>
          </p:nvSpPr>
          <p:spPr>
            <a:xfrm>
              <a:off x="11081297" y="22050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F1DFFA9-2367-7E90-5757-884A81B2CE5D}"/>
                </a:ext>
              </a:extLst>
            </p:cNvPr>
            <p:cNvSpPr/>
            <p:nvPr/>
          </p:nvSpPr>
          <p:spPr>
            <a:xfrm>
              <a:off x="11608887" y="1290660"/>
              <a:ext cx="2376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e 21">
            <a:extLst>
              <a:ext uri="{FF2B5EF4-FFF2-40B4-BE49-F238E27FC236}">
                <a16:creationId xmlns:a16="http://schemas.microsoft.com/office/drawing/2014/main" id="{A468792B-6F8D-B874-8CEB-5B0F4EFFD80D}"/>
              </a:ext>
            </a:extLst>
          </p:cNvPr>
          <p:cNvGrpSpPr/>
          <p:nvPr/>
        </p:nvGrpSpPr>
        <p:grpSpPr>
          <a:xfrm>
            <a:off x="4768329" y="1290660"/>
            <a:ext cx="2841804" cy="5567340"/>
            <a:chOff x="11107082" y="1290660"/>
            <a:chExt cx="2841804" cy="5567340"/>
          </a:xfrm>
          <a:solidFill>
            <a:srgbClr val="C00000"/>
          </a:solidFill>
          <a:effectLst>
            <a:outerShdw blurRad="177800" dir="2400000" sx="108000" sy="108000" algn="ctr" rotWithShape="0">
              <a:prstClr val="black">
                <a:alpha val="15000"/>
              </a:prstClr>
            </a:outerShdw>
          </a:effectLst>
        </p:grpSpPr>
        <p:sp>
          <p:nvSpPr>
            <p:cNvPr id="24" name="Rectangle : coins arrondis 23">
              <a:extLst>
                <a:ext uri="{FF2B5EF4-FFF2-40B4-BE49-F238E27FC236}">
                  <a16:creationId xmlns:a16="http://schemas.microsoft.com/office/drawing/2014/main" id="{B6BC41A7-4D10-4C95-554D-61E74C318D43}"/>
                </a:ext>
              </a:extLst>
            </p:cNvPr>
            <p:cNvSpPr/>
            <p:nvPr/>
          </p:nvSpPr>
          <p:spPr>
            <a:xfrm>
              <a:off x="11107082" y="3119460"/>
              <a:ext cx="959005"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684707EF-F029-0BF4-D120-291D50472E3B}"/>
                </a:ext>
              </a:extLst>
            </p:cNvPr>
            <p:cNvSpPr/>
            <p:nvPr/>
          </p:nvSpPr>
          <p:spPr>
            <a:xfrm>
              <a:off x="11608886" y="1290660"/>
              <a:ext cx="2340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e 24">
            <a:extLst>
              <a:ext uri="{FF2B5EF4-FFF2-40B4-BE49-F238E27FC236}">
                <a16:creationId xmlns:a16="http://schemas.microsoft.com/office/drawing/2014/main" id="{44A7EB83-78EF-4783-9698-1BC722533A68}"/>
              </a:ext>
            </a:extLst>
          </p:cNvPr>
          <p:cNvGrpSpPr/>
          <p:nvPr/>
        </p:nvGrpSpPr>
        <p:grpSpPr>
          <a:xfrm>
            <a:off x="7086026" y="1290660"/>
            <a:ext cx="2902432" cy="5567340"/>
            <a:chOff x="11082454" y="1290660"/>
            <a:chExt cx="2902432" cy="5567340"/>
          </a:xfrm>
          <a:solidFill>
            <a:srgbClr val="FFC55E"/>
          </a:solidFill>
          <a:effectLst>
            <a:outerShdw blurRad="177800" dir="2400000" sx="108000" sy="108000" algn="ctr" rotWithShape="0">
              <a:prstClr val="black">
                <a:alpha val="15000"/>
              </a:prstClr>
            </a:outerShdw>
          </a:effectLst>
        </p:grpSpPr>
        <p:sp>
          <p:nvSpPr>
            <p:cNvPr id="26" name="Rectangle 25">
              <a:extLst>
                <a:ext uri="{FF2B5EF4-FFF2-40B4-BE49-F238E27FC236}">
                  <a16:creationId xmlns:a16="http://schemas.microsoft.com/office/drawing/2014/main" id="{7B5059F3-4DFD-67EE-3D7B-7F8C10D2478C}"/>
                </a:ext>
              </a:extLst>
            </p:cNvPr>
            <p:cNvSpPr/>
            <p:nvPr/>
          </p:nvSpPr>
          <p:spPr>
            <a:xfrm>
              <a:off x="11608886" y="1290660"/>
              <a:ext cx="2376000"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 coins arrondis 26">
              <a:extLst>
                <a:ext uri="{FF2B5EF4-FFF2-40B4-BE49-F238E27FC236}">
                  <a16:creationId xmlns:a16="http://schemas.microsoft.com/office/drawing/2014/main" id="{949ECAA3-73C8-DCD0-3D8A-2FBAACDD3744}"/>
                </a:ext>
              </a:extLst>
            </p:cNvPr>
            <p:cNvSpPr/>
            <p:nvPr/>
          </p:nvSpPr>
          <p:spPr>
            <a:xfrm>
              <a:off x="11082454" y="40338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8" name="Groupe 27">
            <a:extLst>
              <a:ext uri="{FF2B5EF4-FFF2-40B4-BE49-F238E27FC236}">
                <a16:creationId xmlns:a16="http://schemas.microsoft.com/office/drawing/2014/main" id="{97A2C840-52B3-D7FE-A2C8-40C1016CCE72}"/>
              </a:ext>
            </a:extLst>
          </p:cNvPr>
          <p:cNvGrpSpPr/>
          <p:nvPr/>
        </p:nvGrpSpPr>
        <p:grpSpPr>
          <a:xfrm>
            <a:off x="9404182" y="1290660"/>
            <a:ext cx="2787818" cy="5567340"/>
            <a:chOff x="11023448" y="1290660"/>
            <a:chExt cx="2787818" cy="5567340"/>
          </a:xfrm>
          <a:solidFill>
            <a:schemeClr val="accent4">
              <a:lumMod val="60000"/>
              <a:lumOff val="40000"/>
            </a:schemeClr>
          </a:solidFill>
          <a:effectLst>
            <a:outerShdw blurRad="177800" dir="2400000" sx="108000" sy="108000" algn="ctr" rotWithShape="0">
              <a:prstClr val="black">
                <a:alpha val="15000"/>
              </a:prstClr>
            </a:outerShdw>
          </a:effectLst>
        </p:grpSpPr>
        <p:sp>
          <p:nvSpPr>
            <p:cNvPr id="29" name="Rectangle 28">
              <a:extLst>
                <a:ext uri="{FF2B5EF4-FFF2-40B4-BE49-F238E27FC236}">
                  <a16:creationId xmlns:a16="http://schemas.microsoft.com/office/drawing/2014/main" id="{D0E52968-9BED-7E4B-2D2B-40ECA47B9745}"/>
                </a:ext>
              </a:extLst>
            </p:cNvPr>
            <p:cNvSpPr/>
            <p:nvPr/>
          </p:nvSpPr>
          <p:spPr>
            <a:xfrm>
              <a:off x="11608887" y="1290660"/>
              <a:ext cx="2202379"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 coins arrondis 29">
              <a:extLst>
                <a:ext uri="{FF2B5EF4-FFF2-40B4-BE49-F238E27FC236}">
                  <a16:creationId xmlns:a16="http://schemas.microsoft.com/office/drawing/2014/main" id="{CB484DE5-2FB5-29C2-C502-9A3107A161DE}"/>
                </a:ext>
              </a:extLst>
            </p:cNvPr>
            <p:cNvSpPr/>
            <p:nvPr/>
          </p:nvSpPr>
          <p:spPr>
            <a:xfrm>
              <a:off x="11023448" y="498873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7" name="Rectangle 16">
            <a:extLst>
              <a:ext uri="{FF2B5EF4-FFF2-40B4-BE49-F238E27FC236}">
                <a16:creationId xmlns:a16="http://schemas.microsoft.com/office/drawing/2014/main" id="{F163AFD6-0610-7EA3-0B89-1F11E9BB16EF}"/>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ZoneTexte 17">
            <a:extLst>
              <a:ext uri="{FF2B5EF4-FFF2-40B4-BE49-F238E27FC236}">
                <a16:creationId xmlns:a16="http://schemas.microsoft.com/office/drawing/2014/main" id="{D723C093-AB55-55B2-D952-ED61C63F6A8D}"/>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20" name="ZoneTexte 19">
            <a:extLst>
              <a:ext uri="{FF2B5EF4-FFF2-40B4-BE49-F238E27FC236}">
                <a16:creationId xmlns:a16="http://schemas.microsoft.com/office/drawing/2014/main" id="{70454B8F-BCCC-A692-9E6D-44E176CBB48D}"/>
              </a:ext>
            </a:extLst>
          </p:cNvPr>
          <p:cNvSpPr txBox="1"/>
          <p:nvPr/>
        </p:nvSpPr>
        <p:spPr>
          <a:xfrm>
            <a:off x="2882584" y="1290660"/>
            <a:ext cx="2330964" cy="5663089"/>
          </a:xfrm>
          <a:prstGeom prst="rect">
            <a:avLst/>
          </a:prstGeom>
          <a:noFill/>
        </p:spPr>
        <p:txBody>
          <a:bodyPr wrap="square" rtlCol="0">
            <a:spAutoFit/>
          </a:bodyPr>
          <a:lstStyle/>
          <a:p>
            <a:pPr algn="ctr" rtl="1"/>
            <a:r>
              <a:rPr lang="ar-DZ" sz="5400" dirty="0">
                <a:solidFill>
                  <a:schemeClr val="bg1"/>
                </a:solidFill>
                <a:latin typeface="Aljazeera" panose="02000000000000000000" pitchFamily="2" charset="-78"/>
                <a:ea typeface="Calibri" panose="020F0502020204030204" pitchFamily="34" charset="0"/>
                <a:cs typeface="Aljazeera" panose="02000000000000000000" pitchFamily="2" charset="-78"/>
              </a:rPr>
              <a:t>المقاول: </a:t>
            </a:r>
            <a:endParaRPr lang="fr-FR" sz="5400" dirty="0">
              <a:solidFill>
                <a:schemeClr val="bg1"/>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2000" dirty="0">
              <a:solidFill>
                <a:schemeClr val="bg1"/>
              </a:solidFill>
              <a:latin typeface="Aljazeera" panose="02000000000000000000" pitchFamily="2" charset="-78"/>
              <a:ea typeface="Calibri" panose="020F0502020204030204" pitchFamily="34" charset="0"/>
              <a:cs typeface="Aljazeera" panose="02000000000000000000" pitchFamily="2" charset="-78"/>
            </a:endParaRPr>
          </a:p>
          <a:p>
            <a:pPr algn="ctr" rtl="1"/>
            <a:r>
              <a:rPr lang="ar-DZ" sz="3200" dirty="0">
                <a:solidFill>
                  <a:schemeClr val="bg1"/>
                </a:solidFill>
                <a:latin typeface="Aljazeera" panose="02000000000000000000" pitchFamily="2" charset="-78"/>
                <a:ea typeface="Calibri" panose="020F0502020204030204" pitchFamily="34" charset="0"/>
                <a:cs typeface="Aljazeera" panose="02000000000000000000" pitchFamily="2" charset="-78"/>
              </a:rPr>
              <a:t>من يتعهد</a:t>
            </a:r>
          </a:p>
          <a:p>
            <a:pPr algn="ctr" rtl="1"/>
            <a:r>
              <a:rPr lang="ar-DZ" sz="3200" dirty="0">
                <a:solidFill>
                  <a:schemeClr val="bg1"/>
                </a:solidFill>
                <a:latin typeface="Aljazeera" panose="02000000000000000000" pitchFamily="2" charset="-78"/>
                <a:ea typeface="Calibri" panose="020F0502020204030204" pitchFamily="34" charset="0"/>
                <a:cs typeface="Aljazeera" panose="02000000000000000000" pitchFamily="2" charset="-78"/>
              </a:rPr>
              <a:t>    بالقيام</a:t>
            </a:r>
          </a:p>
          <a:p>
            <a:pPr algn="ctr" rtl="1"/>
            <a:r>
              <a:rPr lang="ar-DZ" sz="3200" dirty="0">
                <a:solidFill>
                  <a:schemeClr val="bg1"/>
                </a:solidFill>
                <a:latin typeface="Aljazeera" panose="02000000000000000000" pitchFamily="2" charset="-78"/>
                <a:ea typeface="Calibri" panose="020F0502020204030204" pitchFamily="34" charset="0"/>
                <a:cs typeface="Aljazeera" panose="02000000000000000000" pitchFamily="2" charset="-78"/>
              </a:rPr>
              <a:t>     بعمل معين مستكمل لشروط خاصة نظير مال معلوم كبناء بيت أو إصلاح طريق معين.</a:t>
            </a:r>
            <a:endParaRPr lang="fr-FR" sz="3200" dirty="0">
              <a:solidFill>
                <a:schemeClr val="bg1"/>
              </a:solidFill>
              <a:latin typeface="Aljazeera" panose="02000000000000000000" pitchFamily="2" charset="-78"/>
              <a:cs typeface="Aljazeera" panose="02000000000000000000" pitchFamily="2" charset="-78"/>
            </a:endParaRPr>
          </a:p>
        </p:txBody>
      </p:sp>
      <p:sp>
        <p:nvSpPr>
          <p:cNvPr id="21" name="ZoneTexte 20">
            <a:extLst>
              <a:ext uri="{FF2B5EF4-FFF2-40B4-BE49-F238E27FC236}">
                <a16:creationId xmlns:a16="http://schemas.microsoft.com/office/drawing/2014/main" id="{DC63A22D-CDCD-2FD6-A2BA-3E361A4D43FE}"/>
              </a:ext>
            </a:extLst>
          </p:cNvPr>
          <p:cNvSpPr txBox="1"/>
          <p:nvPr/>
        </p:nvSpPr>
        <p:spPr>
          <a:xfrm>
            <a:off x="7634976" y="1319730"/>
            <a:ext cx="2330964" cy="5509200"/>
          </a:xfrm>
          <a:prstGeom prst="rect">
            <a:avLst/>
          </a:prstGeom>
          <a:noFill/>
        </p:spPr>
        <p:txBody>
          <a:bodyPr wrap="square" rtlCol="0">
            <a:spAutoFit/>
          </a:bodyPr>
          <a:lstStyle/>
          <a:p>
            <a:pPr algn="ctr" rtl="1"/>
            <a:r>
              <a:rPr lang="ar-DZ" sz="4000" dirty="0">
                <a:latin typeface="Aljazeera" panose="02000000000000000000" pitchFamily="2" charset="-78"/>
                <a:ea typeface="Calibri" panose="020F0502020204030204" pitchFamily="34" charset="0"/>
                <a:cs typeface="Aljazeera" panose="02000000000000000000" pitchFamily="2" charset="-78"/>
              </a:rPr>
              <a:t>مقاول:</a:t>
            </a:r>
          </a:p>
          <a:p>
            <a:pPr algn="ctr" rtl="1"/>
            <a:r>
              <a:rPr lang="ar-DZ" sz="2600" dirty="0">
                <a:latin typeface="Aljazeera" panose="02000000000000000000" pitchFamily="2" charset="-78"/>
                <a:ea typeface="Calibri" panose="020F0502020204030204" pitchFamily="34" charset="0"/>
                <a:cs typeface="Aljazeera" panose="02000000000000000000" pitchFamily="2" charset="-78"/>
              </a:rPr>
              <a:t>شخص ينشئ نشاطا تجاريا جديدا ويجمع الأموال اللازمة لانطلاقه، ثم يقوم بتنظيم الإنتاج وتعيين إدارته، ويتحمل المقاول كل</a:t>
            </a:r>
          </a:p>
          <a:p>
            <a:pPr algn="ctr" rtl="1"/>
            <a:r>
              <a:rPr lang="ar-DZ" sz="2600" dirty="0">
                <a:latin typeface="Aljazeera" panose="02000000000000000000" pitchFamily="2" charset="-78"/>
                <a:ea typeface="Calibri" panose="020F0502020204030204" pitchFamily="34" charset="0"/>
                <a:cs typeface="Aljazeera" panose="02000000000000000000" pitchFamily="2" charset="-78"/>
              </a:rPr>
              <a:t>    المخاطر في</a:t>
            </a:r>
          </a:p>
          <a:p>
            <a:pPr algn="ctr" rtl="1"/>
            <a:r>
              <a:rPr lang="ar-DZ" sz="2600" dirty="0">
                <a:latin typeface="Aljazeera" panose="02000000000000000000" pitchFamily="2" charset="-78"/>
                <a:ea typeface="Calibri" panose="020F0502020204030204" pitchFamily="34" charset="0"/>
                <a:cs typeface="Aljazeera" panose="02000000000000000000" pitchFamily="2" charset="-78"/>
              </a:rPr>
              <a:t>   سبيل نجاح</a:t>
            </a:r>
          </a:p>
          <a:p>
            <a:pPr algn="ctr" rtl="1"/>
            <a:r>
              <a:rPr lang="ar-DZ" sz="2600" dirty="0">
                <a:latin typeface="Aljazeera" panose="02000000000000000000" pitchFamily="2" charset="-78"/>
                <a:ea typeface="Calibri" panose="020F0502020204030204" pitchFamily="34" charset="0"/>
                <a:cs typeface="Aljazeera" panose="02000000000000000000" pitchFamily="2" charset="-78"/>
              </a:rPr>
              <a:t>     النشاط الذي يقوم به وتحقيق الفوائد</a:t>
            </a:r>
            <a:endParaRPr lang="fr-FR" sz="2600" dirty="0">
              <a:latin typeface="Aljazeera" panose="02000000000000000000" pitchFamily="2" charset="-78"/>
              <a:cs typeface="Aljazeera" panose="02000000000000000000" pitchFamily="2" charset="-78"/>
            </a:endParaRPr>
          </a:p>
        </p:txBody>
      </p:sp>
      <p:sp>
        <p:nvSpPr>
          <p:cNvPr id="31" name="ZoneTexte 30">
            <a:extLst>
              <a:ext uri="{FF2B5EF4-FFF2-40B4-BE49-F238E27FC236}">
                <a16:creationId xmlns:a16="http://schemas.microsoft.com/office/drawing/2014/main" id="{FAE3F53C-7165-91D1-C188-6575AC6FF79A}"/>
              </a:ext>
            </a:extLst>
          </p:cNvPr>
          <p:cNvSpPr txBox="1"/>
          <p:nvPr/>
        </p:nvSpPr>
        <p:spPr>
          <a:xfrm>
            <a:off x="5279169" y="1340815"/>
            <a:ext cx="2330964" cy="5386090"/>
          </a:xfrm>
          <a:prstGeom prst="rect">
            <a:avLst/>
          </a:prstGeom>
          <a:noFill/>
        </p:spPr>
        <p:txBody>
          <a:bodyPr wrap="square" rtlCol="0">
            <a:spAutoFit/>
          </a:bodyPr>
          <a:lstStyle/>
          <a:p>
            <a:pPr algn="ctr" rtl="1"/>
            <a:r>
              <a:rPr lang="ar-DZ" sz="4000" dirty="0">
                <a:solidFill>
                  <a:schemeClr val="bg1"/>
                </a:solidFill>
                <a:latin typeface="Aljazeera" panose="02000000000000000000" pitchFamily="2" charset="-78"/>
                <a:ea typeface="Calibri" panose="020F0502020204030204" pitchFamily="34" charset="0"/>
                <a:cs typeface="Aljazeera" panose="02000000000000000000" pitchFamily="2" charset="-78"/>
              </a:rPr>
              <a:t>مقاول من الباطن:</a:t>
            </a:r>
          </a:p>
          <a:p>
            <a:pPr algn="ctr" rtl="1"/>
            <a:r>
              <a:rPr lang="ar-DZ" sz="4000" dirty="0">
                <a:solidFill>
                  <a:schemeClr val="bg1"/>
                </a:solidFill>
                <a:latin typeface="Aljazeera" panose="02000000000000000000" pitchFamily="2" charset="-78"/>
                <a:ea typeface="Calibri" panose="020F0502020204030204" pitchFamily="34" charset="0"/>
                <a:cs typeface="Aljazeera" panose="02000000000000000000" pitchFamily="2" charset="-78"/>
              </a:rPr>
              <a:t> </a:t>
            </a:r>
            <a:endParaRPr lang="fr-FR" sz="4000" dirty="0">
              <a:solidFill>
                <a:schemeClr val="bg1"/>
              </a:solidFill>
              <a:latin typeface="Aljazeera" panose="02000000000000000000" pitchFamily="2" charset="-78"/>
              <a:ea typeface="Calibri" panose="020F0502020204030204" pitchFamily="34" charset="0"/>
              <a:cs typeface="Aljazeera" panose="02000000000000000000" pitchFamily="2" charset="-78"/>
            </a:endParaRPr>
          </a:p>
          <a:p>
            <a:pPr algn="ctr" rtl="1"/>
            <a:r>
              <a:rPr lang="ar-DZ" sz="2800" dirty="0">
                <a:solidFill>
                  <a:schemeClr val="bg1"/>
                </a:solidFill>
                <a:latin typeface="Aljazeera" panose="02000000000000000000" pitchFamily="2" charset="-78"/>
                <a:ea typeface="Calibri" panose="020F0502020204030204" pitchFamily="34" charset="0"/>
                <a:cs typeface="Aljazeera" panose="02000000000000000000" pitchFamily="2" charset="-78"/>
              </a:rPr>
              <a:t>يعمل من خلال مقاول آخر، مقاول</a:t>
            </a:r>
          </a:p>
          <a:p>
            <a:pPr algn="ctr" rtl="1"/>
            <a:r>
              <a:rPr lang="ar-DZ" sz="2800" dirty="0">
                <a:solidFill>
                  <a:schemeClr val="bg1"/>
                </a:solidFill>
                <a:latin typeface="Aljazeera" panose="02000000000000000000" pitchFamily="2" charset="-78"/>
                <a:ea typeface="Calibri" panose="020F0502020204030204" pitchFamily="34" charset="0"/>
                <a:cs typeface="Aljazeera" panose="02000000000000000000" pitchFamily="2" charset="-78"/>
              </a:rPr>
              <a:t>   يأخذ بشكل</a:t>
            </a:r>
          </a:p>
          <a:p>
            <a:pPr algn="ctr" rtl="1"/>
            <a:r>
              <a:rPr lang="ar-DZ" sz="2800" dirty="0">
                <a:solidFill>
                  <a:schemeClr val="bg1"/>
                </a:solidFill>
                <a:latin typeface="Aljazeera" panose="02000000000000000000" pitchFamily="2" charset="-78"/>
                <a:ea typeface="Calibri" panose="020F0502020204030204" pitchFamily="34" charset="0"/>
                <a:cs typeface="Aljazeera" panose="02000000000000000000" pitchFamily="2" charset="-78"/>
              </a:rPr>
              <a:t>     تبعي قسما </a:t>
            </a:r>
          </a:p>
          <a:p>
            <a:pPr algn="ctr" rtl="1"/>
            <a:r>
              <a:rPr lang="ar-DZ" sz="2800" dirty="0">
                <a:solidFill>
                  <a:schemeClr val="bg1"/>
                </a:solidFill>
                <a:latin typeface="Aljazeera" panose="02000000000000000000" pitchFamily="2" charset="-78"/>
                <a:ea typeface="Calibri" panose="020F0502020204030204" pitchFamily="34" charset="0"/>
                <a:cs typeface="Aljazeera" panose="02000000000000000000" pitchFamily="2" charset="-78"/>
              </a:rPr>
              <a:t>من أعمال مقاول أصلي. أو هو مقاول يحل محل مقاول تعهد عملا</a:t>
            </a:r>
            <a:endParaRPr lang="fr-FR" sz="2800" dirty="0">
              <a:solidFill>
                <a:schemeClr val="bg1"/>
              </a:solidFill>
              <a:latin typeface="Aljazeera" panose="02000000000000000000" pitchFamily="2" charset="-78"/>
              <a:cs typeface="Aljazeera" panose="02000000000000000000" pitchFamily="2" charset="-78"/>
            </a:endParaRPr>
          </a:p>
        </p:txBody>
      </p:sp>
      <p:sp>
        <p:nvSpPr>
          <p:cNvPr id="224" name="ZoneTexte 223">
            <a:extLst>
              <a:ext uri="{FF2B5EF4-FFF2-40B4-BE49-F238E27FC236}">
                <a16:creationId xmlns:a16="http://schemas.microsoft.com/office/drawing/2014/main" id="{4398BB5B-887F-537C-CBB0-7957A513DDBB}"/>
              </a:ext>
            </a:extLst>
          </p:cNvPr>
          <p:cNvSpPr txBox="1"/>
          <p:nvPr/>
        </p:nvSpPr>
        <p:spPr>
          <a:xfrm>
            <a:off x="9925328" y="1340815"/>
            <a:ext cx="2266672" cy="5816977"/>
          </a:xfrm>
          <a:prstGeom prst="rect">
            <a:avLst/>
          </a:prstGeom>
          <a:noFill/>
        </p:spPr>
        <p:txBody>
          <a:bodyPr wrap="square" rtlCol="0">
            <a:spAutoFit/>
          </a:bodyPr>
          <a:lstStyle/>
          <a:p>
            <a:pPr algn="ctr" rtl="1"/>
            <a:r>
              <a:rPr lang="ar-DZ" sz="3200" b="1" dirty="0">
                <a:latin typeface="Aljazeera" panose="02000000000000000000" pitchFamily="2" charset="-78"/>
                <a:cs typeface="Aljazeera" panose="02000000000000000000" pitchFamily="2" charset="-78"/>
              </a:rPr>
              <a:t>تعريف المقاول (الريادي) </a:t>
            </a:r>
            <a:r>
              <a:rPr lang="ar-DZ" sz="2400" b="1" dirty="0">
                <a:latin typeface="Aljazeera" panose="02000000000000000000" pitchFamily="2" charset="-78"/>
                <a:cs typeface="Aljazeera" panose="02000000000000000000" pitchFamily="2" charset="-78"/>
              </a:rPr>
              <a:t>(</a:t>
            </a:r>
            <a:r>
              <a:rPr lang="fr-FR" sz="2400" b="1" dirty="0">
                <a:latin typeface="Aljazeera" panose="02000000000000000000" pitchFamily="2" charset="-78"/>
                <a:cs typeface="Aljazeera" panose="02000000000000000000" pitchFamily="2" charset="-78"/>
              </a:rPr>
              <a:t>Entrepreneur</a:t>
            </a:r>
            <a:r>
              <a:rPr lang="ar-DZ" sz="2400" b="1" dirty="0">
                <a:latin typeface="Aljazeera" panose="02000000000000000000" pitchFamily="2" charset="-78"/>
                <a:cs typeface="Aljazeera" panose="02000000000000000000" pitchFamily="2" charset="-78"/>
              </a:rPr>
              <a:t>):</a:t>
            </a:r>
          </a:p>
          <a:p>
            <a:pPr algn="ctr" rtl="1"/>
            <a:endParaRPr lang="ar-DZ" sz="1100" dirty="0">
              <a:latin typeface="Aljazeera" panose="02000000000000000000" pitchFamily="2" charset="-78"/>
              <a:cs typeface="Aljazeera" panose="02000000000000000000" pitchFamily="2" charset="-78"/>
            </a:endParaRPr>
          </a:p>
          <a:p>
            <a:pPr algn="ctr" rtl="1"/>
            <a:r>
              <a:rPr lang="ar-DZ" sz="2600" dirty="0">
                <a:latin typeface="Aljazeera" panose="02000000000000000000" pitchFamily="2" charset="-78"/>
                <a:cs typeface="Aljazeera" panose="02000000000000000000" pitchFamily="2" charset="-78"/>
              </a:rPr>
              <a:t>استخدم المصطلح لأول مرة</a:t>
            </a:r>
            <a:r>
              <a:rPr lang="ar-DZ" sz="2600" b="1" dirty="0">
                <a:latin typeface="Aljazeera" panose="02000000000000000000" pitchFamily="2" charset="-78"/>
                <a:cs typeface="Aljazeera" panose="02000000000000000000" pitchFamily="2" charset="-78"/>
              </a:rPr>
              <a:t> </a:t>
            </a:r>
            <a:r>
              <a:rPr lang="ar-DZ" sz="2600" dirty="0">
                <a:latin typeface="Aljazeera" panose="02000000000000000000" pitchFamily="2" charset="-78"/>
                <a:cs typeface="Aljazeera" panose="02000000000000000000" pitchFamily="2" charset="-78"/>
              </a:rPr>
              <a:t>في اللغة الفرنسية في بداية القرن السادس عشر وكان مفهوم الريادة يستخدم للدلالة على المخاطر التي ترافق الحملات الاستكشافية آنذاك</a:t>
            </a:r>
            <a:endParaRPr lang="fr-FR" sz="2600" dirty="0">
              <a:latin typeface="Aljazeera" panose="02000000000000000000" pitchFamily="2" charset="-78"/>
              <a:cs typeface="Aljazeera" panose="02000000000000000000" pitchFamily="2" charset="-78"/>
            </a:endParaRPr>
          </a:p>
        </p:txBody>
      </p:sp>
      <p:sp>
        <p:nvSpPr>
          <p:cNvPr id="225" name="ZoneTexte 224">
            <a:extLst>
              <a:ext uri="{FF2B5EF4-FFF2-40B4-BE49-F238E27FC236}">
                <a16:creationId xmlns:a16="http://schemas.microsoft.com/office/drawing/2014/main" id="{7FEC8685-509D-4FD3-344B-F08653C936E5}"/>
              </a:ext>
            </a:extLst>
          </p:cNvPr>
          <p:cNvSpPr txBox="1"/>
          <p:nvPr/>
        </p:nvSpPr>
        <p:spPr>
          <a:xfrm>
            <a:off x="914400" y="9286089"/>
            <a:ext cx="11380303" cy="1569660"/>
          </a:xfrm>
          <a:prstGeom prst="rect">
            <a:avLst/>
          </a:prstGeom>
          <a:noFill/>
        </p:spPr>
        <p:txBody>
          <a:bodyPr wrap="square">
            <a:spAutoFit/>
          </a:bodyPr>
          <a:lstStyle/>
          <a:p>
            <a:pPr algn="ctr" rtl="1"/>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وتعد الريادية ظاهرة معقدة ومتعددة الأبعاد ويعتمد التعريف الحديث لمفهومها على الإطار والمنظور الذي يتم من خلاله تناول معناها، فقد ينبثق المفهوم عن منظور اجتماعي، اقتصادي، إداري.....ولا يخضع لتعريف موحد فهي غير مرتبطة بوظيفة أو مهنة أو علم معين. لذا فإن تعريف المقاول (الريادي) جاء معبر عنه وفق المدارس الفكرية كالتالي: </a:t>
            </a:r>
            <a:endParaRPr lang="fr-FR" sz="2400" dirty="0">
              <a:solidFill>
                <a:srgbClr val="002060"/>
              </a:solidFill>
              <a:latin typeface="Aljazeera" panose="02000000000000000000" pitchFamily="2" charset="-78"/>
              <a:cs typeface="Aljazeera" panose="02000000000000000000" pitchFamily="2" charset="-78"/>
            </a:endParaRPr>
          </a:p>
        </p:txBody>
      </p:sp>
      <p:sp>
        <p:nvSpPr>
          <p:cNvPr id="6" name="ZoneTexte 5">
            <a:extLst>
              <a:ext uri="{FF2B5EF4-FFF2-40B4-BE49-F238E27FC236}">
                <a16:creationId xmlns:a16="http://schemas.microsoft.com/office/drawing/2014/main" id="{762036B4-62C1-B341-D671-F5CE97934C03}"/>
              </a:ext>
            </a:extLst>
          </p:cNvPr>
          <p:cNvSpPr txBox="1"/>
          <p:nvPr/>
        </p:nvSpPr>
        <p:spPr>
          <a:xfrm>
            <a:off x="567085" y="1290660"/>
            <a:ext cx="2339999" cy="3693319"/>
          </a:xfrm>
          <a:prstGeom prst="rect">
            <a:avLst/>
          </a:prstGeom>
          <a:noFill/>
        </p:spPr>
        <p:txBody>
          <a:bodyPr wrap="square" rtlCol="0">
            <a:spAutoFit/>
          </a:bodyPr>
          <a:lstStyle/>
          <a:p>
            <a:pPr algn="ctr" rtl="1"/>
            <a:r>
              <a:rPr lang="ar-DZ" sz="5400" dirty="0">
                <a:solidFill>
                  <a:srgbClr val="000000"/>
                </a:solidFill>
                <a:latin typeface="Aljazeera" panose="02000000000000000000" pitchFamily="2" charset="-78"/>
                <a:ea typeface="Calibri" panose="020F0502020204030204" pitchFamily="34" charset="0"/>
                <a:cs typeface="Aljazeera" panose="02000000000000000000" pitchFamily="2" charset="-78"/>
              </a:rPr>
              <a:t>لغة:</a:t>
            </a:r>
            <a:endParaRPr lang="fr-FR" sz="54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endParaRPr lang="fr-FR" sz="3600" dirty="0">
              <a:solidFill>
                <a:srgbClr val="000000"/>
              </a:solidFill>
              <a:latin typeface="Aljazeera" panose="02000000000000000000" pitchFamily="2" charset="-78"/>
              <a:ea typeface="Calibri" panose="020F0502020204030204" pitchFamily="34" charset="0"/>
              <a:cs typeface="Aljazeera" panose="02000000000000000000" pitchFamily="2" charset="-78"/>
            </a:endParaRPr>
          </a:p>
          <a:p>
            <a:pPr algn="ctr" rtl="1"/>
            <a:r>
              <a:rPr lang="ar-DZ" sz="3600" dirty="0">
                <a:solidFill>
                  <a:srgbClr val="000000"/>
                </a:solidFill>
                <a:latin typeface="Aljazeera" panose="02000000000000000000" pitchFamily="2" charset="-78"/>
                <a:ea typeface="Calibri" panose="020F0502020204030204" pitchFamily="34" charset="0"/>
                <a:cs typeface="Aljazeera" panose="02000000000000000000" pitchFamily="2" charset="-78"/>
              </a:rPr>
              <a:t>اسم فاعل من قاول</a:t>
            </a:r>
            <a:endParaRPr lang="fr-FR" sz="3600" dirty="0">
              <a:latin typeface="Aljazeera" panose="02000000000000000000" pitchFamily="2" charset="-78"/>
              <a:cs typeface="Aljazeera" panose="02000000000000000000" pitchFamily="2" charset="-78"/>
            </a:endParaRPr>
          </a:p>
        </p:txBody>
      </p:sp>
      <p:pic>
        <p:nvPicPr>
          <p:cNvPr id="7" name="ElevenLabs_2024-07-08T10_20_35_Sarah_pre_s50_sb75_se0_b_m2">
            <a:hlinkClick r:id="" action="ppaction://media"/>
            <a:extLst>
              <a:ext uri="{FF2B5EF4-FFF2-40B4-BE49-F238E27FC236}">
                <a16:creationId xmlns:a16="http://schemas.microsoft.com/office/drawing/2014/main" id="{F1BD80D1-E2D8-392B-67CD-424BD5E3DB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5059" y="3185318"/>
            <a:ext cx="487363" cy="487363"/>
          </a:xfrm>
          <a:prstGeom prst="rect">
            <a:avLst/>
          </a:prstGeom>
        </p:spPr>
      </p:pic>
    </p:spTree>
    <p:extLst>
      <p:ext uri="{BB962C8B-B14F-4D97-AF65-F5344CB8AC3E}">
        <p14:creationId xmlns:p14="http://schemas.microsoft.com/office/powerpoint/2010/main" val="1246686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1000"/>
                                        <p:tgtEl>
                                          <p:spTgt spid="224"/>
                                        </p:tgtEl>
                                      </p:cBhvr>
                                    </p:animEffect>
                                    <p:anim calcmode="lin" valueType="num">
                                      <p:cBhvr>
                                        <p:cTn id="8" dur="1000" fill="hold"/>
                                        <p:tgtEl>
                                          <p:spTgt spid="224"/>
                                        </p:tgtEl>
                                        <p:attrNameLst>
                                          <p:attrName>ppt_x</p:attrName>
                                        </p:attrNameLst>
                                      </p:cBhvr>
                                      <p:tavLst>
                                        <p:tav tm="0">
                                          <p:val>
                                            <p:strVal val="#ppt_x"/>
                                          </p:val>
                                        </p:tav>
                                        <p:tav tm="100000">
                                          <p:val>
                                            <p:strVal val="#ppt_x"/>
                                          </p:val>
                                        </p:tav>
                                      </p:tavLst>
                                    </p:anim>
                                    <p:anim calcmode="lin" valueType="num">
                                      <p:cBhvr>
                                        <p:cTn id="9" dur="1000" fill="hold"/>
                                        <p:tgtEl>
                                          <p:spTgt spid="2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67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2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11" name="ZoneTexte 10">
            <a:extLst>
              <a:ext uri="{FF2B5EF4-FFF2-40B4-BE49-F238E27FC236}">
                <a16:creationId xmlns:a16="http://schemas.microsoft.com/office/drawing/2014/main" id="{932F4BE5-961D-0357-9E3D-50BEF85D4BD4}"/>
              </a:ext>
            </a:extLst>
          </p:cNvPr>
          <p:cNvSpPr txBox="1"/>
          <p:nvPr/>
        </p:nvSpPr>
        <p:spPr>
          <a:xfrm>
            <a:off x="595350" y="1859340"/>
            <a:ext cx="11380303" cy="3785652"/>
          </a:xfrm>
          <a:prstGeom prst="rect">
            <a:avLst/>
          </a:prstGeom>
          <a:noFill/>
        </p:spPr>
        <p:txBody>
          <a:bodyPr wrap="square">
            <a:spAutoFit/>
          </a:bodyPr>
          <a:lstStyle/>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وتعد الريادية ظاهرة معقدة ومتعددة الأبعاد ويعتمد التعريف الحديث لمفهومها على الإطار والمنظور الذي يتم من خلاله تناول معناها، فقد ينبثق المفهوم عن منظور اجتماعي، اقتصادي، إداري.....ولا يخضع لتعريف موحد فهي غير مرتبطة بوظيفة أو مهنة أو علم معين. لذا فإن تعريف المقاول (الريادي) جاء معبر عنه وفق المدارس الفكرية كالتالي: </a:t>
            </a:r>
            <a:endParaRPr lang="fr-FR" sz="4000" dirty="0">
              <a:solidFill>
                <a:srgbClr val="002060"/>
              </a:solidFill>
              <a:latin typeface="Aljazeera" panose="02000000000000000000" pitchFamily="2" charset="-78"/>
              <a:cs typeface="Aljazeera" panose="02000000000000000000" pitchFamily="2" charset="-78"/>
            </a:endParaRPr>
          </a:p>
        </p:txBody>
      </p:sp>
      <p:grpSp>
        <p:nvGrpSpPr>
          <p:cNvPr id="3" name="Groupe 2">
            <a:extLst>
              <a:ext uri="{FF2B5EF4-FFF2-40B4-BE49-F238E27FC236}">
                <a16:creationId xmlns:a16="http://schemas.microsoft.com/office/drawing/2014/main" id="{3D44366D-733B-5A8D-8B93-63E948D00548}"/>
              </a:ext>
            </a:extLst>
          </p:cNvPr>
          <p:cNvGrpSpPr/>
          <p:nvPr/>
        </p:nvGrpSpPr>
        <p:grpSpPr>
          <a:xfrm>
            <a:off x="-4868292" y="1290660"/>
            <a:ext cx="1150200" cy="5567340"/>
            <a:chOff x="11041800" y="1290660"/>
            <a:chExt cx="1150200" cy="5567340"/>
          </a:xfrm>
          <a:solidFill>
            <a:srgbClr val="00B0F0"/>
          </a:solidFill>
          <a:effectLst>
            <a:outerShdw blurRad="177800" dir="2400000" sx="108000" sy="108000" algn="ctr" rotWithShape="0">
              <a:prstClr val="black">
                <a:alpha val="15000"/>
              </a:prstClr>
            </a:outerShdw>
          </a:effectLst>
        </p:grpSpPr>
        <p:sp>
          <p:nvSpPr>
            <p:cNvPr id="4" name="Rectangle : coins arrondis 3">
              <a:extLst>
                <a:ext uri="{FF2B5EF4-FFF2-40B4-BE49-F238E27FC236}">
                  <a16:creationId xmlns:a16="http://schemas.microsoft.com/office/drawing/2014/main" id="{7E0C47DC-A3F3-B744-8FD6-F88118A94913}"/>
                </a:ext>
              </a:extLst>
            </p:cNvPr>
            <p:cNvSpPr/>
            <p:nvPr/>
          </p:nvSpPr>
          <p:spPr>
            <a:xfrm>
              <a:off x="11041800" y="12906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C198C1F-4B8D-80B4-C865-65D1305DB213}"/>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e 8">
            <a:extLst>
              <a:ext uri="{FF2B5EF4-FFF2-40B4-BE49-F238E27FC236}">
                <a16:creationId xmlns:a16="http://schemas.microsoft.com/office/drawing/2014/main" id="{38BFC13E-24EB-2B3D-7EAC-235A8D9DAAA8}"/>
              </a:ext>
            </a:extLst>
          </p:cNvPr>
          <p:cNvGrpSpPr/>
          <p:nvPr/>
        </p:nvGrpSpPr>
        <p:grpSpPr>
          <a:xfrm>
            <a:off x="-4304688" y="1290660"/>
            <a:ext cx="1110703" cy="5567340"/>
            <a:chOff x="11081297" y="1290660"/>
            <a:chExt cx="1110703" cy="5567340"/>
          </a:xfrm>
          <a:solidFill>
            <a:srgbClr val="7030A0"/>
          </a:solidFill>
          <a:effectLst>
            <a:outerShdw blurRad="177800" dir="2400000" sx="108000" sy="108000" algn="ctr" rotWithShape="0">
              <a:prstClr val="black">
                <a:alpha val="15000"/>
              </a:prstClr>
            </a:outerShdw>
          </a:effectLst>
        </p:grpSpPr>
        <p:sp>
          <p:nvSpPr>
            <p:cNvPr id="10" name="Rectangle : coins arrondis 9">
              <a:extLst>
                <a:ext uri="{FF2B5EF4-FFF2-40B4-BE49-F238E27FC236}">
                  <a16:creationId xmlns:a16="http://schemas.microsoft.com/office/drawing/2014/main" id="{8F4F0B62-56B5-6866-DBD8-C2130288351C}"/>
                </a:ext>
              </a:extLst>
            </p:cNvPr>
            <p:cNvSpPr/>
            <p:nvPr/>
          </p:nvSpPr>
          <p:spPr>
            <a:xfrm>
              <a:off x="11081297" y="22050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C4E6FA6-91D6-1494-AA94-9120423B0948}"/>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e 12">
            <a:extLst>
              <a:ext uri="{FF2B5EF4-FFF2-40B4-BE49-F238E27FC236}">
                <a16:creationId xmlns:a16="http://schemas.microsoft.com/office/drawing/2014/main" id="{B5FAF7D0-78BE-C65E-E454-5346309CF83F}"/>
              </a:ext>
            </a:extLst>
          </p:cNvPr>
          <p:cNvGrpSpPr/>
          <p:nvPr/>
        </p:nvGrpSpPr>
        <p:grpSpPr>
          <a:xfrm>
            <a:off x="-3777098" y="1290660"/>
            <a:ext cx="1084918" cy="5567340"/>
            <a:chOff x="11107082" y="1290660"/>
            <a:chExt cx="1084918" cy="5567340"/>
          </a:xfrm>
          <a:solidFill>
            <a:srgbClr val="C00000"/>
          </a:solidFill>
          <a:effectLst>
            <a:outerShdw blurRad="177800" dir="2400000" sx="108000" sy="108000" algn="ctr" rotWithShape="0">
              <a:prstClr val="black">
                <a:alpha val="15000"/>
              </a:prstClr>
            </a:outerShdw>
          </a:effectLst>
        </p:grpSpPr>
        <p:sp>
          <p:nvSpPr>
            <p:cNvPr id="14" name="Rectangle : coins arrondis 13">
              <a:extLst>
                <a:ext uri="{FF2B5EF4-FFF2-40B4-BE49-F238E27FC236}">
                  <a16:creationId xmlns:a16="http://schemas.microsoft.com/office/drawing/2014/main" id="{66C85885-D477-6BF3-1410-8500E4DA630D}"/>
                </a:ext>
              </a:extLst>
            </p:cNvPr>
            <p:cNvSpPr/>
            <p:nvPr/>
          </p:nvSpPr>
          <p:spPr>
            <a:xfrm>
              <a:off x="11107082" y="3119460"/>
              <a:ext cx="959005"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37DBB49-1CC0-4E4C-6DBC-219D0798AA2E}"/>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e 15">
            <a:extLst>
              <a:ext uri="{FF2B5EF4-FFF2-40B4-BE49-F238E27FC236}">
                <a16:creationId xmlns:a16="http://schemas.microsoft.com/office/drawing/2014/main" id="{135C5472-0AF2-5808-EFF9-E6D29336B624}"/>
              </a:ext>
            </a:extLst>
          </p:cNvPr>
          <p:cNvGrpSpPr/>
          <p:nvPr/>
        </p:nvGrpSpPr>
        <p:grpSpPr>
          <a:xfrm>
            <a:off x="-3277619" y="1290660"/>
            <a:ext cx="1109546" cy="5567340"/>
            <a:chOff x="11082454" y="1290660"/>
            <a:chExt cx="1109546" cy="5567340"/>
          </a:xfrm>
          <a:solidFill>
            <a:srgbClr val="FFC55E"/>
          </a:solidFill>
          <a:effectLst>
            <a:outerShdw blurRad="177800" dir="2400000" sx="108000" sy="108000" algn="ctr" rotWithShape="0">
              <a:prstClr val="black">
                <a:alpha val="15000"/>
              </a:prstClr>
            </a:outerShdw>
          </a:effectLst>
        </p:grpSpPr>
        <p:sp>
          <p:nvSpPr>
            <p:cNvPr id="17" name="Rectangle 16">
              <a:extLst>
                <a:ext uri="{FF2B5EF4-FFF2-40B4-BE49-F238E27FC236}">
                  <a16:creationId xmlns:a16="http://schemas.microsoft.com/office/drawing/2014/main" id="{1BDE1575-F9CF-6949-9E1C-48461DB26350}"/>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 coins arrondis 17">
              <a:extLst>
                <a:ext uri="{FF2B5EF4-FFF2-40B4-BE49-F238E27FC236}">
                  <a16:creationId xmlns:a16="http://schemas.microsoft.com/office/drawing/2014/main" id="{144F6E65-E8C8-0174-5B30-A324058F0280}"/>
                </a:ext>
              </a:extLst>
            </p:cNvPr>
            <p:cNvSpPr/>
            <p:nvPr/>
          </p:nvSpPr>
          <p:spPr>
            <a:xfrm>
              <a:off x="11082454" y="403386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9" name="Groupe 18">
            <a:extLst>
              <a:ext uri="{FF2B5EF4-FFF2-40B4-BE49-F238E27FC236}">
                <a16:creationId xmlns:a16="http://schemas.microsoft.com/office/drawing/2014/main" id="{A2841C0C-9A1C-E1F7-96CD-52EC7F193364}"/>
              </a:ext>
            </a:extLst>
          </p:cNvPr>
          <p:cNvGrpSpPr/>
          <p:nvPr/>
        </p:nvGrpSpPr>
        <p:grpSpPr>
          <a:xfrm>
            <a:off x="-2753512" y="1290660"/>
            <a:ext cx="1168552" cy="5567340"/>
            <a:chOff x="11023448" y="1290660"/>
            <a:chExt cx="1168552" cy="5567340"/>
          </a:xfrm>
          <a:solidFill>
            <a:schemeClr val="accent4">
              <a:lumMod val="60000"/>
              <a:lumOff val="40000"/>
            </a:schemeClr>
          </a:solidFill>
          <a:effectLst>
            <a:outerShdw blurRad="177800" dir="2400000" sx="108000" sy="108000" algn="ctr" rotWithShape="0">
              <a:prstClr val="black">
                <a:alpha val="15000"/>
              </a:prstClr>
            </a:outerShdw>
          </a:effectLst>
        </p:grpSpPr>
        <p:sp>
          <p:nvSpPr>
            <p:cNvPr id="20" name="Rectangle 19">
              <a:extLst>
                <a:ext uri="{FF2B5EF4-FFF2-40B4-BE49-F238E27FC236}">
                  <a16:creationId xmlns:a16="http://schemas.microsoft.com/office/drawing/2014/main" id="{A6828474-46B0-9E0B-CC08-C8A0BF7C0181}"/>
                </a:ext>
              </a:extLst>
            </p:cNvPr>
            <p:cNvSpPr/>
            <p:nvPr/>
          </p:nvSpPr>
          <p:spPr>
            <a:xfrm>
              <a:off x="11608887" y="1290660"/>
              <a:ext cx="583113" cy="556734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 coins arrondis 20">
              <a:extLst>
                <a:ext uri="{FF2B5EF4-FFF2-40B4-BE49-F238E27FC236}">
                  <a16:creationId xmlns:a16="http://schemas.microsoft.com/office/drawing/2014/main" id="{84949E7C-C7CD-7422-E5CF-A73A8223C5FB}"/>
                </a:ext>
              </a:extLst>
            </p:cNvPr>
            <p:cNvSpPr/>
            <p:nvPr/>
          </p:nvSpPr>
          <p:spPr>
            <a:xfrm>
              <a:off x="11023448" y="4988730"/>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22" name="Rectangle 21">
            <a:extLst>
              <a:ext uri="{FF2B5EF4-FFF2-40B4-BE49-F238E27FC236}">
                <a16:creationId xmlns:a16="http://schemas.microsoft.com/office/drawing/2014/main" id="{0A2B4400-4402-B424-7916-8E14AD9FE519}"/>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3C718CEA-ECC5-38E2-C3D6-F27EB6A9EC6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24" name="ZoneTexte 23">
            <a:extLst>
              <a:ext uri="{FF2B5EF4-FFF2-40B4-BE49-F238E27FC236}">
                <a16:creationId xmlns:a16="http://schemas.microsoft.com/office/drawing/2014/main" id="{CC7EE93F-1504-EC2E-6AD2-E77DBE0FE8F4}"/>
              </a:ext>
            </a:extLst>
          </p:cNvPr>
          <p:cNvSpPr txBox="1"/>
          <p:nvPr/>
        </p:nvSpPr>
        <p:spPr>
          <a:xfrm>
            <a:off x="2936111" y="7484175"/>
            <a:ext cx="6319776" cy="584775"/>
          </a:xfrm>
          <a:prstGeom prst="rect">
            <a:avLst/>
          </a:prstGeom>
          <a:solidFill>
            <a:srgbClr val="C00000"/>
          </a:solidFill>
        </p:spPr>
        <p:txBody>
          <a:bodyPr wrap="square">
            <a:spAutoFit/>
          </a:bodyPr>
          <a:lstStyle/>
          <a:p>
            <a:pPr algn="ctr" rtl="1"/>
            <a:r>
              <a:rPr lang="ar-DZ" sz="32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تعريف المقاول حسب المدارس الفكرية</a:t>
            </a:r>
            <a:endParaRPr lang="fr-FR" sz="3200" dirty="0">
              <a:solidFill>
                <a:schemeClr val="bg1"/>
              </a:solidFill>
              <a:latin typeface="Aljazeera" panose="02000000000000000000" pitchFamily="2" charset="-78"/>
              <a:cs typeface="Aljazeera" panose="02000000000000000000" pitchFamily="2" charset="-78"/>
            </a:endParaRPr>
          </a:p>
        </p:txBody>
      </p:sp>
      <p:pic>
        <p:nvPicPr>
          <p:cNvPr id="2" name="ElevenLabs_2024-07-08T10_21_46_Sarah_pre_s50_sb75_se0_b_m2">
            <a:hlinkClick r:id="" action="ppaction://media"/>
            <a:extLst>
              <a:ext uri="{FF2B5EF4-FFF2-40B4-BE49-F238E27FC236}">
                <a16:creationId xmlns:a16="http://schemas.microsoft.com/office/drawing/2014/main" id="{BAC91FF5-940D-A112-B5D3-9BD723419E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487" y="2941637"/>
            <a:ext cx="487363" cy="487363"/>
          </a:xfrm>
          <a:prstGeom prst="rect">
            <a:avLst/>
          </a:prstGeom>
        </p:spPr>
      </p:pic>
    </p:spTree>
    <p:extLst>
      <p:ext uri="{BB962C8B-B14F-4D97-AF65-F5344CB8AC3E}">
        <p14:creationId xmlns:p14="http://schemas.microsoft.com/office/powerpoint/2010/main" val="2077542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11" name="ZoneTexte 10">
            <a:extLst>
              <a:ext uri="{FF2B5EF4-FFF2-40B4-BE49-F238E27FC236}">
                <a16:creationId xmlns:a16="http://schemas.microsoft.com/office/drawing/2014/main" id="{932F4BE5-961D-0357-9E3D-50BEF85D4BD4}"/>
              </a:ext>
            </a:extLst>
          </p:cNvPr>
          <p:cNvSpPr txBox="1"/>
          <p:nvPr/>
        </p:nvSpPr>
        <p:spPr>
          <a:xfrm>
            <a:off x="405847" y="-4893890"/>
            <a:ext cx="11380303" cy="3785652"/>
          </a:xfrm>
          <a:prstGeom prst="rect">
            <a:avLst/>
          </a:prstGeom>
          <a:noFill/>
        </p:spPr>
        <p:txBody>
          <a:bodyPr wrap="square">
            <a:spAutoFit/>
          </a:bodyPr>
          <a:lstStyle/>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وتعد الريادية ظاهرة معقدة ومتعددة الأبعاد ويعتمد التعريف الحديث لمفهومها على الإطار والمنظور الذي يتم من خلاله تناول معناها، فقد ينبثق المفهوم عن منظور اجتماعي، اقتصادي، إداري.....ولا يخضع لتعريف موحد فهي غير مرتبطة بوظيفة أو مهنة أو علم معين. لذا فإن تعريف المقاول (الريادي) جاء معبر عنه وفق المدارس الفكرية كالتالي: </a:t>
            </a:r>
            <a:endParaRPr lang="fr-FR" sz="4000" dirty="0">
              <a:solidFill>
                <a:srgbClr val="002060"/>
              </a:solidFill>
              <a:latin typeface="Aljazeera" panose="02000000000000000000" pitchFamily="2" charset="-78"/>
              <a:cs typeface="Aljazeera" panose="02000000000000000000" pitchFamily="2" charset="-78"/>
            </a:endParaRPr>
          </a:p>
        </p:txBody>
      </p:sp>
      <p:sp>
        <p:nvSpPr>
          <p:cNvPr id="22" name="Rectangle 21">
            <a:extLst>
              <a:ext uri="{FF2B5EF4-FFF2-40B4-BE49-F238E27FC236}">
                <a16:creationId xmlns:a16="http://schemas.microsoft.com/office/drawing/2014/main" id="{0A2B4400-4402-B424-7916-8E14AD9FE519}"/>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3C718CEA-ECC5-38E2-C3D6-F27EB6A9EC6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CC57F2EC-DA4F-BB5D-8982-638C8B1D18F2}"/>
              </a:ext>
            </a:extLst>
          </p:cNvPr>
          <p:cNvSpPr txBox="1"/>
          <p:nvPr/>
        </p:nvSpPr>
        <p:spPr>
          <a:xfrm>
            <a:off x="2936110" y="946215"/>
            <a:ext cx="6319776" cy="584775"/>
          </a:xfrm>
          <a:prstGeom prst="rect">
            <a:avLst/>
          </a:prstGeom>
          <a:solidFill>
            <a:srgbClr val="C00000"/>
          </a:solidFill>
        </p:spPr>
        <p:txBody>
          <a:bodyPr wrap="square">
            <a:spAutoFit/>
          </a:bodyPr>
          <a:lstStyle/>
          <a:p>
            <a:pPr algn="ctr" rtl="1"/>
            <a:r>
              <a:rPr lang="ar-DZ" sz="32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تعريف المقاول حسب المدارس الفكرية</a:t>
            </a:r>
            <a:endParaRPr lang="fr-FR" sz="3200" dirty="0">
              <a:solidFill>
                <a:schemeClr val="bg1"/>
              </a:solidFill>
              <a:latin typeface="Aljazeera" panose="02000000000000000000" pitchFamily="2" charset="-78"/>
              <a:cs typeface="Aljazeera" panose="02000000000000000000" pitchFamily="2" charset="-78"/>
            </a:endParaRPr>
          </a:p>
        </p:txBody>
      </p:sp>
      <p:sp>
        <p:nvSpPr>
          <p:cNvPr id="24" name="Rectangle : avec coins arrondis en haut 23">
            <a:extLst>
              <a:ext uri="{FF2B5EF4-FFF2-40B4-BE49-F238E27FC236}">
                <a16:creationId xmlns:a16="http://schemas.microsoft.com/office/drawing/2014/main" id="{80ED16B3-C1DE-EE9C-CC31-F1BA79562CC5}"/>
              </a:ext>
            </a:extLst>
          </p:cNvPr>
          <p:cNvSpPr/>
          <p:nvPr/>
        </p:nvSpPr>
        <p:spPr>
          <a:xfrm>
            <a:off x="9262135" y="1937642"/>
            <a:ext cx="2776694" cy="1954948"/>
          </a:xfrm>
          <a:prstGeom prst="round2SameRect">
            <a:avLst/>
          </a:prstGeom>
          <a:solidFill>
            <a:srgbClr val="7030A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 forme 24">
            <a:extLst>
              <a:ext uri="{FF2B5EF4-FFF2-40B4-BE49-F238E27FC236}">
                <a16:creationId xmlns:a16="http://schemas.microsoft.com/office/drawing/2014/main" id="{1280372F-4339-B1B3-EFE7-88A137DFB3A3}"/>
              </a:ext>
            </a:extLst>
          </p:cNvPr>
          <p:cNvSpPr/>
          <p:nvPr/>
        </p:nvSpPr>
        <p:spPr>
          <a:xfrm rot="10800000">
            <a:off x="9262134" y="2556384"/>
            <a:ext cx="2776693" cy="3973264"/>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6" name="ZoneTexte 25">
            <a:extLst>
              <a:ext uri="{FF2B5EF4-FFF2-40B4-BE49-F238E27FC236}">
                <a16:creationId xmlns:a16="http://schemas.microsoft.com/office/drawing/2014/main" id="{824D1AB1-EDE4-233C-1C5D-075CE795E3E5}"/>
              </a:ext>
            </a:extLst>
          </p:cNvPr>
          <p:cNvSpPr txBox="1"/>
          <p:nvPr/>
        </p:nvSpPr>
        <p:spPr>
          <a:xfrm>
            <a:off x="9231767" y="1807862"/>
            <a:ext cx="2766233" cy="769441"/>
          </a:xfrm>
          <a:prstGeom prst="rect">
            <a:avLst/>
          </a:prstGeom>
          <a:noFill/>
        </p:spPr>
        <p:txBody>
          <a:bodyPr wrap="square" rtlCol="0">
            <a:spAutoFit/>
          </a:bodyPr>
          <a:lstStyle/>
          <a:p>
            <a:pPr algn="ctr" rtl="1">
              <a:lnSpc>
                <a:spcPct val="150000"/>
              </a:lnSpc>
            </a:pPr>
            <a:r>
              <a:rPr lang="ar-DZ" sz="3200" dirty="0">
                <a:solidFill>
                  <a:schemeClr val="bg1"/>
                </a:solidFill>
                <a:latin typeface="Aljazeera" panose="02000000000000000000" pitchFamily="2" charset="-78"/>
                <a:ea typeface="Calibri" panose="020F0502020204030204" pitchFamily="34" charset="0"/>
                <a:cs typeface="Aljazeera" panose="02000000000000000000" pitchFamily="2" charset="-78"/>
              </a:rPr>
              <a:t>المدرسة العمليات</a:t>
            </a:r>
            <a:endParaRPr lang="ar-DZ" sz="3200" dirty="0">
              <a:solidFill>
                <a:schemeClr val="bg1"/>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27" name="ZoneTexte 26">
            <a:extLst>
              <a:ext uri="{FF2B5EF4-FFF2-40B4-BE49-F238E27FC236}">
                <a16:creationId xmlns:a16="http://schemas.microsoft.com/office/drawing/2014/main" id="{BDE5C64E-0E57-A7DF-E596-E39B06E8BAA2}"/>
              </a:ext>
            </a:extLst>
          </p:cNvPr>
          <p:cNvSpPr txBox="1"/>
          <p:nvPr/>
        </p:nvSpPr>
        <p:spPr>
          <a:xfrm>
            <a:off x="9242073" y="3689275"/>
            <a:ext cx="2776694" cy="2862322"/>
          </a:xfrm>
          <a:prstGeom prst="rect">
            <a:avLst/>
          </a:prstGeom>
          <a:noFill/>
        </p:spPr>
        <p:txBody>
          <a:bodyPr wrap="square" rtlCol="0">
            <a:spAutoFit/>
          </a:bodyPr>
          <a:lstStyle/>
          <a:p>
            <a:pPr algn="ctr" rtl="1"/>
            <a:r>
              <a:rPr lang="ar-DZ" sz="3000" dirty="0">
                <a:latin typeface="Aljazeera" panose="02000000000000000000" pitchFamily="2" charset="-78"/>
                <a:ea typeface="Calibri" panose="020F0502020204030204" pitchFamily="34" charset="0"/>
                <a:cs typeface="Aljazeera" panose="02000000000000000000" pitchFamily="2" charset="-78"/>
              </a:rPr>
              <a:t>يعرف الريادي بأنه الشخص الذي يقوم بتطوير واستغلال الفرص، وإنشاء المؤسسة من اجل الاستغلال</a:t>
            </a:r>
            <a:endParaRPr lang="fr-FR" sz="3000" dirty="0">
              <a:latin typeface="Aljazeera" panose="02000000000000000000" pitchFamily="2" charset="-78"/>
              <a:cs typeface="Aljazeera" panose="02000000000000000000" pitchFamily="2" charset="-78"/>
            </a:endParaRPr>
          </a:p>
        </p:txBody>
      </p:sp>
      <p:sp>
        <p:nvSpPr>
          <p:cNvPr id="32" name="Rectangle : avec coins arrondis en haut 31">
            <a:extLst>
              <a:ext uri="{FF2B5EF4-FFF2-40B4-BE49-F238E27FC236}">
                <a16:creationId xmlns:a16="http://schemas.microsoft.com/office/drawing/2014/main" id="{4CF9C7A6-5765-925E-556B-5B9353ACE551}"/>
              </a:ext>
            </a:extLst>
          </p:cNvPr>
          <p:cNvSpPr/>
          <p:nvPr/>
        </p:nvSpPr>
        <p:spPr>
          <a:xfrm>
            <a:off x="6254775" y="1938326"/>
            <a:ext cx="2776694" cy="1954948"/>
          </a:xfrm>
          <a:prstGeom prst="round2SameRect">
            <a:avLst/>
          </a:prstGeom>
          <a:solidFill>
            <a:srgbClr val="FFC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 forme 32">
            <a:extLst>
              <a:ext uri="{FF2B5EF4-FFF2-40B4-BE49-F238E27FC236}">
                <a16:creationId xmlns:a16="http://schemas.microsoft.com/office/drawing/2014/main" id="{DB1B0204-2C7E-DF12-18E6-2AC7FD697F9B}"/>
              </a:ext>
            </a:extLst>
          </p:cNvPr>
          <p:cNvSpPr/>
          <p:nvPr/>
        </p:nvSpPr>
        <p:spPr>
          <a:xfrm rot="10800000">
            <a:off x="6254774" y="2557068"/>
            <a:ext cx="2776693" cy="3973264"/>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4" name="ZoneTexte 33">
            <a:extLst>
              <a:ext uri="{FF2B5EF4-FFF2-40B4-BE49-F238E27FC236}">
                <a16:creationId xmlns:a16="http://schemas.microsoft.com/office/drawing/2014/main" id="{374E6D7B-759A-E523-DEB0-B15F7F815168}"/>
              </a:ext>
            </a:extLst>
          </p:cNvPr>
          <p:cNvSpPr txBox="1"/>
          <p:nvPr/>
        </p:nvSpPr>
        <p:spPr>
          <a:xfrm>
            <a:off x="6254772" y="1829021"/>
            <a:ext cx="2746330" cy="727122"/>
          </a:xfrm>
          <a:prstGeom prst="rect">
            <a:avLst/>
          </a:prstGeom>
          <a:noFill/>
        </p:spPr>
        <p:txBody>
          <a:bodyPr wrap="square" rtlCol="0">
            <a:spAutoFit/>
          </a:bodyPr>
          <a:lstStyle/>
          <a:p>
            <a:pPr algn="ctr" rtl="1">
              <a:lnSpc>
                <a:spcPct val="150000"/>
              </a:lnSpc>
            </a:pPr>
            <a:r>
              <a:rPr lang="ar-DZ" sz="3000" dirty="0">
                <a:latin typeface="Aljazeera" panose="02000000000000000000" pitchFamily="2" charset="-78"/>
                <a:ea typeface="Calibri" panose="020F0502020204030204" pitchFamily="34" charset="0"/>
                <a:cs typeface="Aljazeera" panose="02000000000000000000" pitchFamily="2" charset="-78"/>
              </a:rPr>
              <a:t>المدرسة الاقتصادية</a:t>
            </a:r>
            <a:endParaRPr lang="ar-DZ" sz="30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35" name="ZoneTexte 34">
            <a:extLst>
              <a:ext uri="{FF2B5EF4-FFF2-40B4-BE49-F238E27FC236}">
                <a16:creationId xmlns:a16="http://schemas.microsoft.com/office/drawing/2014/main" id="{1BCD73CC-85C9-74D9-2542-C0C3F7177F74}"/>
              </a:ext>
            </a:extLst>
          </p:cNvPr>
          <p:cNvSpPr txBox="1"/>
          <p:nvPr/>
        </p:nvSpPr>
        <p:spPr>
          <a:xfrm>
            <a:off x="6224408" y="4062481"/>
            <a:ext cx="2776694" cy="2400657"/>
          </a:xfrm>
          <a:prstGeom prst="rect">
            <a:avLst/>
          </a:prstGeom>
          <a:noFill/>
        </p:spPr>
        <p:txBody>
          <a:bodyPr wrap="square" rtlCol="0">
            <a:spAutoFit/>
          </a:bodyPr>
          <a:lstStyle/>
          <a:p>
            <a:pPr algn="ctr" rtl="1"/>
            <a:r>
              <a:rPr lang="ar-DZ" sz="3000" dirty="0">
                <a:latin typeface="Aljazeera" panose="02000000000000000000" pitchFamily="2" charset="-78"/>
                <a:ea typeface="Calibri" panose="020F0502020204030204" pitchFamily="34" charset="0"/>
                <a:cs typeface="Aljazeera" panose="02000000000000000000" pitchFamily="2" charset="-78"/>
              </a:rPr>
              <a:t>الريادي متخصص في استعمال الحدس لاتخاذ القرارات المرتبطة باستغلال الموارد النادرة</a:t>
            </a:r>
            <a:endParaRPr lang="fr-FR" sz="3000" dirty="0">
              <a:latin typeface="Aljazeera" panose="02000000000000000000" pitchFamily="2" charset="-78"/>
              <a:cs typeface="Aljazeera" panose="02000000000000000000" pitchFamily="2" charset="-78"/>
            </a:endParaRPr>
          </a:p>
        </p:txBody>
      </p:sp>
      <p:sp>
        <p:nvSpPr>
          <p:cNvPr id="36" name="Rectangle : avec coins arrondis en haut 35">
            <a:extLst>
              <a:ext uri="{FF2B5EF4-FFF2-40B4-BE49-F238E27FC236}">
                <a16:creationId xmlns:a16="http://schemas.microsoft.com/office/drawing/2014/main" id="{0B18338C-986A-3189-2187-DA952B113471}"/>
              </a:ext>
            </a:extLst>
          </p:cNvPr>
          <p:cNvSpPr/>
          <p:nvPr/>
        </p:nvSpPr>
        <p:spPr>
          <a:xfrm>
            <a:off x="3217049" y="1937642"/>
            <a:ext cx="2776694" cy="1954948"/>
          </a:xfrm>
          <a:prstGeom prst="round2SameRect">
            <a:avLst/>
          </a:prstGeom>
          <a:solidFill>
            <a:srgbClr val="A5C24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orme libre : forme 36">
            <a:extLst>
              <a:ext uri="{FF2B5EF4-FFF2-40B4-BE49-F238E27FC236}">
                <a16:creationId xmlns:a16="http://schemas.microsoft.com/office/drawing/2014/main" id="{EEADE9A9-B232-03C9-38C2-69304797434C}"/>
              </a:ext>
            </a:extLst>
          </p:cNvPr>
          <p:cNvSpPr/>
          <p:nvPr/>
        </p:nvSpPr>
        <p:spPr>
          <a:xfrm rot="10800000">
            <a:off x="3217048" y="2556384"/>
            <a:ext cx="2776693" cy="3973264"/>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8" name="ZoneTexte 37">
            <a:extLst>
              <a:ext uri="{FF2B5EF4-FFF2-40B4-BE49-F238E27FC236}">
                <a16:creationId xmlns:a16="http://schemas.microsoft.com/office/drawing/2014/main" id="{E8E82CF7-8EA5-0472-42F7-8FA57530BBD1}"/>
              </a:ext>
            </a:extLst>
          </p:cNvPr>
          <p:cNvSpPr txBox="1"/>
          <p:nvPr/>
        </p:nvSpPr>
        <p:spPr>
          <a:xfrm>
            <a:off x="3197143" y="1807861"/>
            <a:ext cx="2766233" cy="769441"/>
          </a:xfrm>
          <a:prstGeom prst="rect">
            <a:avLst/>
          </a:prstGeom>
          <a:noFill/>
        </p:spPr>
        <p:txBody>
          <a:bodyPr wrap="square" rtlCol="0">
            <a:spAutoFit/>
          </a:bodyPr>
          <a:lstStyle/>
          <a:p>
            <a:pPr algn="ctr" rtl="1">
              <a:lnSpc>
                <a:spcPct val="150000"/>
              </a:lnSpc>
            </a:pPr>
            <a:r>
              <a:rPr lang="ar-DZ" sz="3200" dirty="0">
                <a:latin typeface="Aljazeera" panose="02000000000000000000" pitchFamily="2" charset="-78"/>
                <a:ea typeface="Calibri" panose="020F0502020204030204" pitchFamily="34" charset="0"/>
                <a:cs typeface="Aljazeera" panose="02000000000000000000" pitchFamily="2" charset="-78"/>
              </a:rPr>
              <a:t>المدرسة السلوكية</a:t>
            </a:r>
            <a:endParaRPr lang="ar-DZ" sz="32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39" name="ZoneTexte 38">
            <a:extLst>
              <a:ext uri="{FF2B5EF4-FFF2-40B4-BE49-F238E27FC236}">
                <a16:creationId xmlns:a16="http://schemas.microsoft.com/office/drawing/2014/main" id="{08089447-9083-A2C1-1C57-806DA3CAF794}"/>
              </a:ext>
            </a:extLst>
          </p:cNvPr>
          <p:cNvSpPr txBox="1"/>
          <p:nvPr/>
        </p:nvSpPr>
        <p:spPr>
          <a:xfrm>
            <a:off x="3227077" y="3710434"/>
            <a:ext cx="2776694" cy="2862322"/>
          </a:xfrm>
          <a:prstGeom prst="rect">
            <a:avLst/>
          </a:prstGeom>
          <a:noFill/>
        </p:spPr>
        <p:txBody>
          <a:bodyPr wrap="square" rtlCol="0">
            <a:spAutoFit/>
          </a:bodyPr>
          <a:lstStyle/>
          <a:p>
            <a:pPr algn="ctr" rtl="1"/>
            <a:r>
              <a:rPr lang="ar-DZ" sz="3000" dirty="0">
                <a:latin typeface="Aljazeera" panose="02000000000000000000" pitchFamily="2" charset="-78"/>
                <a:ea typeface="Calibri" panose="020F0502020204030204" pitchFamily="34" charset="0"/>
                <a:cs typeface="Aljazeera" panose="02000000000000000000" pitchFamily="2" charset="-78"/>
              </a:rPr>
              <a:t>يعرف الريادي بأنه الشخص الذي يقوم بمجموعة من الأنشطة بطريقة مناسبة من اجل إنشاء المؤسسة</a:t>
            </a:r>
            <a:endParaRPr lang="fr-FR" sz="3000" dirty="0">
              <a:latin typeface="Aljazeera" panose="02000000000000000000" pitchFamily="2" charset="-78"/>
              <a:cs typeface="Aljazeera" panose="02000000000000000000" pitchFamily="2" charset="-78"/>
            </a:endParaRPr>
          </a:p>
        </p:txBody>
      </p:sp>
      <p:sp>
        <p:nvSpPr>
          <p:cNvPr id="40" name="Rectangle : avec coins arrondis en haut 39">
            <a:extLst>
              <a:ext uri="{FF2B5EF4-FFF2-40B4-BE49-F238E27FC236}">
                <a16:creationId xmlns:a16="http://schemas.microsoft.com/office/drawing/2014/main" id="{D4AF6D20-7A68-6396-7AC7-14E8E57B3294}"/>
              </a:ext>
            </a:extLst>
          </p:cNvPr>
          <p:cNvSpPr/>
          <p:nvPr/>
        </p:nvSpPr>
        <p:spPr>
          <a:xfrm>
            <a:off x="159418" y="1937643"/>
            <a:ext cx="2776694" cy="1954948"/>
          </a:xfrm>
          <a:prstGeom prst="round2SameRect">
            <a:avLst/>
          </a:prstGeom>
          <a:solidFill>
            <a:srgbClr val="FF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orme libre : forme 40">
            <a:extLst>
              <a:ext uri="{FF2B5EF4-FFF2-40B4-BE49-F238E27FC236}">
                <a16:creationId xmlns:a16="http://schemas.microsoft.com/office/drawing/2014/main" id="{3B2B9F2B-DEDC-FC53-A725-6942F5AC2508}"/>
              </a:ext>
            </a:extLst>
          </p:cNvPr>
          <p:cNvSpPr/>
          <p:nvPr/>
        </p:nvSpPr>
        <p:spPr>
          <a:xfrm rot="10800000">
            <a:off x="159417" y="2556385"/>
            <a:ext cx="2776693" cy="3973264"/>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42" name="ZoneTexte 41">
            <a:extLst>
              <a:ext uri="{FF2B5EF4-FFF2-40B4-BE49-F238E27FC236}">
                <a16:creationId xmlns:a16="http://schemas.microsoft.com/office/drawing/2014/main" id="{2711A39D-FAFE-867F-87CF-95F1C874AC92}"/>
              </a:ext>
            </a:extLst>
          </p:cNvPr>
          <p:cNvSpPr txBox="1"/>
          <p:nvPr/>
        </p:nvSpPr>
        <p:spPr>
          <a:xfrm>
            <a:off x="139512" y="1762033"/>
            <a:ext cx="2766233" cy="769441"/>
          </a:xfrm>
          <a:prstGeom prst="rect">
            <a:avLst/>
          </a:prstGeom>
          <a:noFill/>
        </p:spPr>
        <p:txBody>
          <a:bodyPr wrap="square" rtlCol="0">
            <a:spAutoFit/>
          </a:bodyPr>
          <a:lstStyle/>
          <a:p>
            <a:pPr algn="ctr" rtl="1">
              <a:lnSpc>
                <a:spcPct val="150000"/>
              </a:lnSpc>
            </a:pPr>
            <a:r>
              <a:rPr lang="ar-DZ" sz="3200" dirty="0">
                <a:latin typeface="Aljazeera" panose="02000000000000000000" pitchFamily="2" charset="-78"/>
                <a:ea typeface="Calibri" panose="020F0502020204030204" pitchFamily="34" charset="0"/>
                <a:cs typeface="Aljazeera" panose="02000000000000000000" pitchFamily="2" charset="-78"/>
              </a:rPr>
              <a:t>المدرسة النفسية</a:t>
            </a:r>
            <a:endParaRPr lang="ar-DZ" sz="32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43" name="ZoneTexte 42">
            <a:extLst>
              <a:ext uri="{FF2B5EF4-FFF2-40B4-BE49-F238E27FC236}">
                <a16:creationId xmlns:a16="http://schemas.microsoft.com/office/drawing/2014/main" id="{A93892A9-4EFD-D6B0-3122-CD16E9E03A9D}"/>
              </a:ext>
            </a:extLst>
          </p:cNvPr>
          <p:cNvSpPr txBox="1"/>
          <p:nvPr/>
        </p:nvSpPr>
        <p:spPr>
          <a:xfrm>
            <a:off x="159416" y="4326527"/>
            <a:ext cx="2776694" cy="2112117"/>
          </a:xfrm>
          <a:prstGeom prst="rect">
            <a:avLst/>
          </a:prstGeom>
          <a:noFill/>
        </p:spPr>
        <p:txBody>
          <a:bodyPr wrap="square" rtlCol="0">
            <a:spAutoFit/>
          </a:bodyPr>
          <a:lstStyle/>
          <a:p>
            <a:pPr algn="ctr" rtl="1">
              <a:lnSpc>
                <a:spcPct val="150000"/>
              </a:lnSpc>
            </a:pPr>
            <a:r>
              <a:rPr lang="ar-DZ" sz="3000" dirty="0">
                <a:latin typeface="Aljazeera" panose="02000000000000000000" pitchFamily="2" charset="-78"/>
                <a:ea typeface="Calibri" panose="020F0502020204030204" pitchFamily="34" charset="0"/>
                <a:cs typeface="Aljazeera" panose="02000000000000000000" pitchFamily="2" charset="-78"/>
              </a:rPr>
              <a:t>يعرف الريادي على أساس مجموعة من السمات النفسية.</a:t>
            </a:r>
            <a:endParaRPr lang="fr-FR" sz="3000" dirty="0">
              <a:latin typeface="Aljazeera" panose="02000000000000000000" pitchFamily="2" charset="-78"/>
              <a:cs typeface="Aljazeera" panose="02000000000000000000" pitchFamily="2" charset="-78"/>
            </a:endParaRPr>
          </a:p>
        </p:txBody>
      </p:sp>
      <p:sp>
        <p:nvSpPr>
          <p:cNvPr id="45" name="ZoneTexte 44">
            <a:extLst>
              <a:ext uri="{FF2B5EF4-FFF2-40B4-BE49-F238E27FC236}">
                <a16:creationId xmlns:a16="http://schemas.microsoft.com/office/drawing/2014/main" id="{22FEEEC0-7EAD-F14E-D9D1-FD17F14BD26F}"/>
              </a:ext>
            </a:extLst>
          </p:cNvPr>
          <p:cNvSpPr txBox="1"/>
          <p:nvPr/>
        </p:nvSpPr>
        <p:spPr>
          <a:xfrm>
            <a:off x="9327590" y="3143767"/>
            <a:ext cx="2685594" cy="461665"/>
          </a:xfrm>
          <a:prstGeom prst="rect">
            <a:avLst/>
          </a:prstGeom>
          <a:noFill/>
        </p:spPr>
        <p:txBody>
          <a:bodyPr wrap="square">
            <a:spAutoFit/>
          </a:bodyPr>
          <a:lstStyle/>
          <a:p>
            <a:pPr algn="ctr"/>
            <a:r>
              <a:rPr lang="fr-FR" sz="2400" dirty="0">
                <a:solidFill>
                  <a:srgbClr val="FF0000"/>
                </a:solidFill>
                <a:effectLst/>
                <a:latin typeface="Adobe Garamond Pro Bold" panose="02020702060506020403" pitchFamily="18" charset="0"/>
                <a:ea typeface="Calibri" panose="020F0502020204030204" pitchFamily="34" charset="0"/>
              </a:rPr>
              <a:t>Bugrave et Hofer</a:t>
            </a:r>
            <a:endParaRPr lang="fr-FR" sz="2400" dirty="0">
              <a:latin typeface="Adobe Garamond Pro Bold" panose="02020702060506020403" pitchFamily="18" charset="0"/>
            </a:endParaRPr>
          </a:p>
        </p:txBody>
      </p:sp>
      <p:sp>
        <p:nvSpPr>
          <p:cNvPr id="46" name="ZoneTexte 45">
            <a:extLst>
              <a:ext uri="{FF2B5EF4-FFF2-40B4-BE49-F238E27FC236}">
                <a16:creationId xmlns:a16="http://schemas.microsoft.com/office/drawing/2014/main" id="{CEABA3AA-885C-8234-9941-0CE1BF676A5C}"/>
              </a:ext>
            </a:extLst>
          </p:cNvPr>
          <p:cNvSpPr txBox="1"/>
          <p:nvPr/>
        </p:nvSpPr>
        <p:spPr>
          <a:xfrm>
            <a:off x="6304665" y="3143767"/>
            <a:ext cx="2685594" cy="461665"/>
          </a:xfrm>
          <a:prstGeom prst="rect">
            <a:avLst/>
          </a:prstGeom>
          <a:noFill/>
        </p:spPr>
        <p:txBody>
          <a:bodyPr wrap="square">
            <a:spAutoFit/>
          </a:bodyPr>
          <a:lstStyle/>
          <a:p>
            <a:pPr algn="ctr"/>
            <a:r>
              <a:rPr lang="fr-FR" sz="2400" dirty="0">
                <a:solidFill>
                  <a:srgbClr val="FF0000"/>
                </a:solidFill>
                <a:effectLst/>
                <a:latin typeface="Adobe Garamond Pro Bold" panose="02020702060506020403" pitchFamily="18" charset="0"/>
                <a:ea typeface="Calibri" panose="020F0502020204030204" pitchFamily="34" charset="0"/>
              </a:rPr>
              <a:t>Casson (1991)</a:t>
            </a:r>
            <a:endParaRPr lang="fr-FR" sz="2400" dirty="0">
              <a:latin typeface="Adobe Garamond Pro Bold" panose="02020702060506020403" pitchFamily="18" charset="0"/>
            </a:endParaRPr>
          </a:p>
        </p:txBody>
      </p:sp>
      <p:sp>
        <p:nvSpPr>
          <p:cNvPr id="47" name="ZoneTexte 46">
            <a:extLst>
              <a:ext uri="{FF2B5EF4-FFF2-40B4-BE49-F238E27FC236}">
                <a16:creationId xmlns:a16="http://schemas.microsoft.com/office/drawing/2014/main" id="{9440F6CB-0C2F-8901-4040-42A6B5987AA3}"/>
              </a:ext>
            </a:extLst>
          </p:cNvPr>
          <p:cNvSpPr txBox="1"/>
          <p:nvPr/>
        </p:nvSpPr>
        <p:spPr>
          <a:xfrm>
            <a:off x="3232232" y="3143767"/>
            <a:ext cx="2685594" cy="461665"/>
          </a:xfrm>
          <a:prstGeom prst="rect">
            <a:avLst/>
          </a:prstGeom>
          <a:noFill/>
        </p:spPr>
        <p:txBody>
          <a:bodyPr wrap="square">
            <a:spAutoFit/>
          </a:bodyPr>
          <a:lstStyle/>
          <a:p>
            <a:pPr algn="ctr"/>
            <a:r>
              <a:rPr lang="fr-FR" sz="2400" dirty="0">
                <a:solidFill>
                  <a:srgbClr val="FF0000"/>
                </a:solidFill>
                <a:effectLst/>
                <a:latin typeface="Adobe Garamond Pro Bold" panose="02020702060506020403" pitchFamily="18" charset="0"/>
                <a:ea typeface="Calibri" panose="020F0502020204030204" pitchFamily="34" charset="0"/>
              </a:rPr>
              <a:t>Gartner (1988)</a:t>
            </a:r>
            <a:endParaRPr lang="fr-FR" sz="2400" dirty="0">
              <a:latin typeface="Adobe Garamond Pro Bold" panose="02020702060506020403" pitchFamily="18" charset="0"/>
            </a:endParaRPr>
          </a:p>
        </p:txBody>
      </p:sp>
      <p:sp>
        <p:nvSpPr>
          <p:cNvPr id="48" name="ZoneTexte 47">
            <a:extLst>
              <a:ext uri="{FF2B5EF4-FFF2-40B4-BE49-F238E27FC236}">
                <a16:creationId xmlns:a16="http://schemas.microsoft.com/office/drawing/2014/main" id="{7DB55E8A-9E4D-F3F4-61C0-4E36B719A49C}"/>
              </a:ext>
            </a:extLst>
          </p:cNvPr>
          <p:cNvSpPr txBox="1"/>
          <p:nvPr/>
        </p:nvSpPr>
        <p:spPr>
          <a:xfrm>
            <a:off x="204966" y="3193961"/>
            <a:ext cx="2685594" cy="830997"/>
          </a:xfrm>
          <a:prstGeom prst="rect">
            <a:avLst/>
          </a:prstGeom>
          <a:noFill/>
        </p:spPr>
        <p:txBody>
          <a:bodyPr wrap="square">
            <a:spAutoFit/>
          </a:bodyPr>
          <a:lstStyle/>
          <a:p>
            <a:pPr algn="ctr"/>
            <a:r>
              <a:rPr lang="fr-FR" sz="2400" dirty="0">
                <a:solidFill>
                  <a:srgbClr val="FF0000"/>
                </a:solidFill>
                <a:effectLst/>
                <a:latin typeface="Adobe Garamond Pro Bold" panose="02020702060506020403" pitchFamily="18" charset="0"/>
                <a:ea typeface="Calibri" panose="020F0502020204030204" pitchFamily="34" charset="0"/>
              </a:rPr>
              <a:t>Shaver et Scott (1991)</a:t>
            </a:r>
            <a:endParaRPr lang="fr-FR" sz="2400" dirty="0">
              <a:latin typeface="Adobe Garamond Pro Bold" panose="02020702060506020403" pitchFamily="18" charset="0"/>
            </a:endParaRPr>
          </a:p>
        </p:txBody>
      </p:sp>
      <p:sp>
        <p:nvSpPr>
          <p:cNvPr id="4" name="ZoneTexte 3">
            <a:extLst>
              <a:ext uri="{FF2B5EF4-FFF2-40B4-BE49-F238E27FC236}">
                <a16:creationId xmlns:a16="http://schemas.microsoft.com/office/drawing/2014/main" id="{4C41D4C8-AE99-ADF4-F35E-982EE16F2FD0}"/>
              </a:ext>
            </a:extLst>
          </p:cNvPr>
          <p:cNvSpPr txBox="1"/>
          <p:nvPr/>
        </p:nvSpPr>
        <p:spPr>
          <a:xfrm>
            <a:off x="13407746" y="-3307110"/>
            <a:ext cx="6319776" cy="5401479"/>
          </a:xfrm>
          <a:prstGeom prst="rect">
            <a:avLst/>
          </a:prstGeom>
          <a:noFill/>
        </p:spPr>
        <p:txBody>
          <a:bodyPr wrap="square">
            <a:spAutoFit/>
          </a:bodyPr>
          <a:lstStyle/>
          <a:p>
            <a:pPr algn="ctr" rtl="1"/>
            <a:r>
              <a:rPr lang="fr-FR" sz="115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2</a:t>
            </a:r>
            <a:r>
              <a:rPr lang="ar-DZ" sz="115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عقلية المقاول وخصائصه</a:t>
            </a:r>
            <a:endParaRPr lang="fr-FR" sz="115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5" name="Image 4">
            <a:extLst>
              <a:ext uri="{FF2B5EF4-FFF2-40B4-BE49-F238E27FC236}">
                <a16:creationId xmlns:a16="http://schemas.microsoft.com/office/drawing/2014/main" id="{3AA4D418-1D13-9F38-8B9C-8EA4B77F3A4E}"/>
              </a:ext>
            </a:extLst>
          </p:cNvPr>
          <p:cNvPicPr>
            <a:picLocks noChangeAspect="1"/>
          </p:cNvPicPr>
          <p:nvPr/>
        </p:nvPicPr>
        <p:blipFill>
          <a:blip r:embed="rId12"/>
          <a:stretch>
            <a:fillRect/>
          </a:stretch>
        </p:blipFill>
        <p:spPr>
          <a:xfrm>
            <a:off x="-6503454" y="6023494"/>
            <a:ext cx="4876800" cy="4876800"/>
          </a:xfrm>
          <a:prstGeom prst="rect">
            <a:avLst/>
          </a:prstGeom>
        </p:spPr>
      </p:pic>
      <p:pic>
        <p:nvPicPr>
          <p:cNvPr id="2" name="ElevenLabs_2024-07-08T10_22_59_Sarah_pre_s50_sb75_se0_b_m2">
            <a:hlinkClick r:id="" action="ppaction://media"/>
            <a:extLst>
              <a:ext uri="{FF2B5EF4-FFF2-40B4-BE49-F238E27FC236}">
                <a16:creationId xmlns:a16="http://schemas.microsoft.com/office/drawing/2014/main" id="{C8B57049-CBD9-B822-283F-34BC2B6094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78075" y="2427753"/>
            <a:ext cx="487363" cy="487363"/>
          </a:xfrm>
          <a:prstGeom prst="rect">
            <a:avLst/>
          </a:prstGeom>
        </p:spPr>
      </p:pic>
      <p:pic>
        <p:nvPicPr>
          <p:cNvPr id="3" name="ElevenLabs_2024-07-08T10_34_27_Sarah_pre_s50_sb75_se0_b_m2">
            <a:hlinkClick r:id="" action="ppaction://media"/>
            <a:extLst>
              <a:ext uri="{FF2B5EF4-FFF2-40B4-BE49-F238E27FC236}">
                <a16:creationId xmlns:a16="http://schemas.microsoft.com/office/drawing/2014/main" id="{25478017-4CD6-A04D-24BA-73211D8098B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190779" y="3537595"/>
            <a:ext cx="487363" cy="487363"/>
          </a:xfrm>
          <a:prstGeom prst="rect">
            <a:avLst/>
          </a:prstGeom>
        </p:spPr>
      </p:pic>
      <p:pic>
        <p:nvPicPr>
          <p:cNvPr id="6" name="ElevenLabs_2024-07-08T10_35_33_Sarah_pre_s50_sb75_se0_b_m2">
            <a:hlinkClick r:id="" action="ppaction://media"/>
            <a:extLst>
              <a:ext uri="{FF2B5EF4-FFF2-40B4-BE49-F238E27FC236}">
                <a16:creationId xmlns:a16="http://schemas.microsoft.com/office/drawing/2014/main" id="{4AE2F1F0-5967-40F4-5F32-26BA2ACBD328}"/>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626654" y="4521966"/>
            <a:ext cx="487363" cy="487363"/>
          </a:xfrm>
          <a:prstGeom prst="rect">
            <a:avLst/>
          </a:prstGeom>
        </p:spPr>
      </p:pic>
      <p:pic>
        <p:nvPicPr>
          <p:cNvPr id="9" name="ElevenLabs_2024-07-08T11_27_10_Sarah_pre_s50_sb75_se0_b_m2">
            <a:hlinkClick r:id="" action="ppaction://media"/>
            <a:extLst>
              <a:ext uri="{FF2B5EF4-FFF2-40B4-BE49-F238E27FC236}">
                <a16:creationId xmlns:a16="http://schemas.microsoft.com/office/drawing/2014/main" id="{99F7C23A-60F1-0012-44FA-648EB380EAAF}"/>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20982" y="5526656"/>
            <a:ext cx="487363" cy="487363"/>
          </a:xfrm>
          <a:prstGeom prst="rect">
            <a:avLst/>
          </a:prstGeom>
        </p:spPr>
      </p:pic>
      <p:pic>
        <p:nvPicPr>
          <p:cNvPr id="10" name="ElevenLabs_2024-07-08T11_30_45_Sarah_pre_s50_sb75_se0_b_m2">
            <a:hlinkClick r:id="" action="ppaction://media"/>
            <a:extLst>
              <a:ext uri="{FF2B5EF4-FFF2-40B4-BE49-F238E27FC236}">
                <a16:creationId xmlns:a16="http://schemas.microsoft.com/office/drawing/2014/main" id="{5C3CB931-4DE8-7F13-430A-C5E1D08D1E72}"/>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3164064" y="5044753"/>
            <a:ext cx="487363" cy="487363"/>
          </a:xfrm>
          <a:prstGeom prst="rect">
            <a:avLst/>
          </a:prstGeom>
        </p:spPr>
      </p:pic>
    </p:spTree>
    <p:extLst>
      <p:ext uri="{BB962C8B-B14F-4D97-AF65-F5344CB8AC3E}">
        <p14:creationId xmlns:p14="http://schemas.microsoft.com/office/powerpoint/2010/main" val="4038540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21" fill="hold"/>
                                        <p:tgtEl>
                                          <p:spTgt spid="2"/>
                                        </p:tgtEl>
                                      </p:cBhvr>
                                    </p:cmd>
                                  </p:childTnLst>
                                </p:cTn>
                              </p:par>
                            </p:childTnLst>
                          </p:cTn>
                        </p:par>
                        <p:par>
                          <p:cTn id="7" fill="hold">
                            <p:stCondLst>
                              <p:cond delay="2821"/>
                            </p:stCondLst>
                            <p:childTnLst>
                              <p:par>
                                <p:cTn id="8" presetID="42"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1000" fill="hold"/>
                                        <p:tgtEl>
                                          <p:spTgt spid="2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anim calcmode="lin" valueType="num">
                                      <p:cBhvr>
                                        <p:cTn id="16" dur="1000" fill="hold"/>
                                        <p:tgtEl>
                                          <p:spTgt spid="45"/>
                                        </p:tgtEl>
                                        <p:attrNameLst>
                                          <p:attrName>ppt_x</p:attrName>
                                        </p:attrNameLst>
                                      </p:cBhvr>
                                      <p:tavLst>
                                        <p:tav tm="0">
                                          <p:val>
                                            <p:strVal val="#ppt_x"/>
                                          </p:val>
                                        </p:tav>
                                        <p:tav tm="100000">
                                          <p:val>
                                            <p:strVal val="#ppt_x"/>
                                          </p:val>
                                        </p:tav>
                                      </p:tavLst>
                                    </p:anim>
                                    <p:anim calcmode="lin" valueType="num">
                                      <p:cBhvr>
                                        <p:cTn id="17" dur="1000" fill="hold"/>
                                        <p:tgtEl>
                                          <p:spTgt spid="4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1000"/>
                                        <p:tgtEl>
                                          <p:spTgt spid="46"/>
                                        </p:tgtEl>
                                      </p:cBhvr>
                                    </p:animEffect>
                                    <p:anim calcmode="lin" valueType="num">
                                      <p:cBhvr>
                                        <p:cTn id="21" dur="1000" fill="hold"/>
                                        <p:tgtEl>
                                          <p:spTgt spid="46"/>
                                        </p:tgtEl>
                                        <p:attrNameLst>
                                          <p:attrName>ppt_x</p:attrName>
                                        </p:attrNameLst>
                                      </p:cBhvr>
                                      <p:tavLst>
                                        <p:tav tm="0">
                                          <p:val>
                                            <p:strVal val="#ppt_x"/>
                                          </p:val>
                                        </p:tav>
                                        <p:tav tm="100000">
                                          <p:val>
                                            <p:strVal val="#ppt_x"/>
                                          </p:val>
                                        </p:tav>
                                      </p:tavLst>
                                    </p:anim>
                                    <p:anim calcmode="lin" valueType="num">
                                      <p:cBhvr>
                                        <p:cTn id="22" dur="1000" fill="hold"/>
                                        <p:tgtEl>
                                          <p:spTgt spid="4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1000"/>
                                        <p:tgtEl>
                                          <p:spTgt spid="47"/>
                                        </p:tgtEl>
                                      </p:cBhvr>
                                    </p:animEffect>
                                    <p:anim calcmode="lin" valueType="num">
                                      <p:cBhvr>
                                        <p:cTn id="31" dur="1000" fill="hold"/>
                                        <p:tgtEl>
                                          <p:spTgt spid="47"/>
                                        </p:tgtEl>
                                        <p:attrNameLst>
                                          <p:attrName>ppt_x</p:attrName>
                                        </p:attrNameLst>
                                      </p:cBhvr>
                                      <p:tavLst>
                                        <p:tav tm="0">
                                          <p:val>
                                            <p:strVal val="#ppt_x"/>
                                          </p:val>
                                        </p:tav>
                                        <p:tav tm="100000">
                                          <p:val>
                                            <p:strVal val="#ppt_x"/>
                                          </p:val>
                                        </p:tav>
                                      </p:tavLst>
                                    </p:anim>
                                    <p:anim calcmode="lin" valueType="num">
                                      <p:cBhvr>
                                        <p:cTn id="32" dur="1000" fill="hold"/>
                                        <p:tgtEl>
                                          <p:spTgt spid="4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1000"/>
                                        <p:tgtEl>
                                          <p:spTgt spid="48"/>
                                        </p:tgtEl>
                                      </p:cBhvr>
                                    </p:animEffect>
                                    <p:anim calcmode="lin" valueType="num">
                                      <p:cBhvr>
                                        <p:cTn id="41" dur="1000" fill="hold"/>
                                        <p:tgtEl>
                                          <p:spTgt spid="48"/>
                                        </p:tgtEl>
                                        <p:attrNameLst>
                                          <p:attrName>ppt_x</p:attrName>
                                        </p:attrNameLst>
                                      </p:cBhvr>
                                      <p:tavLst>
                                        <p:tav tm="0">
                                          <p:val>
                                            <p:strVal val="#ppt_x"/>
                                          </p:val>
                                        </p:tav>
                                        <p:tav tm="100000">
                                          <p:val>
                                            <p:strVal val="#ppt_x"/>
                                          </p:val>
                                        </p:tav>
                                      </p:tavLst>
                                    </p:anim>
                                    <p:anim calcmode="lin" valueType="num">
                                      <p:cBhvr>
                                        <p:cTn id="42" dur="1000" fill="hold"/>
                                        <p:tgtEl>
                                          <p:spTgt spid="4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1000"/>
                                        <p:tgtEl>
                                          <p:spTgt spid="41"/>
                                        </p:tgtEl>
                                      </p:cBhvr>
                                    </p:animEffect>
                                    <p:anim calcmode="lin" valueType="num">
                                      <p:cBhvr>
                                        <p:cTn id="46" dur="1000" fill="hold"/>
                                        <p:tgtEl>
                                          <p:spTgt spid="41"/>
                                        </p:tgtEl>
                                        <p:attrNameLst>
                                          <p:attrName>ppt_x</p:attrName>
                                        </p:attrNameLst>
                                      </p:cBhvr>
                                      <p:tavLst>
                                        <p:tav tm="0">
                                          <p:val>
                                            <p:strVal val="#ppt_x"/>
                                          </p:val>
                                        </p:tav>
                                        <p:tav tm="100000">
                                          <p:val>
                                            <p:strVal val="#ppt_x"/>
                                          </p:val>
                                        </p:tav>
                                      </p:tavLst>
                                    </p:anim>
                                    <p:anim calcmode="lin" valueType="num">
                                      <p:cBhvr>
                                        <p:cTn id="47" dur="1000" fill="hold"/>
                                        <p:tgtEl>
                                          <p:spTgt spid="41"/>
                                        </p:tgtEl>
                                        <p:attrNameLst>
                                          <p:attrName>ppt_y</p:attrName>
                                        </p:attrNameLst>
                                      </p:cBhvr>
                                      <p:tavLst>
                                        <p:tav tm="0">
                                          <p:val>
                                            <p:strVal val="#ppt_y+.1"/>
                                          </p:val>
                                        </p:tav>
                                        <p:tav tm="100000">
                                          <p:val>
                                            <p:strVal val="#ppt_y"/>
                                          </p:val>
                                        </p:tav>
                                      </p:tavLst>
                                    </p:anim>
                                  </p:childTnLst>
                                </p:cTn>
                              </p:par>
                            </p:childTnLst>
                          </p:cTn>
                        </p:par>
                        <p:par>
                          <p:cTn id="48" fill="hold">
                            <p:stCondLst>
                              <p:cond delay="3821"/>
                            </p:stCondLst>
                            <p:childTnLst>
                              <p:par>
                                <p:cTn id="49" presetID="42" presetClass="entr" presetSubtype="0"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par>
                                <p:cTn id="54" presetID="1" presetClass="mediacall" presetSubtype="0" fill="hold" nodeType="withEffect">
                                  <p:stCondLst>
                                    <p:cond delay="0"/>
                                  </p:stCondLst>
                                  <p:childTnLst>
                                    <p:cmd type="call" cmd="playFrom(0.0)">
                                      <p:cBhvr>
                                        <p:cTn id="55" dur="10710" fill="hold"/>
                                        <p:tgtEl>
                                          <p:spTgt spid="3"/>
                                        </p:tgtEl>
                                      </p:cBhvr>
                                    </p:cmd>
                                  </p:childTnLst>
                                </p:cTn>
                              </p:par>
                              <p:par>
                                <p:cTn id="56" presetID="42"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childTnLst>
                          </p:cTn>
                        </p:par>
                        <p:par>
                          <p:cTn id="66" fill="hold">
                            <p:stCondLst>
                              <p:cond delay="14531"/>
                            </p:stCondLst>
                            <p:childTnLst>
                              <p:par>
                                <p:cTn id="67" presetID="42" presetClass="entr" presetSubtype="0" fill="hold" grpId="0" nodeType="after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1000"/>
                                        <p:tgtEl>
                                          <p:spTgt spid="34"/>
                                        </p:tgtEl>
                                      </p:cBhvr>
                                    </p:animEffect>
                                    <p:anim calcmode="lin" valueType="num">
                                      <p:cBhvr>
                                        <p:cTn id="70" dur="1000" fill="hold"/>
                                        <p:tgtEl>
                                          <p:spTgt spid="34"/>
                                        </p:tgtEl>
                                        <p:attrNameLst>
                                          <p:attrName>ppt_x</p:attrName>
                                        </p:attrNameLst>
                                      </p:cBhvr>
                                      <p:tavLst>
                                        <p:tav tm="0">
                                          <p:val>
                                            <p:strVal val="#ppt_x"/>
                                          </p:val>
                                        </p:tav>
                                        <p:tav tm="100000">
                                          <p:val>
                                            <p:strVal val="#ppt_x"/>
                                          </p:val>
                                        </p:tav>
                                      </p:tavLst>
                                    </p:anim>
                                    <p:anim calcmode="lin" valueType="num">
                                      <p:cBhvr>
                                        <p:cTn id="71" dur="1000" fill="hold"/>
                                        <p:tgtEl>
                                          <p:spTgt spid="34"/>
                                        </p:tgtEl>
                                        <p:attrNameLst>
                                          <p:attrName>ppt_y</p:attrName>
                                        </p:attrNameLst>
                                      </p:cBhvr>
                                      <p:tavLst>
                                        <p:tav tm="0">
                                          <p:val>
                                            <p:strVal val="#ppt_y+.1"/>
                                          </p:val>
                                        </p:tav>
                                        <p:tav tm="100000">
                                          <p:val>
                                            <p:strVal val="#ppt_y"/>
                                          </p:val>
                                        </p:tav>
                                      </p:tavLst>
                                    </p:anim>
                                  </p:childTnLst>
                                </p:cTn>
                              </p:par>
                              <p:par>
                                <p:cTn id="72" presetID="1" presetClass="mediacall" presetSubtype="0" fill="hold" nodeType="withEffect">
                                  <p:stCondLst>
                                    <p:cond delay="0"/>
                                  </p:stCondLst>
                                  <p:childTnLst>
                                    <p:cmd type="call" cmd="playFrom(0.0)">
                                      <p:cBhvr>
                                        <p:cTn id="73" dur="11415" fill="hold"/>
                                        <p:tgtEl>
                                          <p:spTgt spid="6"/>
                                        </p:tgtEl>
                                      </p:cBhvr>
                                    </p:cmd>
                                  </p:childTnLst>
                                </p:cTn>
                              </p:par>
                              <p:par>
                                <p:cTn id="74" presetID="42"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1000"/>
                                        <p:tgtEl>
                                          <p:spTgt spid="32"/>
                                        </p:tgtEl>
                                      </p:cBhvr>
                                    </p:animEffect>
                                    <p:anim calcmode="lin" valueType="num">
                                      <p:cBhvr>
                                        <p:cTn id="77" dur="1000" fill="hold"/>
                                        <p:tgtEl>
                                          <p:spTgt spid="32"/>
                                        </p:tgtEl>
                                        <p:attrNameLst>
                                          <p:attrName>ppt_x</p:attrName>
                                        </p:attrNameLst>
                                      </p:cBhvr>
                                      <p:tavLst>
                                        <p:tav tm="0">
                                          <p:val>
                                            <p:strVal val="#ppt_x"/>
                                          </p:val>
                                        </p:tav>
                                        <p:tav tm="100000">
                                          <p:val>
                                            <p:strVal val="#ppt_x"/>
                                          </p:val>
                                        </p:tav>
                                      </p:tavLst>
                                    </p:anim>
                                    <p:anim calcmode="lin" valueType="num">
                                      <p:cBhvr>
                                        <p:cTn id="78" dur="1000" fill="hold"/>
                                        <p:tgtEl>
                                          <p:spTgt spid="32"/>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1000"/>
                                        <p:tgtEl>
                                          <p:spTgt spid="35"/>
                                        </p:tgtEl>
                                      </p:cBhvr>
                                    </p:animEffect>
                                    <p:anim calcmode="lin" valueType="num">
                                      <p:cBhvr>
                                        <p:cTn id="82" dur="1000" fill="hold"/>
                                        <p:tgtEl>
                                          <p:spTgt spid="35"/>
                                        </p:tgtEl>
                                        <p:attrNameLst>
                                          <p:attrName>ppt_x</p:attrName>
                                        </p:attrNameLst>
                                      </p:cBhvr>
                                      <p:tavLst>
                                        <p:tav tm="0">
                                          <p:val>
                                            <p:strVal val="#ppt_x"/>
                                          </p:val>
                                        </p:tav>
                                        <p:tav tm="100000">
                                          <p:val>
                                            <p:strVal val="#ppt_x"/>
                                          </p:val>
                                        </p:tav>
                                      </p:tavLst>
                                    </p:anim>
                                    <p:anim calcmode="lin" valueType="num">
                                      <p:cBhvr>
                                        <p:cTn id="83" dur="1000" fill="hold"/>
                                        <p:tgtEl>
                                          <p:spTgt spid="35"/>
                                        </p:tgtEl>
                                        <p:attrNameLst>
                                          <p:attrName>ppt_y</p:attrName>
                                        </p:attrNameLst>
                                      </p:cBhvr>
                                      <p:tavLst>
                                        <p:tav tm="0">
                                          <p:val>
                                            <p:strVal val="#ppt_y-.1"/>
                                          </p:val>
                                        </p:tav>
                                        <p:tav tm="100000">
                                          <p:val>
                                            <p:strVal val="#ppt_y"/>
                                          </p:val>
                                        </p:tav>
                                      </p:tavLst>
                                    </p:anim>
                                  </p:childTnLst>
                                </p:cTn>
                              </p:par>
                            </p:childTnLst>
                          </p:cTn>
                        </p:par>
                        <p:par>
                          <p:cTn id="84" fill="hold">
                            <p:stCondLst>
                              <p:cond delay="25946"/>
                            </p:stCondLst>
                            <p:childTnLst>
                              <p:par>
                                <p:cTn id="85" presetID="42" presetClass="entr" presetSubtype="0"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1000"/>
                                        <p:tgtEl>
                                          <p:spTgt spid="38"/>
                                        </p:tgtEl>
                                      </p:cBhvr>
                                    </p:animEffect>
                                    <p:anim calcmode="lin" valueType="num">
                                      <p:cBhvr>
                                        <p:cTn id="88" dur="1000" fill="hold"/>
                                        <p:tgtEl>
                                          <p:spTgt spid="38"/>
                                        </p:tgtEl>
                                        <p:attrNameLst>
                                          <p:attrName>ppt_x</p:attrName>
                                        </p:attrNameLst>
                                      </p:cBhvr>
                                      <p:tavLst>
                                        <p:tav tm="0">
                                          <p:val>
                                            <p:strVal val="#ppt_x"/>
                                          </p:val>
                                        </p:tav>
                                        <p:tav tm="100000">
                                          <p:val>
                                            <p:strVal val="#ppt_x"/>
                                          </p:val>
                                        </p:tav>
                                      </p:tavLst>
                                    </p:anim>
                                    <p:anim calcmode="lin" valueType="num">
                                      <p:cBhvr>
                                        <p:cTn id="89" dur="1000" fill="hold"/>
                                        <p:tgtEl>
                                          <p:spTgt spid="38"/>
                                        </p:tgtEl>
                                        <p:attrNameLst>
                                          <p:attrName>ppt_y</p:attrName>
                                        </p:attrNameLst>
                                      </p:cBhvr>
                                      <p:tavLst>
                                        <p:tav tm="0">
                                          <p:val>
                                            <p:strVal val="#ppt_y+.1"/>
                                          </p:val>
                                        </p:tav>
                                        <p:tav tm="100000">
                                          <p:val>
                                            <p:strVal val="#ppt_y"/>
                                          </p:val>
                                        </p:tav>
                                      </p:tavLst>
                                    </p:anim>
                                  </p:childTnLst>
                                </p:cTn>
                              </p:par>
                              <p:par>
                                <p:cTn id="90" presetID="1" presetClass="mediacall" presetSubtype="0" fill="hold" nodeType="withEffect">
                                  <p:stCondLst>
                                    <p:cond delay="0"/>
                                  </p:stCondLst>
                                  <p:childTnLst>
                                    <p:cmd type="call" cmd="playFrom(0.0)">
                                      <p:cBhvr>
                                        <p:cTn id="91" dur="13035" fill="hold"/>
                                        <p:tgtEl>
                                          <p:spTgt spid="9"/>
                                        </p:tgtEl>
                                      </p:cBhvr>
                                    </p:cmd>
                                  </p:childTnLst>
                                </p:cTn>
                              </p:par>
                              <p:par>
                                <p:cTn id="92" presetID="42"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1000"/>
                                        <p:tgtEl>
                                          <p:spTgt spid="36"/>
                                        </p:tgtEl>
                                      </p:cBhvr>
                                    </p:animEffect>
                                    <p:anim calcmode="lin" valueType="num">
                                      <p:cBhvr>
                                        <p:cTn id="95" dur="1000" fill="hold"/>
                                        <p:tgtEl>
                                          <p:spTgt spid="36"/>
                                        </p:tgtEl>
                                        <p:attrNameLst>
                                          <p:attrName>ppt_x</p:attrName>
                                        </p:attrNameLst>
                                      </p:cBhvr>
                                      <p:tavLst>
                                        <p:tav tm="0">
                                          <p:val>
                                            <p:strVal val="#ppt_x"/>
                                          </p:val>
                                        </p:tav>
                                        <p:tav tm="100000">
                                          <p:val>
                                            <p:strVal val="#ppt_x"/>
                                          </p:val>
                                        </p:tav>
                                      </p:tavLst>
                                    </p:anim>
                                    <p:anim calcmode="lin" valueType="num">
                                      <p:cBhvr>
                                        <p:cTn id="96" dur="1000" fill="hold"/>
                                        <p:tgtEl>
                                          <p:spTgt spid="36"/>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fade">
                                      <p:cBhvr>
                                        <p:cTn id="99" dur="1000"/>
                                        <p:tgtEl>
                                          <p:spTgt spid="39"/>
                                        </p:tgtEl>
                                      </p:cBhvr>
                                    </p:animEffect>
                                    <p:anim calcmode="lin" valueType="num">
                                      <p:cBhvr>
                                        <p:cTn id="100" dur="1000" fill="hold"/>
                                        <p:tgtEl>
                                          <p:spTgt spid="39"/>
                                        </p:tgtEl>
                                        <p:attrNameLst>
                                          <p:attrName>ppt_x</p:attrName>
                                        </p:attrNameLst>
                                      </p:cBhvr>
                                      <p:tavLst>
                                        <p:tav tm="0">
                                          <p:val>
                                            <p:strVal val="#ppt_x"/>
                                          </p:val>
                                        </p:tav>
                                        <p:tav tm="100000">
                                          <p:val>
                                            <p:strVal val="#ppt_x"/>
                                          </p:val>
                                        </p:tav>
                                      </p:tavLst>
                                    </p:anim>
                                    <p:anim calcmode="lin" valueType="num">
                                      <p:cBhvr>
                                        <p:cTn id="101" dur="1000" fill="hold"/>
                                        <p:tgtEl>
                                          <p:spTgt spid="39"/>
                                        </p:tgtEl>
                                        <p:attrNameLst>
                                          <p:attrName>ppt_y</p:attrName>
                                        </p:attrNameLst>
                                      </p:cBhvr>
                                      <p:tavLst>
                                        <p:tav tm="0">
                                          <p:val>
                                            <p:strVal val="#ppt_y-.1"/>
                                          </p:val>
                                        </p:tav>
                                        <p:tav tm="100000">
                                          <p:val>
                                            <p:strVal val="#ppt_y"/>
                                          </p:val>
                                        </p:tav>
                                      </p:tavLst>
                                    </p:anim>
                                  </p:childTnLst>
                                </p:cTn>
                              </p:par>
                            </p:childTnLst>
                          </p:cTn>
                        </p:par>
                        <p:par>
                          <p:cTn id="102" fill="hold">
                            <p:stCondLst>
                              <p:cond delay="38981"/>
                            </p:stCondLst>
                            <p:childTnLst>
                              <p:par>
                                <p:cTn id="103" presetID="42" presetClass="entr" presetSubtype="0" fill="hold" grpId="0" nodeType="after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fade">
                                      <p:cBhvr>
                                        <p:cTn id="105" dur="1000"/>
                                        <p:tgtEl>
                                          <p:spTgt spid="42"/>
                                        </p:tgtEl>
                                      </p:cBhvr>
                                    </p:animEffect>
                                    <p:anim calcmode="lin" valueType="num">
                                      <p:cBhvr>
                                        <p:cTn id="106" dur="1000" fill="hold"/>
                                        <p:tgtEl>
                                          <p:spTgt spid="42"/>
                                        </p:tgtEl>
                                        <p:attrNameLst>
                                          <p:attrName>ppt_x</p:attrName>
                                        </p:attrNameLst>
                                      </p:cBhvr>
                                      <p:tavLst>
                                        <p:tav tm="0">
                                          <p:val>
                                            <p:strVal val="#ppt_x"/>
                                          </p:val>
                                        </p:tav>
                                        <p:tav tm="100000">
                                          <p:val>
                                            <p:strVal val="#ppt_x"/>
                                          </p:val>
                                        </p:tav>
                                      </p:tavLst>
                                    </p:anim>
                                    <p:anim calcmode="lin" valueType="num">
                                      <p:cBhvr>
                                        <p:cTn id="107" dur="1000" fill="hold"/>
                                        <p:tgtEl>
                                          <p:spTgt spid="42"/>
                                        </p:tgtEl>
                                        <p:attrNameLst>
                                          <p:attrName>ppt_y</p:attrName>
                                        </p:attrNameLst>
                                      </p:cBhvr>
                                      <p:tavLst>
                                        <p:tav tm="0">
                                          <p:val>
                                            <p:strVal val="#ppt_y+.1"/>
                                          </p:val>
                                        </p:tav>
                                        <p:tav tm="100000">
                                          <p:val>
                                            <p:strVal val="#ppt_y"/>
                                          </p:val>
                                        </p:tav>
                                      </p:tavLst>
                                    </p:anim>
                                  </p:childTnLst>
                                </p:cTn>
                              </p:par>
                              <p:par>
                                <p:cTn id="108" presetID="1" presetClass="mediacall" presetSubtype="0" fill="hold" nodeType="withEffect">
                                  <p:stCondLst>
                                    <p:cond delay="0"/>
                                  </p:stCondLst>
                                  <p:childTnLst>
                                    <p:cmd type="call" cmd="playFrom(0.0)">
                                      <p:cBhvr>
                                        <p:cTn id="109" dur="8489" fill="hold"/>
                                        <p:tgtEl>
                                          <p:spTgt spid="10"/>
                                        </p:tgtEl>
                                      </p:cBhvr>
                                    </p:cmd>
                                  </p:childTnLst>
                                </p:cTn>
                              </p:par>
                              <p:par>
                                <p:cTn id="110" presetID="42" presetClass="entr" presetSubtype="0" fill="hold" grpId="0" nodeType="with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1000"/>
                                        <p:tgtEl>
                                          <p:spTgt spid="40"/>
                                        </p:tgtEl>
                                      </p:cBhvr>
                                    </p:animEffect>
                                    <p:anim calcmode="lin" valueType="num">
                                      <p:cBhvr>
                                        <p:cTn id="113" dur="1000" fill="hold"/>
                                        <p:tgtEl>
                                          <p:spTgt spid="40"/>
                                        </p:tgtEl>
                                        <p:attrNameLst>
                                          <p:attrName>ppt_x</p:attrName>
                                        </p:attrNameLst>
                                      </p:cBhvr>
                                      <p:tavLst>
                                        <p:tav tm="0">
                                          <p:val>
                                            <p:strVal val="#ppt_x"/>
                                          </p:val>
                                        </p:tav>
                                        <p:tav tm="100000">
                                          <p:val>
                                            <p:strVal val="#ppt_x"/>
                                          </p:val>
                                        </p:tav>
                                      </p:tavLst>
                                    </p:anim>
                                    <p:anim calcmode="lin" valueType="num">
                                      <p:cBhvr>
                                        <p:cTn id="114" dur="1000" fill="hold"/>
                                        <p:tgtEl>
                                          <p:spTgt spid="40"/>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43"/>
                                        </p:tgtEl>
                                        <p:attrNameLst>
                                          <p:attrName>style.visibility</p:attrName>
                                        </p:attrNameLst>
                                      </p:cBhvr>
                                      <p:to>
                                        <p:strVal val="visible"/>
                                      </p:to>
                                    </p:set>
                                    <p:animEffect transition="in" filter="fade">
                                      <p:cBhvr>
                                        <p:cTn id="117" dur="1000"/>
                                        <p:tgtEl>
                                          <p:spTgt spid="43"/>
                                        </p:tgtEl>
                                      </p:cBhvr>
                                    </p:animEffect>
                                    <p:anim calcmode="lin" valueType="num">
                                      <p:cBhvr>
                                        <p:cTn id="118" dur="1000" fill="hold"/>
                                        <p:tgtEl>
                                          <p:spTgt spid="43"/>
                                        </p:tgtEl>
                                        <p:attrNameLst>
                                          <p:attrName>ppt_x</p:attrName>
                                        </p:attrNameLst>
                                      </p:cBhvr>
                                      <p:tavLst>
                                        <p:tav tm="0">
                                          <p:val>
                                            <p:strVal val="#ppt_x"/>
                                          </p:val>
                                        </p:tav>
                                        <p:tav tm="100000">
                                          <p:val>
                                            <p:strVal val="#ppt_x"/>
                                          </p:val>
                                        </p:tav>
                                      </p:tavLst>
                                    </p:anim>
                                    <p:anim calcmode="lin" valueType="num">
                                      <p:cBhvr>
                                        <p:cTn id="11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0" fill="hold" display="0">
                  <p:stCondLst>
                    <p:cond delay="indefinite"/>
                  </p:stCondLst>
                  <p:endCondLst>
                    <p:cond evt="onStopAudio" delay="0">
                      <p:tgtEl>
                        <p:sldTgt/>
                      </p:tgtEl>
                    </p:cond>
                  </p:endCondLst>
                </p:cTn>
                <p:tgtEl>
                  <p:spTgt spid="2"/>
                </p:tgtEl>
              </p:cMediaNode>
            </p:audio>
            <p:audio>
              <p:cMediaNode vol="80000">
                <p:cTn id="121" fill="hold" display="0">
                  <p:stCondLst>
                    <p:cond delay="indefinite"/>
                  </p:stCondLst>
                  <p:endCondLst>
                    <p:cond evt="onStopAudio" delay="0">
                      <p:tgtEl>
                        <p:sldTgt/>
                      </p:tgtEl>
                    </p:cond>
                  </p:endCondLst>
                </p:cTn>
                <p:tgtEl>
                  <p:spTgt spid="3"/>
                </p:tgtEl>
              </p:cMediaNode>
            </p:audio>
            <p:audio>
              <p:cMediaNode vol="80000">
                <p:cTn id="122" fill="hold" display="0">
                  <p:stCondLst>
                    <p:cond delay="indefinite"/>
                  </p:stCondLst>
                  <p:endCondLst>
                    <p:cond evt="onStopAudio" delay="0">
                      <p:tgtEl>
                        <p:sldTgt/>
                      </p:tgtEl>
                    </p:cond>
                  </p:endCondLst>
                </p:cTn>
                <p:tgtEl>
                  <p:spTgt spid="6"/>
                </p:tgtEl>
              </p:cMediaNode>
            </p:audio>
            <p:audio>
              <p:cMediaNode vol="80000">
                <p:cTn id="123" fill="hold" display="0">
                  <p:stCondLst>
                    <p:cond delay="indefinite"/>
                  </p:stCondLst>
                  <p:endCondLst>
                    <p:cond evt="onStopAudio" delay="0">
                      <p:tgtEl>
                        <p:sldTgt/>
                      </p:tgtEl>
                    </p:cond>
                  </p:endCondLst>
                </p:cTn>
                <p:tgtEl>
                  <p:spTgt spid="9"/>
                </p:tgtEl>
              </p:cMediaNode>
            </p:audio>
            <p:audio>
              <p:cMediaNode vol="80000">
                <p:cTn id="124" fill="hold" display="0">
                  <p:stCondLst>
                    <p:cond delay="indefinite"/>
                  </p:stCondLst>
                  <p:endCondLst>
                    <p:cond evt="onStopAudio" delay="0">
                      <p:tgtEl>
                        <p:sldTgt/>
                      </p:tgtEl>
                    </p:cond>
                  </p:endCondLst>
                </p:cTn>
                <p:tgtEl>
                  <p:spTgt spid="10"/>
                </p:tgtEl>
              </p:cMediaNode>
            </p:audio>
          </p:childTnLst>
        </p:cTn>
      </p:par>
    </p:tnLst>
    <p:bldLst>
      <p:bldP spid="24" grpId="0" animBg="1"/>
      <p:bldP spid="25" grpId="0" animBg="1"/>
      <p:bldP spid="26" grpId="0"/>
      <p:bldP spid="27" grpId="0"/>
      <p:bldP spid="32" grpId="0" animBg="1"/>
      <p:bldP spid="33" grpId="0" animBg="1"/>
      <p:bldP spid="34" grpId="0"/>
      <p:bldP spid="35" grpId="0"/>
      <p:bldP spid="36" grpId="0" animBg="1"/>
      <p:bldP spid="37" grpId="0" animBg="1"/>
      <p:bldP spid="38" grpId="0"/>
      <p:bldP spid="39" grpId="0"/>
      <p:bldP spid="40" grpId="0" animBg="1"/>
      <p:bldP spid="41" grpId="0" animBg="1"/>
      <p:bldP spid="42" grpId="0"/>
      <p:bldP spid="43" grpId="0"/>
      <p:bldP spid="45" grpId="0"/>
      <p:bldP spid="46" grpId="0"/>
      <p:bldP spid="4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grpSp>
        <p:nvGrpSpPr>
          <p:cNvPr id="10" name="Groupe 9">
            <a:extLst>
              <a:ext uri="{FF2B5EF4-FFF2-40B4-BE49-F238E27FC236}">
                <a16:creationId xmlns:a16="http://schemas.microsoft.com/office/drawing/2014/main" id="{81B4F1BF-A540-DF5D-F6E1-ED7D69EC0317}"/>
              </a:ext>
            </a:extLst>
          </p:cNvPr>
          <p:cNvGrpSpPr/>
          <p:nvPr/>
        </p:nvGrpSpPr>
        <p:grpSpPr>
          <a:xfrm>
            <a:off x="-2804919" y="1224786"/>
            <a:ext cx="1800000" cy="1800000"/>
            <a:chOff x="9315961" y="1214366"/>
            <a:chExt cx="1800000" cy="1800000"/>
          </a:xfrm>
        </p:grpSpPr>
        <p:grpSp>
          <p:nvGrpSpPr>
            <p:cNvPr id="3" name="Groupe 2">
              <a:extLst>
                <a:ext uri="{FF2B5EF4-FFF2-40B4-BE49-F238E27FC236}">
                  <a16:creationId xmlns:a16="http://schemas.microsoft.com/office/drawing/2014/main" id="{5CBA6274-A25A-E1B7-9699-3C21830B52BD}"/>
                </a:ext>
              </a:extLst>
            </p:cNvPr>
            <p:cNvGrpSpPr/>
            <p:nvPr/>
          </p:nvGrpSpPr>
          <p:grpSpPr>
            <a:xfrm>
              <a:off x="9315961" y="1214366"/>
              <a:ext cx="1800000" cy="1800000"/>
              <a:chOff x="1150620" y="1836420"/>
              <a:chExt cx="1260000" cy="1260000"/>
            </a:xfrm>
          </p:grpSpPr>
          <p:sp>
            <p:nvSpPr>
              <p:cNvPr id="4" name="Ellipse 3">
                <a:extLst>
                  <a:ext uri="{FF2B5EF4-FFF2-40B4-BE49-F238E27FC236}">
                    <a16:creationId xmlns:a16="http://schemas.microsoft.com/office/drawing/2014/main" id="{42C75075-65D4-48A3-7AEE-0B345081F47C}"/>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B32F1C3A-64AF-4886-FEE2-30A4420C26EB}"/>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a:extLst>
                <a:ext uri="{FF2B5EF4-FFF2-40B4-BE49-F238E27FC236}">
                  <a16:creationId xmlns:a16="http://schemas.microsoft.com/office/drawing/2014/main" id="{BCA30658-D4B4-781B-B73A-4C19993E1B3F}"/>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01</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2" name="ZoneTexte 11">
            <a:extLst>
              <a:ext uri="{FF2B5EF4-FFF2-40B4-BE49-F238E27FC236}">
                <a16:creationId xmlns:a16="http://schemas.microsoft.com/office/drawing/2014/main" id="{285A0844-C610-65FF-49E3-C99389745BF7}"/>
              </a:ext>
            </a:extLst>
          </p:cNvPr>
          <p:cNvSpPr txBox="1"/>
          <p:nvPr/>
        </p:nvSpPr>
        <p:spPr>
          <a:xfrm>
            <a:off x="-3187620" y="3145913"/>
            <a:ext cx="256540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الأول: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الأطر النظرية </a:t>
            </a:r>
            <a:r>
              <a:rPr lang="ar-DZ" sz="1800" b="1" dirty="0" err="1">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dirty="0">
              <a:latin typeface="Aljazeera" panose="02000000000000000000" pitchFamily="2" charset="-78"/>
              <a:cs typeface="Aljazeera" panose="02000000000000000000" pitchFamily="2" charset="-78"/>
            </a:endParaRPr>
          </a:p>
        </p:txBody>
      </p:sp>
      <p:grpSp>
        <p:nvGrpSpPr>
          <p:cNvPr id="13" name="Groupe 12">
            <a:extLst>
              <a:ext uri="{FF2B5EF4-FFF2-40B4-BE49-F238E27FC236}">
                <a16:creationId xmlns:a16="http://schemas.microsoft.com/office/drawing/2014/main" id="{54230664-A11E-5055-7CF0-861558410961}"/>
              </a:ext>
            </a:extLst>
          </p:cNvPr>
          <p:cNvGrpSpPr/>
          <p:nvPr/>
        </p:nvGrpSpPr>
        <p:grpSpPr>
          <a:xfrm>
            <a:off x="-2770657" y="4129081"/>
            <a:ext cx="1800000" cy="1800000"/>
            <a:chOff x="9315961" y="1214366"/>
            <a:chExt cx="1800000" cy="1800000"/>
          </a:xfrm>
        </p:grpSpPr>
        <p:grpSp>
          <p:nvGrpSpPr>
            <p:cNvPr id="14" name="Groupe 13">
              <a:extLst>
                <a:ext uri="{FF2B5EF4-FFF2-40B4-BE49-F238E27FC236}">
                  <a16:creationId xmlns:a16="http://schemas.microsoft.com/office/drawing/2014/main" id="{24CB0C37-02CD-A918-447E-F6088C08CE33}"/>
                </a:ext>
              </a:extLst>
            </p:cNvPr>
            <p:cNvGrpSpPr/>
            <p:nvPr/>
          </p:nvGrpSpPr>
          <p:grpSpPr>
            <a:xfrm>
              <a:off x="9315961" y="1214366"/>
              <a:ext cx="1800000" cy="1800000"/>
              <a:chOff x="1150620" y="1836420"/>
              <a:chExt cx="1260000" cy="1260000"/>
            </a:xfrm>
          </p:grpSpPr>
          <p:sp>
            <p:nvSpPr>
              <p:cNvPr id="16" name="Ellipse 15">
                <a:extLst>
                  <a:ext uri="{FF2B5EF4-FFF2-40B4-BE49-F238E27FC236}">
                    <a16:creationId xmlns:a16="http://schemas.microsoft.com/office/drawing/2014/main" id="{77FDC721-6BEC-5764-B706-D9DD6998505E}"/>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BFF59D1C-B630-5CBD-8A77-939A22B93940}"/>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id="{9C3E5205-1C2A-5CD4-0264-E488F6BB4573}"/>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02</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8" name="ZoneTexte 17">
            <a:extLst>
              <a:ext uri="{FF2B5EF4-FFF2-40B4-BE49-F238E27FC236}">
                <a16:creationId xmlns:a16="http://schemas.microsoft.com/office/drawing/2014/main" id="{288ECC70-2168-7391-8104-01A82EFE1C03}"/>
              </a:ext>
            </a:extLst>
          </p:cNvPr>
          <p:cNvSpPr txBox="1"/>
          <p:nvPr/>
        </p:nvSpPr>
        <p:spPr>
          <a:xfrm>
            <a:off x="-3153358" y="6050208"/>
            <a:ext cx="256540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الثاني: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بعض المفاهيم حول المقاول</a:t>
            </a:r>
            <a:endParaRPr lang="fr-FR" dirty="0">
              <a:latin typeface="Aljazeera" panose="02000000000000000000" pitchFamily="2" charset="-78"/>
              <a:cs typeface="Aljazeera" panose="02000000000000000000" pitchFamily="2" charset="-78"/>
            </a:endParaRPr>
          </a:p>
        </p:txBody>
      </p:sp>
      <p:grpSp>
        <p:nvGrpSpPr>
          <p:cNvPr id="19" name="Groupe 18">
            <a:extLst>
              <a:ext uri="{FF2B5EF4-FFF2-40B4-BE49-F238E27FC236}">
                <a16:creationId xmlns:a16="http://schemas.microsoft.com/office/drawing/2014/main" id="{987C73F4-AE67-D836-01BD-9929C94EBC28}"/>
              </a:ext>
            </a:extLst>
          </p:cNvPr>
          <p:cNvGrpSpPr/>
          <p:nvPr/>
        </p:nvGrpSpPr>
        <p:grpSpPr>
          <a:xfrm>
            <a:off x="13003256" y="999600"/>
            <a:ext cx="1800000" cy="1800000"/>
            <a:chOff x="9315961" y="1214366"/>
            <a:chExt cx="1800000" cy="1800000"/>
          </a:xfrm>
        </p:grpSpPr>
        <p:grpSp>
          <p:nvGrpSpPr>
            <p:cNvPr id="20" name="Groupe 19">
              <a:extLst>
                <a:ext uri="{FF2B5EF4-FFF2-40B4-BE49-F238E27FC236}">
                  <a16:creationId xmlns:a16="http://schemas.microsoft.com/office/drawing/2014/main" id="{5760F6A4-6BEC-9A46-2579-3CAAE475009B}"/>
                </a:ext>
              </a:extLst>
            </p:cNvPr>
            <p:cNvGrpSpPr/>
            <p:nvPr/>
          </p:nvGrpSpPr>
          <p:grpSpPr>
            <a:xfrm>
              <a:off x="9315961" y="1214366"/>
              <a:ext cx="1800000" cy="1800000"/>
              <a:chOff x="1150620" y="1836420"/>
              <a:chExt cx="1260000" cy="1260000"/>
            </a:xfrm>
          </p:grpSpPr>
          <p:sp>
            <p:nvSpPr>
              <p:cNvPr id="22" name="Ellipse 21">
                <a:extLst>
                  <a:ext uri="{FF2B5EF4-FFF2-40B4-BE49-F238E27FC236}">
                    <a16:creationId xmlns:a16="http://schemas.microsoft.com/office/drawing/2014/main" id="{6C5D7CC8-D6C6-B666-D0B6-996ED716B2A8}"/>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74CE2CB3-E63F-7271-4C92-12070D972529}"/>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ZoneTexte 20">
              <a:extLst>
                <a:ext uri="{FF2B5EF4-FFF2-40B4-BE49-F238E27FC236}">
                  <a16:creationId xmlns:a16="http://schemas.microsoft.com/office/drawing/2014/main" id="{EDADD690-7D92-2D6A-6520-7350C7A41929}"/>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03</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24" name="ZoneTexte 23">
            <a:extLst>
              <a:ext uri="{FF2B5EF4-FFF2-40B4-BE49-F238E27FC236}">
                <a16:creationId xmlns:a16="http://schemas.microsoft.com/office/drawing/2014/main" id="{D1BBAEE6-1B29-D2B7-D3F7-4FD99D6EF2B1}"/>
              </a:ext>
            </a:extLst>
          </p:cNvPr>
          <p:cNvSpPr txBox="1"/>
          <p:nvPr/>
        </p:nvSpPr>
        <p:spPr>
          <a:xfrm>
            <a:off x="12620555" y="2920727"/>
            <a:ext cx="256540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الثالث: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منظمات الأعمال المقاولاتية</a:t>
            </a:r>
            <a:endParaRPr lang="fr-FR" dirty="0">
              <a:latin typeface="Aljazeera" panose="02000000000000000000" pitchFamily="2" charset="-78"/>
              <a:cs typeface="Aljazeera" panose="02000000000000000000" pitchFamily="2" charset="-78"/>
            </a:endParaRPr>
          </a:p>
        </p:txBody>
      </p:sp>
      <p:grpSp>
        <p:nvGrpSpPr>
          <p:cNvPr id="25" name="Groupe 24">
            <a:extLst>
              <a:ext uri="{FF2B5EF4-FFF2-40B4-BE49-F238E27FC236}">
                <a16:creationId xmlns:a16="http://schemas.microsoft.com/office/drawing/2014/main" id="{2CA32508-6ADB-9305-6703-660D51F7C6FD}"/>
              </a:ext>
            </a:extLst>
          </p:cNvPr>
          <p:cNvGrpSpPr/>
          <p:nvPr/>
        </p:nvGrpSpPr>
        <p:grpSpPr>
          <a:xfrm>
            <a:off x="-6131942" y="4129081"/>
            <a:ext cx="1800000" cy="1800000"/>
            <a:chOff x="9315961" y="1214366"/>
            <a:chExt cx="1800000" cy="1800000"/>
          </a:xfrm>
        </p:grpSpPr>
        <p:grpSp>
          <p:nvGrpSpPr>
            <p:cNvPr id="26" name="Groupe 25">
              <a:extLst>
                <a:ext uri="{FF2B5EF4-FFF2-40B4-BE49-F238E27FC236}">
                  <a16:creationId xmlns:a16="http://schemas.microsoft.com/office/drawing/2014/main" id="{AF67CB69-DFAB-DD18-3257-57B4D1CF3089}"/>
                </a:ext>
              </a:extLst>
            </p:cNvPr>
            <p:cNvGrpSpPr/>
            <p:nvPr/>
          </p:nvGrpSpPr>
          <p:grpSpPr>
            <a:xfrm>
              <a:off x="9315961" y="1214366"/>
              <a:ext cx="1800000" cy="1800000"/>
              <a:chOff x="1150620" y="1836420"/>
              <a:chExt cx="1260000" cy="1260000"/>
            </a:xfrm>
          </p:grpSpPr>
          <p:sp>
            <p:nvSpPr>
              <p:cNvPr id="28" name="Ellipse 27">
                <a:extLst>
                  <a:ext uri="{FF2B5EF4-FFF2-40B4-BE49-F238E27FC236}">
                    <a16:creationId xmlns:a16="http://schemas.microsoft.com/office/drawing/2014/main" id="{3F820717-7014-E1C2-EAB8-27AC6A36679B}"/>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6EC61A08-84EB-15FC-B873-2BD926012843}"/>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 name="ZoneTexte 26">
              <a:extLst>
                <a:ext uri="{FF2B5EF4-FFF2-40B4-BE49-F238E27FC236}">
                  <a16:creationId xmlns:a16="http://schemas.microsoft.com/office/drawing/2014/main" id="{28C9C441-6F09-AFEB-98D5-00147D38B67E}"/>
                </a:ext>
              </a:extLst>
            </p:cNvPr>
            <p:cNvSpPr txBox="1"/>
            <p:nvPr/>
          </p:nvSpPr>
          <p:spPr>
            <a:xfrm>
              <a:off x="9388214" y="1588851"/>
              <a:ext cx="1469288"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04</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30" name="ZoneTexte 29">
            <a:extLst>
              <a:ext uri="{FF2B5EF4-FFF2-40B4-BE49-F238E27FC236}">
                <a16:creationId xmlns:a16="http://schemas.microsoft.com/office/drawing/2014/main" id="{822C3228-7069-0F0D-A8BC-B0EC53A2AA86}"/>
              </a:ext>
            </a:extLst>
          </p:cNvPr>
          <p:cNvSpPr txBox="1"/>
          <p:nvPr/>
        </p:nvSpPr>
        <p:spPr>
          <a:xfrm>
            <a:off x="-6514643" y="6050208"/>
            <a:ext cx="256540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الرابع: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err="1">
                <a:effectLst/>
                <a:latin typeface="Aljazeera" panose="02000000000000000000" pitchFamily="2" charset="-78"/>
                <a:ea typeface="Calibri" panose="020F0502020204030204" pitchFamily="34" charset="0"/>
                <a:cs typeface="Aljazeera" panose="02000000000000000000" pitchFamily="2" charset="-78"/>
              </a:rPr>
              <a:t>استراتجيات</a:t>
            </a:r>
            <a:r>
              <a:rPr lang="ar-DZ" sz="1800" b="1" dirty="0">
                <a:effectLst/>
                <a:latin typeface="Aljazeera" panose="02000000000000000000" pitchFamily="2" charset="-78"/>
                <a:ea typeface="Calibri" panose="020F0502020204030204" pitchFamily="34" charset="0"/>
                <a:cs typeface="Aljazeera" panose="02000000000000000000" pitchFamily="2" charset="-78"/>
              </a:rPr>
              <a:t> المقاولاتية</a:t>
            </a:r>
            <a:endParaRPr lang="fr-FR" dirty="0">
              <a:latin typeface="Aljazeera" panose="02000000000000000000" pitchFamily="2" charset="-78"/>
              <a:cs typeface="Aljazeera" panose="02000000000000000000" pitchFamily="2" charset="-78"/>
            </a:endParaRPr>
          </a:p>
        </p:txBody>
      </p:sp>
      <p:grpSp>
        <p:nvGrpSpPr>
          <p:cNvPr id="31" name="Groupe 30">
            <a:extLst>
              <a:ext uri="{FF2B5EF4-FFF2-40B4-BE49-F238E27FC236}">
                <a16:creationId xmlns:a16="http://schemas.microsoft.com/office/drawing/2014/main" id="{96513307-D95E-D96A-7904-0CC8B8971A26}"/>
              </a:ext>
            </a:extLst>
          </p:cNvPr>
          <p:cNvGrpSpPr/>
          <p:nvPr/>
        </p:nvGrpSpPr>
        <p:grpSpPr>
          <a:xfrm>
            <a:off x="19378656" y="999600"/>
            <a:ext cx="1800000" cy="1800000"/>
            <a:chOff x="9315961" y="1214366"/>
            <a:chExt cx="1800000" cy="1800000"/>
          </a:xfrm>
        </p:grpSpPr>
        <p:grpSp>
          <p:nvGrpSpPr>
            <p:cNvPr id="1024" name="Groupe 1023">
              <a:extLst>
                <a:ext uri="{FF2B5EF4-FFF2-40B4-BE49-F238E27FC236}">
                  <a16:creationId xmlns:a16="http://schemas.microsoft.com/office/drawing/2014/main" id="{7129882F-300B-689A-2E65-5C7F7DEE75E2}"/>
                </a:ext>
              </a:extLst>
            </p:cNvPr>
            <p:cNvGrpSpPr/>
            <p:nvPr/>
          </p:nvGrpSpPr>
          <p:grpSpPr>
            <a:xfrm>
              <a:off x="9315961" y="1214366"/>
              <a:ext cx="1800000" cy="1800000"/>
              <a:chOff x="1150620" y="1836420"/>
              <a:chExt cx="1260000" cy="1260000"/>
            </a:xfrm>
          </p:grpSpPr>
          <p:sp>
            <p:nvSpPr>
              <p:cNvPr id="1027" name="Ellipse 1026">
                <a:extLst>
                  <a:ext uri="{FF2B5EF4-FFF2-40B4-BE49-F238E27FC236}">
                    <a16:creationId xmlns:a16="http://schemas.microsoft.com/office/drawing/2014/main" id="{BFE0832D-AD45-ABFF-6E42-2E70F30368DF}"/>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8" name="Ellipse 1027">
                <a:extLst>
                  <a:ext uri="{FF2B5EF4-FFF2-40B4-BE49-F238E27FC236}">
                    <a16:creationId xmlns:a16="http://schemas.microsoft.com/office/drawing/2014/main" id="{BE369A04-F2D4-839F-6AB7-2ADF2DDB1F6E}"/>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25" name="ZoneTexte 1024">
              <a:extLst>
                <a:ext uri="{FF2B5EF4-FFF2-40B4-BE49-F238E27FC236}">
                  <a16:creationId xmlns:a16="http://schemas.microsoft.com/office/drawing/2014/main" id="{F51468F9-DB5B-09E1-59E5-55DA6D55E9EF}"/>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05</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029" name="ZoneTexte 1028">
            <a:extLst>
              <a:ext uri="{FF2B5EF4-FFF2-40B4-BE49-F238E27FC236}">
                <a16:creationId xmlns:a16="http://schemas.microsoft.com/office/drawing/2014/main" id="{25F7EC64-E1CF-0BE5-C6D9-24A9020896CF}"/>
              </a:ext>
            </a:extLst>
          </p:cNvPr>
          <p:cNvSpPr txBox="1"/>
          <p:nvPr/>
        </p:nvSpPr>
        <p:spPr>
          <a:xfrm>
            <a:off x="18995955" y="2920727"/>
            <a:ext cx="256540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الخامس: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dirty="0">
              <a:latin typeface="Aljazeera" panose="02000000000000000000" pitchFamily="2" charset="-78"/>
              <a:cs typeface="Aljazeera" panose="02000000000000000000" pitchFamily="2" charset="-78"/>
            </a:endParaRPr>
          </a:p>
        </p:txBody>
      </p:sp>
      <p:grpSp>
        <p:nvGrpSpPr>
          <p:cNvPr id="1030" name="Groupe 1029">
            <a:extLst>
              <a:ext uri="{FF2B5EF4-FFF2-40B4-BE49-F238E27FC236}">
                <a16:creationId xmlns:a16="http://schemas.microsoft.com/office/drawing/2014/main" id="{3B38D625-5062-7E78-F837-3D3BD17E3FF2}"/>
              </a:ext>
            </a:extLst>
          </p:cNvPr>
          <p:cNvGrpSpPr/>
          <p:nvPr/>
        </p:nvGrpSpPr>
        <p:grpSpPr>
          <a:xfrm>
            <a:off x="16466979" y="3684337"/>
            <a:ext cx="1800000" cy="1800000"/>
            <a:chOff x="9315961" y="1214366"/>
            <a:chExt cx="1800000" cy="1800000"/>
          </a:xfrm>
        </p:grpSpPr>
        <p:grpSp>
          <p:nvGrpSpPr>
            <p:cNvPr id="1031" name="Groupe 1030">
              <a:extLst>
                <a:ext uri="{FF2B5EF4-FFF2-40B4-BE49-F238E27FC236}">
                  <a16:creationId xmlns:a16="http://schemas.microsoft.com/office/drawing/2014/main" id="{928E3389-C04B-F188-15A7-8E301B22A9AA}"/>
                </a:ext>
              </a:extLst>
            </p:cNvPr>
            <p:cNvGrpSpPr/>
            <p:nvPr/>
          </p:nvGrpSpPr>
          <p:grpSpPr>
            <a:xfrm>
              <a:off x="9315961" y="1214366"/>
              <a:ext cx="1800000" cy="1800000"/>
              <a:chOff x="1150620" y="1836420"/>
              <a:chExt cx="1260000" cy="1260000"/>
            </a:xfrm>
          </p:grpSpPr>
          <p:sp>
            <p:nvSpPr>
              <p:cNvPr id="1033" name="Ellipse 1032">
                <a:extLst>
                  <a:ext uri="{FF2B5EF4-FFF2-40B4-BE49-F238E27FC236}">
                    <a16:creationId xmlns:a16="http://schemas.microsoft.com/office/drawing/2014/main" id="{0E9D9C7A-8CA5-3265-7585-2DE7FF3FA664}"/>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4" name="Ellipse 1033">
                <a:extLst>
                  <a:ext uri="{FF2B5EF4-FFF2-40B4-BE49-F238E27FC236}">
                    <a16:creationId xmlns:a16="http://schemas.microsoft.com/office/drawing/2014/main" id="{722FF1F3-4278-7C18-AD17-7F3CD367B871}"/>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32" name="ZoneTexte 1031">
              <a:extLst>
                <a:ext uri="{FF2B5EF4-FFF2-40B4-BE49-F238E27FC236}">
                  <a16:creationId xmlns:a16="http://schemas.microsoft.com/office/drawing/2014/main" id="{9125D51F-B141-3E66-A79A-20D1661F6122}"/>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06</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035" name="ZoneTexte 1034">
            <a:extLst>
              <a:ext uri="{FF2B5EF4-FFF2-40B4-BE49-F238E27FC236}">
                <a16:creationId xmlns:a16="http://schemas.microsoft.com/office/drawing/2014/main" id="{9BE6335F-A7BD-ADF1-C03D-51E1279212DA}"/>
              </a:ext>
            </a:extLst>
          </p:cNvPr>
          <p:cNvSpPr txBox="1"/>
          <p:nvPr/>
        </p:nvSpPr>
        <p:spPr>
          <a:xfrm>
            <a:off x="16084278" y="5605464"/>
            <a:ext cx="256540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السادس: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الابتكار</a:t>
            </a:r>
            <a:r>
              <a:rPr lang="fr-FR" sz="1800" b="1" dirty="0">
                <a:effectLst/>
                <a:latin typeface="Aljazeera" panose="02000000000000000000" pitchFamily="2" charset="-78"/>
                <a:ea typeface="Calibri" panose="020F0502020204030204" pitchFamily="34" charset="0"/>
                <a:cs typeface="Aljazeera" panose="02000000000000000000" pitchFamily="2" charset="-78"/>
              </a:rPr>
              <a:t> </a:t>
            </a:r>
            <a:r>
              <a:rPr lang="ar-DZ" sz="1800" b="1" dirty="0">
                <a:effectLst/>
                <a:latin typeface="Aljazeera" panose="02000000000000000000" pitchFamily="2" charset="-78"/>
                <a:ea typeface="Calibri" panose="020F0502020204030204" pitchFamily="34" charset="0"/>
                <a:cs typeface="Aljazeera" panose="02000000000000000000" pitchFamily="2" charset="-78"/>
              </a:rPr>
              <a:t>والإبداع </a:t>
            </a:r>
            <a:r>
              <a:rPr lang="ar-DZ" sz="1800" b="1" dirty="0" err="1">
                <a:effectLst/>
                <a:latin typeface="Aljazeera" panose="02000000000000000000" pitchFamily="2" charset="-78"/>
                <a:ea typeface="Calibri" panose="020F0502020204030204" pitchFamily="34" charset="0"/>
                <a:cs typeface="Aljazeera" panose="02000000000000000000" pitchFamily="2" charset="-78"/>
              </a:rPr>
              <a:t>المقاولات</a:t>
            </a:r>
            <a:r>
              <a:rPr lang="ar-DZ" b="1" dirty="0" err="1">
                <a:latin typeface="Aljazeera" panose="02000000000000000000" pitchFamily="2" charset="-78"/>
                <a:ea typeface="Calibri" panose="020F0502020204030204" pitchFamily="34" charset="0"/>
                <a:cs typeface="Aljazeera" panose="02000000000000000000" pitchFamily="2" charset="-78"/>
              </a:rPr>
              <a:t>ي</a:t>
            </a:r>
            <a:endParaRPr lang="fr-FR" dirty="0">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932F4BE5-961D-0357-9E3D-50BEF85D4BD4}"/>
              </a:ext>
            </a:extLst>
          </p:cNvPr>
          <p:cNvSpPr txBox="1"/>
          <p:nvPr/>
        </p:nvSpPr>
        <p:spPr>
          <a:xfrm>
            <a:off x="590628" y="2437349"/>
            <a:ext cx="11380303" cy="3046988"/>
          </a:xfrm>
          <a:prstGeom prst="rect">
            <a:avLst/>
          </a:prstGeom>
          <a:noFill/>
        </p:spPr>
        <p:txBody>
          <a:bodyPr wrap="square">
            <a:spAutoFit/>
          </a:bodyPr>
          <a:lstStyle/>
          <a:p>
            <a:pPr algn="ctr" rtl="1"/>
            <a:r>
              <a:rPr lang="ar-DZ" sz="4800" dirty="0">
                <a:effectLst/>
                <a:latin typeface="Aljazeera" panose="02000000000000000000" pitchFamily="2" charset="-78"/>
                <a:ea typeface="Calibri" panose="020F0502020204030204" pitchFamily="34" charset="0"/>
                <a:cs typeface="Aljazeera" panose="02000000000000000000" pitchFamily="2" charset="-78"/>
              </a:rPr>
              <a:t>إن المقاولاتية اليوم من أهم الحلول المقترحة للنهوض بالاقتصاديات على اختلافها واختلاف مستويات تقدمها، إذ تمثل منفذا حيويا للمبادرة الفردية التي تمثل أساس هذه المقاولاتية ومنبع الأفكار الأصلية والفريدة.</a:t>
            </a:r>
            <a:endParaRPr lang="fr-FR" sz="4800" dirty="0">
              <a:latin typeface="Aljazeera" panose="02000000000000000000" pitchFamily="2" charset="-78"/>
              <a:cs typeface="Aljazeera" panose="02000000000000000000" pitchFamily="2" charset="-78"/>
            </a:endParaRPr>
          </a:p>
        </p:txBody>
      </p:sp>
      <p:pic>
        <p:nvPicPr>
          <p:cNvPr id="1026" name="ElevenLabs_2024-07-07T23_46_57_Sarah_pre_s50_sb75_se0_b_m2">
            <a:hlinkClick r:id="" action="ppaction://media"/>
            <a:extLst>
              <a:ext uri="{FF2B5EF4-FFF2-40B4-BE49-F238E27FC236}">
                <a16:creationId xmlns:a16="http://schemas.microsoft.com/office/drawing/2014/main" id="{DFE45140-3D55-2668-CD05-6200E69473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25613" y="5625286"/>
            <a:ext cx="487363" cy="487363"/>
          </a:xfrm>
          <a:prstGeom prst="rect">
            <a:avLst/>
          </a:prstGeom>
        </p:spPr>
      </p:pic>
    </p:spTree>
    <p:extLst>
      <p:ext uri="{BB962C8B-B14F-4D97-AF65-F5344CB8AC3E}">
        <p14:creationId xmlns:p14="http://schemas.microsoft.com/office/powerpoint/2010/main" val="4235854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44" fill="hold"/>
                                        <p:tgtEl>
                                          <p:spTgt spid="10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2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CA651336-F603-D172-0E19-4A71977E31D6}"/>
              </a:ext>
            </a:extLst>
          </p:cNvPr>
          <p:cNvSpPr txBox="1"/>
          <p:nvPr/>
        </p:nvSpPr>
        <p:spPr>
          <a:xfrm>
            <a:off x="5208557" y="1367301"/>
            <a:ext cx="6319776" cy="5401479"/>
          </a:xfrm>
          <a:prstGeom prst="rect">
            <a:avLst/>
          </a:prstGeom>
          <a:noFill/>
        </p:spPr>
        <p:txBody>
          <a:bodyPr wrap="square">
            <a:spAutoFit/>
          </a:bodyPr>
          <a:lstStyle/>
          <a:p>
            <a:pPr algn="ctr" rtl="1"/>
            <a:r>
              <a:rPr lang="fr-FR" sz="115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2</a:t>
            </a:r>
            <a:r>
              <a:rPr lang="ar-DZ" sz="115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عقلية المقاول وخصائصه</a:t>
            </a:r>
            <a:endParaRPr lang="fr-FR" sz="115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17" name="Image 16">
            <a:extLst>
              <a:ext uri="{FF2B5EF4-FFF2-40B4-BE49-F238E27FC236}">
                <a16:creationId xmlns:a16="http://schemas.microsoft.com/office/drawing/2014/main" id="{67F39EC8-69DF-4EC4-5D4A-6C10A7B09FD6}"/>
              </a:ext>
            </a:extLst>
          </p:cNvPr>
          <p:cNvPicPr>
            <a:picLocks noChangeAspect="1"/>
          </p:cNvPicPr>
          <p:nvPr/>
        </p:nvPicPr>
        <p:blipFill>
          <a:blip r:embed="rId4"/>
          <a:stretch>
            <a:fillRect/>
          </a:stretch>
        </p:blipFill>
        <p:spPr>
          <a:xfrm>
            <a:off x="-274320" y="1590764"/>
            <a:ext cx="4876800" cy="4876800"/>
          </a:xfrm>
          <a:prstGeom prst="rect">
            <a:avLst/>
          </a:prstGeom>
        </p:spPr>
      </p:pic>
      <p:sp>
        <p:nvSpPr>
          <p:cNvPr id="1035" name="ZoneTexte 1034">
            <a:extLst>
              <a:ext uri="{FF2B5EF4-FFF2-40B4-BE49-F238E27FC236}">
                <a16:creationId xmlns:a16="http://schemas.microsoft.com/office/drawing/2014/main" id="{739B2A4C-77CE-9FC6-DFA0-338C71583F8A}"/>
              </a:ext>
            </a:extLst>
          </p:cNvPr>
          <p:cNvSpPr txBox="1"/>
          <p:nvPr/>
        </p:nvSpPr>
        <p:spPr>
          <a:xfrm>
            <a:off x="2936111" y="-2169699"/>
            <a:ext cx="6319776" cy="584775"/>
          </a:xfrm>
          <a:prstGeom prst="rect">
            <a:avLst/>
          </a:prstGeom>
          <a:solidFill>
            <a:srgbClr val="C00000"/>
          </a:solidFill>
        </p:spPr>
        <p:txBody>
          <a:bodyPr wrap="square">
            <a:spAutoFit/>
          </a:bodyPr>
          <a:lstStyle/>
          <a:p>
            <a:pPr algn="ctr" rtl="1"/>
            <a:r>
              <a:rPr lang="ar-DZ" sz="32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تعريف المقاول حسب المدارس الفكرية</a:t>
            </a:r>
            <a:endParaRPr lang="fr-FR" sz="3200" dirty="0">
              <a:solidFill>
                <a:schemeClr val="bg1"/>
              </a:solidFill>
              <a:latin typeface="Aljazeera" panose="02000000000000000000" pitchFamily="2" charset="-78"/>
              <a:cs typeface="Aljazeera" panose="02000000000000000000" pitchFamily="2" charset="-78"/>
            </a:endParaRPr>
          </a:p>
        </p:txBody>
      </p:sp>
      <p:sp>
        <p:nvSpPr>
          <p:cNvPr id="1036" name="ZoneTexte 1035">
            <a:extLst>
              <a:ext uri="{FF2B5EF4-FFF2-40B4-BE49-F238E27FC236}">
                <a16:creationId xmlns:a16="http://schemas.microsoft.com/office/drawing/2014/main" id="{B883B67F-7F10-5E32-E349-4E38104E11B5}"/>
              </a:ext>
            </a:extLst>
          </p:cNvPr>
          <p:cNvSpPr txBox="1"/>
          <p:nvPr/>
        </p:nvSpPr>
        <p:spPr>
          <a:xfrm>
            <a:off x="4828326" y="7302961"/>
            <a:ext cx="6700007" cy="2640723"/>
          </a:xfrm>
          <a:prstGeom prst="rect">
            <a:avLst/>
          </a:prstGeom>
          <a:noFill/>
        </p:spPr>
        <p:txBody>
          <a:bodyPr wrap="square">
            <a:spAutoFit/>
          </a:bodyPr>
          <a:lstStyle/>
          <a:p>
            <a:pPr algn="just" rtl="1">
              <a:lnSpc>
                <a:spcPct val="115000"/>
              </a:lnSpc>
              <a:spcAft>
                <a:spcPts val="1000"/>
              </a:spcAft>
            </a:pPr>
            <a:r>
              <a:rPr lang="ar-SA"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إن عقلية المقاول عبارة عن مجموعة من الصفات والخصائص المنسجمة مع جملة الضغوط التي تؤثر على المقاول. وقد قام </a:t>
            </a:r>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a:t>
            </a:r>
            <a:r>
              <a:rPr lang="fr-FR"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Sautel</a:t>
            </a:r>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سنة 2000 بتلخيصها </a:t>
            </a:r>
            <a:endParaRPr lang="fr-FR"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pic>
        <p:nvPicPr>
          <p:cNvPr id="3" name="ElevenLabs_2024-07-08T11_33_10_Sarah_pre_s50_sb75_se0_b_m2">
            <a:hlinkClick r:id="" action="ppaction://media"/>
            <a:extLst>
              <a:ext uri="{FF2B5EF4-FFF2-40B4-BE49-F238E27FC236}">
                <a16:creationId xmlns:a16="http://schemas.microsoft.com/office/drawing/2014/main" id="{8A1D8177-E7B3-DFC7-3CFF-46FA003B93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9341" y="2293274"/>
            <a:ext cx="487363" cy="487363"/>
          </a:xfrm>
          <a:prstGeom prst="rect">
            <a:avLst/>
          </a:prstGeom>
        </p:spPr>
      </p:pic>
    </p:spTree>
    <p:extLst>
      <p:ext uri="{BB962C8B-B14F-4D97-AF65-F5344CB8AC3E}">
        <p14:creationId xmlns:p14="http://schemas.microsoft.com/office/powerpoint/2010/main" val="3569439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CA651336-F603-D172-0E19-4A71977E31D6}"/>
              </a:ext>
            </a:extLst>
          </p:cNvPr>
          <p:cNvSpPr txBox="1"/>
          <p:nvPr/>
        </p:nvSpPr>
        <p:spPr>
          <a:xfrm>
            <a:off x="5208557" y="1367301"/>
            <a:ext cx="6319776" cy="2123658"/>
          </a:xfrm>
          <a:prstGeom prst="rect">
            <a:avLst/>
          </a:prstGeom>
          <a:noFill/>
        </p:spPr>
        <p:txBody>
          <a:bodyPr wrap="square">
            <a:spAutoFit/>
          </a:bodyPr>
          <a:lstStyle/>
          <a:p>
            <a:pPr algn="ctr" rtl="1"/>
            <a:r>
              <a:rPr lang="fr-FR" sz="6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2</a:t>
            </a:r>
            <a:r>
              <a:rPr lang="ar-DZ" sz="6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عقلية المقاول وخصائصه</a:t>
            </a:r>
            <a:endParaRPr lang="fr-FR" sz="66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17" name="Image 16">
            <a:extLst>
              <a:ext uri="{FF2B5EF4-FFF2-40B4-BE49-F238E27FC236}">
                <a16:creationId xmlns:a16="http://schemas.microsoft.com/office/drawing/2014/main" id="{67F39EC8-69DF-4EC4-5D4A-6C10A7B09FD6}"/>
              </a:ext>
            </a:extLst>
          </p:cNvPr>
          <p:cNvPicPr>
            <a:picLocks noChangeAspect="1"/>
          </p:cNvPicPr>
          <p:nvPr/>
        </p:nvPicPr>
        <p:blipFill>
          <a:blip r:embed="rId4"/>
          <a:stretch>
            <a:fillRect/>
          </a:stretch>
        </p:blipFill>
        <p:spPr>
          <a:xfrm>
            <a:off x="-274320" y="1590764"/>
            <a:ext cx="4876800" cy="4876800"/>
          </a:xfrm>
          <a:prstGeom prst="rect">
            <a:avLst/>
          </a:prstGeom>
        </p:spPr>
      </p:pic>
      <p:sp>
        <p:nvSpPr>
          <p:cNvPr id="3" name="ZoneTexte 2">
            <a:extLst>
              <a:ext uri="{FF2B5EF4-FFF2-40B4-BE49-F238E27FC236}">
                <a16:creationId xmlns:a16="http://schemas.microsoft.com/office/drawing/2014/main" id="{C929727A-F0D7-FE4D-44F2-0DDB2CCDE202}"/>
              </a:ext>
            </a:extLst>
          </p:cNvPr>
          <p:cNvSpPr txBox="1"/>
          <p:nvPr/>
        </p:nvSpPr>
        <p:spPr>
          <a:xfrm>
            <a:off x="5018441" y="3735773"/>
            <a:ext cx="6700007" cy="2640723"/>
          </a:xfrm>
          <a:prstGeom prst="rect">
            <a:avLst/>
          </a:prstGeom>
          <a:noFill/>
        </p:spPr>
        <p:txBody>
          <a:bodyPr wrap="square">
            <a:spAutoFit/>
          </a:bodyPr>
          <a:lstStyle/>
          <a:p>
            <a:pPr algn="just" rtl="1">
              <a:lnSpc>
                <a:spcPct val="115000"/>
              </a:lnSpc>
              <a:spcAft>
                <a:spcPts val="1000"/>
              </a:spcAft>
            </a:pPr>
            <a:r>
              <a:rPr lang="ar-SA"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إن عقلية المقاول عبارة عن مجموعة من الصفات والخصائص المنسجمة مع جملة الضغوط التي تؤثر على المقاول. وقد قام </a:t>
            </a:r>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a:t>
            </a:r>
            <a:r>
              <a:rPr lang="fr-FR"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Sautel</a:t>
            </a:r>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سنة 2000 بتلخيصها </a:t>
            </a:r>
            <a:endParaRPr lang="fr-FR"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pic>
        <p:nvPicPr>
          <p:cNvPr id="5" name="ElevenLabs_2024-07-08T11_34_08_Sarah_pre_s50_sb75_se0_b_m2">
            <a:hlinkClick r:id="" action="ppaction://media"/>
            <a:extLst>
              <a:ext uri="{FF2B5EF4-FFF2-40B4-BE49-F238E27FC236}">
                <a16:creationId xmlns:a16="http://schemas.microsoft.com/office/drawing/2014/main" id="{DB190A4C-C51F-A001-7F29-F5011557FD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8403" y="2652089"/>
            <a:ext cx="487363" cy="487363"/>
          </a:xfrm>
          <a:prstGeom prst="rect">
            <a:avLst/>
          </a:prstGeom>
        </p:spPr>
      </p:pic>
    </p:spTree>
    <p:extLst>
      <p:ext uri="{BB962C8B-B14F-4D97-AF65-F5344CB8AC3E}">
        <p14:creationId xmlns:p14="http://schemas.microsoft.com/office/powerpoint/2010/main" val="501164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8" name="ZoneTexte 7">
            <a:extLst>
              <a:ext uri="{FF2B5EF4-FFF2-40B4-BE49-F238E27FC236}">
                <a16:creationId xmlns:a16="http://schemas.microsoft.com/office/drawing/2014/main" id="{99CCD337-E7D5-8640-96EB-A8CF63E842FE}"/>
              </a:ext>
            </a:extLst>
          </p:cNvPr>
          <p:cNvSpPr txBox="1"/>
          <p:nvPr/>
        </p:nvSpPr>
        <p:spPr>
          <a:xfrm>
            <a:off x="1148713" y="1009371"/>
            <a:ext cx="9894571" cy="941796"/>
          </a:xfrm>
          <a:prstGeom prst="rect">
            <a:avLst/>
          </a:prstGeom>
          <a:noFill/>
        </p:spPr>
        <p:txBody>
          <a:bodyPr wrap="square">
            <a:spAutoFit/>
          </a:bodyPr>
          <a:lstStyle/>
          <a:p>
            <a:pPr algn="ctr" rtl="1">
              <a:lnSpc>
                <a:spcPct val="115000"/>
              </a:lnSpc>
              <a:spcAft>
                <a:spcPts val="1000"/>
              </a:spcAft>
            </a:pPr>
            <a:r>
              <a:rPr lang="ar-SA"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إن عقلية المقاول عبارة عن مجموعة من الصفات والخصائص المنسجمة مع جملة الضغوط التي تؤثر على المقاول. وقد قام </a:t>
            </a:r>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a:t>
            </a:r>
            <a:r>
              <a:rPr lang="fr-FR"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Sautel</a:t>
            </a:r>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سنة 2000 بتلخيصها </a:t>
            </a:r>
            <a:endParaRPr lang="fr-FR"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5" name="ZoneTexte 4">
            <a:extLst>
              <a:ext uri="{FF2B5EF4-FFF2-40B4-BE49-F238E27FC236}">
                <a16:creationId xmlns:a16="http://schemas.microsoft.com/office/drawing/2014/main" id="{2E0B58E0-2764-FC40-9325-A76F3F7B05DA}"/>
              </a:ext>
            </a:extLst>
          </p:cNvPr>
          <p:cNvSpPr txBox="1"/>
          <p:nvPr/>
        </p:nvSpPr>
        <p:spPr>
          <a:xfrm>
            <a:off x="0" y="1951167"/>
            <a:ext cx="11715342" cy="4624343"/>
          </a:xfrm>
          <a:prstGeom prst="rect">
            <a:avLst/>
          </a:prstGeom>
          <a:noFill/>
        </p:spPr>
        <p:txBody>
          <a:bodyPr wrap="square">
            <a:spAutoFit/>
          </a:bodyPr>
          <a:lstStyle/>
          <a:p>
            <a:pPr algn="r" rtl="1">
              <a:lnSpc>
                <a:spcPct val="250000"/>
              </a:lnSpc>
              <a:spcAft>
                <a:spcPts val="1000"/>
              </a:spcAft>
            </a:pP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الاتجاهات ________ينطلق بواسطة </a:t>
            </a:r>
            <a:r>
              <a:rPr lang="ar-DZ" sz="2800" b="1" dirty="0" err="1">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الفرص__________سرعة</a:t>
            </a: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 التغيير</a:t>
            </a:r>
            <a:endParaRPr lang="fr-FR" sz="2800" dirty="0">
              <a:solidFill>
                <a:srgbClr val="C00000"/>
              </a:solidFill>
              <a:effectLst/>
              <a:latin typeface="Aljazeera" panose="02000000000000000000" pitchFamily="2" charset="-78"/>
              <a:ea typeface="Calibri" panose="020F0502020204030204" pitchFamily="34" charset="0"/>
              <a:cs typeface="Aljazeera" panose="02000000000000000000" pitchFamily="2" charset="-78"/>
            </a:endParaRPr>
          </a:p>
          <a:p>
            <a:pPr algn="r" rtl="1">
              <a:lnSpc>
                <a:spcPct val="250000"/>
              </a:lnSpc>
              <a:spcAft>
                <a:spcPts val="1000"/>
              </a:spcAft>
            </a:pPr>
            <a:r>
              <a:rPr lang="ar-DZ" sz="2800" b="1" dirty="0" err="1">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الالتزام__________على</a:t>
            </a: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 المدى القصير و صنع </a:t>
            </a:r>
            <a:r>
              <a:rPr lang="ar-DZ" sz="2800" b="1" dirty="0" err="1">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القرارات______قبول</a:t>
            </a: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 الخطر</a:t>
            </a:r>
            <a:endParaRPr lang="fr-FR" sz="2800" dirty="0">
              <a:solidFill>
                <a:srgbClr val="C00000"/>
              </a:solidFill>
              <a:effectLst/>
              <a:latin typeface="Aljazeera" panose="02000000000000000000" pitchFamily="2" charset="-78"/>
              <a:ea typeface="Calibri" panose="020F0502020204030204" pitchFamily="34" charset="0"/>
              <a:cs typeface="Aljazeera" panose="02000000000000000000" pitchFamily="2" charset="-78"/>
            </a:endParaRPr>
          </a:p>
          <a:p>
            <a:pPr algn="r" rtl="1">
              <a:lnSpc>
                <a:spcPct val="250000"/>
              </a:lnSpc>
              <a:spcAft>
                <a:spcPts val="1000"/>
              </a:spcAft>
            </a:pPr>
            <a:r>
              <a:rPr lang="ar-DZ" sz="2800" b="1" dirty="0" err="1">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الموارد___استئجار</a:t>
            </a: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 و امتلاك </a:t>
            </a:r>
            <a:r>
              <a:rPr lang="ar-DZ" sz="2800" b="1" dirty="0" err="1">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الموارد______صعوبة</a:t>
            </a: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 الامتلاك الحاجة الى النجاح بسرعة وإما الخسارة</a:t>
            </a:r>
            <a:endParaRPr lang="fr-FR" sz="2800" dirty="0">
              <a:solidFill>
                <a:srgbClr val="C00000"/>
              </a:solidFill>
              <a:effectLst/>
              <a:latin typeface="Aljazeera" panose="02000000000000000000" pitchFamily="2" charset="-78"/>
              <a:ea typeface="Calibri" panose="020F0502020204030204" pitchFamily="34" charset="0"/>
              <a:cs typeface="Aljazeera" panose="02000000000000000000" pitchFamily="2" charset="-78"/>
            </a:endParaRPr>
          </a:p>
          <a:p>
            <a:pPr algn="r">
              <a:lnSpc>
                <a:spcPct val="250000"/>
              </a:lnSpc>
            </a:pPr>
            <a:r>
              <a:rPr lang="ar-DZ" sz="2800" b="1" dirty="0" err="1">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الهيكل_____أفقي</a:t>
            </a: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 مع الشبكات الرسمية ________التوازن و التنسيق في القضايا</a:t>
            </a:r>
            <a:endParaRPr lang="fr-FR" sz="2800" dirty="0">
              <a:solidFill>
                <a:srgbClr val="C00000"/>
              </a:solidFill>
              <a:latin typeface="Aljazeera" panose="02000000000000000000" pitchFamily="2" charset="-78"/>
              <a:cs typeface="Aljazeera" panose="02000000000000000000" pitchFamily="2" charset="-78"/>
            </a:endParaRPr>
          </a:p>
        </p:txBody>
      </p:sp>
      <p:pic>
        <p:nvPicPr>
          <p:cNvPr id="10" name="Image 9">
            <a:extLst>
              <a:ext uri="{FF2B5EF4-FFF2-40B4-BE49-F238E27FC236}">
                <a16:creationId xmlns:a16="http://schemas.microsoft.com/office/drawing/2014/main" id="{A596909A-9A74-9A9D-1246-F889E9AE6FCE}"/>
              </a:ext>
            </a:extLst>
          </p:cNvPr>
          <p:cNvPicPr>
            <a:picLocks noChangeAspect="1"/>
          </p:cNvPicPr>
          <p:nvPr/>
        </p:nvPicPr>
        <p:blipFill>
          <a:blip r:embed="rId10"/>
          <a:stretch>
            <a:fillRect/>
          </a:stretch>
        </p:blipFill>
        <p:spPr>
          <a:xfrm>
            <a:off x="-6029529" y="-4043680"/>
            <a:ext cx="4876800" cy="4876800"/>
          </a:xfrm>
          <a:prstGeom prst="rect">
            <a:avLst/>
          </a:prstGeom>
        </p:spPr>
      </p:pic>
      <p:sp>
        <p:nvSpPr>
          <p:cNvPr id="11" name="ZoneTexte 10">
            <a:extLst>
              <a:ext uri="{FF2B5EF4-FFF2-40B4-BE49-F238E27FC236}">
                <a16:creationId xmlns:a16="http://schemas.microsoft.com/office/drawing/2014/main" id="{83ED3D54-991D-1F74-77B0-CC8CE84BF9DB}"/>
              </a:ext>
            </a:extLst>
          </p:cNvPr>
          <p:cNvSpPr txBox="1"/>
          <p:nvPr/>
        </p:nvSpPr>
        <p:spPr>
          <a:xfrm>
            <a:off x="13344728" y="-5173639"/>
            <a:ext cx="6319776" cy="5180264"/>
          </a:xfrm>
          <a:prstGeom prst="rect">
            <a:avLst/>
          </a:prstGeom>
          <a:noFill/>
        </p:spPr>
        <p:txBody>
          <a:bodyPr wrap="square">
            <a:spAutoFit/>
          </a:bodyPr>
          <a:lstStyle/>
          <a:p>
            <a:pPr algn="ctr" rtl="1">
              <a:lnSpc>
                <a:spcPct val="150000"/>
              </a:lnSpc>
            </a:pPr>
            <a:r>
              <a:rPr lang="ar-DZ" sz="115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3. صفات المقاول</a:t>
            </a:r>
            <a:endParaRPr lang="fr-FR" sz="115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B917B663-B45E-B21B-FC90-0416A5F48655}"/>
              </a:ext>
            </a:extLst>
          </p:cNvPr>
          <p:cNvSpPr txBox="1"/>
          <p:nvPr/>
        </p:nvSpPr>
        <p:spPr>
          <a:xfrm>
            <a:off x="13344728" y="-3357099"/>
            <a:ext cx="6319776" cy="2123658"/>
          </a:xfrm>
          <a:prstGeom prst="rect">
            <a:avLst/>
          </a:prstGeom>
          <a:noFill/>
        </p:spPr>
        <p:txBody>
          <a:bodyPr wrap="square">
            <a:spAutoFit/>
          </a:bodyPr>
          <a:lstStyle/>
          <a:p>
            <a:pPr algn="ctr" rtl="1"/>
            <a:r>
              <a:rPr lang="fr-FR" sz="6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2</a:t>
            </a:r>
            <a:r>
              <a:rPr lang="ar-DZ" sz="6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عقلية المقاول وخصائصه</a:t>
            </a:r>
            <a:endParaRPr lang="fr-FR" sz="66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3" name="ElevenLabs_2024-07-10T17_01_20_Sarah_pre_s50_sb75_se0_b_m2(1)">
            <a:hlinkClick r:id="" action="ppaction://media"/>
            <a:extLst>
              <a:ext uri="{FF2B5EF4-FFF2-40B4-BE49-F238E27FC236}">
                <a16:creationId xmlns:a16="http://schemas.microsoft.com/office/drawing/2014/main" id="{068AA26D-EA5D-09E7-4031-3959AEE132B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71169" y="-2295270"/>
            <a:ext cx="487363" cy="487363"/>
          </a:xfrm>
          <a:prstGeom prst="rect">
            <a:avLst/>
          </a:prstGeom>
        </p:spPr>
      </p:pic>
      <p:pic>
        <p:nvPicPr>
          <p:cNvPr id="4" name="ElevenLabs_2024-07-10T17_02_09_Sarah_pre_s50_sb75_se0_b_m2">
            <a:hlinkClick r:id="" action="ppaction://media"/>
            <a:extLst>
              <a:ext uri="{FF2B5EF4-FFF2-40B4-BE49-F238E27FC236}">
                <a16:creationId xmlns:a16="http://schemas.microsoft.com/office/drawing/2014/main" id="{9D3AD677-DD2B-9813-A611-2CF6BDD8A0D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23559" y="-2006601"/>
            <a:ext cx="487363" cy="487363"/>
          </a:xfrm>
          <a:prstGeom prst="rect">
            <a:avLst/>
          </a:prstGeom>
        </p:spPr>
      </p:pic>
      <p:pic>
        <p:nvPicPr>
          <p:cNvPr id="9" name="ElevenLabs_2024-07-10T17_03_40_Sarah_pre_s50_sb75_se0_b_m2">
            <a:hlinkClick r:id="" action="ppaction://media"/>
            <a:extLst>
              <a:ext uri="{FF2B5EF4-FFF2-40B4-BE49-F238E27FC236}">
                <a16:creationId xmlns:a16="http://schemas.microsoft.com/office/drawing/2014/main" id="{73CB7CEE-FA86-E2B3-0448-1218F22ACEC9}"/>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442325" y="-1519238"/>
            <a:ext cx="487363" cy="487363"/>
          </a:xfrm>
          <a:prstGeom prst="rect">
            <a:avLst/>
          </a:prstGeom>
        </p:spPr>
      </p:pic>
      <p:pic>
        <p:nvPicPr>
          <p:cNvPr id="12" name="ElevenLabs_2024-07-10T17_04_12_Sarah_pre_s50_sb75_se0_b_m2">
            <a:hlinkClick r:id="" action="ppaction://media"/>
            <a:extLst>
              <a:ext uri="{FF2B5EF4-FFF2-40B4-BE49-F238E27FC236}">
                <a16:creationId xmlns:a16="http://schemas.microsoft.com/office/drawing/2014/main" id="{894AEFF3-DE9B-7ACF-5328-301709B84502}"/>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5318442" y="-2092643"/>
            <a:ext cx="487363" cy="487363"/>
          </a:xfrm>
          <a:prstGeom prst="rect">
            <a:avLst/>
          </a:prstGeom>
        </p:spPr>
      </p:pic>
    </p:spTree>
    <p:extLst>
      <p:ext uri="{BB962C8B-B14F-4D97-AF65-F5344CB8AC3E}">
        <p14:creationId xmlns:p14="http://schemas.microsoft.com/office/powerpoint/2010/main" val="388130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3"/>
                                        </p:tgtEl>
                                      </p:cBhvr>
                                    </p:cmd>
                                  </p:childTnLst>
                                </p:cTn>
                              </p:par>
                            </p:childTnLst>
                          </p:cTn>
                        </p:par>
                        <p:par>
                          <p:cTn id="11" fill="hold">
                            <p:stCondLst>
                              <p:cond delay="4414"/>
                            </p:stCondLst>
                            <p:childTnLst>
                              <p:par>
                                <p:cTn id="12" presetID="2" presetClass="entr" presetSubtype="2" fill="hold"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4597" fill="hold"/>
                                        <p:tgtEl>
                                          <p:spTgt spid="4"/>
                                        </p:tgtEl>
                                      </p:cBhvr>
                                    </p:cmd>
                                  </p:childTnLst>
                                </p:cTn>
                              </p:par>
                            </p:childTnLst>
                          </p:cTn>
                        </p:par>
                        <p:par>
                          <p:cTn id="18" fill="hold">
                            <p:stCondLst>
                              <p:cond delay="9011"/>
                            </p:stCondLst>
                            <p:childTnLst>
                              <p:par>
                                <p:cTn id="19" presetID="2" presetClass="entr" presetSubtype="2"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ppt_y"/>
                                          </p:val>
                                        </p:tav>
                                        <p:tav tm="100000">
                                          <p:val>
                                            <p:strVal val="#ppt_y"/>
                                          </p:val>
                                        </p:tav>
                                      </p:tavLst>
                                    </p:anim>
                                  </p:childTnLst>
                                </p:cTn>
                              </p:par>
                              <p:par>
                                <p:cTn id="23" presetID="1" presetClass="mediacall" presetSubtype="0" fill="hold" nodeType="withEffect">
                                  <p:stCondLst>
                                    <p:cond delay="0"/>
                                  </p:stCondLst>
                                  <p:childTnLst>
                                    <p:cmd type="call" cmd="playFrom(0.0)">
                                      <p:cBhvr>
                                        <p:cTn id="24" dur="7836" fill="hold"/>
                                        <p:tgtEl>
                                          <p:spTgt spid="9"/>
                                        </p:tgtEl>
                                      </p:cBhvr>
                                    </p:cmd>
                                  </p:childTnLst>
                                </p:cTn>
                              </p:par>
                            </p:childTnLst>
                          </p:cTn>
                        </p:par>
                        <p:par>
                          <p:cTn id="25" fill="hold">
                            <p:stCondLst>
                              <p:cond delay="16847"/>
                            </p:stCondLst>
                            <p:childTnLst>
                              <p:par>
                                <p:cTn id="26" presetID="2" presetClass="entr" presetSubtype="2"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additive="base">
                                        <p:cTn id="28"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5">
                                            <p:txEl>
                                              <p:pRg st="3" end="3"/>
                                            </p:txEl>
                                          </p:spTgt>
                                        </p:tgtEl>
                                        <p:attrNameLst>
                                          <p:attrName>ppt_y</p:attrName>
                                        </p:attrNameLst>
                                      </p:cBhvr>
                                      <p:tavLst>
                                        <p:tav tm="0">
                                          <p:val>
                                            <p:strVal val="#ppt_y"/>
                                          </p:val>
                                        </p:tav>
                                        <p:tav tm="100000">
                                          <p:val>
                                            <p:strVal val="#ppt_y"/>
                                          </p:val>
                                        </p:tav>
                                      </p:tavLst>
                                    </p:anim>
                                  </p:childTnLst>
                                </p:cTn>
                              </p:par>
                              <p:par>
                                <p:cTn id="30" presetID="1" presetClass="mediacall" presetSubtype="0" fill="hold" nodeType="withEffect">
                                  <p:stCondLst>
                                    <p:cond delay="0"/>
                                  </p:stCondLst>
                                  <p:childTnLst>
                                    <p:cmd type="call" cmd="playFrom(0.0)">
                                      <p:cBhvr>
                                        <p:cTn id="31" dur="491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audio>
              <p:cMediaNode vol="80000">
                <p:cTn id="33" fill="hold" display="0">
                  <p:stCondLst>
                    <p:cond delay="indefinite"/>
                  </p:stCondLst>
                  <p:endCondLst>
                    <p:cond evt="onStopAudio" delay="0">
                      <p:tgtEl>
                        <p:sldTgt/>
                      </p:tgtEl>
                    </p:cond>
                  </p:endCondLst>
                </p:cTn>
                <p:tgtEl>
                  <p:spTgt spid="4"/>
                </p:tgtEl>
              </p:cMediaNode>
            </p:audio>
            <p:audio>
              <p:cMediaNode vol="80000">
                <p:cTn id="34" fill="hold" display="0">
                  <p:stCondLst>
                    <p:cond delay="indefinite"/>
                  </p:stCondLst>
                  <p:endCondLst>
                    <p:cond evt="onStopAudio" delay="0">
                      <p:tgtEl>
                        <p:sldTgt/>
                      </p:tgtEl>
                    </p:cond>
                  </p:endCondLst>
                </p:cTn>
                <p:tgtEl>
                  <p:spTgt spid="9"/>
                </p:tgtEl>
              </p:cMediaNode>
            </p:audio>
            <p:audio>
              <p:cMediaNode vol="80000">
                <p:cTn id="35"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8" name="ZoneTexte 7">
            <a:extLst>
              <a:ext uri="{FF2B5EF4-FFF2-40B4-BE49-F238E27FC236}">
                <a16:creationId xmlns:a16="http://schemas.microsoft.com/office/drawing/2014/main" id="{99CCD337-E7D5-8640-96EB-A8CF63E842FE}"/>
              </a:ext>
            </a:extLst>
          </p:cNvPr>
          <p:cNvSpPr txBox="1"/>
          <p:nvPr/>
        </p:nvSpPr>
        <p:spPr>
          <a:xfrm>
            <a:off x="11450953" y="7288251"/>
            <a:ext cx="9894571" cy="941796"/>
          </a:xfrm>
          <a:prstGeom prst="rect">
            <a:avLst/>
          </a:prstGeom>
          <a:noFill/>
        </p:spPr>
        <p:txBody>
          <a:bodyPr wrap="square">
            <a:spAutoFit/>
          </a:bodyPr>
          <a:lstStyle/>
          <a:p>
            <a:pPr algn="ctr" rtl="1">
              <a:lnSpc>
                <a:spcPct val="115000"/>
              </a:lnSpc>
              <a:spcAft>
                <a:spcPts val="1000"/>
              </a:spcAft>
            </a:pPr>
            <a:r>
              <a:rPr lang="ar-SA"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إن عقلية المقاول عبارة عن مجموعة من الصفات والخصائص المنسجمة مع جملة الضغوط التي تؤثر على المقاول. وقد قام </a:t>
            </a:r>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a:t>
            </a:r>
            <a:r>
              <a:rPr lang="fr-FR"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Sautel</a:t>
            </a:r>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سنة 2000 بتلخيصها </a:t>
            </a:r>
            <a:endParaRPr lang="fr-FR"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5" name="ZoneTexte 4">
            <a:extLst>
              <a:ext uri="{FF2B5EF4-FFF2-40B4-BE49-F238E27FC236}">
                <a16:creationId xmlns:a16="http://schemas.microsoft.com/office/drawing/2014/main" id="{2E0B58E0-2764-FC40-9325-A76F3F7B05DA}"/>
              </a:ext>
            </a:extLst>
          </p:cNvPr>
          <p:cNvSpPr txBox="1"/>
          <p:nvPr/>
        </p:nvSpPr>
        <p:spPr>
          <a:xfrm>
            <a:off x="-12238892" y="1948729"/>
            <a:ext cx="11715342" cy="4624343"/>
          </a:xfrm>
          <a:prstGeom prst="rect">
            <a:avLst/>
          </a:prstGeom>
          <a:noFill/>
        </p:spPr>
        <p:txBody>
          <a:bodyPr wrap="square">
            <a:spAutoFit/>
          </a:bodyPr>
          <a:lstStyle/>
          <a:p>
            <a:pPr algn="r" rtl="1">
              <a:lnSpc>
                <a:spcPct val="250000"/>
              </a:lnSpc>
              <a:spcAft>
                <a:spcPts val="1000"/>
              </a:spcAft>
            </a:pP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الاتجاهات ________ينطلق بواسطة </a:t>
            </a:r>
            <a:r>
              <a:rPr lang="ar-DZ" sz="2800" b="1" dirty="0" err="1">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الفرص__________سرعة</a:t>
            </a: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 التغيير</a:t>
            </a:r>
            <a:endParaRPr lang="fr-FR" sz="2800" dirty="0">
              <a:solidFill>
                <a:srgbClr val="C00000"/>
              </a:solidFill>
              <a:effectLst/>
              <a:latin typeface="Aljazeera" panose="02000000000000000000" pitchFamily="2" charset="-78"/>
              <a:ea typeface="Calibri" panose="020F0502020204030204" pitchFamily="34" charset="0"/>
              <a:cs typeface="Aljazeera" panose="02000000000000000000" pitchFamily="2" charset="-78"/>
            </a:endParaRPr>
          </a:p>
          <a:p>
            <a:pPr algn="r" rtl="1">
              <a:lnSpc>
                <a:spcPct val="250000"/>
              </a:lnSpc>
              <a:spcAft>
                <a:spcPts val="1000"/>
              </a:spcAft>
            </a:pPr>
            <a:r>
              <a:rPr lang="ar-DZ" sz="2800" b="1" dirty="0" err="1">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الالتزام__________على</a:t>
            </a: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 المدى القصير و صنع </a:t>
            </a:r>
            <a:r>
              <a:rPr lang="ar-DZ" sz="2800" b="1" dirty="0" err="1">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القرارات______قبول</a:t>
            </a: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 الخطر</a:t>
            </a:r>
            <a:endParaRPr lang="fr-FR" sz="2800" dirty="0">
              <a:solidFill>
                <a:srgbClr val="C00000"/>
              </a:solidFill>
              <a:effectLst/>
              <a:latin typeface="Aljazeera" panose="02000000000000000000" pitchFamily="2" charset="-78"/>
              <a:ea typeface="Calibri" panose="020F0502020204030204" pitchFamily="34" charset="0"/>
              <a:cs typeface="Aljazeera" panose="02000000000000000000" pitchFamily="2" charset="-78"/>
            </a:endParaRPr>
          </a:p>
          <a:p>
            <a:pPr algn="r" rtl="1">
              <a:lnSpc>
                <a:spcPct val="250000"/>
              </a:lnSpc>
              <a:spcAft>
                <a:spcPts val="1000"/>
              </a:spcAft>
            </a:pPr>
            <a:r>
              <a:rPr lang="ar-DZ" sz="2800" b="1" dirty="0" err="1">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الموارد___استئجار</a:t>
            </a: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 و امتلاك </a:t>
            </a:r>
            <a:r>
              <a:rPr lang="ar-DZ" sz="2800" b="1" dirty="0" err="1">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الموارد______صعوبة</a:t>
            </a: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 الامتلاك الحاجة الى النجاح بسرعة وإما الخسارة</a:t>
            </a:r>
            <a:endParaRPr lang="fr-FR" sz="2800" dirty="0">
              <a:solidFill>
                <a:srgbClr val="C00000"/>
              </a:solidFill>
              <a:effectLst/>
              <a:latin typeface="Aljazeera" panose="02000000000000000000" pitchFamily="2" charset="-78"/>
              <a:ea typeface="Calibri" panose="020F0502020204030204" pitchFamily="34" charset="0"/>
              <a:cs typeface="Aljazeera" panose="02000000000000000000" pitchFamily="2" charset="-78"/>
            </a:endParaRPr>
          </a:p>
          <a:p>
            <a:pPr algn="r">
              <a:lnSpc>
                <a:spcPct val="250000"/>
              </a:lnSpc>
            </a:pPr>
            <a:r>
              <a:rPr lang="ar-DZ" sz="2800" b="1" dirty="0" err="1">
                <a:solidFill>
                  <a:srgbClr val="C00000"/>
                </a:solidFill>
                <a:effectLst/>
                <a:latin typeface="Aljazeera" panose="02000000000000000000" pitchFamily="2" charset="-78"/>
                <a:ea typeface="Calibri" panose="020F0502020204030204" pitchFamily="34" charset="0"/>
                <a:cs typeface="Aljazeera" panose="02000000000000000000" pitchFamily="2" charset="-78"/>
              </a:rPr>
              <a:t>الهيكل_____أفقي</a:t>
            </a:r>
            <a:r>
              <a:rPr lang="ar-DZ" sz="2800" b="1" dirty="0">
                <a:solidFill>
                  <a:srgbClr val="C00000"/>
                </a:solidFill>
                <a:effectLst/>
                <a:latin typeface="Aljazeera" panose="02000000000000000000" pitchFamily="2" charset="-78"/>
                <a:ea typeface="Calibri" panose="020F0502020204030204" pitchFamily="34" charset="0"/>
                <a:cs typeface="Aljazeera" panose="02000000000000000000" pitchFamily="2" charset="-78"/>
              </a:rPr>
              <a:t> مع الشبكات الرسمية ________التوازن و التنسيق في القضايا</a:t>
            </a:r>
            <a:endParaRPr lang="fr-FR" sz="2800" dirty="0">
              <a:solidFill>
                <a:srgbClr val="C0000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04E53A9F-9982-8427-A1EE-D01BF28292AF}"/>
              </a:ext>
            </a:extLst>
          </p:cNvPr>
          <p:cNvSpPr txBox="1"/>
          <p:nvPr/>
        </p:nvSpPr>
        <p:spPr>
          <a:xfrm>
            <a:off x="5506464" y="1287300"/>
            <a:ext cx="6319776" cy="5180264"/>
          </a:xfrm>
          <a:prstGeom prst="rect">
            <a:avLst/>
          </a:prstGeom>
          <a:noFill/>
        </p:spPr>
        <p:txBody>
          <a:bodyPr wrap="square">
            <a:spAutoFit/>
          </a:bodyPr>
          <a:lstStyle/>
          <a:p>
            <a:pPr algn="ctr" rtl="1">
              <a:lnSpc>
                <a:spcPct val="150000"/>
              </a:lnSpc>
            </a:pPr>
            <a:r>
              <a:rPr lang="ar-DZ" sz="115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3. صفات المقاول</a:t>
            </a:r>
            <a:endParaRPr lang="fr-FR" sz="115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4" name="Image 3">
            <a:extLst>
              <a:ext uri="{FF2B5EF4-FFF2-40B4-BE49-F238E27FC236}">
                <a16:creationId xmlns:a16="http://schemas.microsoft.com/office/drawing/2014/main" id="{4ED42A92-330D-DF5F-4E65-04CF7966AD9F}"/>
              </a:ext>
            </a:extLst>
          </p:cNvPr>
          <p:cNvPicPr>
            <a:picLocks noChangeAspect="1"/>
          </p:cNvPicPr>
          <p:nvPr/>
        </p:nvPicPr>
        <p:blipFill>
          <a:blip r:embed="rId4"/>
          <a:stretch>
            <a:fillRect/>
          </a:stretch>
        </p:blipFill>
        <p:spPr>
          <a:xfrm>
            <a:off x="-274320" y="1590764"/>
            <a:ext cx="4876800" cy="4876800"/>
          </a:xfrm>
          <a:prstGeom prst="rect">
            <a:avLst/>
          </a:prstGeom>
        </p:spPr>
      </p:pic>
      <p:sp>
        <p:nvSpPr>
          <p:cNvPr id="12" name="ZoneTexte 11">
            <a:extLst>
              <a:ext uri="{FF2B5EF4-FFF2-40B4-BE49-F238E27FC236}">
                <a16:creationId xmlns:a16="http://schemas.microsoft.com/office/drawing/2014/main" id="{E0F4B5E7-70F3-57F8-F7BF-DC6A30BFD559}"/>
              </a:ext>
            </a:extLst>
          </p:cNvPr>
          <p:cNvSpPr txBox="1"/>
          <p:nvPr/>
        </p:nvSpPr>
        <p:spPr>
          <a:xfrm>
            <a:off x="5018650" y="7881654"/>
            <a:ext cx="6558468" cy="2985433"/>
          </a:xfrm>
          <a:prstGeom prst="rect">
            <a:avLst/>
          </a:prstGeom>
          <a:noFill/>
        </p:spPr>
        <p:txBody>
          <a:bodyPr wrap="square">
            <a:spAutoFit/>
          </a:bodyPr>
          <a:lstStyle/>
          <a:p>
            <a:pPr algn="r" rtl="1">
              <a:lnSpc>
                <a:spcPct val="150000"/>
              </a:lnSpc>
            </a:pPr>
            <a:r>
              <a:rPr lang="ar-SA"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إن صفات المقاول هي عبارة عن مجموعة من المؤهلات والعقلية المنسجمة مع جملة الضغوط التي تؤثر على المقاول ومدى استغلاله للموارد المتاحة والقدرة على التغيير والتأقلم</a:t>
            </a:r>
            <a:endParaRPr lang="fr-FR" sz="3200" dirty="0">
              <a:solidFill>
                <a:srgbClr val="002060"/>
              </a:solidFill>
              <a:latin typeface="Aljazeera" panose="02000000000000000000" pitchFamily="2" charset="-78"/>
              <a:cs typeface="Aljazeera" panose="02000000000000000000" pitchFamily="2" charset="-78"/>
            </a:endParaRPr>
          </a:p>
        </p:txBody>
      </p:sp>
      <p:pic>
        <p:nvPicPr>
          <p:cNvPr id="7" name="ElevenLabs_2024-07-08T11_37_59_Sarah_pre_s50_sb75_se0_b_m2">
            <a:hlinkClick r:id="" action="ppaction://media"/>
            <a:extLst>
              <a:ext uri="{FF2B5EF4-FFF2-40B4-BE49-F238E27FC236}">
                <a16:creationId xmlns:a16="http://schemas.microsoft.com/office/drawing/2014/main" id="{169EBF61-EE8B-8C7C-0434-89D6043C4C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74968" y="7097589"/>
            <a:ext cx="487363" cy="487363"/>
          </a:xfrm>
          <a:prstGeom prst="rect">
            <a:avLst/>
          </a:prstGeom>
        </p:spPr>
      </p:pic>
    </p:spTree>
    <p:extLst>
      <p:ext uri="{BB962C8B-B14F-4D97-AF65-F5344CB8AC3E}">
        <p14:creationId xmlns:p14="http://schemas.microsoft.com/office/powerpoint/2010/main" val="3885391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04E53A9F-9982-8427-A1EE-D01BF28292AF}"/>
              </a:ext>
            </a:extLst>
          </p:cNvPr>
          <p:cNvSpPr txBox="1"/>
          <p:nvPr/>
        </p:nvSpPr>
        <p:spPr>
          <a:xfrm>
            <a:off x="5506464" y="1180620"/>
            <a:ext cx="6319776" cy="1488869"/>
          </a:xfrm>
          <a:prstGeom prst="rect">
            <a:avLst/>
          </a:prstGeom>
          <a:noFill/>
        </p:spPr>
        <p:txBody>
          <a:bodyPr wrap="square">
            <a:spAutoFit/>
          </a:bodyPr>
          <a:lstStyle/>
          <a:p>
            <a:pPr algn="ctr" rtl="1">
              <a:lnSpc>
                <a:spcPct val="150000"/>
              </a:lnSpc>
            </a:pPr>
            <a:r>
              <a:rPr lang="ar-DZ" sz="6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3. صفات المقاول</a:t>
            </a:r>
            <a:endParaRPr lang="fr-FR" sz="66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4" name="Image 3">
            <a:extLst>
              <a:ext uri="{FF2B5EF4-FFF2-40B4-BE49-F238E27FC236}">
                <a16:creationId xmlns:a16="http://schemas.microsoft.com/office/drawing/2014/main" id="{4ED42A92-330D-DF5F-4E65-04CF7966AD9F}"/>
              </a:ext>
            </a:extLst>
          </p:cNvPr>
          <p:cNvPicPr>
            <a:picLocks noChangeAspect="1"/>
          </p:cNvPicPr>
          <p:nvPr/>
        </p:nvPicPr>
        <p:blipFill>
          <a:blip r:embed="rId4"/>
          <a:stretch>
            <a:fillRect/>
          </a:stretch>
        </p:blipFill>
        <p:spPr>
          <a:xfrm>
            <a:off x="-274320" y="1590764"/>
            <a:ext cx="4876800" cy="4876800"/>
          </a:xfrm>
          <a:prstGeom prst="rect">
            <a:avLst/>
          </a:prstGeom>
        </p:spPr>
      </p:pic>
      <p:sp>
        <p:nvSpPr>
          <p:cNvPr id="9" name="ZoneTexte 8">
            <a:extLst>
              <a:ext uri="{FF2B5EF4-FFF2-40B4-BE49-F238E27FC236}">
                <a16:creationId xmlns:a16="http://schemas.microsoft.com/office/drawing/2014/main" id="{5A807A97-5849-10C8-16D7-EE589D820EFA}"/>
              </a:ext>
            </a:extLst>
          </p:cNvPr>
          <p:cNvSpPr txBox="1"/>
          <p:nvPr/>
        </p:nvSpPr>
        <p:spPr>
          <a:xfrm>
            <a:off x="5018650" y="3192423"/>
            <a:ext cx="6558468" cy="2985433"/>
          </a:xfrm>
          <a:prstGeom prst="rect">
            <a:avLst/>
          </a:prstGeom>
          <a:noFill/>
        </p:spPr>
        <p:txBody>
          <a:bodyPr wrap="square">
            <a:spAutoFit/>
          </a:bodyPr>
          <a:lstStyle/>
          <a:p>
            <a:pPr algn="r" rtl="1">
              <a:lnSpc>
                <a:spcPct val="150000"/>
              </a:lnSpc>
            </a:pPr>
            <a:r>
              <a:rPr lang="ar-SA"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إن صفات المقاول هي عبارة عن مجموعة من المؤهلات والعقلية المنسجمة مع جملة الضغوط التي تؤثر على المقاول ومدى استغلاله للموارد المتاحة والقدرة على التغيير والتأقلم</a:t>
            </a:r>
            <a:endParaRPr lang="fr-FR" sz="3200" dirty="0">
              <a:solidFill>
                <a:srgbClr val="002060"/>
              </a:solidFill>
              <a:latin typeface="Aljazeera" panose="02000000000000000000" pitchFamily="2" charset="-78"/>
              <a:cs typeface="Aljazeera" panose="02000000000000000000" pitchFamily="2" charset="-78"/>
            </a:endParaRPr>
          </a:p>
        </p:txBody>
      </p:sp>
      <p:sp>
        <p:nvSpPr>
          <p:cNvPr id="10" name="ZoneTexte 9">
            <a:extLst>
              <a:ext uri="{FF2B5EF4-FFF2-40B4-BE49-F238E27FC236}">
                <a16:creationId xmlns:a16="http://schemas.microsoft.com/office/drawing/2014/main" id="{8AFD3058-84B3-662C-44BE-D2EDBBC67303}"/>
              </a:ext>
            </a:extLst>
          </p:cNvPr>
          <p:cNvSpPr txBox="1"/>
          <p:nvPr/>
        </p:nvSpPr>
        <p:spPr>
          <a:xfrm>
            <a:off x="5137996" y="6858000"/>
            <a:ext cx="6319776" cy="4524315"/>
          </a:xfrm>
          <a:prstGeom prst="rect">
            <a:avLst/>
          </a:prstGeom>
          <a:noFill/>
        </p:spPr>
        <p:txBody>
          <a:bodyPr wrap="square">
            <a:spAutoFit/>
          </a:bodyPr>
          <a:lstStyle/>
          <a:p>
            <a:pPr algn="r" rtl="1"/>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4. العوامل المؤثرة على المقاول</a:t>
            </a:r>
            <a:endParaRPr lang="fr-FR" sz="96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5" name="ElevenLabs_2024-07-08T11_38_42_Sarah_pre_s50_sb75_se0_b_m2">
            <a:hlinkClick r:id="" action="ppaction://media"/>
            <a:extLst>
              <a:ext uri="{FF2B5EF4-FFF2-40B4-BE49-F238E27FC236}">
                <a16:creationId xmlns:a16="http://schemas.microsoft.com/office/drawing/2014/main" id="{1F9892C0-89BA-A11F-14E8-78C553C344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172" y="2948741"/>
            <a:ext cx="487363" cy="487363"/>
          </a:xfrm>
          <a:prstGeom prst="rect">
            <a:avLst/>
          </a:prstGeom>
        </p:spPr>
      </p:pic>
    </p:spTree>
    <p:extLst>
      <p:ext uri="{BB962C8B-B14F-4D97-AF65-F5344CB8AC3E}">
        <p14:creationId xmlns:p14="http://schemas.microsoft.com/office/powerpoint/2010/main" val="726367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04E53A9F-9982-8427-A1EE-D01BF28292AF}"/>
              </a:ext>
            </a:extLst>
          </p:cNvPr>
          <p:cNvSpPr txBox="1"/>
          <p:nvPr/>
        </p:nvSpPr>
        <p:spPr>
          <a:xfrm>
            <a:off x="4985603" y="1943249"/>
            <a:ext cx="6319776" cy="4524315"/>
          </a:xfrm>
          <a:prstGeom prst="rect">
            <a:avLst/>
          </a:prstGeom>
          <a:noFill/>
        </p:spPr>
        <p:txBody>
          <a:bodyPr wrap="square">
            <a:spAutoFit/>
          </a:bodyPr>
          <a:lstStyle/>
          <a:p>
            <a:pPr algn="r" rtl="1"/>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4. العوامل المؤثرة على المقاول</a:t>
            </a:r>
            <a:endParaRPr lang="fr-FR" sz="96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4" name="Image 3">
            <a:extLst>
              <a:ext uri="{FF2B5EF4-FFF2-40B4-BE49-F238E27FC236}">
                <a16:creationId xmlns:a16="http://schemas.microsoft.com/office/drawing/2014/main" id="{4ED42A92-330D-DF5F-4E65-04CF7966AD9F}"/>
              </a:ext>
            </a:extLst>
          </p:cNvPr>
          <p:cNvPicPr>
            <a:picLocks noChangeAspect="1"/>
          </p:cNvPicPr>
          <p:nvPr/>
        </p:nvPicPr>
        <p:blipFill>
          <a:blip r:embed="rId4"/>
          <a:stretch>
            <a:fillRect/>
          </a:stretch>
        </p:blipFill>
        <p:spPr>
          <a:xfrm>
            <a:off x="-274320" y="1590764"/>
            <a:ext cx="4876800" cy="4876800"/>
          </a:xfrm>
          <a:prstGeom prst="rect">
            <a:avLst/>
          </a:prstGeom>
        </p:spPr>
      </p:pic>
      <p:sp>
        <p:nvSpPr>
          <p:cNvPr id="5" name="ZoneTexte 4">
            <a:extLst>
              <a:ext uri="{FF2B5EF4-FFF2-40B4-BE49-F238E27FC236}">
                <a16:creationId xmlns:a16="http://schemas.microsoft.com/office/drawing/2014/main" id="{112DAF9D-CA01-2972-EFA8-07A79126854D}"/>
              </a:ext>
            </a:extLst>
          </p:cNvPr>
          <p:cNvSpPr txBox="1"/>
          <p:nvPr/>
        </p:nvSpPr>
        <p:spPr>
          <a:xfrm>
            <a:off x="15588310" y="-3203810"/>
            <a:ext cx="6319776" cy="1488869"/>
          </a:xfrm>
          <a:prstGeom prst="rect">
            <a:avLst/>
          </a:prstGeom>
          <a:noFill/>
        </p:spPr>
        <p:txBody>
          <a:bodyPr wrap="square">
            <a:spAutoFit/>
          </a:bodyPr>
          <a:lstStyle/>
          <a:p>
            <a:pPr algn="ctr" rtl="1">
              <a:lnSpc>
                <a:spcPct val="150000"/>
              </a:lnSpc>
            </a:pPr>
            <a:r>
              <a:rPr lang="ar-DZ" sz="6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3. صفات المقاول</a:t>
            </a:r>
            <a:endParaRPr lang="fr-FR" sz="66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51F762BA-7311-F9B0-E69A-7FD52B08EB3D}"/>
              </a:ext>
            </a:extLst>
          </p:cNvPr>
          <p:cNvSpPr txBox="1"/>
          <p:nvPr/>
        </p:nvSpPr>
        <p:spPr>
          <a:xfrm>
            <a:off x="-7548488" y="-3630407"/>
            <a:ext cx="6558468" cy="2985433"/>
          </a:xfrm>
          <a:prstGeom prst="rect">
            <a:avLst/>
          </a:prstGeom>
          <a:noFill/>
        </p:spPr>
        <p:txBody>
          <a:bodyPr wrap="square">
            <a:spAutoFit/>
          </a:bodyPr>
          <a:lstStyle/>
          <a:p>
            <a:pPr algn="r" rtl="1">
              <a:lnSpc>
                <a:spcPct val="150000"/>
              </a:lnSpc>
            </a:pPr>
            <a:r>
              <a:rPr lang="ar-SA"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إن صفات المقاول هي عبارة عن مجموعة من المؤهلات والعقلية المنسجمة مع جملة الضغوط التي تؤثر على المقاول ومدى استغلاله للموارد المتاحة والقدرة على التغيير والتأقلم</a:t>
            </a:r>
            <a:endParaRPr lang="fr-FR" sz="3200" dirty="0">
              <a:solidFill>
                <a:srgbClr val="002060"/>
              </a:solidFill>
              <a:latin typeface="Aljazeera" panose="02000000000000000000" pitchFamily="2" charset="-78"/>
              <a:cs typeface="Aljazeera" panose="02000000000000000000" pitchFamily="2" charset="-78"/>
            </a:endParaRPr>
          </a:p>
        </p:txBody>
      </p:sp>
      <p:pic>
        <p:nvPicPr>
          <p:cNvPr id="8" name="ElevenLabs_2024-07-08T11_39_32_Sarah_pre_s50_sb75_se0_b_m2">
            <a:hlinkClick r:id="" action="ppaction://media"/>
            <a:extLst>
              <a:ext uri="{FF2B5EF4-FFF2-40B4-BE49-F238E27FC236}">
                <a16:creationId xmlns:a16="http://schemas.microsoft.com/office/drawing/2014/main" id="{84DC6B84-06A7-92B2-5544-90773F9E1A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453" y="1922993"/>
            <a:ext cx="487363" cy="487363"/>
          </a:xfrm>
          <a:prstGeom prst="rect">
            <a:avLst/>
          </a:prstGeom>
        </p:spPr>
      </p:pic>
    </p:spTree>
    <p:extLst>
      <p:ext uri="{BB962C8B-B14F-4D97-AF65-F5344CB8AC3E}">
        <p14:creationId xmlns:p14="http://schemas.microsoft.com/office/powerpoint/2010/main" val="2338724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04E53A9F-9982-8427-A1EE-D01BF28292AF}"/>
              </a:ext>
            </a:extLst>
          </p:cNvPr>
          <p:cNvSpPr txBox="1"/>
          <p:nvPr/>
        </p:nvSpPr>
        <p:spPr>
          <a:xfrm>
            <a:off x="5173173" y="1122634"/>
            <a:ext cx="6319776" cy="2123658"/>
          </a:xfrm>
          <a:prstGeom prst="rect">
            <a:avLst/>
          </a:prstGeom>
          <a:noFill/>
        </p:spPr>
        <p:txBody>
          <a:bodyPr wrap="square">
            <a:spAutoFit/>
          </a:bodyPr>
          <a:lstStyle/>
          <a:p>
            <a:pPr algn="r" rtl="1"/>
            <a:r>
              <a:rPr lang="ar-DZ" sz="6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4. العوامل المؤثرة على المقاول</a:t>
            </a:r>
            <a:endParaRPr lang="fr-FR" sz="66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4" name="Image 3">
            <a:extLst>
              <a:ext uri="{FF2B5EF4-FFF2-40B4-BE49-F238E27FC236}">
                <a16:creationId xmlns:a16="http://schemas.microsoft.com/office/drawing/2014/main" id="{4ED42A92-330D-DF5F-4E65-04CF7966AD9F}"/>
              </a:ext>
            </a:extLst>
          </p:cNvPr>
          <p:cNvPicPr>
            <a:picLocks noChangeAspect="1"/>
          </p:cNvPicPr>
          <p:nvPr/>
        </p:nvPicPr>
        <p:blipFill>
          <a:blip r:embed="rId4"/>
          <a:stretch>
            <a:fillRect/>
          </a:stretch>
        </p:blipFill>
        <p:spPr>
          <a:xfrm>
            <a:off x="-274320" y="1590764"/>
            <a:ext cx="4876800" cy="4876800"/>
          </a:xfrm>
          <a:prstGeom prst="rect">
            <a:avLst/>
          </a:prstGeom>
        </p:spPr>
      </p:pic>
      <p:sp>
        <p:nvSpPr>
          <p:cNvPr id="5" name="ZoneTexte 4">
            <a:extLst>
              <a:ext uri="{FF2B5EF4-FFF2-40B4-BE49-F238E27FC236}">
                <a16:creationId xmlns:a16="http://schemas.microsoft.com/office/drawing/2014/main" id="{112DAF9D-CA01-2972-EFA8-07A79126854D}"/>
              </a:ext>
            </a:extLst>
          </p:cNvPr>
          <p:cNvSpPr txBox="1"/>
          <p:nvPr/>
        </p:nvSpPr>
        <p:spPr>
          <a:xfrm>
            <a:off x="15588310" y="-3203810"/>
            <a:ext cx="6319776" cy="1488869"/>
          </a:xfrm>
          <a:prstGeom prst="rect">
            <a:avLst/>
          </a:prstGeom>
          <a:noFill/>
        </p:spPr>
        <p:txBody>
          <a:bodyPr wrap="square">
            <a:spAutoFit/>
          </a:bodyPr>
          <a:lstStyle/>
          <a:p>
            <a:pPr algn="ctr" rtl="1">
              <a:lnSpc>
                <a:spcPct val="150000"/>
              </a:lnSpc>
            </a:pPr>
            <a:r>
              <a:rPr lang="ar-DZ" sz="6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3. صفات المقاول</a:t>
            </a:r>
            <a:endParaRPr lang="fr-FR" sz="66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51F762BA-7311-F9B0-E69A-7FD52B08EB3D}"/>
              </a:ext>
            </a:extLst>
          </p:cNvPr>
          <p:cNvSpPr txBox="1"/>
          <p:nvPr/>
        </p:nvSpPr>
        <p:spPr>
          <a:xfrm>
            <a:off x="-7548488" y="-3630407"/>
            <a:ext cx="6558468" cy="2985433"/>
          </a:xfrm>
          <a:prstGeom prst="rect">
            <a:avLst/>
          </a:prstGeom>
          <a:noFill/>
        </p:spPr>
        <p:txBody>
          <a:bodyPr wrap="square">
            <a:spAutoFit/>
          </a:bodyPr>
          <a:lstStyle/>
          <a:p>
            <a:pPr algn="r" rtl="1">
              <a:lnSpc>
                <a:spcPct val="150000"/>
              </a:lnSpc>
            </a:pPr>
            <a:r>
              <a:rPr lang="ar-SA"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إن صفات المقاول هي عبارة عن مجموعة من المؤهلات والعقلية المنسجمة مع جملة الضغوط التي تؤثر على المقاول ومدى استغلاله للموارد المتاحة والقدرة على التغيير والتأقلم</a:t>
            </a:r>
            <a:endParaRPr lang="fr-FR" sz="3200" dirty="0">
              <a:solidFill>
                <a:srgbClr val="002060"/>
              </a:solidFill>
              <a:latin typeface="Aljazeera" panose="02000000000000000000" pitchFamily="2" charset="-78"/>
              <a:cs typeface="Aljazeera" panose="02000000000000000000" pitchFamily="2" charset="-78"/>
            </a:endParaRPr>
          </a:p>
        </p:txBody>
      </p:sp>
      <p:sp>
        <p:nvSpPr>
          <p:cNvPr id="8" name="ZoneTexte 7">
            <a:extLst>
              <a:ext uri="{FF2B5EF4-FFF2-40B4-BE49-F238E27FC236}">
                <a16:creationId xmlns:a16="http://schemas.microsoft.com/office/drawing/2014/main" id="{89D621F1-9294-37E3-D69A-F6C9B793FFC8}"/>
              </a:ext>
            </a:extLst>
          </p:cNvPr>
          <p:cNvSpPr txBox="1"/>
          <p:nvPr/>
        </p:nvSpPr>
        <p:spPr>
          <a:xfrm>
            <a:off x="5053827" y="4227261"/>
            <a:ext cx="6558468" cy="1508105"/>
          </a:xfrm>
          <a:prstGeom prst="rect">
            <a:avLst/>
          </a:prstGeom>
          <a:noFill/>
        </p:spPr>
        <p:txBody>
          <a:bodyPr wrap="square">
            <a:spAutoFit/>
          </a:bodyPr>
          <a:lstStyle/>
          <a:p>
            <a:pPr algn="r" rtl="1">
              <a:lnSpc>
                <a:spcPct val="150000"/>
              </a:lnSpc>
            </a:pPr>
            <a:r>
              <a:rPr lang="ar-SA"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العديد من العوامل التي تؤثر على المقاول، نذكر من بينها: </a:t>
            </a:r>
            <a:endParaRPr lang="fr-FR" sz="3200" dirty="0">
              <a:solidFill>
                <a:srgbClr val="002060"/>
              </a:solidFill>
              <a:latin typeface="Aljazeera" panose="02000000000000000000" pitchFamily="2" charset="-78"/>
              <a:cs typeface="Aljazeera" panose="02000000000000000000" pitchFamily="2" charset="-78"/>
            </a:endParaRPr>
          </a:p>
        </p:txBody>
      </p:sp>
      <p:pic>
        <p:nvPicPr>
          <p:cNvPr id="9" name="ElevenLabs_2024-07-08T11_39_32_Sarah_pre_s50_sb75_se0_b_m2">
            <a:hlinkClick r:id="" action="ppaction://media"/>
            <a:extLst>
              <a:ext uri="{FF2B5EF4-FFF2-40B4-BE49-F238E27FC236}">
                <a16:creationId xmlns:a16="http://schemas.microsoft.com/office/drawing/2014/main" id="{B35BA971-567A-E153-28DE-DA28280686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8156" y="2758929"/>
            <a:ext cx="487363" cy="487363"/>
          </a:xfrm>
          <a:prstGeom prst="rect">
            <a:avLst/>
          </a:prstGeom>
        </p:spPr>
      </p:pic>
    </p:spTree>
    <p:extLst>
      <p:ext uri="{BB962C8B-B14F-4D97-AF65-F5344CB8AC3E}">
        <p14:creationId xmlns:p14="http://schemas.microsoft.com/office/powerpoint/2010/main" val="269843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الثاني</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بعض المفاهيم حول المقاول </a:t>
            </a:r>
            <a:endParaRPr lang="fr-FR" sz="3600" dirty="0">
              <a:solidFill>
                <a:schemeClr val="bg1"/>
              </a:solidFill>
              <a:latin typeface="Aljazeera" panose="02000000000000000000" pitchFamily="2" charset="-78"/>
              <a:cs typeface="Aljazeera" panose="02000000000000000000" pitchFamily="2" charset="-78"/>
            </a:endParaRPr>
          </a:p>
        </p:txBody>
      </p:sp>
      <p:sp>
        <p:nvSpPr>
          <p:cNvPr id="8" name="ZoneTexte 7">
            <a:extLst>
              <a:ext uri="{FF2B5EF4-FFF2-40B4-BE49-F238E27FC236}">
                <a16:creationId xmlns:a16="http://schemas.microsoft.com/office/drawing/2014/main" id="{89D621F1-9294-37E3-D69A-F6C9B793FFC8}"/>
              </a:ext>
            </a:extLst>
          </p:cNvPr>
          <p:cNvSpPr txBox="1"/>
          <p:nvPr/>
        </p:nvSpPr>
        <p:spPr>
          <a:xfrm>
            <a:off x="676713" y="839744"/>
            <a:ext cx="10838572" cy="769441"/>
          </a:xfrm>
          <a:prstGeom prst="rect">
            <a:avLst/>
          </a:prstGeom>
          <a:noFill/>
        </p:spPr>
        <p:txBody>
          <a:bodyPr wrap="square">
            <a:spAutoFit/>
          </a:bodyPr>
          <a:lstStyle/>
          <a:p>
            <a:pPr algn="ctr" rtl="1">
              <a:lnSpc>
                <a:spcPct val="150000"/>
              </a:lnSpc>
            </a:pPr>
            <a:r>
              <a:rPr lang="ar-SA"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العديد من العوامل التي تؤثر على المقاول، نذكر من بينها: </a:t>
            </a:r>
            <a:endParaRPr lang="fr-FR" sz="3200" dirty="0">
              <a:solidFill>
                <a:srgbClr val="002060"/>
              </a:solidFill>
              <a:latin typeface="Aljazeera" panose="02000000000000000000" pitchFamily="2" charset="-78"/>
              <a:cs typeface="Aljazeera" panose="02000000000000000000" pitchFamily="2" charset="-78"/>
            </a:endParaRPr>
          </a:p>
        </p:txBody>
      </p:sp>
      <p:sp>
        <p:nvSpPr>
          <p:cNvPr id="9" name="Rectangle : avec coins arrondis en haut 8">
            <a:extLst>
              <a:ext uri="{FF2B5EF4-FFF2-40B4-BE49-F238E27FC236}">
                <a16:creationId xmlns:a16="http://schemas.microsoft.com/office/drawing/2014/main" id="{2BB6CA13-7BC8-20BD-4036-675551BB684B}"/>
              </a:ext>
            </a:extLst>
          </p:cNvPr>
          <p:cNvSpPr/>
          <p:nvPr/>
        </p:nvSpPr>
        <p:spPr>
          <a:xfrm>
            <a:off x="9664861" y="1990846"/>
            <a:ext cx="2083443" cy="555584"/>
          </a:xfrm>
          <a:prstGeom prst="round2Same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effectLst/>
                <a:latin typeface="Aljazeera" panose="02000000000000000000" pitchFamily="2" charset="-78"/>
                <a:ea typeface="Calibri" panose="020F0502020204030204" pitchFamily="34" charset="0"/>
                <a:cs typeface="Aljazeera" panose="02000000000000000000" pitchFamily="2" charset="-78"/>
              </a:rPr>
              <a:t>الدوافع</a:t>
            </a:r>
            <a:endParaRPr lang="fr-FR" dirty="0">
              <a:latin typeface="Aljazeera" panose="02000000000000000000" pitchFamily="2" charset="-78"/>
              <a:cs typeface="Aljazeera" panose="02000000000000000000" pitchFamily="2" charset="-78"/>
            </a:endParaRPr>
          </a:p>
        </p:txBody>
      </p:sp>
      <p:sp>
        <p:nvSpPr>
          <p:cNvPr id="10" name="Rectangle 9">
            <a:extLst>
              <a:ext uri="{FF2B5EF4-FFF2-40B4-BE49-F238E27FC236}">
                <a16:creationId xmlns:a16="http://schemas.microsoft.com/office/drawing/2014/main" id="{D9F51769-AB79-18EB-4D9F-048B8385ACF9}"/>
              </a:ext>
            </a:extLst>
          </p:cNvPr>
          <p:cNvSpPr/>
          <p:nvPr/>
        </p:nvSpPr>
        <p:spPr>
          <a:xfrm>
            <a:off x="9664861" y="2760286"/>
            <a:ext cx="2083443" cy="367523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900" dirty="0">
                <a:solidFill>
                  <a:schemeClr val="accent2">
                    <a:lumMod val="50000"/>
                  </a:schemeClr>
                </a:solidFill>
                <a:effectLst/>
                <a:latin typeface="Aljazeera" panose="02000000000000000000" pitchFamily="2" charset="-78"/>
                <a:ea typeface="Calibri" panose="020F0502020204030204" pitchFamily="34" charset="0"/>
                <a:cs typeface="Aljazeera" panose="02000000000000000000" pitchFamily="2" charset="-78"/>
              </a:rPr>
              <a:t>وهي عبارة عن الأسباب الايجابية والسلبية التي تكون كمنطلق للفرد للتوجه نحو </a:t>
            </a:r>
            <a:r>
              <a:rPr lang="ar-SA" sz="2900" dirty="0" err="1">
                <a:solidFill>
                  <a:schemeClr val="accent2">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2900" dirty="0">
              <a:solidFill>
                <a:schemeClr val="accent2">
                  <a:lumMod val="50000"/>
                </a:schemeClr>
              </a:solidFill>
              <a:latin typeface="Aljazeera" panose="02000000000000000000" pitchFamily="2" charset="-78"/>
              <a:cs typeface="Aljazeera" panose="02000000000000000000" pitchFamily="2" charset="-78"/>
            </a:endParaRPr>
          </a:p>
        </p:txBody>
      </p:sp>
      <p:sp>
        <p:nvSpPr>
          <p:cNvPr id="11" name="Rectangle : avec coins arrondis en haut 10">
            <a:extLst>
              <a:ext uri="{FF2B5EF4-FFF2-40B4-BE49-F238E27FC236}">
                <a16:creationId xmlns:a16="http://schemas.microsoft.com/office/drawing/2014/main" id="{8DFBD020-7191-2F2C-D4B0-E8FBE1D1890A}"/>
              </a:ext>
            </a:extLst>
          </p:cNvPr>
          <p:cNvSpPr/>
          <p:nvPr/>
        </p:nvSpPr>
        <p:spPr>
          <a:xfrm>
            <a:off x="7315201" y="1990846"/>
            <a:ext cx="2083443" cy="555584"/>
          </a:xfrm>
          <a:prstGeom prst="round2Same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effectLst/>
                <a:latin typeface="Aljazeera" panose="02000000000000000000" pitchFamily="2" charset="-78"/>
                <a:ea typeface="Calibri" panose="020F0502020204030204" pitchFamily="34" charset="0"/>
                <a:cs typeface="Aljazeera" panose="02000000000000000000" pitchFamily="2" charset="-78"/>
              </a:rPr>
              <a:t>المحيط</a:t>
            </a:r>
            <a:endParaRPr lang="fr-FR" dirty="0">
              <a:latin typeface="Aljazeera" panose="02000000000000000000" pitchFamily="2" charset="-78"/>
              <a:cs typeface="Aljazeera" panose="02000000000000000000" pitchFamily="2" charset="-78"/>
            </a:endParaRPr>
          </a:p>
        </p:txBody>
      </p:sp>
      <p:sp>
        <p:nvSpPr>
          <p:cNvPr id="12" name="Rectangle 11">
            <a:extLst>
              <a:ext uri="{FF2B5EF4-FFF2-40B4-BE49-F238E27FC236}">
                <a16:creationId xmlns:a16="http://schemas.microsoft.com/office/drawing/2014/main" id="{1CD977AC-60A8-2384-BA3B-21633768755C}"/>
              </a:ext>
            </a:extLst>
          </p:cNvPr>
          <p:cNvSpPr/>
          <p:nvPr/>
        </p:nvSpPr>
        <p:spPr>
          <a:xfrm>
            <a:off x="7315201" y="2760286"/>
            <a:ext cx="2083443" cy="3675237"/>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600" dirty="0">
                <a:solidFill>
                  <a:schemeClr val="accent3">
                    <a:lumMod val="50000"/>
                  </a:schemeClr>
                </a:solidFill>
                <a:effectLst/>
                <a:latin typeface="Aljazeera" panose="02000000000000000000" pitchFamily="2" charset="-78"/>
                <a:ea typeface="Calibri" panose="020F0502020204030204" pitchFamily="34" charset="0"/>
                <a:cs typeface="Aljazeera" panose="02000000000000000000" pitchFamily="2" charset="-78"/>
              </a:rPr>
              <a:t>يعتبر المقاول نتاج الوسط الذي ينتمي إليه، حيث يمكن للعوامل الخارجية أن تشجع على ظهور الخصائص </a:t>
            </a:r>
            <a:r>
              <a:rPr lang="ar-SA" sz="2600" dirty="0" err="1">
                <a:solidFill>
                  <a:schemeClr val="accent3">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المقاولاتية</a:t>
            </a:r>
            <a:r>
              <a:rPr lang="ar-SA" sz="2600" dirty="0">
                <a:solidFill>
                  <a:schemeClr val="accent3">
                    <a:lumMod val="50000"/>
                  </a:schemeClr>
                </a:solidFill>
                <a:effectLst/>
                <a:latin typeface="Aljazeera" panose="02000000000000000000" pitchFamily="2" charset="-78"/>
                <a:ea typeface="Calibri" panose="020F0502020204030204" pitchFamily="34" charset="0"/>
                <a:cs typeface="Aljazeera" panose="02000000000000000000" pitchFamily="2" charset="-78"/>
              </a:rPr>
              <a:t> عنده</a:t>
            </a:r>
            <a:endParaRPr lang="fr-FR" sz="2600" dirty="0">
              <a:solidFill>
                <a:schemeClr val="accent3">
                  <a:lumMod val="50000"/>
                </a:schemeClr>
              </a:solidFill>
              <a:latin typeface="Aljazeera" panose="02000000000000000000" pitchFamily="2" charset="-78"/>
              <a:cs typeface="Aljazeera" panose="02000000000000000000" pitchFamily="2" charset="-78"/>
            </a:endParaRPr>
          </a:p>
        </p:txBody>
      </p:sp>
      <p:sp>
        <p:nvSpPr>
          <p:cNvPr id="13" name="Rectangle : avec coins arrondis en haut 12">
            <a:extLst>
              <a:ext uri="{FF2B5EF4-FFF2-40B4-BE49-F238E27FC236}">
                <a16:creationId xmlns:a16="http://schemas.microsoft.com/office/drawing/2014/main" id="{2974DE79-41B2-484E-9D81-73589002DF7E}"/>
              </a:ext>
            </a:extLst>
          </p:cNvPr>
          <p:cNvSpPr/>
          <p:nvPr/>
        </p:nvSpPr>
        <p:spPr>
          <a:xfrm>
            <a:off x="4965541" y="1990846"/>
            <a:ext cx="2083443" cy="555584"/>
          </a:xfrm>
          <a:prstGeom prst="round2Same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effectLst/>
                <a:latin typeface="Aljazeera" panose="02000000000000000000" pitchFamily="2" charset="-78"/>
                <a:ea typeface="Calibri" panose="020F0502020204030204" pitchFamily="34" charset="0"/>
                <a:cs typeface="Aljazeera" panose="02000000000000000000" pitchFamily="2" charset="-78"/>
              </a:rPr>
              <a:t>الخبرة</a:t>
            </a:r>
            <a:r>
              <a:rPr lang="ar-SA" sz="1800" b="1" dirty="0">
                <a:effectLst/>
                <a:ea typeface="Calibri" panose="020F0502020204030204" pitchFamily="34" charset="0"/>
                <a:cs typeface="Traditional Arabic" panose="02020603050405020304" pitchFamily="18" charset="-78"/>
              </a:rPr>
              <a:t> </a:t>
            </a:r>
            <a:r>
              <a:rPr lang="ar-SA" sz="2400" b="1" dirty="0">
                <a:effectLst/>
                <a:latin typeface="Aljazeera" panose="02000000000000000000" pitchFamily="2" charset="-78"/>
                <a:ea typeface="Calibri" panose="020F0502020204030204" pitchFamily="34" charset="0"/>
                <a:cs typeface="Aljazeera" panose="02000000000000000000" pitchFamily="2" charset="-78"/>
              </a:rPr>
              <a:t>المهنية</a:t>
            </a:r>
            <a:endParaRPr lang="fr-FR" dirty="0">
              <a:latin typeface="Aljazeera" panose="02000000000000000000" pitchFamily="2" charset="-78"/>
              <a:cs typeface="Aljazeera" panose="02000000000000000000" pitchFamily="2" charset="-78"/>
            </a:endParaRPr>
          </a:p>
        </p:txBody>
      </p:sp>
      <p:sp>
        <p:nvSpPr>
          <p:cNvPr id="14" name="Rectangle 13">
            <a:extLst>
              <a:ext uri="{FF2B5EF4-FFF2-40B4-BE49-F238E27FC236}">
                <a16:creationId xmlns:a16="http://schemas.microsoft.com/office/drawing/2014/main" id="{6066DB60-190A-C160-37D6-66BB012195B8}"/>
              </a:ext>
            </a:extLst>
          </p:cNvPr>
          <p:cNvSpPr/>
          <p:nvPr/>
        </p:nvSpPr>
        <p:spPr>
          <a:xfrm>
            <a:off x="4965541" y="2760286"/>
            <a:ext cx="2083443" cy="3675237"/>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600" dirty="0">
                <a:solidFill>
                  <a:schemeClr val="accent4">
                    <a:lumMod val="50000"/>
                  </a:schemeClr>
                </a:solidFill>
                <a:effectLst/>
                <a:latin typeface="Aljazeera" panose="02000000000000000000" pitchFamily="2" charset="-78"/>
                <a:ea typeface="Calibri" panose="020F0502020204030204" pitchFamily="34" charset="0"/>
                <a:cs typeface="Aljazeera" panose="02000000000000000000" pitchFamily="2" charset="-78"/>
              </a:rPr>
              <a:t>إن تحكم المقاول في تقنية ما أو اطلاعه على خبايا سير قطاع عمل معين تلعب دورا مهما في تشجيعه لإنشاء مؤسسة جديدة</a:t>
            </a:r>
            <a:endParaRPr lang="fr-FR" sz="2600" dirty="0">
              <a:solidFill>
                <a:schemeClr val="accent4">
                  <a:lumMod val="50000"/>
                </a:schemeClr>
              </a:solidFill>
              <a:latin typeface="Aljazeera" panose="02000000000000000000" pitchFamily="2" charset="-78"/>
              <a:cs typeface="Aljazeera" panose="02000000000000000000" pitchFamily="2" charset="-78"/>
            </a:endParaRPr>
          </a:p>
        </p:txBody>
      </p:sp>
      <p:sp>
        <p:nvSpPr>
          <p:cNvPr id="15" name="Rectangle : avec coins arrondis en haut 14">
            <a:extLst>
              <a:ext uri="{FF2B5EF4-FFF2-40B4-BE49-F238E27FC236}">
                <a16:creationId xmlns:a16="http://schemas.microsoft.com/office/drawing/2014/main" id="{590F144D-B7DF-5878-F3D6-56C1BAD726F0}"/>
              </a:ext>
            </a:extLst>
          </p:cNvPr>
          <p:cNvSpPr/>
          <p:nvPr/>
        </p:nvSpPr>
        <p:spPr>
          <a:xfrm>
            <a:off x="2615881" y="1990846"/>
            <a:ext cx="2083443" cy="555584"/>
          </a:xfrm>
          <a:prstGeom prst="round2Same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effectLst/>
                <a:latin typeface="Aljazeera" panose="02000000000000000000" pitchFamily="2" charset="-78"/>
                <a:ea typeface="Calibri" panose="020F0502020204030204" pitchFamily="34" charset="0"/>
                <a:cs typeface="Aljazeera" panose="02000000000000000000" pitchFamily="2" charset="-78"/>
              </a:rPr>
              <a:t>التكوين</a:t>
            </a:r>
            <a:endParaRPr lang="fr-FR" dirty="0">
              <a:latin typeface="Aljazeera" panose="02000000000000000000" pitchFamily="2" charset="-78"/>
              <a:cs typeface="Aljazeera" panose="02000000000000000000" pitchFamily="2" charset="-78"/>
            </a:endParaRPr>
          </a:p>
        </p:txBody>
      </p:sp>
      <p:sp>
        <p:nvSpPr>
          <p:cNvPr id="16" name="Rectangle 15">
            <a:extLst>
              <a:ext uri="{FF2B5EF4-FFF2-40B4-BE49-F238E27FC236}">
                <a16:creationId xmlns:a16="http://schemas.microsoft.com/office/drawing/2014/main" id="{1CACBA20-A5F5-B67C-95E3-7D76B4881418}"/>
              </a:ext>
            </a:extLst>
          </p:cNvPr>
          <p:cNvSpPr/>
          <p:nvPr/>
        </p:nvSpPr>
        <p:spPr>
          <a:xfrm>
            <a:off x="2615881" y="2760286"/>
            <a:ext cx="2083443" cy="3675237"/>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100" dirty="0">
                <a:solidFill>
                  <a:schemeClr val="accent5">
                    <a:lumMod val="50000"/>
                  </a:schemeClr>
                </a:solidFill>
                <a:effectLst/>
                <a:latin typeface="Aljazeera" panose="02000000000000000000" pitchFamily="2" charset="-78"/>
                <a:ea typeface="Calibri" panose="020F0502020204030204" pitchFamily="34" charset="0"/>
                <a:cs typeface="Aljazeera" panose="02000000000000000000" pitchFamily="2" charset="-78"/>
              </a:rPr>
              <a:t>يلعب التكوين دورا مهما في عملية التحضير لإنشاء مؤسسة جديدة، وهذا عبر امتلاك المقاول لمختلف المعارف النظرية والمنهية والتقنية التي تمكنه من لعب الدور القيادي على مستوى مؤسسته</a:t>
            </a:r>
            <a:endParaRPr lang="fr-FR" sz="2100" dirty="0">
              <a:solidFill>
                <a:schemeClr val="accent5">
                  <a:lumMod val="50000"/>
                </a:schemeClr>
              </a:solidFill>
              <a:latin typeface="Aljazeera" panose="02000000000000000000" pitchFamily="2" charset="-78"/>
              <a:cs typeface="Aljazeera" panose="02000000000000000000" pitchFamily="2" charset="-78"/>
            </a:endParaRPr>
          </a:p>
        </p:txBody>
      </p:sp>
      <p:sp>
        <p:nvSpPr>
          <p:cNvPr id="17" name="Rectangle : avec coins arrondis en haut 16">
            <a:extLst>
              <a:ext uri="{FF2B5EF4-FFF2-40B4-BE49-F238E27FC236}">
                <a16:creationId xmlns:a16="http://schemas.microsoft.com/office/drawing/2014/main" id="{AC767A6B-FF10-075B-83D7-E93B5DBD2C45}"/>
              </a:ext>
            </a:extLst>
          </p:cNvPr>
          <p:cNvSpPr/>
          <p:nvPr/>
        </p:nvSpPr>
        <p:spPr>
          <a:xfrm>
            <a:off x="266221" y="1990846"/>
            <a:ext cx="2083443" cy="555584"/>
          </a:xfrm>
          <a:prstGeom prst="round2Same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effectLst/>
                <a:latin typeface="Aljazeera" panose="02000000000000000000" pitchFamily="2" charset="-78"/>
                <a:ea typeface="Calibri" panose="020F0502020204030204" pitchFamily="34" charset="0"/>
                <a:cs typeface="Aljazeera" panose="02000000000000000000" pitchFamily="2" charset="-78"/>
              </a:rPr>
              <a:t>روح </a:t>
            </a:r>
            <a:r>
              <a:rPr lang="ar-SA" sz="2400" b="1" dirty="0" err="1">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2400" dirty="0">
              <a:latin typeface="Aljazeera" panose="02000000000000000000" pitchFamily="2" charset="-78"/>
              <a:cs typeface="Aljazeera" panose="02000000000000000000" pitchFamily="2" charset="-78"/>
            </a:endParaRPr>
          </a:p>
        </p:txBody>
      </p:sp>
      <p:sp>
        <p:nvSpPr>
          <p:cNvPr id="18" name="Rectangle 17">
            <a:extLst>
              <a:ext uri="{FF2B5EF4-FFF2-40B4-BE49-F238E27FC236}">
                <a16:creationId xmlns:a16="http://schemas.microsoft.com/office/drawing/2014/main" id="{A8D40674-4125-4157-1284-C6E794A90E6B}"/>
              </a:ext>
            </a:extLst>
          </p:cNvPr>
          <p:cNvSpPr/>
          <p:nvPr/>
        </p:nvSpPr>
        <p:spPr>
          <a:xfrm>
            <a:off x="266221" y="2760286"/>
            <a:ext cx="2083443" cy="3675237"/>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700" dirty="0">
                <a:solidFill>
                  <a:schemeClr val="accent6">
                    <a:lumMod val="50000"/>
                  </a:schemeClr>
                </a:solidFill>
                <a:effectLst/>
                <a:latin typeface="Aljazeera" panose="02000000000000000000" pitchFamily="2" charset="-78"/>
                <a:ea typeface="Calibri" panose="020F0502020204030204" pitchFamily="34" charset="0"/>
                <a:cs typeface="Aljazeera" panose="02000000000000000000" pitchFamily="2" charset="-78"/>
              </a:rPr>
              <a:t>وهي عبارة عن أخذ المبادرة والعمل أو الانتقال نحو التطبيق، وهذا عبر امتلاك العزيمة على تجريب أشياء جديدة</a:t>
            </a:r>
            <a:endParaRPr lang="fr-FR" sz="2700" dirty="0">
              <a:solidFill>
                <a:schemeClr val="accent6">
                  <a:lumMod val="50000"/>
                </a:schemeClr>
              </a:solidFill>
              <a:latin typeface="Aljazeera" panose="02000000000000000000" pitchFamily="2" charset="-78"/>
              <a:cs typeface="Aljazeera" panose="02000000000000000000" pitchFamily="2" charset="-78"/>
            </a:endParaRPr>
          </a:p>
        </p:txBody>
      </p:sp>
      <p:sp>
        <p:nvSpPr>
          <p:cNvPr id="19" name="ZoneTexte 18">
            <a:extLst>
              <a:ext uri="{FF2B5EF4-FFF2-40B4-BE49-F238E27FC236}">
                <a16:creationId xmlns:a16="http://schemas.microsoft.com/office/drawing/2014/main" id="{4F317BBA-0411-F1DC-D4AD-22362746904E}"/>
              </a:ext>
            </a:extLst>
          </p:cNvPr>
          <p:cNvSpPr txBox="1"/>
          <p:nvPr/>
        </p:nvSpPr>
        <p:spPr>
          <a:xfrm>
            <a:off x="5173173" y="-3874769"/>
            <a:ext cx="6319776" cy="2123658"/>
          </a:xfrm>
          <a:prstGeom prst="rect">
            <a:avLst/>
          </a:prstGeom>
          <a:noFill/>
        </p:spPr>
        <p:txBody>
          <a:bodyPr wrap="square">
            <a:spAutoFit/>
          </a:bodyPr>
          <a:lstStyle/>
          <a:p>
            <a:pPr algn="r" rtl="1"/>
            <a:r>
              <a:rPr lang="ar-DZ" sz="6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4. العوامل المؤثرة على المقاول</a:t>
            </a:r>
            <a:endParaRPr lang="fr-FR" sz="66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20" name="Image 19">
            <a:extLst>
              <a:ext uri="{FF2B5EF4-FFF2-40B4-BE49-F238E27FC236}">
                <a16:creationId xmlns:a16="http://schemas.microsoft.com/office/drawing/2014/main" id="{BCDDCB72-BC91-CE59-1EA9-FC857322C161}"/>
              </a:ext>
            </a:extLst>
          </p:cNvPr>
          <p:cNvPicPr>
            <a:picLocks noChangeAspect="1"/>
          </p:cNvPicPr>
          <p:nvPr/>
        </p:nvPicPr>
        <p:blipFill>
          <a:blip r:embed="rId12"/>
          <a:stretch>
            <a:fillRect/>
          </a:stretch>
        </p:blipFill>
        <p:spPr>
          <a:xfrm>
            <a:off x="-8644597" y="6770077"/>
            <a:ext cx="4876800" cy="4876800"/>
          </a:xfrm>
          <a:prstGeom prst="rect">
            <a:avLst/>
          </a:prstGeom>
        </p:spPr>
      </p:pic>
      <p:pic>
        <p:nvPicPr>
          <p:cNvPr id="3" name="ElevenLabs_2024-07-08T11_42_33_Sarah_pre_s50_sb75_se0_b_m2">
            <a:hlinkClick r:id="" action="ppaction://media"/>
            <a:extLst>
              <a:ext uri="{FF2B5EF4-FFF2-40B4-BE49-F238E27FC236}">
                <a16:creationId xmlns:a16="http://schemas.microsoft.com/office/drawing/2014/main" id="{7542C13A-ED8A-AA45-C653-753BF4B2E6B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17376" y="3323422"/>
            <a:ext cx="487363" cy="487363"/>
          </a:xfrm>
          <a:prstGeom prst="rect">
            <a:avLst/>
          </a:prstGeom>
        </p:spPr>
      </p:pic>
      <p:pic>
        <p:nvPicPr>
          <p:cNvPr id="4" name="ElevenLabs_2024-07-08T11_44_58_Sarah_pre_s50_sb75_se0_b_m2">
            <a:hlinkClick r:id="" action="ppaction://media"/>
            <a:extLst>
              <a:ext uri="{FF2B5EF4-FFF2-40B4-BE49-F238E27FC236}">
                <a16:creationId xmlns:a16="http://schemas.microsoft.com/office/drawing/2014/main" id="{2A698672-A2AC-5C75-715B-147A8E7B8A0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62940" y="4597904"/>
            <a:ext cx="487363" cy="487363"/>
          </a:xfrm>
          <a:prstGeom prst="rect">
            <a:avLst/>
          </a:prstGeom>
        </p:spPr>
      </p:pic>
      <p:pic>
        <p:nvPicPr>
          <p:cNvPr id="5" name="ElevenLabs_2024-07-08T11_46_45_Sarah_pre_s50_sb75_se0_b_m2">
            <a:hlinkClick r:id="" action="ppaction://media"/>
            <a:extLst>
              <a:ext uri="{FF2B5EF4-FFF2-40B4-BE49-F238E27FC236}">
                <a16:creationId xmlns:a16="http://schemas.microsoft.com/office/drawing/2014/main" id="{19E23739-FE8F-1B19-7D03-BF49F8D1026C}"/>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718929" y="1747164"/>
            <a:ext cx="487363" cy="487363"/>
          </a:xfrm>
          <a:prstGeom prst="rect">
            <a:avLst/>
          </a:prstGeom>
        </p:spPr>
      </p:pic>
      <p:pic>
        <p:nvPicPr>
          <p:cNvPr id="7" name="ElevenLabs_2024-07-08T11_47_22_Sarah_pre_s50_sb75_se0_b_m2">
            <a:hlinkClick r:id="" action="ppaction://media"/>
            <a:extLst>
              <a:ext uri="{FF2B5EF4-FFF2-40B4-BE49-F238E27FC236}">
                <a16:creationId xmlns:a16="http://schemas.microsoft.com/office/drawing/2014/main" id="{F1EACAF5-133E-77AB-D27D-6407B719C0C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440524" y="5765679"/>
            <a:ext cx="487363" cy="487363"/>
          </a:xfrm>
          <a:prstGeom prst="rect">
            <a:avLst/>
          </a:prstGeom>
        </p:spPr>
      </p:pic>
      <p:pic>
        <p:nvPicPr>
          <p:cNvPr id="21" name="ElevenLabs_2024-07-08T11_48_17_Sarah_pre_s50_sb75_se0_b_m2">
            <a:hlinkClick r:id="" action="ppaction://media"/>
            <a:extLst>
              <a:ext uri="{FF2B5EF4-FFF2-40B4-BE49-F238E27FC236}">
                <a16:creationId xmlns:a16="http://schemas.microsoft.com/office/drawing/2014/main" id="{6381EE55-A638-7EC4-6568-2095CFB9FC89}"/>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2244875" y="2760286"/>
            <a:ext cx="487363" cy="487363"/>
          </a:xfrm>
          <a:prstGeom prst="rect">
            <a:avLst/>
          </a:prstGeom>
        </p:spPr>
      </p:pic>
      <p:sp>
        <p:nvSpPr>
          <p:cNvPr id="22" name="ZoneTexte 21">
            <a:extLst>
              <a:ext uri="{FF2B5EF4-FFF2-40B4-BE49-F238E27FC236}">
                <a16:creationId xmlns:a16="http://schemas.microsoft.com/office/drawing/2014/main" id="{22AB0857-CEBD-6605-B6A2-039CEF587011}"/>
              </a:ext>
            </a:extLst>
          </p:cNvPr>
          <p:cNvSpPr txBox="1"/>
          <p:nvPr/>
        </p:nvSpPr>
        <p:spPr>
          <a:xfrm>
            <a:off x="214009" y="7408724"/>
            <a:ext cx="11977991" cy="5189113"/>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10CF9B"/>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الثالثة: </a:t>
            </a:r>
            <a:br>
              <a:rPr lang="ar-DZ" sz="9600" dirty="0">
                <a:ln w="19050">
                  <a:solidFill>
                    <a:schemeClr val="tx1"/>
                  </a:solidFill>
                </a:ln>
                <a:solidFill>
                  <a:srgbClr val="10CF9B"/>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br>
            <a:r>
              <a:rPr lang="ar-DZ" sz="9600" dirty="0">
                <a:ln w="19050">
                  <a:solidFill>
                    <a:schemeClr val="tx1"/>
                  </a:solidFill>
                </a:ln>
                <a:solidFill>
                  <a:srgbClr val="10CF9B"/>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منظمات الأعمال </a:t>
            </a:r>
            <a:r>
              <a:rPr lang="ar-DZ" sz="9600" dirty="0" err="1">
                <a:ln w="19050">
                  <a:solidFill>
                    <a:schemeClr val="tx1"/>
                  </a:solidFill>
                </a:ln>
                <a:solidFill>
                  <a:srgbClr val="10CF9B"/>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المقاولاتية</a:t>
            </a:r>
            <a:r>
              <a:rPr lang="ar-DZ" sz="9600" dirty="0">
                <a:ln w="19050">
                  <a:solidFill>
                    <a:schemeClr val="tx1"/>
                  </a:solidFill>
                </a:ln>
                <a:solidFill>
                  <a:srgbClr val="10CF9B"/>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 </a:t>
            </a:r>
            <a:endParaRPr lang="fr-FR" sz="4800" dirty="0">
              <a:ln w="19050">
                <a:solidFill>
                  <a:schemeClr val="tx1"/>
                </a:solidFill>
              </a:ln>
              <a:solidFill>
                <a:srgbClr val="10CF9B"/>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spTree>
    <p:extLst>
      <p:ext uri="{BB962C8B-B14F-4D97-AF65-F5344CB8AC3E}">
        <p14:creationId xmlns:p14="http://schemas.microsoft.com/office/powerpoint/2010/main" val="1014497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10213"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47"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10997" fill="hold"/>
                                        <p:tgtEl>
                                          <p:spTgt spid="4"/>
                                        </p:tgtEl>
                                      </p:cBhvr>
                                    </p:cmd>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13035" fill="hold"/>
                                        <p:tgtEl>
                                          <p:spTgt spid="5"/>
                                        </p:tgtEl>
                                      </p:cBhvr>
                                    </p:cmd>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47"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1" presetClass="mediacall" presetSubtype="0" fill="hold" nodeType="withEffect">
                                  <p:stCondLst>
                                    <p:cond delay="0"/>
                                  </p:stCondLst>
                                  <p:childTnLst>
                                    <p:cmd type="call" cmd="playFrom(0.0)">
                                      <p:cBhvr>
                                        <p:cTn id="58" dur="17084" fill="hold"/>
                                        <p:tgtEl>
                                          <p:spTgt spid="7"/>
                                        </p:tgtEl>
                                      </p:cBhvr>
                                    </p:cmd>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par>
                                <p:cTn id="66" presetID="47"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1467"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3"/>
                </p:tgtEl>
              </p:cMediaNode>
            </p:audio>
            <p:audio>
              <p:cMediaNode vol="80000">
                <p:cTn id="76" fill="hold" display="0">
                  <p:stCondLst>
                    <p:cond delay="indefinite"/>
                  </p:stCondLst>
                  <p:endCondLst>
                    <p:cond evt="onStopAudio" delay="0">
                      <p:tgtEl>
                        <p:sldTgt/>
                      </p:tgtEl>
                    </p:cond>
                  </p:endCondLst>
                </p:cTn>
                <p:tgtEl>
                  <p:spTgt spid="4"/>
                </p:tgtEl>
              </p:cMediaNode>
            </p:audio>
            <p:audio>
              <p:cMediaNode vol="80000">
                <p:cTn id="77" fill="hold" display="0">
                  <p:stCondLst>
                    <p:cond delay="indefinite"/>
                  </p:stCondLst>
                  <p:endCondLst>
                    <p:cond evt="onStopAudio" delay="0">
                      <p:tgtEl>
                        <p:sldTgt/>
                      </p:tgtEl>
                    </p:cond>
                  </p:endCondLst>
                </p:cTn>
                <p:tgtEl>
                  <p:spTgt spid="5"/>
                </p:tgtEl>
              </p:cMediaNode>
            </p:audio>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21"/>
                </p:tgtEl>
              </p:cMediaNode>
            </p:audio>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7278094"/>
            <a:ext cx="12192001" cy="1032410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2B65408-1B58-77C2-E489-FC01EA2CBF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a:stretch/>
        </p:blipFill>
        <p:spPr bwMode="auto">
          <a:xfrm>
            <a:off x="-2" y="0"/>
            <a:ext cx="12191999" cy="685137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C2F7598-912A-2D90-BD0F-93050E2C9A40}"/>
              </a:ext>
            </a:extLst>
          </p:cNvPr>
          <p:cNvSpPr txBox="1"/>
          <p:nvPr/>
        </p:nvSpPr>
        <p:spPr>
          <a:xfrm>
            <a:off x="107003" y="929251"/>
            <a:ext cx="11977991" cy="5189113"/>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10CF9B"/>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الثالثة: </a:t>
            </a:r>
            <a:br>
              <a:rPr lang="ar-DZ" sz="9600" dirty="0">
                <a:ln w="19050">
                  <a:solidFill>
                    <a:schemeClr val="tx1"/>
                  </a:solidFill>
                </a:ln>
                <a:solidFill>
                  <a:srgbClr val="10CF9B"/>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br>
            <a:r>
              <a:rPr lang="ar-DZ" sz="9600" dirty="0">
                <a:ln w="19050">
                  <a:solidFill>
                    <a:schemeClr val="tx1"/>
                  </a:solidFill>
                </a:ln>
                <a:solidFill>
                  <a:srgbClr val="10CF9B"/>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منظمات الأعمال </a:t>
            </a:r>
            <a:r>
              <a:rPr lang="ar-DZ" sz="9600" dirty="0" err="1">
                <a:ln w="19050">
                  <a:solidFill>
                    <a:schemeClr val="tx1"/>
                  </a:solidFill>
                </a:ln>
                <a:solidFill>
                  <a:srgbClr val="10CF9B"/>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المقاولاتية</a:t>
            </a:r>
            <a:r>
              <a:rPr lang="ar-DZ" sz="9600" dirty="0">
                <a:ln w="19050">
                  <a:solidFill>
                    <a:schemeClr val="tx1"/>
                  </a:solidFill>
                </a:ln>
                <a:solidFill>
                  <a:srgbClr val="10CF9B"/>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 </a:t>
            </a:r>
            <a:endParaRPr lang="fr-FR" sz="4800" dirty="0">
              <a:ln w="19050">
                <a:solidFill>
                  <a:schemeClr val="tx1"/>
                </a:solidFill>
              </a:ln>
              <a:solidFill>
                <a:srgbClr val="10CF9B"/>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sp>
        <p:nvSpPr>
          <p:cNvPr id="7" name="ZoneTexte 6">
            <a:extLst>
              <a:ext uri="{FF2B5EF4-FFF2-40B4-BE49-F238E27FC236}">
                <a16:creationId xmlns:a16="http://schemas.microsoft.com/office/drawing/2014/main" id="{D63325C6-F616-0A33-7B29-6D0A1B87BCA5}"/>
              </a:ext>
            </a:extLst>
          </p:cNvPr>
          <p:cNvSpPr txBox="1"/>
          <p:nvPr/>
        </p:nvSpPr>
        <p:spPr>
          <a:xfrm>
            <a:off x="0" y="-875961"/>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الثالثة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منظمات الأعمال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756AA60C-5338-EE04-74E9-841E87052D47}"/>
              </a:ext>
            </a:extLst>
          </p:cNvPr>
          <p:cNvSpPr txBox="1"/>
          <p:nvPr/>
        </p:nvSpPr>
        <p:spPr>
          <a:xfrm>
            <a:off x="13952394" y="-5058234"/>
            <a:ext cx="7317196" cy="5262979"/>
          </a:xfrm>
          <a:prstGeom prst="rect">
            <a:avLst/>
          </a:prstGeom>
          <a:noFill/>
        </p:spPr>
        <p:txBody>
          <a:bodyPr wrap="square">
            <a:spAutoFit/>
          </a:bodyPr>
          <a:lstStyle/>
          <a:p>
            <a:pPr algn="just" rtl="1"/>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صاحب الاهتمام الذي رافق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المقاولاتية</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والمقاول اهتمام بمنظمات الأعمال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المقاولاتية</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التي تمثل اللبنة الأولى في طريق طويل ومحفوف بالمخاطر والفرص تتيحها بيئة أعمال متغيرة باستمرار بفعل التطور التكنولوجي السريع.</a:t>
            </a:r>
          </a:p>
        </p:txBody>
      </p:sp>
      <p:pic>
        <p:nvPicPr>
          <p:cNvPr id="5" name="Image 4">
            <a:extLst>
              <a:ext uri="{FF2B5EF4-FFF2-40B4-BE49-F238E27FC236}">
                <a16:creationId xmlns:a16="http://schemas.microsoft.com/office/drawing/2014/main" id="{5F652B91-94A4-4C40-F891-EE27C3011D24}"/>
              </a:ext>
            </a:extLst>
          </p:cNvPr>
          <p:cNvPicPr>
            <a:picLocks noChangeAspect="1"/>
          </p:cNvPicPr>
          <p:nvPr/>
        </p:nvPicPr>
        <p:blipFill rotWithShape="1">
          <a:blip r:embed="rId6">
            <a:extLst>
              <a:ext uri="{28A0092B-C50C-407E-A947-70E740481C1C}">
                <a14:useLocalDpi xmlns:a14="http://schemas.microsoft.com/office/drawing/2010/main" val="0"/>
              </a:ext>
            </a:extLst>
          </a:blip>
          <a:srcRect t="20909" b="25699"/>
          <a:stretch/>
        </p:blipFill>
        <p:spPr>
          <a:xfrm>
            <a:off x="-6240982" y="6773948"/>
            <a:ext cx="5013488" cy="4758717"/>
          </a:xfrm>
          <a:prstGeom prst="rect">
            <a:avLst/>
          </a:prstGeom>
          <a:effectLst>
            <a:outerShdw blurRad="50800" dist="38100" algn="l" rotWithShape="0">
              <a:prstClr val="black">
                <a:alpha val="40000"/>
              </a:prstClr>
            </a:outerShdw>
          </a:effectLst>
        </p:spPr>
      </p:pic>
      <p:pic>
        <p:nvPicPr>
          <p:cNvPr id="4" name="ElevenLabs_2024-07-09T09_07_58_Sarah_pre_s50_sb75_se0_b_m2">
            <a:hlinkClick r:id="" action="ppaction://media"/>
            <a:extLst>
              <a:ext uri="{FF2B5EF4-FFF2-40B4-BE49-F238E27FC236}">
                <a16:creationId xmlns:a16="http://schemas.microsoft.com/office/drawing/2014/main" id="{EB1CF849-EA09-18CC-2ADE-65AD9333AA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1111" y="2958202"/>
            <a:ext cx="487363" cy="487363"/>
          </a:xfrm>
          <a:prstGeom prst="rect">
            <a:avLst/>
          </a:prstGeom>
        </p:spPr>
      </p:pic>
    </p:spTree>
    <p:extLst>
      <p:ext uri="{BB962C8B-B14F-4D97-AF65-F5344CB8AC3E}">
        <p14:creationId xmlns:p14="http://schemas.microsoft.com/office/powerpoint/2010/main" val="2485899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الثالثة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منظمات الأعمال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endParaRPr lang="fr-FR" sz="3600" dirty="0">
              <a:solidFill>
                <a:schemeClr val="bg1"/>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4C123938-1471-08BC-D979-537B6F1C38FE}"/>
              </a:ext>
            </a:extLst>
          </p:cNvPr>
          <p:cNvSpPr txBox="1"/>
          <p:nvPr/>
        </p:nvSpPr>
        <p:spPr>
          <a:xfrm>
            <a:off x="4830416" y="1309081"/>
            <a:ext cx="7187321" cy="5262979"/>
          </a:xfrm>
          <a:prstGeom prst="rect">
            <a:avLst/>
          </a:prstGeom>
          <a:noFill/>
        </p:spPr>
        <p:txBody>
          <a:bodyPr wrap="square">
            <a:spAutoFit/>
          </a:bodyPr>
          <a:lstStyle/>
          <a:p>
            <a:pPr algn="just" rtl="1"/>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صاحب الاهتمام الذي رافق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المقاولاتية</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والمقاول اهتمام بمنظمات الأعمال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المقاولاتية</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التي تمثل اللبنة الأولى في طريق طويل ومحفوف بالمخاطر والفرص تتيحها بيئة أعمال متغيرة باستمرار بفعل التطور التكنولوجي السريع.</a:t>
            </a:r>
            <a:endParaRPr lang="fr-FR" sz="48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1036" name="Image 1035">
            <a:extLst>
              <a:ext uri="{FF2B5EF4-FFF2-40B4-BE49-F238E27FC236}">
                <a16:creationId xmlns:a16="http://schemas.microsoft.com/office/drawing/2014/main" id="{54901527-90B0-4CAF-151E-BCBF4142FA5A}"/>
              </a:ext>
            </a:extLst>
          </p:cNvPr>
          <p:cNvPicPr>
            <a:picLocks noChangeAspect="1"/>
          </p:cNvPicPr>
          <p:nvPr/>
        </p:nvPicPr>
        <p:blipFill rotWithShape="1">
          <a:blip r:embed="rId4">
            <a:extLst>
              <a:ext uri="{28A0092B-C50C-407E-A947-70E740481C1C}">
                <a14:useLocalDpi xmlns:a14="http://schemas.microsoft.com/office/drawing/2010/main" val="0"/>
              </a:ext>
            </a:extLst>
          </a:blip>
          <a:srcRect t="20909" b="25699"/>
          <a:stretch/>
        </p:blipFill>
        <p:spPr>
          <a:xfrm>
            <a:off x="0" y="2206487"/>
            <a:ext cx="5013488" cy="4758717"/>
          </a:xfrm>
          <a:prstGeom prst="rect">
            <a:avLst/>
          </a:prstGeom>
          <a:effectLst>
            <a:outerShdw blurRad="50800" dist="38100" algn="l" rotWithShape="0">
              <a:prstClr val="black">
                <a:alpha val="40000"/>
              </a:prstClr>
            </a:outerShdw>
          </a:effectLst>
        </p:spPr>
      </p:pic>
      <p:sp>
        <p:nvSpPr>
          <p:cNvPr id="1037" name="ZoneTexte 1036">
            <a:extLst>
              <a:ext uri="{FF2B5EF4-FFF2-40B4-BE49-F238E27FC236}">
                <a16:creationId xmlns:a16="http://schemas.microsoft.com/office/drawing/2014/main" id="{B091AD60-6B63-524C-F424-B818C67432E1}"/>
              </a:ext>
            </a:extLst>
          </p:cNvPr>
          <p:cNvSpPr txBox="1"/>
          <p:nvPr/>
        </p:nvSpPr>
        <p:spPr>
          <a:xfrm>
            <a:off x="14244191" y="-2035867"/>
            <a:ext cx="6319776" cy="2308324"/>
          </a:xfrm>
          <a:prstGeom prst="rect">
            <a:avLst/>
          </a:prstGeom>
          <a:noFill/>
        </p:spPr>
        <p:txBody>
          <a:bodyPr wrap="square">
            <a:spAutoFit/>
          </a:bodyPr>
          <a:lstStyle/>
          <a:p>
            <a:pPr algn="ctr" rtl="1"/>
            <a:r>
              <a:rPr lang="ar-DZ" sz="72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1. تعريف منظمات الأعمال </a:t>
            </a:r>
            <a:r>
              <a:rPr lang="ar-DZ" sz="72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ar-DZ" sz="72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sp>
        <p:nvSpPr>
          <p:cNvPr id="3" name="ZoneTexte 2">
            <a:extLst>
              <a:ext uri="{FF2B5EF4-FFF2-40B4-BE49-F238E27FC236}">
                <a16:creationId xmlns:a16="http://schemas.microsoft.com/office/drawing/2014/main" id="{836E6D14-1370-9F59-5CB0-CF3F107BAB82}"/>
              </a:ext>
            </a:extLst>
          </p:cNvPr>
          <p:cNvSpPr txBox="1"/>
          <p:nvPr/>
        </p:nvSpPr>
        <p:spPr>
          <a:xfrm>
            <a:off x="174262" y="-5427093"/>
            <a:ext cx="11977991" cy="5189113"/>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الثالثة: </a:t>
            </a:r>
            <a:b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b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منظمات الأعمال </a:t>
            </a:r>
            <a:r>
              <a:rPr lang="ar-DZ" sz="9600" dirty="0" err="1">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المقاولاتية</a:t>
            </a: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 </a:t>
            </a:r>
          </a:p>
        </p:txBody>
      </p:sp>
      <p:pic>
        <p:nvPicPr>
          <p:cNvPr id="4" name="Image 3">
            <a:extLst>
              <a:ext uri="{FF2B5EF4-FFF2-40B4-BE49-F238E27FC236}">
                <a16:creationId xmlns:a16="http://schemas.microsoft.com/office/drawing/2014/main" id="{06DF9B69-64B9-F76F-F927-667D11D3DCF5}"/>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t="26748" b="19628"/>
          <a:stretch/>
        </p:blipFill>
        <p:spPr>
          <a:xfrm>
            <a:off x="-6450746" y="7425574"/>
            <a:ext cx="6450745" cy="6149502"/>
          </a:xfrm>
          <a:prstGeom prst="rect">
            <a:avLst/>
          </a:prstGeom>
          <a:effectLst>
            <a:outerShdw blurRad="50800" dist="38100" dir="18900000" algn="bl" rotWithShape="0">
              <a:prstClr val="black">
                <a:alpha val="40000"/>
              </a:prstClr>
            </a:outerShdw>
          </a:effectLst>
        </p:spPr>
      </p:pic>
      <p:pic>
        <p:nvPicPr>
          <p:cNvPr id="5" name="ElevenLabs_2024-07-09T09_09_35_Sarah_pre_s50_sb75_se0_b_m2">
            <a:hlinkClick r:id="" action="ppaction://media"/>
            <a:extLst>
              <a:ext uri="{FF2B5EF4-FFF2-40B4-BE49-F238E27FC236}">
                <a16:creationId xmlns:a16="http://schemas.microsoft.com/office/drawing/2014/main" id="{8A2C267B-7E71-6210-8AA2-68F3134820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997" y="2941637"/>
            <a:ext cx="487363" cy="487363"/>
          </a:xfrm>
          <a:prstGeom prst="rect">
            <a:avLst/>
          </a:prstGeom>
        </p:spPr>
      </p:pic>
    </p:spTree>
    <p:extLst>
      <p:ext uri="{BB962C8B-B14F-4D97-AF65-F5344CB8AC3E}">
        <p14:creationId xmlns:p14="http://schemas.microsoft.com/office/powerpoint/2010/main" val="4136118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932F4BE5-961D-0357-9E3D-50BEF85D4BD4}"/>
              </a:ext>
            </a:extLst>
          </p:cNvPr>
          <p:cNvSpPr txBox="1"/>
          <p:nvPr/>
        </p:nvSpPr>
        <p:spPr>
          <a:xfrm>
            <a:off x="595350" y="958586"/>
            <a:ext cx="11380303" cy="830997"/>
          </a:xfrm>
          <a:prstGeom prst="rect">
            <a:avLst/>
          </a:prstGeom>
          <a:noFill/>
        </p:spPr>
        <p:txBody>
          <a:bodyPr wrap="square">
            <a:spAutoFit/>
          </a:bodyPr>
          <a:lstStyle/>
          <a:p>
            <a:pPr algn="ctr" rtl="1"/>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إن المقاولاتية اليوم من أهم الحلول المقترحة للنهوض بالاقتصاديات على اختلافها واختلاف مستويات تقدمها، إذ تمثل منفذا حيويا للمبادرة الفردية التي تمثل أساس هذه المقاولاتية ومنبع الأفكار الأصلية والفريدة.</a:t>
            </a:r>
            <a:endParaRPr lang="fr-FR" sz="2400" dirty="0">
              <a:solidFill>
                <a:srgbClr val="002060"/>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874047"/>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2000" dirty="0">
                <a:latin typeface="Changa ExtraBold" pitchFamily="2" charset="-78"/>
                <a:cs typeface="Changa ExtraBold" pitchFamily="2" charset="-78"/>
              </a:rPr>
              <a:t>01</a:t>
            </a:r>
            <a:endParaRPr lang="fr-FR" dirty="0">
              <a:latin typeface="Changa ExtraBold" pitchFamily="2" charset="-78"/>
              <a:cs typeface="Changa ExtraBold" pitchFamily="2" charset="-78"/>
            </a:endParaRPr>
          </a:p>
        </p:txBody>
      </p:sp>
      <p:sp>
        <p:nvSpPr>
          <p:cNvPr id="1026" name="ZoneTexte 1025">
            <a:extLst>
              <a:ext uri="{FF2B5EF4-FFF2-40B4-BE49-F238E27FC236}">
                <a16:creationId xmlns:a16="http://schemas.microsoft.com/office/drawing/2014/main" id="{081B97DE-A40F-AA31-7AD3-676B92E62DC3}"/>
              </a:ext>
            </a:extLst>
          </p:cNvPr>
          <p:cNvSpPr txBox="1"/>
          <p:nvPr/>
        </p:nvSpPr>
        <p:spPr>
          <a:xfrm>
            <a:off x="6546715" y="2489270"/>
            <a:ext cx="5428938" cy="4493538"/>
          </a:xfrm>
          <a:prstGeom prst="rect">
            <a:avLst/>
          </a:prstGeom>
          <a:noFill/>
        </p:spPr>
        <p:txBody>
          <a:bodyPr wrap="square">
            <a:spAutoFit/>
          </a:bodyPr>
          <a:lstStyle/>
          <a:p>
            <a:pPr algn="just" rtl="1"/>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كغيره من المصطلحات الاقتصادية فقد عرف المصطلح تباينا في تعاريفه نتيجة اختلاف الرؤى وزوايا البحث وأهدافه، ومن بين هذه التعاريف نجد: </a:t>
            </a:r>
          </a:p>
          <a:p>
            <a:pPr marL="342900" indent="-342900" algn="just" rtl="1">
              <a:buFont typeface="Arial" panose="020B0604020202020204" pitchFamily="34" charset="0"/>
              <a:buChar char="•"/>
            </a:pPr>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وبالرغم من مختلف هذه الدراسات، لم يصبح المقاول عنصرا محوريا في التطور الاقتصادي إلا مع ظهور الأبحاث التي قام بها </a:t>
            </a:r>
            <a:r>
              <a:rPr lang="fr-FR"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J.A Schumpeter</a:t>
            </a:r>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أين لقب بأب المقاولاتية، وهذا راجع لكونه أول من تفطن لأهمية التغيير، وذلك عن طريق الاستعمال المختلف للموارد والإمكانيات المتاحة للمؤسسة، وضرورة العمل على اكتشاف واستغلال الفرص الجديدة، وإدخال تنظيمات جديدة، كما ربط وظيفة المقاول في "البحث عن التغيير والتصرف بما </a:t>
            </a:r>
            <a:r>
              <a:rPr lang="ar-DZ" sz="22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يوافقه</a:t>
            </a:r>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واستغلاله كأنه فرصة".</a:t>
            </a: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8708659" y="1833659"/>
            <a:ext cx="2757424"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مفهوم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id="{F397ED09-36AC-768B-A5B5-B3BC793706B1}"/>
              </a:ext>
            </a:extLst>
          </p:cNvPr>
          <p:cNvSpPr txBox="1"/>
          <p:nvPr/>
        </p:nvSpPr>
        <p:spPr>
          <a:xfrm>
            <a:off x="216348" y="2489270"/>
            <a:ext cx="5428938" cy="3400931"/>
          </a:xfrm>
          <a:prstGeom prst="rect">
            <a:avLst/>
          </a:prstGeom>
          <a:noFill/>
        </p:spPr>
        <p:txBody>
          <a:bodyPr wrap="square">
            <a:spAutoFit/>
          </a:bodyPr>
          <a:lstStyle/>
          <a:p>
            <a:pPr algn="just" rtl="1"/>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كما عرفها </a:t>
            </a:r>
            <a:r>
              <a:rPr lang="fr-FR" sz="215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r>
              <a:rPr lang="fr-FR"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Allain Fayolle)</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على أنها حالة خاصة يتم من خلالها خلق ثروات اقتصادية واجتماعية لها خصائص تتصف بعدم </a:t>
            </a:r>
            <a:r>
              <a:rPr lang="ar-DZ"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الأكادة</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أي تواجد الخطر والتي تدمج فيها أفرادا ينبغي أن تكون لهم </a:t>
            </a:r>
            <a:r>
              <a:rPr lang="ar-DZ"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سلوكات</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ذات قاعدة تتخصص بتقبل التغيير وأخطار مشتركة والأخذ بالمبادرة والتدخل الفردي. </a:t>
            </a:r>
          </a:p>
          <a:p>
            <a:pPr algn="just" rtl="1"/>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ويعبر عنها كل من</a:t>
            </a:r>
            <a:r>
              <a:rPr lang="fr-FR"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fillis</a:t>
            </a:r>
            <a:r>
              <a:rPr lang="fr-FR"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et </a:t>
            </a:r>
            <a:r>
              <a:rPr lang="fr-FR"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rentshler</a:t>
            </a:r>
            <a:r>
              <a:rPr lang="fr-FR"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بمصطلح الريادة التي تعرف على أنها: عملية خلق قيمة مضافة للمؤسسات والمجتمعات من خلال الجمع بين مجموعات فريدة من الموارد العامة والخاصة لاستغلال الفرص الاقتصادية، الاجتماعية والثقافية في البيئة المتغيرة. </a:t>
            </a:r>
          </a:p>
        </p:txBody>
      </p:sp>
      <p:sp>
        <p:nvSpPr>
          <p:cNvPr id="1039" name="ZoneTexte 1038">
            <a:extLst>
              <a:ext uri="{FF2B5EF4-FFF2-40B4-BE49-F238E27FC236}">
                <a16:creationId xmlns:a16="http://schemas.microsoft.com/office/drawing/2014/main" id="{4117C710-8F66-3026-F039-2EFC065EB721}"/>
              </a:ext>
            </a:extLst>
          </p:cNvPr>
          <p:cNvSpPr txBox="1"/>
          <p:nvPr/>
        </p:nvSpPr>
        <p:spPr>
          <a:xfrm>
            <a:off x="216347" y="5820447"/>
            <a:ext cx="5428939" cy="754053"/>
          </a:xfrm>
          <a:prstGeom prst="rect">
            <a:avLst/>
          </a:prstGeom>
          <a:noFill/>
        </p:spPr>
        <p:txBody>
          <a:bodyPr wrap="square">
            <a:spAutoFit/>
          </a:bodyPr>
          <a:lstStyle/>
          <a:p>
            <a:pPr algn="just" rtl="1"/>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ومن خلال التعريفين السابقين يتضح أن </a:t>
            </a:r>
            <a:r>
              <a:rPr lang="ar-DZ"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للمقاولاتية</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ثلاثة أبعاد وهي: </a:t>
            </a:r>
          </a:p>
        </p:txBody>
      </p:sp>
      <p:pic>
        <p:nvPicPr>
          <p:cNvPr id="3" name="ElevenLabs_2024-07-07T23_48_29_Sarah_pre_s50_sb75_se0_b_m2">
            <a:hlinkClick r:id="" action="ppaction://media"/>
            <a:extLst>
              <a:ext uri="{FF2B5EF4-FFF2-40B4-BE49-F238E27FC236}">
                <a16:creationId xmlns:a16="http://schemas.microsoft.com/office/drawing/2014/main" id="{A53BD252-4428-55CD-5727-74E2ED1710B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5238" y="3429000"/>
            <a:ext cx="487363" cy="487363"/>
          </a:xfrm>
          <a:prstGeom prst="rect">
            <a:avLst/>
          </a:prstGeom>
        </p:spPr>
      </p:pic>
      <p:pic>
        <p:nvPicPr>
          <p:cNvPr id="4" name="ElevenLabs_2024-07-07T23_49_39_Sarah_pre_s50_sb75_se0_b_m2">
            <a:hlinkClick r:id="" action="ppaction://media"/>
            <a:extLst>
              <a:ext uri="{FF2B5EF4-FFF2-40B4-BE49-F238E27FC236}">
                <a16:creationId xmlns:a16="http://schemas.microsoft.com/office/drawing/2014/main" id="{5F18E643-E01D-6F27-DD8B-C08D0924E50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8763" y="4248676"/>
            <a:ext cx="487363" cy="487363"/>
          </a:xfrm>
          <a:prstGeom prst="rect">
            <a:avLst/>
          </a:prstGeom>
        </p:spPr>
      </p:pic>
      <p:pic>
        <p:nvPicPr>
          <p:cNvPr id="5" name="ElevenLabs_2024-07-07T23_50_36_Sarah_pre_s50_sb75_se0_b_m2">
            <a:hlinkClick r:id="" action="ppaction://media"/>
            <a:extLst>
              <a:ext uri="{FF2B5EF4-FFF2-40B4-BE49-F238E27FC236}">
                <a16:creationId xmlns:a16="http://schemas.microsoft.com/office/drawing/2014/main" id="{DB3FA11C-B5C2-95FB-E6CB-0F0FF18920C3}"/>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721730" y="5070452"/>
            <a:ext cx="487363" cy="487363"/>
          </a:xfrm>
          <a:prstGeom prst="rect">
            <a:avLst/>
          </a:prstGeom>
        </p:spPr>
      </p:pic>
      <p:pic>
        <p:nvPicPr>
          <p:cNvPr id="9" name="ElevenLabs_2024-07-07T23_51_49_Sarah_pre_s50_sb75_se0_b_m2">
            <a:hlinkClick r:id="" action="ppaction://media"/>
            <a:extLst>
              <a:ext uri="{FF2B5EF4-FFF2-40B4-BE49-F238E27FC236}">
                <a16:creationId xmlns:a16="http://schemas.microsoft.com/office/drawing/2014/main" id="{9AA0A38A-6A11-3DAA-144B-3FF4C02EE6D3}"/>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618610" y="2378047"/>
            <a:ext cx="487363" cy="487363"/>
          </a:xfrm>
          <a:prstGeom prst="rect">
            <a:avLst/>
          </a:prstGeom>
        </p:spPr>
      </p:pic>
    </p:spTree>
    <p:extLst>
      <p:ext uri="{BB962C8B-B14F-4D97-AF65-F5344CB8AC3E}">
        <p14:creationId xmlns:p14="http://schemas.microsoft.com/office/powerpoint/2010/main" val="4074027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wipe(right)">
                                      <p:cBhvr>
                                        <p:cTn id="13" dur="500"/>
                                        <p:tgtEl>
                                          <p:spTgt spid="1036"/>
                                        </p:tgtEl>
                                      </p:cBhvr>
                                    </p:animEffect>
                                  </p:childTnLst>
                                </p:cTn>
                              </p:par>
                              <p:par>
                                <p:cTn id="14" presetID="1" presetClass="mediacall" presetSubtype="0" fill="hold" nodeType="withEffect">
                                  <p:stCondLst>
                                    <p:cond delay="0"/>
                                  </p:stCondLst>
                                  <p:childTnLst>
                                    <p:cmd type="call" cmd="playFrom(0.0)">
                                      <p:cBhvr>
                                        <p:cTn id="15" dur="1750" fill="hold"/>
                                        <p:tgtEl>
                                          <p:spTgt spid="3"/>
                                        </p:tgtEl>
                                      </p:cBhvr>
                                    </p:cmd>
                                  </p:childTnLst>
                                </p:cTn>
                              </p:par>
                            </p:childTnLst>
                          </p:cTn>
                        </p:par>
                        <p:par>
                          <p:cTn id="16" fill="hold">
                            <p:stCondLst>
                              <p:cond delay="225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026"/>
                                        </p:tgtEl>
                                        <p:attrNameLst>
                                          <p:attrName>style.visibility</p:attrName>
                                        </p:attrNameLst>
                                      </p:cBhvr>
                                      <p:to>
                                        <p:strVal val="visible"/>
                                      </p:to>
                                    </p:set>
                                    <p:anim calcmode="lin" valueType="num">
                                      <p:cBhvr>
                                        <p:cTn id="19" dur="600" fill="hold"/>
                                        <p:tgtEl>
                                          <p:spTgt spid="1026"/>
                                        </p:tgtEl>
                                        <p:attrNameLst>
                                          <p:attrName>ppt_x</p:attrName>
                                        </p:attrNameLst>
                                      </p:cBhvr>
                                      <p:tavLst>
                                        <p:tav tm="0">
                                          <p:val>
                                            <p:strVal val="#ppt_x"/>
                                          </p:val>
                                        </p:tav>
                                        <p:tav tm="50000">
                                          <p:val>
                                            <p:strVal val="#ppt_x+.1"/>
                                          </p:val>
                                        </p:tav>
                                        <p:tav tm="100000">
                                          <p:val>
                                            <p:strVal val="#ppt_x"/>
                                          </p:val>
                                        </p:tav>
                                      </p:tavLst>
                                    </p:anim>
                                    <p:anim calcmode="lin" valueType="num">
                                      <p:cBhvr>
                                        <p:cTn id="20" dur="600" fill="hold"/>
                                        <p:tgtEl>
                                          <p:spTgt spid="1026"/>
                                        </p:tgtEl>
                                        <p:attrNameLst>
                                          <p:attrName>ppt_y</p:attrName>
                                        </p:attrNameLst>
                                      </p:cBhvr>
                                      <p:tavLst>
                                        <p:tav tm="0">
                                          <p:val>
                                            <p:strVal val="#ppt_y"/>
                                          </p:val>
                                        </p:tav>
                                        <p:tav tm="100000">
                                          <p:val>
                                            <p:strVal val="#ppt_y"/>
                                          </p:val>
                                        </p:tav>
                                      </p:tavLst>
                                    </p:anim>
                                    <p:anim calcmode="lin" valueType="num">
                                      <p:cBhvr>
                                        <p:cTn id="21" dur="600" fill="hold"/>
                                        <p:tgtEl>
                                          <p:spTgt spid="1026"/>
                                        </p:tgtEl>
                                        <p:attrNameLst>
                                          <p:attrName>ppt_h</p:attrName>
                                        </p:attrNameLst>
                                      </p:cBhvr>
                                      <p:tavLst>
                                        <p:tav tm="0">
                                          <p:val>
                                            <p:strVal val="#ppt_h/10"/>
                                          </p:val>
                                        </p:tav>
                                        <p:tav tm="50000">
                                          <p:val>
                                            <p:strVal val="#ppt_h+.01"/>
                                          </p:val>
                                        </p:tav>
                                        <p:tav tm="100000">
                                          <p:val>
                                            <p:strVal val="#ppt_h"/>
                                          </p:val>
                                        </p:tav>
                                      </p:tavLst>
                                    </p:anim>
                                    <p:anim calcmode="lin" valueType="num">
                                      <p:cBhvr>
                                        <p:cTn id="22" dur="600" fill="hold"/>
                                        <p:tgtEl>
                                          <p:spTgt spid="1026"/>
                                        </p:tgtEl>
                                        <p:attrNameLst>
                                          <p:attrName>ppt_w</p:attrName>
                                        </p:attrNameLst>
                                      </p:cBhvr>
                                      <p:tavLst>
                                        <p:tav tm="0">
                                          <p:val>
                                            <p:strVal val="#ppt_w/10"/>
                                          </p:val>
                                        </p:tav>
                                        <p:tav tm="50000">
                                          <p:val>
                                            <p:strVal val="#ppt_w+.01"/>
                                          </p:val>
                                        </p:tav>
                                        <p:tav tm="100000">
                                          <p:val>
                                            <p:strVal val="#ppt_w"/>
                                          </p:val>
                                        </p:tav>
                                      </p:tavLst>
                                    </p:anim>
                                    <p:animEffect transition="in" filter="fade">
                                      <p:cBhvr>
                                        <p:cTn id="23" dur="600" tmFilter="0,0; .5, 1; 1, 1"/>
                                        <p:tgtEl>
                                          <p:spTgt spid="1026"/>
                                        </p:tgtEl>
                                      </p:cBhvr>
                                    </p:animEffect>
                                  </p:childTnLst>
                                </p:cTn>
                              </p:par>
                              <p:par>
                                <p:cTn id="24" presetID="1" presetClass="mediacall" presetSubtype="0" fill="hold" nodeType="withEffect">
                                  <p:stCondLst>
                                    <p:cond delay="0"/>
                                  </p:stCondLst>
                                  <p:childTnLst>
                                    <p:cmd type="call" cmd="playFrom(0.0)">
                                      <p:cBhvr>
                                        <p:cTn id="25" dur="44486" fill="hold"/>
                                        <p:tgtEl>
                                          <p:spTgt spid="4"/>
                                        </p:tgtEl>
                                      </p:cBhvr>
                                    </p:cmd>
                                  </p:childTnLst>
                                </p:cTn>
                              </p:par>
                            </p:childTnLst>
                          </p:cTn>
                        </p:par>
                        <p:par>
                          <p:cTn id="26" fill="hold">
                            <p:stCondLst>
                              <p:cond delay="46736"/>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037"/>
                                        </p:tgtEl>
                                        <p:attrNameLst>
                                          <p:attrName>style.visibility</p:attrName>
                                        </p:attrNameLst>
                                      </p:cBhvr>
                                      <p:to>
                                        <p:strVal val="visible"/>
                                      </p:to>
                                    </p:set>
                                    <p:anim calcmode="lin" valueType="num">
                                      <p:cBhvr>
                                        <p:cTn id="29" dur="500" fill="hold"/>
                                        <p:tgtEl>
                                          <p:spTgt spid="103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037"/>
                                        </p:tgtEl>
                                        <p:attrNameLst>
                                          <p:attrName>ppt_y</p:attrName>
                                        </p:attrNameLst>
                                      </p:cBhvr>
                                      <p:tavLst>
                                        <p:tav tm="0">
                                          <p:val>
                                            <p:strVal val="#ppt_y"/>
                                          </p:val>
                                        </p:tav>
                                        <p:tav tm="100000">
                                          <p:val>
                                            <p:strVal val="#ppt_y"/>
                                          </p:val>
                                        </p:tav>
                                      </p:tavLst>
                                    </p:anim>
                                    <p:anim calcmode="lin" valueType="num">
                                      <p:cBhvr>
                                        <p:cTn id="31" dur="500" fill="hold"/>
                                        <p:tgtEl>
                                          <p:spTgt spid="103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03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037"/>
                                        </p:tgtEl>
                                      </p:cBhvr>
                                    </p:animEffect>
                                  </p:childTnLst>
                                </p:cTn>
                              </p:par>
                              <p:par>
                                <p:cTn id="34" presetID="1" presetClass="mediacall" presetSubtype="0" fill="hold" nodeType="withEffect">
                                  <p:stCondLst>
                                    <p:cond delay="0"/>
                                  </p:stCondLst>
                                  <p:childTnLst>
                                    <p:cmd type="call" cmd="playFrom(0.0)">
                                      <p:cBhvr>
                                        <p:cTn id="35" dur="41978" fill="hold"/>
                                        <p:tgtEl>
                                          <p:spTgt spid="5"/>
                                        </p:tgtEl>
                                      </p:cBhvr>
                                    </p:cmd>
                                  </p:childTnLst>
                                </p:cTn>
                              </p:par>
                            </p:childTnLst>
                          </p:cTn>
                        </p:par>
                        <p:par>
                          <p:cTn id="36" fill="hold">
                            <p:stCondLst>
                              <p:cond delay="88714"/>
                            </p:stCondLst>
                            <p:childTnLst>
                              <p:par>
                                <p:cTn id="37" presetID="41" presetClass="entr" presetSubtype="0" fill="hold" grpId="0" nodeType="afterEffect">
                                  <p:stCondLst>
                                    <p:cond delay="0"/>
                                  </p:stCondLst>
                                  <p:iterate type="lt">
                                    <p:tmPct val="10669"/>
                                  </p:iterate>
                                  <p:childTnLst>
                                    <p:set>
                                      <p:cBhvr>
                                        <p:cTn id="38" dur="1" fill="hold">
                                          <p:stCondLst>
                                            <p:cond delay="0"/>
                                          </p:stCondLst>
                                        </p:cTn>
                                        <p:tgtEl>
                                          <p:spTgt spid="1039"/>
                                        </p:tgtEl>
                                        <p:attrNameLst>
                                          <p:attrName>style.visibility</p:attrName>
                                        </p:attrNameLst>
                                      </p:cBhvr>
                                      <p:to>
                                        <p:strVal val="visible"/>
                                      </p:to>
                                    </p:set>
                                    <p:anim calcmode="lin" valueType="num">
                                      <p:cBhvr>
                                        <p:cTn id="39" dur="486" fill="hold"/>
                                        <p:tgtEl>
                                          <p:spTgt spid="1039"/>
                                        </p:tgtEl>
                                        <p:attrNameLst>
                                          <p:attrName>ppt_x</p:attrName>
                                        </p:attrNameLst>
                                      </p:cBhvr>
                                      <p:tavLst>
                                        <p:tav tm="0">
                                          <p:val>
                                            <p:strVal val="#ppt_x"/>
                                          </p:val>
                                        </p:tav>
                                        <p:tav tm="50000">
                                          <p:val>
                                            <p:strVal val="#ppt_x+.1"/>
                                          </p:val>
                                        </p:tav>
                                        <p:tav tm="100000">
                                          <p:val>
                                            <p:strVal val="#ppt_x"/>
                                          </p:val>
                                        </p:tav>
                                      </p:tavLst>
                                    </p:anim>
                                    <p:anim calcmode="lin" valueType="num">
                                      <p:cBhvr>
                                        <p:cTn id="40" dur="486" fill="hold"/>
                                        <p:tgtEl>
                                          <p:spTgt spid="1039"/>
                                        </p:tgtEl>
                                        <p:attrNameLst>
                                          <p:attrName>ppt_y</p:attrName>
                                        </p:attrNameLst>
                                      </p:cBhvr>
                                      <p:tavLst>
                                        <p:tav tm="0">
                                          <p:val>
                                            <p:strVal val="#ppt_y"/>
                                          </p:val>
                                        </p:tav>
                                        <p:tav tm="100000">
                                          <p:val>
                                            <p:strVal val="#ppt_y"/>
                                          </p:val>
                                        </p:tav>
                                      </p:tavLst>
                                    </p:anim>
                                    <p:anim calcmode="lin" valueType="num">
                                      <p:cBhvr>
                                        <p:cTn id="41" dur="486" fill="hold"/>
                                        <p:tgtEl>
                                          <p:spTgt spid="1039"/>
                                        </p:tgtEl>
                                        <p:attrNameLst>
                                          <p:attrName>ppt_h</p:attrName>
                                        </p:attrNameLst>
                                      </p:cBhvr>
                                      <p:tavLst>
                                        <p:tav tm="0">
                                          <p:val>
                                            <p:strVal val="#ppt_h/10"/>
                                          </p:val>
                                        </p:tav>
                                        <p:tav tm="50000">
                                          <p:val>
                                            <p:strVal val="#ppt_h+.01"/>
                                          </p:val>
                                        </p:tav>
                                        <p:tav tm="100000">
                                          <p:val>
                                            <p:strVal val="#ppt_h"/>
                                          </p:val>
                                        </p:tav>
                                      </p:tavLst>
                                    </p:anim>
                                    <p:anim calcmode="lin" valueType="num">
                                      <p:cBhvr>
                                        <p:cTn id="42" dur="486" fill="hold"/>
                                        <p:tgtEl>
                                          <p:spTgt spid="103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486" tmFilter="0,0; .5, 1; 1, 1"/>
                                        <p:tgtEl>
                                          <p:spTgt spid="1039"/>
                                        </p:tgtEl>
                                      </p:cBhvr>
                                    </p:animEffect>
                                  </p:childTnLst>
                                </p:cTn>
                              </p:par>
                              <p:par>
                                <p:cTn id="44" presetID="1" presetClass="mediacall" presetSubtype="0" fill="hold" nodeType="withEffect">
                                  <p:stCondLst>
                                    <p:cond delay="0"/>
                                  </p:stCondLst>
                                  <p:childTnLst>
                                    <p:cmd type="call" cmd="playFrom(0.0)">
                                      <p:cBhvr>
                                        <p:cTn id="45" dur="62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3"/>
                </p:tgtEl>
              </p:cMediaNode>
            </p:audio>
            <p:audio>
              <p:cMediaNode vol="80000">
                <p:cTn id="47" fill="hold" display="0">
                  <p:stCondLst>
                    <p:cond delay="indefinite"/>
                  </p:stCondLst>
                  <p:endCondLst>
                    <p:cond evt="onStopAudio" delay="0">
                      <p:tgtEl>
                        <p:sldTgt/>
                      </p:tgtEl>
                    </p:cond>
                  </p:endCondLst>
                </p:cTn>
                <p:tgtEl>
                  <p:spTgt spid="4"/>
                </p:tgtEl>
              </p:cMediaNode>
            </p:audio>
            <p:audio>
              <p:cMediaNode vol="80000">
                <p:cTn id="48" fill="hold" display="0">
                  <p:stCondLst>
                    <p:cond delay="indefinite"/>
                  </p:stCondLst>
                  <p:endCondLst>
                    <p:cond evt="onStopAudio" delay="0">
                      <p:tgtEl>
                        <p:sldTgt/>
                      </p:tgtEl>
                    </p:cond>
                  </p:endCondLst>
                </p:cTn>
                <p:tgtEl>
                  <p:spTgt spid="5"/>
                </p:tgtEl>
              </p:cMediaNode>
            </p:audio>
            <p:audio>
              <p:cMediaNode vol="80000">
                <p:cTn id="49" fill="hold" display="0">
                  <p:stCondLst>
                    <p:cond delay="indefinite"/>
                  </p:stCondLst>
                  <p:endCondLst>
                    <p:cond evt="onStopAudio" delay="0">
                      <p:tgtEl>
                        <p:sldTgt/>
                      </p:tgtEl>
                    </p:cond>
                  </p:endCondLst>
                </p:cTn>
                <p:tgtEl>
                  <p:spTgt spid="9"/>
                </p:tgtEl>
              </p:cMediaNode>
            </p:audio>
          </p:childTnLst>
        </p:cTn>
      </p:par>
    </p:tnLst>
    <p:bldLst>
      <p:bldP spid="7" grpId="0" animBg="1"/>
      <p:bldP spid="1026" grpId="0"/>
      <p:bldP spid="1036" grpId="0"/>
      <p:bldP spid="1037" grpId="0"/>
      <p:bldP spid="10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7D211A-6858-5F6F-5A7F-16934DA6FB9E}"/>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8EB45F25-15BA-600D-DE4A-C8D340211453}"/>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الثالثة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منظمات الأعمال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9D6D721D-2784-151E-3D67-259E3638F8D2}"/>
              </a:ext>
            </a:extLst>
          </p:cNvPr>
          <p:cNvSpPr/>
          <p:nvPr/>
        </p:nvSpPr>
        <p:spPr>
          <a:xfrm>
            <a:off x="11495099" y="1100324"/>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2000" dirty="0">
                <a:latin typeface="Changa ExtraBold" pitchFamily="2" charset="-78"/>
                <a:cs typeface="Changa ExtraBold" pitchFamily="2" charset="-78"/>
              </a:rPr>
              <a:t>01</a:t>
            </a:r>
            <a:endParaRPr lang="fr-FR" dirty="0">
              <a:latin typeface="Changa ExtraBold" pitchFamily="2" charset="-78"/>
              <a:cs typeface="Changa ExtraBold" pitchFamily="2" charset="-78"/>
            </a:endParaRPr>
          </a:p>
        </p:txBody>
      </p:sp>
      <p:sp>
        <p:nvSpPr>
          <p:cNvPr id="8" name="ZoneTexte 7">
            <a:extLst>
              <a:ext uri="{FF2B5EF4-FFF2-40B4-BE49-F238E27FC236}">
                <a16:creationId xmlns:a16="http://schemas.microsoft.com/office/drawing/2014/main" id="{CEDE6C66-E160-0879-C735-229DAF9EE44B}"/>
              </a:ext>
            </a:extLst>
          </p:cNvPr>
          <p:cNvSpPr txBox="1"/>
          <p:nvPr/>
        </p:nvSpPr>
        <p:spPr>
          <a:xfrm>
            <a:off x="6570161" y="1715547"/>
            <a:ext cx="5428938" cy="5016758"/>
          </a:xfrm>
          <a:prstGeom prst="rect">
            <a:avLst/>
          </a:prstGeom>
          <a:noFill/>
        </p:spPr>
        <p:txBody>
          <a:bodyPr wrap="square">
            <a:spAutoFit/>
          </a:bodyPr>
          <a:lstStyle/>
          <a:p>
            <a:pPr algn="just"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هي تلك المنظمات التي تقوم على الأعمال والأنشطة الإبداعية لإقامة المشاريع وضمان نموها. </a:t>
            </a:r>
          </a:p>
          <a:p>
            <a:pPr algn="just"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كما تعرف أيضا بأنها: تلك المنظمة التي تكون قادرة على إيجاد شيء جديد ذو قيمة في الوقت المناسب، مع الأخذ بعين الاعتبار الموارد المالية، المعنوية، المخاطر الاجتماعية، وتوفير الحوافز والاستقلالية للعاملين لكسب قناعاتهم. </a:t>
            </a:r>
          </a:p>
        </p:txBody>
      </p:sp>
      <p:sp>
        <p:nvSpPr>
          <p:cNvPr id="10" name="ZoneTexte 9">
            <a:extLst>
              <a:ext uri="{FF2B5EF4-FFF2-40B4-BE49-F238E27FC236}">
                <a16:creationId xmlns:a16="http://schemas.microsoft.com/office/drawing/2014/main" id="{0B4334E8-EA79-1A87-B7D6-7A5FA4F4F207}"/>
              </a:ext>
            </a:extLst>
          </p:cNvPr>
          <p:cNvSpPr txBox="1"/>
          <p:nvPr/>
        </p:nvSpPr>
        <p:spPr>
          <a:xfrm>
            <a:off x="6523270" y="1059936"/>
            <a:ext cx="4966259"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تعريف منظمات الأعمال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79E10C07-E866-045A-87F3-1D08D852BD5F}"/>
              </a:ext>
            </a:extLst>
          </p:cNvPr>
          <p:cNvSpPr txBox="1"/>
          <p:nvPr/>
        </p:nvSpPr>
        <p:spPr>
          <a:xfrm>
            <a:off x="239794" y="1715547"/>
            <a:ext cx="5428938" cy="3046988"/>
          </a:xfrm>
          <a:prstGeom prst="rect">
            <a:avLst/>
          </a:prstGeom>
          <a:noFill/>
        </p:spPr>
        <p:txBody>
          <a:bodyPr wrap="square">
            <a:spAutoFit/>
          </a:bodyPr>
          <a:lstStyle/>
          <a:p>
            <a:pPr algn="just"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إذا فمنظمات الأعمال </a:t>
            </a:r>
            <a:r>
              <a:rPr lang="ar-DZ" sz="32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المقاولاتية</a:t>
            </a: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 هي تجسيد لمجموعة من الأفكار التي راودت المقاولين حول تقديم أفكار جديدة تؤدي في النهاية إلى منتجات وخدمات وطرق جديدة يشكل فيها الإبداع والابتكار ركيزة أساسية. </a:t>
            </a:r>
          </a:p>
        </p:txBody>
      </p:sp>
      <p:sp>
        <p:nvSpPr>
          <p:cNvPr id="12" name="ZoneTexte 11">
            <a:extLst>
              <a:ext uri="{FF2B5EF4-FFF2-40B4-BE49-F238E27FC236}">
                <a16:creationId xmlns:a16="http://schemas.microsoft.com/office/drawing/2014/main" id="{F48445E4-19CD-F4D6-6D9F-7A596C4BC0E1}"/>
              </a:ext>
            </a:extLst>
          </p:cNvPr>
          <p:cNvSpPr txBox="1"/>
          <p:nvPr/>
        </p:nvSpPr>
        <p:spPr>
          <a:xfrm>
            <a:off x="13326382" y="-5070664"/>
            <a:ext cx="7317196" cy="5262979"/>
          </a:xfrm>
          <a:prstGeom prst="rect">
            <a:avLst/>
          </a:prstGeom>
          <a:noFill/>
        </p:spPr>
        <p:txBody>
          <a:bodyPr wrap="square">
            <a:spAutoFit/>
          </a:bodyPr>
          <a:lstStyle/>
          <a:p>
            <a:pPr algn="just" rtl="1"/>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صاحب الاهتمام الذي رافق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المقاولاتية</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والمقاول اهتمام بمنظمات الأعمال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المقاولاتية</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التي تمثل اللبنة الأولى في طريق طويل ومحفوف بالمخاطر والفرص تتيحها بيئة أعمال متغيرة باستمرار بفعل التطور التكنولوجي السريع.</a:t>
            </a:r>
          </a:p>
        </p:txBody>
      </p:sp>
      <p:pic>
        <p:nvPicPr>
          <p:cNvPr id="14" name="Image 13">
            <a:extLst>
              <a:ext uri="{FF2B5EF4-FFF2-40B4-BE49-F238E27FC236}">
                <a16:creationId xmlns:a16="http://schemas.microsoft.com/office/drawing/2014/main" id="{40791193-52A4-A1B7-7143-0DDB89406249}"/>
              </a:ext>
            </a:extLst>
          </p:cNvPr>
          <p:cNvPicPr>
            <a:picLocks noChangeAspect="1"/>
          </p:cNvPicPr>
          <p:nvPr/>
        </p:nvPicPr>
        <p:blipFill rotWithShape="1">
          <a:blip r:embed="rId10">
            <a:extLst>
              <a:ext uri="{28A0092B-C50C-407E-A947-70E740481C1C}">
                <a14:useLocalDpi xmlns:a14="http://schemas.microsoft.com/office/drawing/2010/main" val="0"/>
              </a:ext>
            </a:extLst>
          </a:blip>
          <a:srcRect t="20909" b="25699"/>
          <a:stretch/>
        </p:blipFill>
        <p:spPr>
          <a:xfrm>
            <a:off x="-5746770" y="6727044"/>
            <a:ext cx="5013488" cy="4758717"/>
          </a:xfrm>
          <a:prstGeom prst="rect">
            <a:avLst/>
          </a:prstGeom>
          <a:effectLst>
            <a:outerShdw blurRad="50800" dist="38100" algn="l" rotWithShape="0">
              <a:prstClr val="black">
                <a:alpha val="40000"/>
              </a:prstClr>
            </a:outerShdw>
          </a:effectLst>
        </p:spPr>
      </p:pic>
      <p:pic>
        <p:nvPicPr>
          <p:cNvPr id="2" name="ElevenLabs_2024-07-09T09_13_51_Sarah_pre_s50_sb75_se0_b_m2">
            <a:hlinkClick r:id="" action="ppaction://media"/>
            <a:extLst>
              <a:ext uri="{FF2B5EF4-FFF2-40B4-BE49-F238E27FC236}">
                <a16:creationId xmlns:a16="http://schemas.microsoft.com/office/drawing/2014/main" id="{CC9F4696-DB23-D27F-63F7-3E2966E30A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76964" y="2931698"/>
            <a:ext cx="487363" cy="487363"/>
          </a:xfrm>
          <a:prstGeom prst="rect">
            <a:avLst/>
          </a:prstGeom>
        </p:spPr>
      </p:pic>
      <p:pic>
        <p:nvPicPr>
          <p:cNvPr id="5" name="ElevenLabs_2024-07-09T09_15_06_Sarah_pre_s50_sb75_se0_b_m2">
            <a:hlinkClick r:id="" action="ppaction://media"/>
            <a:extLst>
              <a:ext uri="{FF2B5EF4-FFF2-40B4-BE49-F238E27FC236}">
                <a16:creationId xmlns:a16="http://schemas.microsoft.com/office/drawing/2014/main" id="{C08F2D1C-BA87-0492-A931-11DD860590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216420" y="3239041"/>
            <a:ext cx="487363" cy="487363"/>
          </a:xfrm>
          <a:prstGeom prst="rect">
            <a:avLst/>
          </a:prstGeom>
        </p:spPr>
      </p:pic>
      <p:pic>
        <p:nvPicPr>
          <p:cNvPr id="7" name="ElevenLabs_2024-07-09T09_17_32_Sarah_pre_s50_sb75_se0_b_m2">
            <a:hlinkClick r:id="" action="ppaction://media"/>
            <a:extLst>
              <a:ext uri="{FF2B5EF4-FFF2-40B4-BE49-F238E27FC236}">
                <a16:creationId xmlns:a16="http://schemas.microsoft.com/office/drawing/2014/main" id="{C4ABC26D-9E7C-9C80-1091-A402EC71E4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580316" y="4223926"/>
            <a:ext cx="487363" cy="487363"/>
          </a:xfrm>
          <a:prstGeom prst="rect">
            <a:avLst/>
          </a:prstGeom>
        </p:spPr>
      </p:pic>
      <p:pic>
        <p:nvPicPr>
          <p:cNvPr id="9" name="ElevenLabs_2024-07-09T09_18_04_Sarah_pre_s50_sb75_se0_b_m2">
            <a:hlinkClick r:id="" action="ppaction://media"/>
            <a:extLst>
              <a:ext uri="{FF2B5EF4-FFF2-40B4-BE49-F238E27FC236}">
                <a16:creationId xmlns:a16="http://schemas.microsoft.com/office/drawing/2014/main" id="{45614FBE-909D-56E0-6E55-AA18A5D5C42A}"/>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3326382" y="4138682"/>
            <a:ext cx="487363" cy="487363"/>
          </a:xfrm>
          <a:prstGeom prst="rect">
            <a:avLst/>
          </a:prstGeom>
        </p:spPr>
      </p:pic>
    </p:spTree>
    <p:extLst>
      <p:ext uri="{BB962C8B-B14F-4D97-AF65-F5344CB8AC3E}">
        <p14:creationId xmlns:p14="http://schemas.microsoft.com/office/powerpoint/2010/main" val="2496481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1" presetClass="mediacall" presetSubtype="0" fill="hold" nodeType="withEffect">
                                  <p:stCondLst>
                                    <p:cond delay="0"/>
                                  </p:stCondLst>
                                  <p:childTnLst>
                                    <p:cmd type="call" cmd="playFrom(0.0)">
                                      <p:cBhvr>
                                        <p:cTn id="15" dur="2821" fill="hold"/>
                                        <p:tgtEl>
                                          <p:spTgt spid="2"/>
                                        </p:tgtEl>
                                      </p:cBhvr>
                                    </p:cmd>
                                  </p:childTnLst>
                                </p:cTn>
                              </p:par>
                            </p:childTnLst>
                          </p:cTn>
                        </p:par>
                        <p:par>
                          <p:cTn id="16" fill="hold">
                            <p:stCondLst>
                              <p:cond delay="3321"/>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6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0" dur="600" fill="hold"/>
                                        <p:tgtEl>
                                          <p:spTgt spid="8"/>
                                        </p:tgtEl>
                                        <p:attrNameLst>
                                          <p:attrName>ppt_y</p:attrName>
                                        </p:attrNameLst>
                                      </p:cBhvr>
                                      <p:tavLst>
                                        <p:tav tm="0">
                                          <p:val>
                                            <p:strVal val="#ppt_y"/>
                                          </p:val>
                                        </p:tav>
                                        <p:tav tm="100000">
                                          <p:val>
                                            <p:strVal val="#ppt_y"/>
                                          </p:val>
                                        </p:tav>
                                      </p:tavLst>
                                    </p:anim>
                                    <p:anim calcmode="lin" valueType="num">
                                      <p:cBhvr>
                                        <p:cTn id="21" dur="6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2" dur="6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600" tmFilter="0,0; .5, 1; 1, 1"/>
                                        <p:tgtEl>
                                          <p:spTgt spid="8"/>
                                        </p:tgtEl>
                                      </p:cBhvr>
                                    </p:animEffect>
                                  </p:childTnLst>
                                </p:cTn>
                              </p:par>
                              <p:par>
                                <p:cTn id="24" presetID="1" presetClass="mediacall" presetSubtype="0" fill="hold" nodeType="withEffect">
                                  <p:stCondLst>
                                    <p:cond delay="0"/>
                                  </p:stCondLst>
                                  <p:childTnLst>
                                    <p:cmd type="call" cmd="playFrom(0.0)">
                                      <p:cBhvr>
                                        <p:cTn id="25" dur="24973" fill="hold"/>
                                        <p:tgtEl>
                                          <p:spTgt spid="7"/>
                                        </p:tgtEl>
                                      </p:cBhvr>
                                    </p:cmd>
                                  </p:childTnLst>
                                </p:cTn>
                              </p:par>
                            </p:childTnLst>
                          </p:cTn>
                        </p:par>
                        <p:par>
                          <p:cTn id="26" fill="hold">
                            <p:stCondLst>
                              <p:cond delay="28294"/>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1"/>
                                        </p:tgtEl>
                                        <p:attrNameLst>
                                          <p:attrName>ppt_y</p:attrName>
                                        </p:attrNameLst>
                                      </p:cBhvr>
                                      <p:tavLst>
                                        <p:tav tm="0">
                                          <p:val>
                                            <p:strVal val="#ppt_y"/>
                                          </p:val>
                                        </p:tav>
                                        <p:tav tm="100000">
                                          <p:val>
                                            <p:strVal val="#ppt_y"/>
                                          </p:val>
                                        </p:tav>
                                      </p:tavLst>
                                    </p:anim>
                                    <p:anim calcmode="lin" valueType="num">
                                      <p:cBhvr>
                                        <p:cTn id="3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1"/>
                                        </p:tgtEl>
                                      </p:cBhvr>
                                    </p:animEffect>
                                  </p:childTnLst>
                                </p:cTn>
                              </p:par>
                              <p:par>
                                <p:cTn id="34" presetID="1" presetClass="mediacall" presetSubtype="0" fill="hold" nodeType="withEffect">
                                  <p:stCondLst>
                                    <p:cond delay="0"/>
                                  </p:stCondLst>
                                  <p:childTnLst>
                                    <p:cmd type="call" cmd="playFrom(0.0)">
                                      <p:cBhvr>
                                        <p:cTn id="35" dur="181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audio>
              <p:cMediaNode vol="80000">
                <p:cTn id="37" fill="hold" display="0">
                  <p:stCondLst>
                    <p:cond delay="indefinite"/>
                  </p:stCondLst>
                  <p:endCondLst>
                    <p:cond evt="onStopAudio" delay="0">
                      <p:tgtEl>
                        <p:sldTgt/>
                      </p:tgtEl>
                    </p:cond>
                  </p:endCondLst>
                </p:cTn>
                <p:tgtEl>
                  <p:spTgt spid="5"/>
                </p:tgtEl>
              </p:cMediaNode>
            </p:audio>
            <p:audio>
              <p:cMediaNode vol="80000">
                <p:cTn id="38" fill="hold" display="0">
                  <p:stCondLst>
                    <p:cond delay="indefinite"/>
                  </p:stCondLst>
                  <p:endCondLst>
                    <p:cond evt="onStopAudio" delay="0">
                      <p:tgtEl>
                        <p:sldTgt/>
                      </p:tgtEl>
                    </p:cond>
                  </p:endCondLst>
                </p:cTn>
                <p:tgtEl>
                  <p:spTgt spid="7"/>
                </p:tgtEl>
              </p:cMediaNode>
            </p:audio>
            <p:audio>
              <p:cMediaNode vol="80000">
                <p:cTn id="39" fill="hold" display="0">
                  <p:stCondLst>
                    <p:cond delay="indefinite"/>
                  </p:stCondLst>
                  <p:endCondLst>
                    <p:cond evt="onStopAudio" delay="0">
                      <p:tgtEl>
                        <p:sldTgt/>
                      </p:tgtEl>
                    </p:cond>
                  </p:endCondLst>
                </p:cTn>
                <p:tgtEl>
                  <p:spTgt spid="9"/>
                </p:tgtEl>
              </p:cMediaNode>
            </p:audio>
          </p:childTnLst>
        </p:cTn>
      </p:par>
    </p:tnLst>
    <p:bldLst>
      <p:bldP spid="3" grpId="0" animBg="1"/>
      <p:bldP spid="8"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7D211A-6858-5F6F-5A7F-16934DA6FB9E}"/>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8EB45F25-15BA-600D-DE4A-C8D340211453}"/>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الثالثة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منظمات الأعمال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9D6D721D-2784-151E-3D67-259E3638F8D2}"/>
              </a:ext>
            </a:extLst>
          </p:cNvPr>
          <p:cNvSpPr/>
          <p:nvPr/>
        </p:nvSpPr>
        <p:spPr>
          <a:xfrm>
            <a:off x="11495099" y="1100324"/>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8" name="ZoneTexte 7">
            <a:extLst>
              <a:ext uri="{FF2B5EF4-FFF2-40B4-BE49-F238E27FC236}">
                <a16:creationId xmlns:a16="http://schemas.microsoft.com/office/drawing/2014/main" id="{CEDE6C66-E160-0879-C735-229DAF9EE44B}"/>
              </a:ext>
            </a:extLst>
          </p:cNvPr>
          <p:cNvSpPr txBox="1"/>
          <p:nvPr/>
        </p:nvSpPr>
        <p:spPr>
          <a:xfrm>
            <a:off x="2007337" y="2459504"/>
            <a:ext cx="8177323" cy="2785378"/>
          </a:xfrm>
          <a:prstGeom prst="rect">
            <a:avLst/>
          </a:prstGeom>
          <a:noFill/>
        </p:spPr>
        <p:txBody>
          <a:bodyPr wrap="square">
            <a:spAutoFit/>
          </a:bodyPr>
          <a:lstStyle/>
          <a:p>
            <a:pPr algn="ctr" rtl="1">
              <a:lnSpc>
                <a:spcPct val="150000"/>
              </a:lnSpc>
            </a:pPr>
            <a:r>
              <a:rPr lang="ar-DZ" sz="4000" dirty="0">
                <a:solidFill>
                  <a:srgbClr val="002060"/>
                </a:solidFill>
                <a:latin typeface="Aljazeera" panose="02000000000000000000" pitchFamily="2" charset="-78"/>
                <a:ea typeface="Calibri" panose="020F0502020204030204" pitchFamily="34" charset="0"/>
                <a:cs typeface="Aljazeera" panose="02000000000000000000" pitchFamily="2" charset="-78"/>
              </a:rPr>
              <a:t>تتميز منظمات الأعمال </a:t>
            </a:r>
            <a:r>
              <a:rPr lang="ar-DZ" sz="40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المقاولاتية</a:t>
            </a:r>
            <a:r>
              <a:rPr lang="ar-DZ" sz="4000" dirty="0">
                <a:solidFill>
                  <a:srgbClr val="002060"/>
                </a:solidFill>
                <a:latin typeface="Aljazeera" panose="02000000000000000000" pitchFamily="2" charset="-78"/>
                <a:ea typeface="Calibri" panose="020F0502020204030204" pitchFamily="34" charset="0"/>
                <a:cs typeface="Aljazeera" panose="02000000000000000000" pitchFamily="2" charset="-78"/>
              </a:rPr>
              <a:t> بمجموعة من الخصائص التي تعد في نفس الوقت كعوامل لنجاحها، والتي يمكن تلخيصها فيما يلي: </a:t>
            </a:r>
          </a:p>
        </p:txBody>
      </p:sp>
      <p:sp>
        <p:nvSpPr>
          <p:cNvPr id="10" name="ZoneTexte 9">
            <a:extLst>
              <a:ext uri="{FF2B5EF4-FFF2-40B4-BE49-F238E27FC236}">
                <a16:creationId xmlns:a16="http://schemas.microsoft.com/office/drawing/2014/main" id="{0B4334E8-EA79-1A87-B7D6-7A5FA4F4F207}"/>
              </a:ext>
            </a:extLst>
          </p:cNvPr>
          <p:cNvSpPr txBox="1"/>
          <p:nvPr/>
        </p:nvSpPr>
        <p:spPr>
          <a:xfrm>
            <a:off x="6523270" y="1059936"/>
            <a:ext cx="4966259"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خصائص منظمات الأعمال</a:t>
            </a:r>
            <a:endParaRPr lang="fr-FR" sz="3200" dirty="0">
              <a:solidFill>
                <a:srgbClr val="00B050"/>
              </a:solidFill>
              <a:latin typeface="Aljazeera" panose="02000000000000000000" pitchFamily="2" charset="-78"/>
              <a:cs typeface="Aljazeera" panose="02000000000000000000" pitchFamily="2" charset="-78"/>
            </a:endParaRPr>
          </a:p>
        </p:txBody>
      </p:sp>
      <p:sp>
        <p:nvSpPr>
          <p:cNvPr id="5" name="ZoneTexte 4">
            <a:extLst>
              <a:ext uri="{FF2B5EF4-FFF2-40B4-BE49-F238E27FC236}">
                <a16:creationId xmlns:a16="http://schemas.microsoft.com/office/drawing/2014/main" id="{05AB7E06-B91B-26E2-163A-78DB345626FF}"/>
              </a:ext>
            </a:extLst>
          </p:cNvPr>
          <p:cNvSpPr txBox="1"/>
          <p:nvPr/>
        </p:nvSpPr>
        <p:spPr>
          <a:xfrm>
            <a:off x="6292504" y="-5283961"/>
            <a:ext cx="5428938" cy="5016758"/>
          </a:xfrm>
          <a:prstGeom prst="rect">
            <a:avLst/>
          </a:prstGeom>
          <a:noFill/>
        </p:spPr>
        <p:txBody>
          <a:bodyPr wrap="square">
            <a:spAutoFit/>
          </a:bodyPr>
          <a:lstStyle/>
          <a:p>
            <a:pPr algn="just"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هي تلك المنضمات التي تقوم على الأعمال والأنشطة الإبداعية لإقامة المشاريع وضمان نموها. </a:t>
            </a:r>
          </a:p>
          <a:p>
            <a:pPr algn="just"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كما تعرف أيضا بأنها: تلك المنظمة التي تكون قادرة على إيجاد شيء جديد ذو قيمة في الوقت المناسب، مع الأخذ بعين الاعتبار الموارد المالية، المعنوية، المخاطر الاجتماعية، وتوفير الحوافز والاستقلالية للعاملين لكسب قناعاتهم. </a:t>
            </a:r>
          </a:p>
        </p:txBody>
      </p:sp>
      <p:sp>
        <p:nvSpPr>
          <p:cNvPr id="9" name="ZoneTexte 8">
            <a:extLst>
              <a:ext uri="{FF2B5EF4-FFF2-40B4-BE49-F238E27FC236}">
                <a16:creationId xmlns:a16="http://schemas.microsoft.com/office/drawing/2014/main" id="{F5FA49D9-5571-7226-0988-919F4982533C}"/>
              </a:ext>
            </a:extLst>
          </p:cNvPr>
          <p:cNvSpPr txBox="1"/>
          <p:nvPr/>
        </p:nvSpPr>
        <p:spPr>
          <a:xfrm>
            <a:off x="0" y="7095608"/>
            <a:ext cx="5428938" cy="3046988"/>
          </a:xfrm>
          <a:prstGeom prst="rect">
            <a:avLst/>
          </a:prstGeom>
          <a:noFill/>
        </p:spPr>
        <p:txBody>
          <a:bodyPr wrap="square">
            <a:spAutoFit/>
          </a:bodyPr>
          <a:lstStyle/>
          <a:p>
            <a:pPr algn="just"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إذا فمنظمات الأعمال </a:t>
            </a:r>
            <a:r>
              <a:rPr lang="ar-DZ" sz="32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المقاولاتية</a:t>
            </a: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 هي تجسيد لمجموعة من الأفكار التي راودت المقاولين حول تقديم أفكار جديدة تؤدي في النهاية إلى منتجات وخدمات وطرق جديدة يشكل فيها الإبداع والابتكار ركيزة أساسية. </a:t>
            </a:r>
          </a:p>
        </p:txBody>
      </p:sp>
      <p:pic>
        <p:nvPicPr>
          <p:cNvPr id="2" name="ElevenLabs_2024-07-09T09_24_16_Sarah_pre_s50_sb75_se0_b_m2">
            <a:hlinkClick r:id="" action="ppaction://media"/>
            <a:extLst>
              <a:ext uri="{FF2B5EF4-FFF2-40B4-BE49-F238E27FC236}">
                <a16:creationId xmlns:a16="http://schemas.microsoft.com/office/drawing/2014/main" id="{96D48F40-846F-479C-A623-8B94AD7FA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105" y="3077521"/>
            <a:ext cx="487363" cy="487363"/>
          </a:xfrm>
          <a:prstGeom prst="rect">
            <a:avLst/>
          </a:prstGeom>
        </p:spPr>
      </p:pic>
      <p:pic>
        <p:nvPicPr>
          <p:cNvPr id="7" name="ElevenLabs_2024-07-09T09_38_34_Sarah_pre_s50_sb75_se0_b_m2">
            <a:hlinkClick r:id="" action="ppaction://media"/>
            <a:extLst>
              <a:ext uri="{FF2B5EF4-FFF2-40B4-BE49-F238E27FC236}">
                <a16:creationId xmlns:a16="http://schemas.microsoft.com/office/drawing/2014/main" id="{7E906E0E-4106-2B0E-9C4B-853F531A324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41105" y="4167019"/>
            <a:ext cx="487363" cy="487363"/>
          </a:xfrm>
          <a:prstGeom prst="rect">
            <a:avLst/>
          </a:prstGeom>
        </p:spPr>
      </p:pic>
    </p:spTree>
    <p:extLst>
      <p:ext uri="{BB962C8B-B14F-4D97-AF65-F5344CB8AC3E}">
        <p14:creationId xmlns:p14="http://schemas.microsoft.com/office/powerpoint/2010/main" val="4034231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1" presetClass="mediacall" presetSubtype="0" fill="hold" nodeType="withEffect">
                                  <p:stCondLst>
                                    <p:cond delay="0"/>
                                  </p:stCondLst>
                                  <p:childTnLst>
                                    <p:cmd type="call" cmd="playFrom(0.0)">
                                      <p:cBhvr>
                                        <p:cTn id="15" dur="1933" fill="hold"/>
                                        <p:tgtEl>
                                          <p:spTgt spid="2"/>
                                        </p:tgtEl>
                                      </p:cBhvr>
                                    </p:cmd>
                                  </p:childTnLst>
                                </p:cTn>
                              </p:par>
                            </p:childTnLst>
                          </p:cTn>
                        </p:par>
                        <p:par>
                          <p:cTn id="16" fill="hold">
                            <p:stCondLst>
                              <p:cond delay="2433"/>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8"/>
                                        </p:tgtEl>
                                        <p:attrNameLst>
                                          <p:attrName>ppt_y</p:attrName>
                                        </p:attrNameLst>
                                      </p:cBhvr>
                                      <p:tavLst>
                                        <p:tav tm="0">
                                          <p:val>
                                            <p:strVal val="#ppt_y"/>
                                          </p:val>
                                        </p:tav>
                                        <p:tav tm="100000">
                                          <p:val>
                                            <p:strVal val="#ppt_y"/>
                                          </p:val>
                                        </p:tav>
                                      </p:tavLst>
                                    </p:anim>
                                    <p:anim calcmode="lin" valueType="num">
                                      <p:cBhvr>
                                        <p:cTn id="21"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8"/>
                                        </p:tgtEl>
                                      </p:cBhvr>
                                    </p:animEffect>
                                  </p:childTnLst>
                                </p:cTn>
                              </p:par>
                              <p:par>
                                <p:cTn id="24" presetID="1" presetClass="mediacall" presetSubtype="0" fill="hold" nodeType="withEffect">
                                  <p:stCondLst>
                                    <p:cond delay="0"/>
                                  </p:stCondLst>
                                  <p:childTnLst>
                                    <p:cmd type="call" cmd="playFrom(0.0)">
                                      <p:cBhvr>
                                        <p:cTn id="25" dur="111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 grpId="0" animBg="1"/>
      <p:bldP spid="8"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7D211A-6858-5F6F-5A7F-16934DA6FB9E}"/>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8EB45F25-15BA-600D-DE4A-C8D340211453}"/>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الثالثة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منظمات الأعمال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9D6D721D-2784-151E-3D67-259E3638F8D2}"/>
              </a:ext>
            </a:extLst>
          </p:cNvPr>
          <p:cNvSpPr/>
          <p:nvPr/>
        </p:nvSpPr>
        <p:spPr>
          <a:xfrm>
            <a:off x="11495099" y="1100324"/>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8" name="ZoneTexte 7">
            <a:extLst>
              <a:ext uri="{FF2B5EF4-FFF2-40B4-BE49-F238E27FC236}">
                <a16:creationId xmlns:a16="http://schemas.microsoft.com/office/drawing/2014/main" id="{CEDE6C66-E160-0879-C735-229DAF9EE44B}"/>
              </a:ext>
            </a:extLst>
          </p:cNvPr>
          <p:cNvSpPr txBox="1"/>
          <p:nvPr/>
        </p:nvSpPr>
        <p:spPr>
          <a:xfrm>
            <a:off x="702471" y="936824"/>
            <a:ext cx="7000276"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تتميز منظمات الأعمال </a:t>
            </a:r>
            <a:r>
              <a:rPr lang="ar-DZ"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المقاولاتية</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بمجموعة من الخصائص التي تعد في نفس الوقت كعوامل لنجاحها، والتي يمكن تلخيصها فيما يلي: </a:t>
            </a:r>
          </a:p>
        </p:txBody>
      </p:sp>
      <p:sp>
        <p:nvSpPr>
          <p:cNvPr id="10" name="ZoneTexte 9">
            <a:extLst>
              <a:ext uri="{FF2B5EF4-FFF2-40B4-BE49-F238E27FC236}">
                <a16:creationId xmlns:a16="http://schemas.microsoft.com/office/drawing/2014/main" id="{0B4334E8-EA79-1A87-B7D6-7A5FA4F4F207}"/>
              </a:ext>
            </a:extLst>
          </p:cNvPr>
          <p:cNvSpPr txBox="1"/>
          <p:nvPr/>
        </p:nvSpPr>
        <p:spPr>
          <a:xfrm>
            <a:off x="6523270" y="1059936"/>
            <a:ext cx="4966259"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خصائص منظمات الأعمال</a:t>
            </a:r>
            <a:endParaRPr lang="fr-FR" sz="3200" dirty="0">
              <a:solidFill>
                <a:srgbClr val="00B050"/>
              </a:solidFill>
              <a:latin typeface="Aljazeera" panose="02000000000000000000" pitchFamily="2" charset="-78"/>
              <a:cs typeface="Aljazeera" panose="02000000000000000000" pitchFamily="2" charset="-78"/>
            </a:endParaRPr>
          </a:p>
        </p:txBody>
      </p:sp>
      <p:sp>
        <p:nvSpPr>
          <p:cNvPr id="2" name="Rectangle : avec coins arrondis en haut 1">
            <a:extLst>
              <a:ext uri="{FF2B5EF4-FFF2-40B4-BE49-F238E27FC236}">
                <a16:creationId xmlns:a16="http://schemas.microsoft.com/office/drawing/2014/main" id="{EFDE8451-8E4B-87B0-15C7-90D70D6C13A7}"/>
              </a:ext>
            </a:extLst>
          </p:cNvPr>
          <p:cNvSpPr/>
          <p:nvPr/>
        </p:nvSpPr>
        <p:spPr>
          <a:xfrm>
            <a:off x="9664861" y="1990846"/>
            <a:ext cx="2083443" cy="555584"/>
          </a:xfrm>
          <a:prstGeom prst="round2Same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الرؤية </a:t>
            </a:r>
            <a:r>
              <a:rPr lang="ar-SA" sz="2400" b="1" dirty="0" err="1">
                <a:latin typeface="Aljazeera" panose="02000000000000000000" pitchFamily="2" charset="-78"/>
                <a:ea typeface="Calibri" panose="020F0502020204030204" pitchFamily="34" charset="0"/>
                <a:cs typeface="Aljazeera" panose="02000000000000000000" pitchFamily="2" charset="-78"/>
              </a:rPr>
              <a:t>المقاولاتية</a:t>
            </a:r>
            <a:endParaRPr lang="fr-FR" dirty="0">
              <a:latin typeface="Aljazeera" panose="02000000000000000000" pitchFamily="2" charset="-78"/>
              <a:cs typeface="Aljazeera" panose="02000000000000000000" pitchFamily="2" charset="-78"/>
            </a:endParaRPr>
          </a:p>
        </p:txBody>
      </p:sp>
      <p:sp>
        <p:nvSpPr>
          <p:cNvPr id="5" name="Rectangle 4">
            <a:extLst>
              <a:ext uri="{FF2B5EF4-FFF2-40B4-BE49-F238E27FC236}">
                <a16:creationId xmlns:a16="http://schemas.microsoft.com/office/drawing/2014/main" id="{43738A80-12A0-FA25-D2C3-0E714F382C52}"/>
              </a:ext>
            </a:extLst>
          </p:cNvPr>
          <p:cNvSpPr/>
          <p:nvPr/>
        </p:nvSpPr>
        <p:spPr>
          <a:xfrm>
            <a:off x="9664861" y="2760286"/>
            <a:ext cx="2083443" cy="367523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1900" dirty="0">
                <a:solidFill>
                  <a:schemeClr val="accent2">
                    <a:lumMod val="50000"/>
                  </a:schemeClr>
                </a:solidFill>
                <a:latin typeface="Aljazeera" panose="02000000000000000000" pitchFamily="2" charset="-78"/>
                <a:ea typeface="Calibri" panose="020F0502020204030204" pitchFamily="34" charset="0"/>
                <a:cs typeface="Aljazeera" panose="02000000000000000000" pitchFamily="2" charset="-78"/>
              </a:rPr>
              <a:t>وهي تعني النتائج المتوقعة التي تسعى المنظمة إلى تحقيقها مع الأخذ بعين الاعتبار الفرص البيئية ونماذج المنافسة وكذلك المسؤوليات المرتبطة بالإدارة، إلى جانب إيجاد نوع من الثقافة الخاصة التي تساعد الفاعلين على المشاركة في اتخاذ القرارات</a:t>
            </a:r>
            <a:endParaRPr lang="fr-FR" sz="1900" dirty="0">
              <a:solidFill>
                <a:schemeClr val="accent2">
                  <a:lumMod val="50000"/>
                </a:schemeClr>
              </a:solidFill>
              <a:latin typeface="Aljazeera" panose="02000000000000000000" pitchFamily="2" charset="-78"/>
              <a:cs typeface="Aljazeera" panose="02000000000000000000" pitchFamily="2" charset="-78"/>
            </a:endParaRPr>
          </a:p>
        </p:txBody>
      </p:sp>
      <p:sp>
        <p:nvSpPr>
          <p:cNvPr id="7" name="Rectangle : avec coins arrondis en haut 6">
            <a:extLst>
              <a:ext uri="{FF2B5EF4-FFF2-40B4-BE49-F238E27FC236}">
                <a16:creationId xmlns:a16="http://schemas.microsoft.com/office/drawing/2014/main" id="{72657CAB-054E-39D3-BD9D-184A59399533}"/>
              </a:ext>
            </a:extLst>
          </p:cNvPr>
          <p:cNvSpPr/>
          <p:nvPr/>
        </p:nvSpPr>
        <p:spPr>
          <a:xfrm>
            <a:off x="7315201" y="1990846"/>
            <a:ext cx="2083443" cy="555584"/>
          </a:xfrm>
          <a:prstGeom prst="round2Same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التوجه نحو السوق</a:t>
            </a:r>
            <a:endParaRPr lang="fr-FR" dirty="0">
              <a:latin typeface="Aljazeera" panose="02000000000000000000" pitchFamily="2" charset="-78"/>
              <a:cs typeface="Aljazeera" panose="02000000000000000000" pitchFamily="2" charset="-78"/>
            </a:endParaRPr>
          </a:p>
        </p:txBody>
      </p:sp>
      <p:sp>
        <p:nvSpPr>
          <p:cNvPr id="9" name="Rectangle 8">
            <a:extLst>
              <a:ext uri="{FF2B5EF4-FFF2-40B4-BE49-F238E27FC236}">
                <a16:creationId xmlns:a16="http://schemas.microsoft.com/office/drawing/2014/main" id="{6B1C65E4-F415-EBB7-2AC8-DE3FE2B13EC3}"/>
              </a:ext>
            </a:extLst>
          </p:cNvPr>
          <p:cNvSpPr/>
          <p:nvPr/>
        </p:nvSpPr>
        <p:spPr>
          <a:xfrm>
            <a:off x="7315201" y="2760286"/>
            <a:ext cx="2083443" cy="3675237"/>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20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من خصائص منظمات الأعمال </a:t>
            </a:r>
            <a:r>
              <a:rPr lang="ar-SA" sz="2200" dirty="0" err="1">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المقاولاتية</a:t>
            </a:r>
            <a:r>
              <a:rPr lang="ar-SA" sz="220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 معرفة السوق، إذ تتيح لها هذه المعرفة فهما واضحا لحاجات الزبائن ما ينتج عنه انتعاش المنظمة بالإبداع القائم على أفكار جديدة</a:t>
            </a:r>
            <a:endParaRPr lang="fr-FR" sz="2200" dirty="0">
              <a:solidFill>
                <a:schemeClr val="accent3">
                  <a:lumMod val="50000"/>
                </a:schemeClr>
              </a:solidFill>
              <a:latin typeface="Aljazeera" panose="02000000000000000000" pitchFamily="2" charset="-78"/>
              <a:cs typeface="Aljazeera" panose="02000000000000000000" pitchFamily="2" charset="-78"/>
            </a:endParaRPr>
          </a:p>
        </p:txBody>
      </p:sp>
      <p:sp>
        <p:nvSpPr>
          <p:cNvPr id="11" name="Rectangle : avec coins arrondis en haut 10">
            <a:extLst>
              <a:ext uri="{FF2B5EF4-FFF2-40B4-BE49-F238E27FC236}">
                <a16:creationId xmlns:a16="http://schemas.microsoft.com/office/drawing/2014/main" id="{EFAE67B5-2846-AF67-0DA2-455C6441C966}"/>
              </a:ext>
            </a:extLst>
          </p:cNvPr>
          <p:cNvSpPr/>
          <p:nvPr/>
        </p:nvSpPr>
        <p:spPr>
          <a:xfrm>
            <a:off x="4965541" y="1990846"/>
            <a:ext cx="2083443" cy="555584"/>
          </a:xfrm>
          <a:prstGeom prst="round2Same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000" b="1" dirty="0">
                <a:latin typeface="Aljazeera" panose="02000000000000000000" pitchFamily="2" charset="-78"/>
                <a:ea typeface="Calibri" panose="020F0502020204030204" pitchFamily="34" charset="0"/>
                <a:cs typeface="Aljazeera" panose="02000000000000000000" pitchFamily="2" charset="-78"/>
              </a:rPr>
              <a:t>حجم صغير وهيكل منبسط</a:t>
            </a:r>
            <a:endParaRPr lang="fr-FR" sz="1600" dirty="0">
              <a:latin typeface="Aljazeera" panose="02000000000000000000" pitchFamily="2" charset="-78"/>
              <a:cs typeface="Aljazeera" panose="02000000000000000000" pitchFamily="2" charset="-78"/>
            </a:endParaRPr>
          </a:p>
        </p:txBody>
      </p:sp>
      <p:sp>
        <p:nvSpPr>
          <p:cNvPr id="12" name="Rectangle 11">
            <a:extLst>
              <a:ext uri="{FF2B5EF4-FFF2-40B4-BE49-F238E27FC236}">
                <a16:creationId xmlns:a16="http://schemas.microsoft.com/office/drawing/2014/main" id="{34B3E892-1246-F9E0-A81F-4B015B89D8D3}"/>
              </a:ext>
            </a:extLst>
          </p:cNvPr>
          <p:cNvSpPr/>
          <p:nvPr/>
        </p:nvSpPr>
        <p:spPr>
          <a:xfrm>
            <a:off x="4965541" y="2760286"/>
            <a:ext cx="2083443" cy="3675237"/>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300" dirty="0">
                <a:solidFill>
                  <a:schemeClr val="accent4">
                    <a:lumMod val="50000"/>
                  </a:schemeClr>
                </a:solidFill>
                <a:latin typeface="Aljazeera" panose="02000000000000000000" pitchFamily="2" charset="-78"/>
                <a:ea typeface="Calibri" panose="020F0502020204030204" pitchFamily="34" charset="0"/>
                <a:cs typeface="Aljazeera" panose="02000000000000000000" pitchFamily="2" charset="-78"/>
              </a:rPr>
              <a:t>عادة ما تأخذ المنظمات </a:t>
            </a:r>
            <a:r>
              <a:rPr lang="ar-SA" sz="2300" dirty="0" err="1">
                <a:solidFill>
                  <a:schemeClr val="accent4">
                    <a:lumMod val="50000"/>
                  </a:schemeClr>
                </a:solidFill>
                <a:latin typeface="Aljazeera" panose="02000000000000000000" pitchFamily="2" charset="-78"/>
                <a:ea typeface="Calibri" panose="020F0502020204030204" pitchFamily="34" charset="0"/>
                <a:cs typeface="Aljazeera" panose="02000000000000000000" pitchFamily="2" charset="-78"/>
              </a:rPr>
              <a:t>المقاولاتية</a:t>
            </a:r>
            <a:r>
              <a:rPr lang="ar-SA" sz="2300" dirty="0">
                <a:solidFill>
                  <a:schemeClr val="accent4">
                    <a:lumMod val="50000"/>
                  </a:schemeClr>
                </a:solidFill>
                <a:latin typeface="Aljazeera" panose="02000000000000000000" pitchFamily="2" charset="-78"/>
                <a:ea typeface="Calibri" panose="020F0502020204030204" pitchFamily="34" charset="0"/>
                <a:cs typeface="Aljazeera" panose="02000000000000000000" pitchFamily="2" charset="-78"/>
              </a:rPr>
              <a:t> حجما صغيرا يشغل فرق عمل صغيرة تحافظ من خلالها على هيكل منبسط من أجل تركيز أهدافها التي تأخذ طابعا مغامرا</a:t>
            </a:r>
            <a:endParaRPr lang="fr-FR" sz="2300" dirty="0">
              <a:solidFill>
                <a:schemeClr val="accent4">
                  <a:lumMod val="50000"/>
                </a:schemeClr>
              </a:solidFill>
              <a:latin typeface="Aljazeera" panose="02000000000000000000" pitchFamily="2" charset="-78"/>
              <a:cs typeface="Aljazeera" panose="02000000000000000000" pitchFamily="2" charset="-78"/>
            </a:endParaRPr>
          </a:p>
        </p:txBody>
      </p:sp>
      <p:sp>
        <p:nvSpPr>
          <p:cNvPr id="13" name="Rectangle : avec coins arrondis en haut 12">
            <a:extLst>
              <a:ext uri="{FF2B5EF4-FFF2-40B4-BE49-F238E27FC236}">
                <a16:creationId xmlns:a16="http://schemas.microsoft.com/office/drawing/2014/main" id="{9E463A57-D915-F5D5-0050-B40885FCC50C}"/>
              </a:ext>
            </a:extLst>
          </p:cNvPr>
          <p:cNvSpPr/>
          <p:nvPr/>
        </p:nvSpPr>
        <p:spPr>
          <a:xfrm>
            <a:off x="2615881" y="1990846"/>
            <a:ext cx="2083443" cy="555584"/>
          </a:xfrm>
          <a:prstGeom prst="round2Same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التعلم التفاعلي</a:t>
            </a:r>
            <a:endParaRPr lang="fr-FR" dirty="0">
              <a:latin typeface="Aljazeera" panose="02000000000000000000" pitchFamily="2" charset="-78"/>
              <a:cs typeface="Aljazeera" panose="02000000000000000000" pitchFamily="2" charset="-78"/>
            </a:endParaRPr>
          </a:p>
        </p:txBody>
      </p:sp>
      <p:sp>
        <p:nvSpPr>
          <p:cNvPr id="14" name="Rectangle 13">
            <a:extLst>
              <a:ext uri="{FF2B5EF4-FFF2-40B4-BE49-F238E27FC236}">
                <a16:creationId xmlns:a16="http://schemas.microsoft.com/office/drawing/2014/main" id="{718239AD-BC96-5E22-4760-EB247FF635B6}"/>
              </a:ext>
            </a:extLst>
          </p:cNvPr>
          <p:cNvSpPr/>
          <p:nvPr/>
        </p:nvSpPr>
        <p:spPr>
          <a:xfrm>
            <a:off x="2615881" y="2760286"/>
            <a:ext cx="2083443" cy="3675237"/>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050" dirty="0">
                <a:solidFill>
                  <a:schemeClr val="accent5">
                    <a:lumMod val="50000"/>
                  </a:schemeClr>
                </a:solidFill>
                <a:latin typeface="Aljazeera" panose="02000000000000000000" pitchFamily="2" charset="-78"/>
                <a:ea typeface="Calibri" panose="020F0502020204030204" pitchFamily="34" charset="0"/>
                <a:cs typeface="Aljazeera" panose="02000000000000000000" pitchFamily="2" charset="-78"/>
              </a:rPr>
              <a:t>ويقصد بها هنا تفاعل الأفكار الإبداعية مع الوظائف التقليدية والذي يتولد داخل بيئة إبداعية تتميز بها هذه المنظمات، والتي يبرز من خلالها تداخل الوظائف والعمليات، مما ينتج عنه تعلم المنظمة ككل</a:t>
            </a:r>
            <a:endParaRPr lang="fr-FR" sz="2050" dirty="0">
              <a:solidFill>
                <a:schemeClr val="accent5">
                  <a:lumMod val="50000"/>
                </a:schemeClr>
              </a:solidFill>
              <a:latin typeface="Aljazeera" panose="02000000000000000000" pitchFamily="2" charset="-78"/>
              <a:cs typeface="Aljazeera" panose="02000000000000000000" pitchFamily="2" charset="-78"/>
            </a:endParaRPr>
          </a:p>
        </p:txBody>
      </p:sp>
      <p:sp>
        <p:nvSpPr>
          <p:cNvPr id="15" name="Rectangle : avec coins arrondis en haut 14">
            <a:extLst>
              <a:ext uri="{FF2B5EF4-FFF2-40B4-BE49-F238E27FC236}">
                <a16:creationId xmlns:a16="http://schemas.microsoft.com/office/drawing/2014/main" id="{D7E1F63C-480E-1B4A-3078-878B4E77A101}"/>
              </a:ext>
            </a:extLst>
          </p:cNvPr>
          <p:cNvSpPr/>
          <p:nvPr/>
        </p:nvSpPr>
        <p:spPr>
          <a:xfrm>
            <a:off x="266221" y="1990846"/>
            <a:ext cx="2083443" cy="555584"/>
          </a:xfrm>
          <a:prstGeom prst="round2Same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000" b="1" dirty="0">
                <a:latin typeface="Aljazeera" panose="02000000000000000000" pitchFamily="2" charset="-78"/>
                <a:ea typeface="Calibri" panose="020F0502020204030204" pitchFamily="34" charset="0"/>
                <a:cs typeface="Aljazeera" panose="02000000000000000000" pitchFamily="2" charset="-78"/>
              </a:rPr>
              <a:t>جماعات العمل غير التقليدية</a:t>
            </a:r>
            <a:endParaRPr lang="fr-FR" sz="2000" dirty="0">
              <a:latin typeface="Aljazeera" panose="02000000000000000000" pitchFamily="2" charset="-78"/>
              <a:cs typeface="Aljazeera" panose="02000000000000000000" pitchFamily="2" charset="-78"/>
            </a:endParaRPr>
          </a:p>
        </p:txBody>
      </p:sp>
      <p:sp>
        <p:nvSpPr>
          <p:cNvPr id="16" name="Rectangle 15">
            <a:extLst>
              <a:ext uri="{FF2B5EF4-FFF2-40B4-BE49-F238E27FC236}">
                <a16:creationId xmlns:a16="http://schemas.microsoft.com/office/drawing/2014/main" id="{0D2198A3-84D4-7CDC-F81A-70CA4ABDEDDB}"/>
              </a:ext>
            </a:extLst>
          </p:cNvPr>
          <p:cNvSpPr/>
          <p:nvPr/>
        </p:nvSpPr>
        <p:spPr>
          <a:xfrm>
            <a:off x="266221" y="2760286"/>
            <a:ext cx="2083443" cy="3675237"/>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000" dirty="0">
                <a:solidFill>
                  <a:schemeClr val="accent6">
                    <a:lumMod val="50000"/>
                  </a:schemeClr>
                </a:solidFill>
                <a:latin typeface="Aljazeera" panose="02000000000000000000" pitchFamily="2" charset="-78"/>
                <a:ea typeface="Calibri" panose="020F0502020204030204" pitchFamily="34" charset="0"/>
                <a:cs typeface="Aljazeera" panose="02000000000000000000" pitchFamily="2" charset="-78"/>
              </a:rPr>
              <a:t>زيادة على التعلم التفاعلي الذي يهتم بالوظائف التقليدية مع تحيينها بلمسة من الإبداع، فإن هذه المنظمات تلجأ إلى خطوط وظيفية غير تقليدية تسهل وتتيح لها فرص التغيير وبالتالي التحرر من الروتين الوظيفي أثناء ممارسة العمل</a:t>
            </a:r>
            <a:endParaRPr lang="fr-FR" sz="2000" dirty="0">
              <a:solidFill>
                <a:schemeClr val="accent6">
                  <a:lumMod val="50000"/>
                </a:schemeClr>
              </a:solidFill>
              <a:latin typeface="Aljazeera" panose="02000000000000000000" pitchFamily="2" charset="-78"/>
              <a:cs typeface="Aljazeera" panose="02000000000000000000" pitchFamily="2" charset="-78"/>
            </a:endParaRPr>
          </a:p>
        </p:txBody>
      </p:sp>
      <p:pic>
        <p:nvPicPr>
          <p:cNvPr id="17" name="ElevenLabs_2024-07-09T09_42_38_Sarah_pre_s50_sb75_se0_b_m2">
            <a:hlinkClick r:id="" action="ppaction://media"/>
            <a:extLst>
              <a:ext uri="{FF2B5EF4-FFF2-40B4-BE49-F238E27FC236}">
                <a16:creationId xmlns:a16="http://schemas.microsoft.com/office/drawing/2014/main" id="{06466AA9-8ADD-BB66-0FC2-E7F585D617E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30358" y="1881018"/>
            <a:ext cx="487363" cy="487363"/>
          </a:xfrm>
          <a:prstGeom prst="rect">
            <a:avLst/>
          </a:prstGeom>
        </p:spPr>
      </p:pic>
      <p:pic>
        <p:nvPicPr>
          <p:cNvPr id="18" name="ElevenLabs_2024-07-09T09_44_18_Sarah_pre_s50_sb75_se0_b_m2">
            <a:hlinkClick r:id="" action="ppaction://media"/>
            <a:extLst>
              <a:ext uri="{FF2B5EF4-FFF2-40B4-BE49-F238E27FC236}">
                <a16:creationId xmlns:a16="http://schemas.microsoft.com/office/drawing/2014/main" id="{FB4A0B18-B20B-1EA0-0E70-609CFFC6857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03956" y="3078313"/>
            <a:ext cx="487363" cy="487363"/>
          </a:xfrm>
          <a:prstGeom prst="rect">
            <a:avLst/>
          </a:prstGeom>
        </p:spPr>
      </p:pic>
      <p:pic>
        <p:nvPicPr>
          <p:cNvPr id="19" name="ElevenLabs_2024-07-09T09_45_04_Sarah_pre_s50_sb75_se0_b_m2">
            <a:hlinkClick r:id="" action="ppaction://media"/>
            <a:extLst>
              <a:ext uri="{FF2B5EF4-FFF2-40B4-BE49-F238E27FC236}">
                <a16:creationId xmlns:a16="http://schemas.microsoft.com/office/drawing/2014/main" id="{84A7B71D-687D-D0A5-54BC-97FDC4456D4D}"/>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03956" y="5472903"/>
            <a:ext cx="487363" cy="487363"/>
          </a:xfrm>
          <a:prstGeom prst="rect">
            <a:avLst/>
          </a:prstGeom>
        </p:spPr>
      </p:pic>
      <p:pic>
        <p:nvPicPr>
          <p:cNvPr id="20" name="ElevenLabs_2024-07-09T09_46_37_Sarah_pre_s50_sb75_se0_b_m2">
            <a:hlinkClick r:id="" action="ppaction://media"/>
            <a:extLst>
              <a:ext uri="{FF2B5EF4-FFF2-40B4-BE49-F238E27FC236}">
                <a16:creationId xmlns:a16="http://schemas.microsoft.com/office/drawing/2014/main" id="{40B6C68C-C83B-19EE-4797-621D772F6966}"/>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703956" y="4275608"/>
            <a:ext cx="487363" cy="487363"/>
          </a:xfrm>
          <a:prstGeom prst="rect">
            <a:avLst/>
          </a:prstGeom>
        </p:spPr>
      </p:pic>
      <p:pic>
        <p:nvPicPr>
          <p:cNvPr id="22" name="ElevenLabs_2024-07-09T10_10_32_Sarah_pre_s50_sb75_se0_b_m2">
            <a:hlinkClick r:id="" action="ppaction://media"/>
            <a:extLst>
              <a:ext uri="{FF2B5EF4-FFF2-40B4-BE49-F238E27FC236}">
                <a16:creationId xmlns:a16="http://schemas.microsoft.com/office/drawing/2014/main" id="{F41897F6-602E-F27B-C5C8-2881173E0CD4}"/>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874040" y="799071"/>
            <a:ext cx="487363" cy="487363"/>
          </a:xfrm>
          <a:prstGeom prst="rect">
            <a:avLst/>
          </a:prstGeom>
        </p:spPr>
      </p:pic>
    </p:spTree>
    <p:extLst>
      <p:ext uri="{BB962C8B-B14F-4D97-AF65-F5344CB8AC3E}">
        <p14:creationId xmlns:p14="http://schemas.microsoft.com/office/powerpoint/2010/main" val="3215198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mediacall" presetSubtype="0" fill="hold" nodeType="withEffect">
                                  <p:stCondLst>
                                    <p:cond delay="0"/>
                                  </p:stCondLst>
                                  <p:childTnLst>
                                    <p:cmd type="call" cmd="playFrom(0.0)">
                                      <p:cBhvr>
                                        <p:cTn id="11" dur="23170" fill="hold"/>
                                        <p:tgtEl>
                                          <p:spTgt spid="17"/>
                                        </p:tgtEl>
                                      </p:cBhvr>
                                    </p:cmd>
                                  </p:childTnLst>
                                </p:cTn>
                              </p:par>
                              <p:par>
                                <p:cTn id="12" presetID="47"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1" presetClass="mediacall" presetSubtype="0" fill="hold" nodeType="withEffect">
                                  <p:stCondLst>
                                    <p:cond delay="0"/>
                                  </p:stCondLst>
                                  <p:childTnLst>
                                    <p:cmd type="call" cmd="playFrom(0.0)">
                                      <p:cBhvr>
                                        <p:cTn id="25" dur="17737" fill="hold"/>
                                        <p:tgtEl>
                                          <p:spTgt spid="18"/>
                                        </p:tgtEl>
                                      </p:cBhvr>
                                    </p:cmd>
                                  </p:childTnLst>
                                </p:cTn>
                              </p:par>
                              <p:par>
                                <p:cTn id="26" presetID="47"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par>
                                <p:cTn id="38" presetID="1" presetClass="mediacall" presetSubtype="0" fill="hold" nodeType="withEffect">
                                  <p:stCondLst>
                                    <p:cond delay="0"/>
                                  </p:stCondLst>
                                  <p:childTnLst>
                                    <p:cmd type="call" cmd="playFrom(0.0)">
                                      <p:cBhvr>
                                        <p:cTn id="39" dur="15777" fill="hold"/>
                                        <p:tgtEl>
                                          <p:spTgt spid="19"/>
                                        </p:tgtEl>
                                      </p:cBhvr>
                                    </p:cmd>
                                  </p:childTnLst>
                                </p:cTn>
                              </p:par>
                              <p:par>
                                <p:cTn id="40" presetID="47"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1" presetClass="mediacall" presetSubtype="0" fill="hold" nodeType="withEffect">
                                  <p:stCondLst>
                                    <p:cond delay="0"/>
                                  </p:stCondLst>
                                  <p:childTnLst>
                                    <p:cmd type="call" cmd="playFrom(0.0)">
                                      <p:cBhvr>
                                        <p:cTn id="53" dur="20323" fill="hold"/>
                                        <p:tgtEl>
                                          <p:spTgt spid="20"/>
                                        </p:tgtEl>
                                      </p:cBhvr>
                                    </p:cmd>
                                  </p:childTnLst>
                                </p:cTn>
                              </p:par>
                              <p:par>
                                <p:cTn id="54" presetID="47"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47"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par>
                                <p:cTn id="71" presetID="1" presetClass="mediacall" presetSubtype="0" fill="hold" nodeType="withEffect">
                                  <p:stCondLst>
                                    <p:cond delay="0"/>
                                  </p:stCondLst>
                                  <p:childTnLst>
                                    <p:cmd type="call" cmd="playFrom(0.0)">
                                      <p:cBhvr>
                                        <p:cTn id="72" dur="2371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17"/>
                </p:tgtEl>
              </p:cMediaNode>
            </p:audio>
            <p:audio>
              <p:cMediaNode vol="80000">
                <p:cTn id="74" fill="hold" display="0">
                  <p:stCondLst>
                    <p:cond delay="indefinite"/>
                  </p:stCondLst>
                  <p:endCondLst>
                    <p:cond evt="onStopAudio" delay="0">
                      <p:tgtEl>
                        <p:sldTgt/>
                      </p:tgtEl>
                    </p:cond>
                  </p:endCondLst>
                </p:cTn>
                <p:tgtEl>
                  <p:spTgt spid="18"/>
                </p:tgtEl>
              </p:cMediaNode>
            </p:audio>
            <p:audio>
              <p:cMediaNode vol="80000">
                <p:cTn id="75" fill="hold" display="0">
                  <p:stCondLst>
                    <p:cond delay="indefinite"/>
                  </p:stCondLst>
                  <p:endCondLst>
                    <p:cond evt="onStopAudio" delay="0">
                      <p:tgtEl>
                        <p:sldTgt/>
                      </p:tgtEl>
                    </p:cond>
                  </p:endCondLst>
                </p:cTn>
                <p:tgtEl>
                  <p:spTgt spid="19"/>
                </p:tgtEl>
              </p:cMediaNode>
            </p:audio>
            <p:audio>
              <p:cMediaNode vol="80000">
                <p:cTn id="76" fill="hold" display="0">
                  <p:stCondLst>
                    <p:cond delay="indefinite"/>
                  </p:stCondLst>
                  <p:endCondLst>
                    <p:cond evt="onStopAudio" delay="0">
                      <p:tgtEl>
                        <p:sldTgt/>
                      </p:tgtEl>
                    </p:cond>
                  </p:endCondLst>
                </p:cTn>
                <p:tgtEl>
                  <p:spTgt spid="20"/>
                </p:tgtEl>
              </p:cMediaNode>
            </p:audio>
            <p:audio>
              <p:cMediaNode vol="80000">
                <p:cTn id="77" fill="hold" display="0">
                  <p:stCondLst>
                    <p:cond delay="indefinite"/>
                  </p:stCondLst>
                  <p:endCondLst>
                    <p:cond evt="onStopAudio" delay="0">
                      <p:tgtEl>
                        <p:sldTgt/>
                      </p:tgtEl>
                    </p:cond>
                  </p:endCondLst>
                </p:cTn>
                <p:tgtEl>
                  <p:spTgt spid="22"/>
                </p:tgtEl>
              </p:cMediaNode>
            </p:audio>
          </p:childTnLst>
        </p:cTn>
      </p:par>
    </p:tnLst>
    <p:bldLst>
      <p:bldP spid="2" grpId="0" animBg="1"/>
      <p:bldP spid="5" grpId="0" animBg="1"/>
      <p:bldP spid="7" grpId="0" animBg="1"/>
      <p:bldP spid="9" grpId="0" animBg="1"/>
      <p:bldP spid="11" grpId="0" animBg="1"/>
      <p:bldP spid="12"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7D211A-6858-5F6F-5A7F-16934DA6FB9E}"/>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8EB45F25-15BA-600D-DE4A-C8D340211453}"/>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الثالثة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منظمات الأعمال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9D6D721D-2784-151E-3D67-259E3638F8D2}"/>
              </a:ext>
            </a:extLst>
          </p:cNvPr>
          <p:cNvSpPr/>
          <p:nvPr/>
        </p:nvSpPr>
        <p:spPr>
          <a:xfrm>
            <a:off x="11495099" y="1100324"/>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8" name="ZoneTexte 7">
            <a:extLst>
              <a:ext uri="{FF2B5EF4-FFF2-40B4-BE49-F238E27FC236}">
                <a16:creationId xmlns:a16="http://schemas.microsoft.com/office/drawing/2014/main" id="{CEDE6C66-E160-0879-C735-229DAF9EE44B}"/>
              </a:ext>
            </a:extLst>
          </p:cNvPr>
          <p:cNvSpPr txBox="1"/>
          <p:nvPr/>
        </p:nvSpPr>
        <p:spPr>
          <a:xfrm>
            <a:off x="2007337" y="2459504"/>
            <a:ext cx="8177323" cy="2785378"/>
          </a:xfrm>
          <a:prstGeom prst="rect">
            <a:avLst/>
          </a:prstGeom>
          <a:noFill/>
        </p:spPr>
        <p:txBody>
          <a:bodyPr wrap="square">
            <a:spAutoFit/>
          </a:bodyPr>
          <a:lstStyle/>
          <a:p>
            <a:pPr algn="ctr" rtl="1">
              <a:lnSpc>
                <a:spcPct val="150000"/>
              </a:lnSpc>
            </a:pPr>
            <a:r>
              <a:rPr lang="ar-DZ" sz="4000" dirty="0">
                <a:solidFill>
                  <a:srgbClr val="002060"/>
                </a:solidFill>
                <a:latin typeface="Aljazeera" panose="02000000000000000000" pitchFamily="2" charset="-78"/>
                <a:ea typeface="Calibri" panose="020F0502020204030204" pitchFamily="34" charset="0"/>
                <a:cs typeface="Aljazeera" panose="02000000000000000000" pitchFamily="2" charset="-78"/>
              </a:rPr>
              <a:t>تصنف منظمات الأعمال </a:t>
            </a:r>
            <a:r>
              <a:rPr lang="ar-DZ" sz="40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المقاولاتية</a:t>
            </a:r>
            <a:r>
              <a:rPr lang="ar-DZ" sz="4000" dirty="0">
                <a:solidFill>
                  <a:srgbClr val="002060"/>
                </a:solidFill>
                <a:latin typeface="Aljazeera" panose="02000000000000000000" pitchFamily="2" charset="-78"/>
                <a:ea typeface="Calibri" panose="020F0502020204030204" pitchFamily="34" charset="0"/>
                <a:cs typeface="Aljazeera" panose="02000000000000000000" pitchFamily="2" charset="-78"/>
              </a:rPr>
              <a:t> وفقا لأنواع هذه الأعمال التي تقوم بها، والتي تأخذ أحد الأشكال التالية:</a:t>
            </a:r>
          </a:p>
        </p:txBody>
      </p:sp>
      <p:sp>
        <p:nvSpPr>
          <p:cNvPr id="10" name="ZoneTexte 9">
            <a:extLst>
              <a:ext uri="{FF2B5EF4-FFF2-40B4-BE49-F238E27FC236}">
                <a16:creationId xmlns:a16="http://schemas.microsoft.com/office/drawing/2014/main" id="{0B4334E8-EA79-1A87-B7D6-7A5FA4F4F207}"/>
              </a:ext>
            </a:extLst>
          </p:cNvPr>
          <p:cNvSpPr txBox="1"/>
          <p:nvPr/>
        </p:nvSpPr>
        <p:spPr>
          <a:xfrm>
            <a:off x="6523270" y="1059936"/>
            <a:ext cx="4966259"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منظمات الأعمال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pic>
        <p:nvPicPr>
          <p:cNvPr id="2" name="ElevenLabs_2024-07-09T10_11_33_Sarah_pre_s50_sb75_se0_b_m2">
            <a:hlinkClick r:id="" action="ppaction://media"/>
            <a:extLst>
              <a:ext uri="{FF2B5EF4-FFF2-40B4-BE49-F238E27FC236}">
                <a16:creationId xmlns:a16="http://schemas.microsoft.com/office/drawing/2014/main" id="{78470979-66A3-EBDF-92EA-0C7D57F0FF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5735" y="2936773"/>
            <a:ext cx="487363" cy="487363"/>
          </a:xfrm>
          <a:prstGeom prst="rect">
            <a:avLst/>
          </a:prstGeom>
        </p:spPr>
      </p:pic>
      <p:pic>
        <p:nvPicPr>
          <p:cNvPr id="5" name="ElevenLabs_2024-07-09T10_12_18_Sarah_pre_s50_sb75_se0_b_m2">
            <a:hlinkClick r:id="" action="ppaction://media"/>
            <a:extLst>
              <a:ext uri="{FF2B5EF4-FFF2-40B4-BE49-F238E27FC236}">
                <a16:creationId xmlns:a16="http://schemas.microsoft.com/office/drawing/2014/main" id="{44C91F4A-F88E-1044-9D3E-31E4743B19B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42117" y="3608511"/>
            <a:ext cx="487363" cy="487363"/>
          </a:xfrm>
          <a:prstGeom prst="rect">
            <a:avLst/>
          </a:prstGeom>
        </p:spPr>
      </p:pic>
    </p:spTree>
    <p:extLst>
      <p:ext uri="{BB962C8B-B14F-4D97-AF65-F5344CB8AC3E}">
        <p14:creationId xmlns:p14="http://schemas.microsoft.com/office/powerpoint/2010/main" val="1315037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1" presetClass="mediacall" presetSubtype="0" fill="hold" nodeType="withEffect">
                                  <p:stCondLst>
                                    <p:cond delay="0"/>
                                  </p:stCondLst>
                                  <p:childTnLst>
                                    <p:cmd type="call" cmd="playFrom(0.0)">
                                      <p:cBhvr>
                                        <p:cTn id="15" dur="2821" fill="hold"/>
                                        <p:tgtEl>
                                          <p:spTgt spid="2"/>
                                        </p:tgtEl>
                                      </p:cBhvr>
                                    </p:cmd>
                                  </p:childTnLst>
                                </p:cTn>
                              </p:par>
                            </p:childTnLst>
                          </p:cTn>
                        </p:par>
                        <p:par>
                          <p:cTn id="16" fill="hold">
                            <p:stCondLst>
                              <p:cond delay="3321"/>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8"/>
                                        </p:tgtEl>
                                        <p:attrNameLst>
                                          <p:attrName>ppt_y</p:attrName>
                                        </p:attrNameLst>
                                      </p:cBhvr>
                                      <p:tavLst>
                                        <p:tav tm="0">
                                          <p:val>
                                            <p:strVal val="#ppt_y"/>
                                          </p:val>
                                        </p:tav>
                                        <p:tav tm="100000">
                                          <p:val>
                                            <p:strVal val="#ppt_y"/>
                                          </p:val>
                                        </p:tav>
                                      </p:tavLst>
                                    </p:anim>
                                    <p:anim calcmode="lin" valueType="num">
                                      <p:cBhvr>
                                        <p:cTn id="21"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8"/>
                                        </p:tgtEl>
                                      </p:cBhvr>
                                    </p:animEffect>
                                  </p:childTnLst>
                                </p:cTn>
                              </p:par>
                              <p:par>
                                <p:cTn id="24" presetID="1" presetClass="mediacall" presetSubtype="0" fill="hold" nodeType="withEffect">
                                  <p:stCondLst>
                                    <p:cond delay="0"/>
                                  </p:stCondLst>
                                  <p:childTnLst>
                                    <p:cmd type="call" cmd="playFrom(0.0)">
                                      <p:cBhvr>
                                        <p:cTn id="25" dur="93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audio>
              <p:cMediaNode vol="80000">
                <p:cTn id="27" fill="hold" display="0">
                  <p:stCondLst>
                    <p:cond delay="indefinite"/>
                  </p:stCondLst>
                  <p:endCondLst>
                    <p:cond evt="onStopAudio" delay="0">
                      <p:tgtEl>
                        <p:sldTgt/>
                      </p:tgtEl>
                    </p:cond>
                  </p:endCondLst>
                </p:cTn>
                <p:tgtEl>
                  <p:spTgt spid="5"/>
                </p:tgtEl>
              </p:cMediaNode>
            </p:audio>
          </p:childTnLst>
        </p:cTn>
      </p:par>
    </p:tnLst>
    <p:bldLst>
      <p:bldP spid="3" grpId="0" animBg="1"/>
      <p:bldP spid="8"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7D211A-6858-5F6F-5A7F-16934DA6FB9E}"/>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8EB45F25-15BA-600D-DE4A-C8D340211453}"/>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الثالثة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منظمات الأعمال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9D6D721D-2784-151E-3D67-259E3638F8D2}"/>
              </a:ext>
            </a:extLst>
          </p:cNvPr>
          <p:cNvSpPr/>
          <p:nvPr/>
        </p:nvSpPr>
        <p:spPr>
          <a:xfrm>
            <a:off x="11495099" y="1100324"/>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0" name="ZoneTexte 9">
            <a:extLst>
              <a:ext uri="{FF2B5EF4-FFF2-40B4-BE49-F238E27FC236}">
                <a16:creationId xmlns:a16="http://schemas.microsoft.com/office/drawing/2014/main" id="{0B4334E8-EA79-1A87-B7D6-7A5FA4F4F207}"/>
              </a:ext>
            </a:extLst>
          </p:cNvPr>
          <p:cNvSpPr txBox="1"/>
          <p:nvPr/>
        </p:nvSpPr>
        <p:spPr>
          <a:xfrm>
            <a:off x="6523270" y="1059936"/>
            <a:ext cx="4966259"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منظمات الأعمال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2" name="ZoneTexte 1">
            <a:extLst>
              <a:ext uri="{FF2B5EF4-FFF2-40B4-BE49-F238E27FC236}">
                <a16:creationId xmlns:a16="http://schemas.microsoft.com/office/drawing/2014/main" id="{146E2B8D-2F3F-4A02-EBC6-1F5203F14896}"/>
              </a:ext>
            </a:extLst>
          </p:cNvPr>
          <p:cNvSpPr txBox="1"/>
          <p:nvPr/>
        </p:nvSpPr>
        <p:spPr>
          <a:xfrm>
            <a:off x="430097" y="936824"/>
            <a:ext cx="6320899"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تصنف منظمات الأعمال </a:t>
            </a:r>
            <a:r>
              <a:rPr lang="ar-DZ"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المقاولاتية</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وفقا لأنواع هذه الأعمال التي تقوم بها، والتي تأخذ أحد الأشكال التالية:</a:t>
            </a:r>
          </a:p>
        </p:txBody>
      </p:sp>
      <p:sp>
        <p:nvSpPr>
          <p:cNvPr id="16" name="ZoneTexte 15">
            <a:extLst>
              <a:ext uri="{FF2B5EF4-FFF2-40B4-BE49-F238E27FC236}">
                <a16:creationId xmlns:a16="http://schemas.microsoft.com/office/drawing/2014/main" id="{AF6CEF2E-2FBB-2D17-9954-439860D7FE69}"/>
              </a:ext>
            </a:extLst>
          </p:cNvPr>
          <p:cNvSpPr txBox="1"/>
          <p:nvPr/>
        </p:nvSpPr>
        <p:spPr>
          <a:xfrm>
            <a:off x="2934988" y="2904486"/>
            <a:ext cx="6320899" cy="3323987"/>
          </a:xfrm>
          <a:prstGeom prst="rect">
            <a:avLst/>
          </a:prstGeom>
          <a:noFill/>
        </p:spPr>
        <p:txBody>
          <a:bodyPr wrap="square">
            <a:spAutoFit/>
          </a:bodyPr>
          <a:lstStyle/>
          <a:p>
            <a:pPr algn="ctr" rtl="1">
              <a:lnSpc>
                <a:spcPct val="150000"/>
              </a:lnSpc>
            </a:pPr>
            <a:r>
              <a:rPr lang="ar-DZ" sz="48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الأعمال التي يقدم من خلالها المقاول فكرة جديدة غير مسبوقة في مجال الأعمال</a:t>
            </a:r>
          </a:p>
        </p:txBody>
      </p:sp>
      <p:sp>
        <p:nvSpPr>
          <p:cNvPr id="17" name="ZoneTexte 16">
            <a:extLst>
              <a:ext uri="{FF2B5EF4-FFF2-40B4-BE49-F238E27FC236}">
                <a16:creationId xmlns:a16="http://schemas.microsoft.com/office/drawing/2014/main" id="{7071886E-0415-1C95-3A00-6293A94C5803}"/>
              </a:ext>
            </a:extLst>
          </p:cNvPr>
          <p:cNvSpPr txBox="1"/>
          <p:nvPr/>
        </p:nvSpPr>
        <p:spPr>
          <a:xfrm>
            <a:off x="3612307" y="2260610"/>
            <a:ext cx="4966259" cy="584775"/>
          </a:xfrm>
          <a:prstGeom prst="rect">
            <a:avLst/>
          </a:prstGeom>
          <a:solidFill>
            <a:srgbClr val="C00000"/>
          </a:solidFill>
        </p:spPr>
        <p:txBody>
          <a:bodyPr wrap="square">
            <a:spAutoFit/>
          </a:bodyPr>
          <a:lstStyle/>
          <a:p>
            <a:pPr algn="ctr" rtl="1"/>
            <a:r>
              <a:rPr lang="ar-DZ" sz="32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أعمال ابتكارية بحتة</a:t>
            </a:r>
            <a:endParaRPr lang="fr-FR" sz="3200" dirty="0">
              <a:solidFill>
                <a:schemeClr val="bg1"/>
              </a:solidFill>
              <a:latin typeface="Aljazeera" panose="02000000000000000000" pitchFamily="2" charset="-78"/>
              <a:cs typeface="Aljazeera" panose="02000000000000000000" pitchFamily="2" charset="-78"/>
            </a:endParaRPr>
          </a:p>
        </p:txBody>
      </p:sp>
      <p:pic>
        <p:nvPicPr>
          <p:cNvPr id="5" name="ElevenLabs_2024-07-09T10_13_22_Sarah_pre_s50_sb75_se0_b_m2">
            <a:hlinkClick r:id="" action="ppaction://media"/>
            <a:extLst>
              <a:ext uri="{FF2B5EF4-FFF2-40B4-BE49-F238E27FC236}">
                <a16:creationId xmlns:a16="http://schemas.microsoft.com/office/drawing/2014/main" id="{2D5F7F67-4FEF-68F0-D2F5-22BA9EB69A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9939" y="2938533"/>
            <a:ext cx="487363" cy="487363"/>
          </a:xfrm>
          <a:prstGeom prst="rect">
            <a:avLst/>
          </a:prstGeom>
        </p:spPr>
      </p:pic>
    </p:spTree>
    <p:extLst>
      <p:ext uri="{BB962C8B-B14F-4D97-AF65-F5344CB8AC3E}">
        <p14:creationId xmlns:p14="http://schemas.microsoft.com/office/powerpoint/2010/main" val="858513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85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16" grpId="0"/>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7D211A-6858-5F6F-5A7F-16934DA6FB9E}"/>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8EB45F25-15BA-600D-DE4A-C8D340211453}"/>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الثالثة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منظمات الأعمال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9D6D721D-2784-151E-3D67-259E3638F8D2}"/>
              </a:ext>
            </a:extLst>
          </p:cNvPr>
          <p:cNvSpPr/>
          <p:nvPr/>
        </p:nvSpPr>
        <p:spPr>
          <a:xfrm>
            <a:off x="11495099" y="1100324"/>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0" name="ZoneTexte 9">
            <a:extLst>
              <a:ext uri="{FF2B5EF4-FFF2-40B4-BE49-F238E27FC236}">
                <a16:creationId xmlns:a16="http://schemas.microsoft.com/office/drawing/2014/main" id="{0B4334E8-EA79-1A87-B7D6-7A5FA4F4F207}"/>
              </a:ext>
            </a:extLst>
          </p:cNvPr>
          <p:cNvSpPr txBox="1"/>
          <p:nvPr/>
        </p:nvSpPr>
        <p:spPr>
          <a:xfrm>
            <a:off x="6523270" y="1059936"/>
            <a:ext cx="4966259"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منظمات الأعمال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2" name="ZoneTexte 1">
            <a:extLst>
              <a:ext uri="{FF2B5EF4-FFF2-40B4-BE49-F238E27FC236}">
                <a16:creationId xmlns:a16="http://schemas.microsoft.com/office/drawing/2014/main" id="{146E2B8D-2F3F-4A02-EBC6-1F5203F14896}"/>
              </a:ext>
            </a:extLst>
          </p:cNvPr>
          <p:cNvSpPr txBox="1"/>
          <p:nvPr/>
        </p:nvSpPr>
        <p:spPr>
          <a:xfrm>
            <a:off x="430097" y="936824"/>
            <a:ext cx="6320899"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تصنف منظمات الأعمال </a:t>
            </a:r>
            <a:r>
              <a:rPr lang="ar-DZ"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المقاولاتية</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وفقا لأنواع هذه الأعمال التي تقوم بها، والتي تأخذ أحد الأشكال التالية:</a:t>
            </a:r>
          </a:p>
        </p:txBody>
      </p:sp>
      <p:sp>
        <p:nvSpPr>
          <p:cNvPr id="15" name="ZoneTexte 14">
            <a:extLst>
              <a:ext uri="{FF2B5EF4-FFF2-40B4-BE49-F238E27FC236}">
                <a16:creationId xmlns:a16="http://schemas.microsoft.com/office/drawing/2014/main" id="{ADC3162A-AEED-7DCF-7946-FF460E63E27A}"/>
              </a:ext>
            </a:extLst>
          </p:cNvPr>
          <p:cNvSpPr txBox="1"/>
          <p:nvPr/>
        </p:nvSpPr>
        <p:spPr>
          <a:xfrm>
            <a:off x="9164363" y="2317230"/>
            <a:ext cx="2711002" cy="400110"/>
          </a:xfrm>
          <a:prstGeom prst="rect">
            <a:avLst/>
          </a:prstGeom>
          <a:solidFill>
            <a:srgbClr val="C00000"/>
          </a:solidFill>
        </p:spPr>
        <p:txBody>
          <a:bodyPr wrap="square">
            <a:spAutoFit/>
          </a:bodyPr>
          <a:lstStyle/>
          <a:p>
            <a:pPr algn="ctr" rtl="1"/>
            <a:r>
              <a:rPr lang="ar-DZ" sz="20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أعمال ابتكارية بحتة</a:t>
            </a:r>
            <a:endParaRPr lang="fr-FR" sz="2000" dirty="0">
              <a:solidFill>
                <a:schemeClr val="bg1"/>
              </a:solidFill>
              <a:latin typeface="Aljazeera" panose="02000000000000000000" pitchFamily="2" charset="-78"/>
              <a:cs typeface="Aljazeera" panose="02000000000000000000" pitchFamily="2" charset="-78"/>
            </a:endParaRPr>
          </a:p>
        </p:txBody>
      </p:sp>
      <p:sp>
        <p:nvSpPr>
          <p:cNvPr id="16" name="ZoneTexte 15">
            <a:extLst>
              <a:ext uri="{FF2B5EF4-FFF2-40B4-BE49-F238E27FC236}">
                <a16:creationId xmlns:a16="http://schemas.microsoft.com/office/drawing/2014/main" id="{AF6CEF2E-2FBB-2D17-9954-439860D7FE69}"/>
              </a:ext>
            </a:extLst>
          </p:cNvPr>
          <p:cNvSpPr txBox="1"/>
          <p:nvPr/>
        </p:nvSpPr>
        <p:spPr>
          <a:xfrm>
            <a:off x="9164361" y="2932791"/>
            <a:ext cx="2711002" cy="3046988"/>
          </a:xfrm>
          <a:prstGeom prst="rect">
            <a:avLst/>
          </a:prstGeom>
          <a:noFill/>
        </p:spPr>
        <p:txBody>
          <a:bodyPr wrap="square">
            <a:spAutoFit/>
          </a:bodyPr>
          <a:lstStyle/>
          <a:p>
            <a:pPr algn="ctr"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الأعمال التي يقدم من خلالها المقاول فكرة جديدة غير مسبوقة في مجال الأعمال</a:t>
            </a:r>
          </a:p>
        </p:txBody>
      </p:sp>
      <p:sp>
        <p:nvSpPr>
          <p:cNvPr id="11" name="ZoneTexte 10">
            <a:extLst>
              <a:ext uri="{FF2B5EF4-FFF2-40B4-BE49-F238E27FC236}">
                <a16:creationId xmlns:a16="http://schemas.microsoft.com/office/drawing/2014/main" id="{8905B082-3109-801E-64D2-ACF01E11E1FB}"/>
              </a:ext>
            </a:extLst>
          </p:cNvPr>
          <p:cNvSpPr txBox="1"/>
          <p:nvPr/>
        </p:nvSpPr>
        <p:spPr>
          <a:xfrm>
            <a:off x="2936109" y="2224906"/>
            <a:ext cx="4966259" cy="584775"/>
          </a:xfrm>
          <a:prstGeom prst="rect">
            <a:avLst/>
          </a:prstGeom>
          <a:solidFill>
            <a:srgbClr val="C00000"/>
          </a:solidFill>
        </p:spPr>
        <p:txBody>
          <a:bodyPr wrap="square">
            <a:spAutoFit/>
          </a:bodyPr>
          <a:lstStyle/>
          <a:p>
            <a:pPr algn="ctr" rtl="1"/>
            <a:r>
              <a:rPr lang="ar-DZ" sz="32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أعمال ابتكارية مطورة</a:t>
            </a:r>
            <a:endParaRPr lang="fr-FR" sz="3200" dirty="0">
              <a:solidFill>
                <a:schemeClr val="bg1"/>
              </a:solidFill>
              <a:latin typeface="Aljazeera" panose="02000000000000000000" pitchFamily="2" charset="-78"/>
              <a:cs typeface="Aljazeera" panose="02000000000000000000" pitchFamily="2" charset="-78"/>
            </a:endParaRPr>
          </a:p>
        </p:txBody>
      </p:sp>
      <p:sp>
        <p:nvSpPr>
          <p:cNvPr id="12" name="ZoneTexte 11">
            <a:extLst>
              <a:ext uri="{FF2B5EF4-FFF2-40B4-BE49-F238E27FC236}">
                <a16:creationId xmlns:a16="http://schemas.microsoft.com/office/drawing/2014/main" id="{881011EB-C33F-091F-3080-B1F45B7A0C9C}"/>
              </a:ext>
            </a:extLst>
          </p:cNvPr>
          <p:cNvSpPr txBox="1"/>
          <p:nvPr/>
        </p:nvSpPr>
        <p:spPr>
          <a:xfrm>
            <a:off x="636608" y="2932791"/>
            <a:ext cx="7265760" cy="3785652"/>
          </a:xfrm>
          <a:prstGeom prst="rect">
            <a:avLst/>
          </a:prstGeom>
          <a:noFill/>
        </p:spPr>
        <p:txBody>
          <a:bodyPr wrap="square">
            <a:spAutoFit/>
          </a:bodyPr>
          <a:lstStyle/>
          <a:p>
            <a:pPr algn="r" rtl="1"/>
            <a:r>
              <a:rPr lang="ar-DZ" sz="40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الأعمال القائمة على الأفكار والمعلومات والتكنولوجيا المتوفرة، حيث يقوم المقاول بتوظيف فكرة ما أو تكنولوجيا لأغراض تخصصية، أو إضافة قيمة جديدة من خلال تطوير فكرة منتج أو خدمة موجودة مسبقا</a:t>
            </a:r>
          </a:p>
        </p:txBody>
      </p:sp>
      <p:pic>
        <p:nvPicPr>
          <p:cNvPr id="5" name="ElevenLabs_2024-07-09T10_14_12_Sarah_pre_s50_sb75_se0_b_m2">
            <a:hlinkClick r:id="" action="ppaction://media"/>
            <a:extLst>
              <a:ext uri="{FF2B5EF4-FFF2-40B4-BE49-F238E27FC236}">
                <a16:creationId xmlns:a16="http://schemas.microsoft.com/office/drawing/2014/main" id="{A268E372-3896-17CC-AE68-DEFD1E9302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8131" y="3641725"/>
            <a:ext cx="487363" cy="487363"/>
          </a:xfrm>
          <a:prstGeom prst="rect">
            <a:avLst/>
          </a:prstGeom>
        </p:spPr>
      </p:pic>
    </p:spTree>
    <p:extLst>
      <p:ext uri="{BB962C8B-B14F-4D97-AF65-F5344CB8AC3E}">
        <p14:creationId xmlns:p14="http://schemas.microsoft.com/office/powerpoint/2010/main" val="2418709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213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11" grpId="0" animBg="1"/>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7D211A-6858-5F6F-5A7F-16934DA6FB9E}"/>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8EB45F25-15BA-600D-DE4A-C8D340211453}"/>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الثالثة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منظمات الأعمال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9D6D721D-2784-151E-3D67-259E3638F8D2}"/>
              </a:ext>
            </a:extLst>
          </p:cNvPr>
          <p:cNvSpPr/>
          <p:nvPr/>
        </p:nvSpPr>
        <p:spPr>
          <a:xfrm>
            <a:off x="11495099" y="1100324"/>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0" name="ZoneTexte 9">
            <a:extLst>
              <a:ext uri="{FF2B5EF4-FFF2-40B4-BE49-F238E27FC236}">
                <a16:creationId xmlns:a16="http://schemas.microsoft.com/office/drawing/2014/main" id="{0B4334E8-EA79-1A87-B7D6-7A5FA4F4F207}"/>
              </a:ext>
            </a:extLst>
          </p:cNvPr>
          <p:cNvSpPr txBox="1"/>
          <p:nvPr/>
        </p:nvSpPr>
        <p:spPr>
          <a:xfrm>
            <a:off x="6523270" y="1059936"/>
            <a:ext cx="4966259"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منظمات الأعمال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2" name="ZoneTexte 1">
            <a:extLst>
              <a:ext uri="{FF2B5EF4-FFF2-40B4-BE49-F238E27FC236}">
                <a16:creationId xmlns:a16="http://schemas.microsoft.com/office/drawing/2014/main" id="{146E2B8D-2F3F-4A02-EBC6-1F5203F14896}"/>
              </a:ext>
            </a:extLst>
          </p:cNvPr>
          <p:cNvSpPr txBox="1"/>
          <p:nvPr/>
        </p:nvSpPr>
        <p:spPr>
          <a:xfrm>
            <a:off x="430097" y="936824"/>
            <a:ext cx="6320899"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تصنف منظمات الأعمال </a:t>
            </a:r>
            <a:r>
              <a:rPr lang="ar-DZ"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المقاولاتية</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وفقا لأنواع هذه الأعمال التي تقوم بها، والتي تأخذ أحد الأشكال التالية:</a:t>
            </a:r>
          </a:p>
        </p:txBody>
      </p:sp>
      <p:sp>
        <p:nvSpPr>
          <p:cNvPr id="15" name="ZoneTexte 14">
            <a:extLst>
              <a:ext uri="{FF2B5EF4-FFF2-40B4-BE49-F238E27FC236}">
                <a16:creationId xmlns:a16="http://schemas.microsoft.com/office/drawing/2014/main" id="{ADC3162A-AEED-7DCF-7946-FF460E63E27A}"/>
              </a:ext>
            </a:extLst>
          </p:cNvPr>
          <p:cNvSpPr txBox="1"/>
          <p:nvPr/>
        </p:nvSpPr>
        <p:spPr>
          <a:xfrm>
            <a:off x="9164363" y="2317230"/>
            <a:ext cx="2711002" cy="400110"/>
          </a:xfrm>
          <a:prstGeom prst="rect">
            <a:avLst/>
          </a:prstGeom>
          <a:solidFill>
            <a:srgbClr val="C00000"/>
          </a:solidFill>
        </p:spPr>
        <p:txBody>
          <a:bodyPr wrap="square">
            <a:spAutoFit/>
          </a:bodyPr>
          <a:lstStyle/>
          <a:p>
            <a:pPr algn="ctr" rtl="1"/>
            <a:r>
              <a:rPr lang="ar-DZ" sz="20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أعمال ابتكارية بحتة</a:t>
            </a:r>
            <a:endParaRPr lang="fr-FR" sz="2000" dirty="0">
              <a:solidFill>
                <a:schemeClr val="bg1"/>
              </a:solidFill>
              <a:latin typeface="Aljazeera" panose="02000000000000000000" pitchFamily="2" charset="-78"/>
              <a:cs typeface="Aljazeera" panose="02000000000000000000" pitchFamily="2" charset="-78"/>
            </a:endParaRPr>
          </a:p>
        </p:txBody>
      </p:sp>
      <p:sp>
        <p:nvSpPr>
          <p:cNvPr id="16" name="ZoneTexte 15">
            <a:extLst>
              <a:ext uri="{FF2B5EF4-FFF2-40B4-BE49-F238E27FC236}">
                <a16:creationId xmlns:a16="http://schemas.microsoft.com/office/drawing/2014/main" id="{AF6CEF2E-2FBB-2D17-9954-439860D7FE69}"/>
              </a:ext>
            </a:extLst>
          </p:cNvPr>
          <p:cNvSpPr txBox="1"/>
          <p:nvPr/>
        </p:nvSpPr>
        <p:spPr>
          <a:xfrm>
            <a:off x="9164361" y="2932791"/>
            <a:ext cx="2711002" cy="3046988"/>
          </a:xfrm>
          <a:prstGeom prst="rect">
            <a:avLst/>
          </a:prstGeom>
          <a:noFill/>
        </p:spPr>
        <p:txBody>
          <a:bodyPr wrap="square">
            <a:spAutoFit/>
          </a:bodyPr>
          <a:lstStyle/>
          <a:p>
            <a:pPr algn="ctr"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الأعمال التي يقدم من خلالها المقاول فكرة جديدة غير مسبوقة في مجال الأعمال</a:t>
            </a:r>
          </a:p>
        </p:txBody>
      </p:sp>
      <p:sp>
        <p:nvSpPr>
          <p:cNvPr id="5" name="ZoneTexte 4">
            <a:extLst>
              <a:ext uri="{FF2B5EF4-FFF2-40B4-BE49-F238E27FC236}">
                <a16:creationId xmlns:a16="http://schemas.microsoft.com/office/drawing/2014/main" id="{58D53517-5AEC-C1C2-93E6-60D892BECDE6}"/>
              </a:ext>
            </a:extLst>
          </p:cNvPr>
          <p:cNvSpPr txBox="1"/>
          <p:nvPr/>
        </p:nvSpPr>
        <p:spPr>
          <a:xfrm>
            <a:off x="4740498" y="2317230"/>
            <a:ext cx="2711002" cy="400110"/>
          </a:xfrm>
          <a:prstGeom prst="rect">
            <a:avLst/>
          </a:prstGeom>
          <a:solidFill>
            <a:srgbClr val="C00000"/>
          </a:solidFill>
        </p:spPr>
        <p:txBody>
          <a:bodyPr wrap="square">
            <a:spAutoFit/>
          </a:bodyPr>
          <a:lstStyle/>
          <a:p>
            <a:pPr algn="ctr" rtl="1"/>
            <a:r>
              <a:rPr lang="ar-DZ" sz="20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أعمال ابتكارية مطورة</a:t>
            </a:r>
            <a:endParaRPr lang="fr-FR" sz="2000" dirty="0">
              <a:solidFill>
                <a:schemeClr val="bg1"/>
              </a:solidFill>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3853F384-AABA-C8C3-B2B6-F6EA675CEB8C}"/>
              </a:ext>
            </a:extLst>
          </p:cNvPr>
          <p:cNvSpPr txBox="1"/>
          <p:nvPr/>
        </p:nvSpPr>
        <p:spPr>
          <a:xfrm>
            <a:off x="4740498" y="2932791"/>
            <a:ext cx="2711002" cy="3785652"/>
          </a:xfrm>
          <a:prstGeom prst="rect">
            <a:avLst/>
          </a:prstGeom>
          <a:noFill/>
        </p:spPr>
        <p:txBody>
          <a:bodyPr wrap="square">
            <a:spAutoFit/>
          </a:bodyPr>
          <a:lstStyle/>
          <a:p>
            <a:pPr algn="ct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الأعمال القائمة على الأفكار والمعلومات والتكنولوجيا المتوفرة، حيث يقوم المقاول بتوظيف فكرة ما أو تكنولوجيا لأغراض تخصصية، أو إضافة قيمة جديدة من خلال تطوير فكرة منتج أو خدمة موجودة مسبقا</a:t>
            </a:r>
          </a:p>
        </p:txBody>
      </p:sp>
      <p:sp>
        <p:nvSpPr>
          <p:cNvPr id="11" name="ZoneTexte 10">
            <a:extLst>
              <a:ext uri="{FF2B5EF4-FFF2-40B4-BE49-F238E27FC236}">
                <a16:creationId xmlns:a16="http://schemas.microsoft.com/office/drawing/2014/main" id="{C6A22C87-427D-B974-3292-7682684F6F2F}"/>
              </a:ext>
            </a:extLst>
          </p:cNvPr>
          <p:cNvSpPr txBox="1"/>
          <p:nvPr/>
        </p:nvSpPr>
        <p:spPr>
          <a:xfrm>
            <a:off x="-104172" y="2858187"/>
            <a:ext cx="4574332" cy="3785652"/>
          </a:xfrm>
          <a:prstGeom prst="rect">
            <a:avLst/>
          </a:prstGeom>
          <a:noFill/>
        </p:spPr>
        <p:txBody>
          <a:bodyPr wrap="square">
            <a:spAutoFit/>
          </a:bodyPr>
          <a:lstStyle/>
          <a:p>
            <a:pPr algn="r" rtl="1"/>
            <a:r>
              <a:rPr lang="ar-DZ" sz="40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تلك الأعمال التي تسعى إلى إدخال منتج أو خدمة معروفة إلى منطقة جديدة لأول مرة من أجل اكتساب أسواق ومنافذ جديدة</a:t>
            </a:r>
          </a:p>
        </p:txBody>
      </p:sp>
      <p:sp>
        <p:nvSpPr>
          <p:cNvPr id="12" name="ZoneTexte 11">
            <a:extLst>
              <a:ext uri="{FF2B5EF4-FFF2-40B4-BE49-F238E27FC236}">
                <a16:creationId xmlns:a16="http://schemas.microsoft.com/office/drawing/2014/main" id="{6B04F608-C721-9378-2833-633E1907C60E}"/>
              </a:ext>
            </a:extLst>
          </p:cNvPr>
          <p:cNvSpPr txBox="1"/>
          <p:nvPr/>
        </p:nvSpPr>
        <p:spPr>
          <a:xfrm>
            <a:off x="219919" y="2224897"/>
            <a:ext cx="4250240" cy="584775"/>
          </a:xfrm>
          <a:prstGeom prst="rect">
            <a:avLst/>
          </a:prstGeom>
          <a:solidFill>
            <a:srgbClr val="C00000"/>
          </a:solidFill>
        </p:spPr>
        <p:txBody>
          <a:bodyPr wrap="square">
            <a:spAutoFit/>
          </a:bodyPr>
          <a:lstStyle/>
          <a:p>
            <a:pPr algn="ctr" rtl="1"/>
            <a:r>
              <a:rPr lang="ar-DZ" sz="32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دخول أسواق / مجالات جديدة</a:t>
            </a:r>
            <a:endParaRPr lang="fr-FR" sz="3200" dirty="0">
              <a:solidFill>
                <a:schemeClr val="bg1"/>
              </a:solidFill>
              <a:latin typeface="Aljazeera" panose="02000000000000000000" pitchFamily="2" charset="-78"/>
              <a:cs typeface="Aljazeera" panose="02000000000000000000" pitchFamily="2" charset="-78"/>
            </a:endParaRPr>
          </a:p>
        </p:txBody>
      </p:sp>
      <p:pic>
        <p:nvPicPr>
          <p:cNvPr id="8" name="ElevenLabs_2024-07-09T10_16_37_Sarah_pre_s50_sb75_se0_b_m2">
            <a:hlinkClick r:id="" action="ppaction://media"/>
            <a:extLst>
              <a:ext uri="{FF2B5EF4-FFF2-40B4-BE49-F238E27FC236}">
                <a16:creationId xmlns:a16="http://schemas.microsoft.com/office/drawing/2014/main" id="{FC14342E-93DD-7CF0-FDF2-36F6EFE18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6704" y="3048338"/>
            <a:ext cx="487363" cy="487363"/>
          </a:xfrm>
          <a:prstGeom prst="rect">
            <a:avLst/>
          </a:prstGeom>
        </p:spPr>
      </p:pic>
    </p:spTree>
    <p:extLst>
      <p:ext uri="{BB962C8B-B14F-4D97-AF65-F5344CB8AC3E}">
        <p14:creationId xmlns:p14="http://schemas.microsoft.com/office/powerpoint/2010/main" val="2435727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144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bldLst>
      <p:bldP spid="11" grpId="0"/>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7D211A-6858-5F6F-5A7F-16934DA6FB9E}"/>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8EB45F25-15BA-600D-DE4A-C8D340211453}"/>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الثالثة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منظمات الأعمال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9D6D721D-2784-151E-3D67-259E3638F8D2}"/>
              </a:ext>
            </a:extLst>
          </p:cNvPr>
          <p:cNvSpPr/>
          <p:nvPr/>
        </p:nvSpPr>
        <p:spPr>
          <a:xfrm>
            <a:off x="11495099" y="1100324"/>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0" name="ZoneTexte 9">
            <a:extLst>
              <a:ext uri="{FF2B5EF4-FFF2-40B4-BE49-F238E27FC236}">
                <a16:creationId xmlns:a16="http://schemas.microsoft.com/office/drawing/2014/main" id="{0B4334E8-EA79-1A87-B7D6-7A5FA4F4F207}"/>
              </a:ext>
            </a:extLst>
          </p:cNvPr>
          <p:cNvSpPr txBox="1"/>
          <p:nvPr/>
        </p:nvSpPr>
        <p:spPr>
          <a:xfrm>
            <a:off x="6523270" y="1059936"/>
            <a:ext cx="4966259"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منظمات الأعمال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2" name="ZoneTexte 1">
            <a:extLst>
              <a:ext uri="{FF2B5EF4-FFF2-40B4-BE49-F238E27FC236}">
                <a16:creationId xmlns:a16="http://schemas.microsoft.com/office/drawing/2014/main" id="{146E2B8D-2F3F-4A02-EBC6-1F5203F14896}"/>
              </a:ext>
            </a:extLst>
          </p:cNvPr>
          <p:cNvSpPr txBox="1"/>
          <p:nvPr/>
        </p:nvSpPr>
        <p:spPr>
          <a:xfrm>
            <a:off x="430097" y="936824"/>
            <a:ext cx="6320899"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تصنف منظمات الأعمال </a:t>
            </a:r>
            <a:r>
              <a:rPr lang="ar-DZ"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المقاولاتية</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وفقا لأنواع هذه الأعمال التي تقوم بها، والتي تأخذ أحد الأشكال التالية:</a:t>
            </a:r>
          </a:p>
        </p:txBody>
      </p:sp>
      <p:sp>
        <p:nvSpPr>
          <p:cNvPr id="15" name="ZoneTexte 14">
            <a:extLst>
              <a:ext uri="{FF2B5EF4-FFF2-40B4-BE49-F238E27FC236}">
                <a16:creationId xmlns:a16="http://schemas.microsoft.com/office/drawing/2014/main" id="{ADC3162A-AEED-7DCF-7946-FF460E63E27A}"/>
              </a:ext>
            </a:extLst>
          </p:cNvPr>
          <p:cNvSpPr txBox="1"/>
          <p:nvPr/>
        </p:nvSpPr>
        <p:spPr>
          <a:xfrm>
            <a:off x="9164363" y="2317230"/>
            <a:ext cx="2711002" cy="400110"/>
          </a:xfrm>
          <a:prstGeom prst="rect">
            <a:avLst/>
          </a:prstGeom>
          <a:solidFill>
            <a:srgbClr val="C00000"/>
          </a:solidFill>
        </p:spPr>
        <p:txBody>
          <a:bodyPr wrap="square">
            <a:spAutoFit/>
          </a:bodyPr>
          <a:lstStyle/>
          <a:p>
            <a:pPr algn="ctr" rtl="1"/>
            <a:r>
              <a:rPr lang="ar-DZ" sz="20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أعمال ابتكارية بحتة</a:t>
            </a:r>
            <a:endParaRPr lang="fr-FR" sz="2000" dirty="0">
              <a:solidFill>
                <a:schemeClr val="bg1"/>
              </a:solidFill>
              <a:latin typeface="Aljazeera" panose="02000000000000000000" pitchFamily="2" charset="-78"/>
              <a:cs typeface="Aljazeera" panose="02000000000000000000" pitchFamily="2" charset="-78"/>
            </a:endParaRPr>
          </a:p>
        </p:txBody>
      </p:sp>
      <p:sp>
        <p:nvSpPr>
          <p:cNvPr id="16" name="ZoneTexte 15">
            <a:extLst>
              <a:ext uri="{FF2B5EF4-FFF2-40B4-BE49-F238E27FC236}">
                <a16:creationId xmlns:a16="http://schemas.microsoft.com/office/drawing/2014/main" id="{AF6CEF2E-2FBB-2D17-9954-439860D7FE69}"/>
              </a:ext>
            </a:extLst>
          </p:cNvPr>
          <p:cNvSpPr txBox="1"/>
          <p:nvPr/>
        </p:nvSpPr>
        <p:spPr>
          <a:xfrm>
            <a:off x="9164361" y="2932791"/>
            <a:ext cx="2711002" cy="3046988"/>
          </a:xfrm>
          <a:prstGeom prst="rect">
            <a:avLst/>
          </a:prstGeom>
          <a:noFill/>
        </p:spPr>
        <p:txBody>
          <a:bodyPr wrap="square">
            <a:spAutoFit/>
          </a:bodyPr>
          <a:lstStyle/>
          <a:p>
            <a:pPr algn="ctr"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الأعمال التي يقدم من خلالها المقاول فكرة جديدة غير مسبوقة في مجال الأعمال</a:t>
            </a:r>
          </a:p>
        </p:txBody>
      </p:sp>
      <p:sp>
        <p:nvSpPr>
          <p:cNvPr id="5" name="ZoneTexte 4">
            <a:extLst>
              <a:ext uri="{FF2B5EF4-FFF2-40B4-BE49-F238E27FC236}">
                <a16:creationId xmlns:a16="http://schemas.microsoft.com/office/drawing/2014/main" id="{58D53517-5AEC-C1C2-93E6-60D892BECDE6}"/>
              </a:ext>
            </a:extLst>
          </p:cNvPr>
          <p:cNvSpPr txBox="1"/>
          <p:nvPr/>
        </p:nvSpPr>
        <p:spPr>
          <a:xfrm>
            <a:off x="4740498" y="2317230"/>
            <a:ext cx="2711002" cy="400110"/>
          </a:xfrm>
          <a:prstGeom prst="rect">
            <a:avLst/>
          </a:prstGeom>
          <a:solidFill>
            <a:srgbClr val="C00000"/>
          </a:solidFill>
        </p:spPr>
        <p:txBody>
          <a:bodyPr wrap="square">
            <a:spAutoFit/>
          </a:bodyPr>
          <a:lstStyle/>
          <a:p>
            <a:pPr algn="ctr" rtl="1"/>
            <a:r>
              <a:rPr lang="ar-DZ" sz="20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أعمال ابتكارية مطورة</a:t>
            </a:r>
            <a:endParaRPr lang="fr-FR" sz="2000" dirty="0">
              <a:solidFill>
                <a:schemeClr val="bg1"/>
              </a:solidFill>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3853F384-AABA-C8C3-B2B6-F6EA675CEB8C}"/>
              </a:ext>
            </a:extLst>
          </p:cNvPr>
          <p:cNvSpPr txBox="1"/>
          <p:nvPr/>
        </p:nvSpPr>
        <p:spPr>
          <a:xfrm>
            <a:off x="4740498" y="2932791"/>
            <a:ext cx="2711002" cy="3785652"/>
          </a:xfrm>
          <a:prstGeom prst="rect">
            <a:avLst/>
          </a:prstGeom>
          <a:noFill/>
        </p:spPr>
        <p:txBody>
          <a:bodyPr wrap="square">
            <a:spAutoFit/>
          </a:bodyPr>
          <a:lstStyle/>
          <a:p>
            <a:pPr algn="ct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الأعمال القائمة على الأفكار والمعلومات والتكنولوجيا المتوفرة، حيث يقوم المقاول بتوظيف فكرة ما أو تكنولوجيا لأغراض تخصصية، أو إضافة قيمة جديدة من خلال تطوير فكرة منتج أو خدمة موجودة مسبقا</a:t>
            </a:r>
          </a:p>
        </p:txBody>
      </p:sp>
      <p:sp>
        <p:nvSpPr>
          <p:cNvPr id="8" name="ZoneTexte 7">
            <a:extLst>
              <a:ext uri="{FF2B5EF4-FFF2-40B4-BE49-F238E27FC236}">
                <a16:creationId xmlns:a16="http://schemas.microsoft.com/office/drawing/2014/main" id="{7A2E3D9A-7CAE-774D-EBF4-C92E1792261C}"/>
              </a:ext>
            </a:extLst>
          </p:cNvPr>
          <p:cNvSpPr txBox="1"/>
          <p:nvPr/>
        </p:nvSpPr>
        <p:spPr>
          <a:xfrm>
            <a:off x="316635" y="2317230"/>
            <a:ext cx="2711002" cy="400110"/>
          </a:xfrm>
          <a:prstGeom prst="rect">
            <a:avLst/>
          </a:prstGeom>
          <a:solidFill>
            <a:srgbClr val="C00000"/>
          </a:solidFill>
        </p:spPr>
        <p:txBody>
          <a:bodyPr wrap="square">
            <a:spAutoFit/>
          </a:bodyPr>
          <a:lstStyle/>
          <a:p>
            <a:pPr algn="ctr" rtl="1"/>
            <a:r>
              <a:rPr lang="ar-DZ" sz="20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دخول أسواق / مجالات جديدة</a:t>
            </a:r>
            <a:endParaRPr lang="fr-FR" sz="2000" dirty="0">
              <a:solidFill>
                <a:schemeClr val="bg1"/>
              </a:solidFill>
              <a:latin typeface="Aljazeera" panose="02000000000000000000" pitchFamily="2" charset="-78"/>
              <a:cs typeface="Aljazeera" panose="02000000000000000000" pitchFamily="2" charset="-78"/>
            </a:endParaRPr>
          </a:p>
        </p:txBody>
      </p:sp>
      <p:sp>
        <p:nvSpPr>
          <p:cNvPr id="9" name="ZoneTexte 8">
            <a:extLst>
              <a:ext uri="{FF2B5EF4-FFF2-40B4-BE49-F238E27FC236}">
                <a16:creationId xmlns:a16="http://schemas.microsoft.com/office/drawing/2014/main" id="{2B3FF325-84FE-0D86-9A65-4EF0C704ECBC}"/>
              </a:ext>
            </a:extLst>
          </p:cNvPr>
          <p:cNvSpPr txBox="1"/>
          <p:nvPr/>
        </p:nvSpPr>
        <p:spPr>
          <a:xfrm>
            <a:off x="316635" y="2932791"/>
            <a:ext cx="2711002" cy="4031873"/>
          </a:xfrm>
          <a:prstGeom prst="rect">
            <a:avLst/>
          </a:prstGeom>
          <a:noFill/>
        </p:spPr>
        <p:txBody>
          <a:bodyPr wrap="square">
            <a:spAutoFit/>
          </a:bodyPr>
          <a:lstStyle/>
          <a:p>
            <a:pPr algn="ctr"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تلك الأعمال التي تسعى إلى إدخال منتج أو خدمة معروفة إلى منطقة جديدة لأول مرة من أجل اكتساب أسواق ومنافذ جديدة</a:t>
            </a:r>
          </a:p>
        </p:txBody>
      </p:sp>
      <p:pic>
        <p:nvPicPr>
          <p:cNvPr id="11" name="Image 10">
            <a:extLst>
              <a:ext uri="{FF2B5EF4-FFF2-40B4-BE49-F238E27FC236}">
                <a16:creationId xmlns:a16="http://schemas.microsoft.com/office/drawing/2014/main" id="{D3D49FA5-6F5F-47E8-DF8E-61BDD6EEB422}"/>
              </a:ext>
            </a:extLst>
          </p:cNvPr>
          <p:cNvPicPr>
            <a:picLocks noChangeAspect="1"/>
          </p:cNvPicPr>
          <p:nvPr/>
        </p:nvPicPr>
        <p:blipFill rotWithShape="1">
          <a:blip r:embed="rId2">
            <a:extLst>
              <a:ext uri="{28A0092B-C50C-407E-A947-70E740481C1C}">
                <a14:useLocalDpi xmlns:a14="http://schemas.microsoft.com/office/drawing/2010/main" val="0"/>
              </a:ext>
            </a:extLst>
          </a:blip>
          <a:srcRect t="26882" b="22600"/>
          <a:stretch/>
        </p:blipFill>
        <p:spPr>
          <a:xfrm>
            <a:off x="-5668720" y="6718443"/>
            <a:ext cx="5668719" cy="5091116"/>
          </a:xfrm>
          <a:prstGeom prst="rect">
            <a:avLst/>
          </a:prstGeom>
        </p:spPr>
      </p:pic>
      <p:sp>
        <p:nvSpPr>
          <p:cNvPr id="12" name="ZoneTexte 11">
            <a:extLst>
              <a:ext uri="{FF2B5EF4-FFF2-40B4-BE49-F238E27FC236}">
                <a16:creationId xmlns:a16="http://schemas.microsoft.com/office/drawing/2014/main" id="{39A2A4A8-46B5-A192-FF27-CF1596266729}"/>
              </a:ext>
            </a:extLst>
          </p:cNvPr>
          <p:cNvSpPr txBox="1"/>
          <p:nvPr/>
        </p:nvSpPr>
        <p:spPr>
          <a:xfrm>
            <a:off x="14935200" y="7267859"/>
            <a:ext cx="2875228" cy="9633406"/>
          </a:xfrm>
          <a:prstGeom prst="rect">
            <a:avLst/>
          </a:prstGeom>
          <a:noFill/>
        </p:spPr>
        <p:txBody>
          <a:bodyPr wrap="square">
            <a:spAutoFit/>
          </a:bodyPr>
          <a:lstStyle/>
          <a:p>
            <a:pPr algn="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إذن فمنظمات الأعمال </a:t>
            </a:r>
            <a:r>
              <a:rPr lang="ar-DZ" sz="32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المقاولاتية</a:t>
            </a: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 هي تجسيد لمجموعة من الأفكار التي راودت المقاولين حول تقديم أفكار جديدة تؤدي في النهاية إلى منتجات وخدمات وطرق جديدة يشكل فيها الإبداع والابتكار ركيزة أساسية</a:t>
            </a:r>
          </a:p>
        </p:txBody>
      </p:sp>
    </p:spTree>
    <p:extLst>
      <p:ext uri="{BB962C8B-B14F-4D97-AF65-F5344CB8AC3E}">
        <p14:creationId xmlns:p14="http://schemas.microsoft.com/office/powerpoint/2010/main" val="4101856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7D211A-6858-5F6F-5A7F-16934DA6FB9E}"/>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8EB45F25-15BA-600D-DE4A-C8D340211453}"/>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الثالثة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منظمات الأعمال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9D6D721D-2784-151E-3D67-259E3638F8D2}"/>
              </a:ext>
            </a:extLst>
          </p:cNvPr>
          <p:cNvSpPr/>
          <p:nvPr/>
        </p:nvSpPr>
        <p:spPr>
          <a:xfrm>
            <a:off x="11495099" y="1100324"/>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0" name="ZoneTexte 9">
            <a:extLst>
              <a:ext uri="{FF2B5EF4-FFF2-40B4-BE49-F238E27FC236}">
                <a16:creationId xmlns:a16="http://schemas.microsoft.com/office/drawing/2014/main" id="{0B4334E8-EA79-1A87-B7D6-7A5FA4F4F207}"/>
              </a:ext>
            </a:extLst>
          </p:cNvPr>
          <p:cNvSpPr txBox="1"/>
          <p:nvPr/>
        </p:nvSpPr>
        <p:spPr>
          <a:xfrm>
            <a:off x="6523270" y="1059936"/>
            <a:ext cx="4966259"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منظمات الأعمال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2" name="ZoneTexte 1">
            <a:extLst>
              <a:ext uri="{FF2B5EF4-FFF2-40B4-BE49-F238E27FC236}">
                <a16:creationId xmlns:a16="http://schemas.microsoft.com/office/drawing/2014/main" id="{146E2B8D-2F3F-4A02-EBC6-1F5203F14896}"/>
              </a:ext>
            </a:extLst>
          </p:cNvPr>
          <p:cNvSpPr txBox="1"/>
          <p:nvPr/>
        </p:nvSpPr>
        <p:spPr>
          <a:xfrm>
            <a:off x="-8760795" y="936824"/>
            <a:ext cx="6320899"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تصنف منظمات الأعمال </a:t>
            </a:r>
            <a:r>
              <a:rPr lang="ar-DZ"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المقاولاتية</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وفقا لأنواع هذه الأعمال التي تقوم بها، والتي تأخذ أحد الأشكال التالية:</a:t>
            </a:r>
          </a:p>
        </p:txBody>
      </p:sp>
      <p:sp>
        <p:nvSpPr>
          <p:cNvPr id="15" name="ZoneTexte 14">
            <a:extLst>
              <a:ext uri="{FF2B5EF4-FFF2-40B4-BE49-F238E27FC236}">
                <a16:creationId xmlns:a16="http://schemas.microsoft.com/office/drawing/2014/main" id="{ADC3162A-AEED-7DCF-7946-FF460E63E27A}"/>
              </a:ext>
            </a:extLst>
          </p:cNvPr>
          <p:cNvSpPr txBox="1"/>
          <p:nvPr/>
        </p:nvSpPr>
        <p:spPr>
          <a:xfrm>
            <a:off x="13501902" y="-2299582"/>
            <a:ext cx="2711002" cy="400110"/>
          </a:xfrm>
          <a:prstGeom prst="rect">
            <a:avLst/>
          </a:prstGeom>
          <a:solidFill>
            <a:srgbClr val="C00000"/>
          </a:solidFill>
        </p:spPr>
        <p:txBody>
          <a:bodyPr wrap="square">
            <a:spAutoFit/>
          </a:bodyPr>
          <a:lstStyle/>
          <a:p>
            <a:pPr algn="ctr" rtl="1"/>
            <a:r>
              <a:rPr lang="ar-DZ" sz="20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أعمال ابتكارية بحتة</a:t>
            </a:r>
            <a:endParaRPr lang="fr-FR" sz="2000" dirty="0">
              <a:solidFill>
                <a:schemeClr val="bg1"/>
              </a:solidFill>
              <a:latin typeface="Aljazeera" panose="02000000000000000000" pitchFamily="2" charset="-78"/>
              <a:cs typeface="Aljazeera" panose="02000000000000000000" pitchFamily="2" charset="-78"/>
            </a:endParaRPr>
          </a:p>
        </p:txBody>
      </p:sp>
      <p:sp>
        <p:nvSpPr>
          <p:cNvPr id="16" name="ZoneTexte 15">
            <a:extLst>
              <a:ext uri="{FF2B5EF4-FFF2-40B4-BE49-F238E27FC236}">
                <a16:creationId xmlns:a16="http://schemas.microsoft.com/office/drawing/2014/main" id="{AF6CEF2E-2FBB-2D17-9954-439860D7FE69}"/>
              </a:ext>
            </a:extLst>
          </p:cNvPr>
          <p:cNvSpPr txBox="1"/>
          <p:nvPr/>
        </p:nvSpPr>
        <p:spPr>
          <a:xfrm>
            <a:off x="13501902" y="7916271"/>
            <a:ext cx="2711002" cy="3046988"/>
          </a:xfrm>
          <a:prstGeom prst="rect">
            <a:avLst/>
          </a:prstGeom>
          <a:noFill/>
        </p:spPr>
        <p:txBody>
          <a:bodyPr wrap="square">
            <a:spAutoFit/>
          </a:bodyPr>
          <a:lstStyle/>
          <a:p>
            <a:pPr algn="ctr"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الأعمال التي يقدم من خلالها المقاول فكرة جديدة غير مسبوقة في مجال الأعمال</a:t>
            </a:r>
          </a:p>
        </p:txBody>
      </p:sp>
      <p:sp>
        <p:nvSpPr>
          <p:cNvPr id="5" name="ZoneTexte 4">
            <a:extLst>
              <a:ext uri="{FF2B5EF4-FFF2-40B4-BE49-F238E27FC236}">
                <a16:creationId xmlns:a16="http://schemas.microsoft.com/office/drawing/2014/main" id="{58D53517-5AEC-C1C2-93E6-60D892BECDE6}"/>
              </a:ext>
            </a:extLst>
          </p:cNvPr>
          <p:cNvSpPr txBox="1"/>
          <p:nvPr/>
        </p:nvSpPr>
        <p:spPr>
          <a:xfrm>
            <a:off x="4740498" y="-2214344"/>
            <a:ext cx="2711002" cy="400110"/>
          </a:xfrm>
          <a:prstGeom prst="rect">
            <a:avLst/>
          </a:prstGeom>
          <a:solidFill>
            <a:srgbClr val="C00000"/>
          </a:solidFill>
        </p:spPr>
        <p:txBody>
          <a:bodyPr wrap="square">
            <a:spAutoFit/>
          </a:bodyPr>
          <a:lstStyle/>
          <a:p>
            <a:pPr algn="ctr" rtl="1"/>
            <a:r>
              <a:rPr lang="ar-DZ" sz="20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أعمال ابتكارية مطورة</a:t>
            </a:r>
            <a:endParaRPr lang="fr-FR" sz="2000" dirty="0">
              <a:solidFill>
                <a:schemeClr val="bg1"/>
              </a:solidFill>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3853F384-AABA-C8C3-B2B6-F6EA675CEB8C}"/>
              </a:ext>
            </a:extLst>
          </p:cNvPr>
          <p:cNvSpPr txBox="1"/>
          <p:nvPr/>
        </p:nvSpPr>
        <p:spPr>
          <a:xfrm>
            <a:off x="4740498" y="7916271"/>
            <a:ext cx="2711002" cy="3785652"/>
          </a:xfrm>
          <a:prstGeom prst="rect">
            <a:avLst/>
          </a:prstGeom>
          <a:noFill/>
        </p:spPr>
        <p:txBody>
          <a:bodyPr wrap="square">
            <a:spAutoFit/>
          </a:bodyPr>
          <a:lstStyle/>
          <a:p>
            <a:pPr algn="ct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الأعمال القائمة على الأفكار والمعلومات والتكنولوجيا المتوفرة، حيث يقوم المقاول بتوظيف فكرة ما أو تكنولوجيا لأغراض تخصصية، أو إضافة قيمة جديدة من خلال تطوير فكرة منتج أو خدمة موجودة مسبقا</a:t>
            </a:r>
          </a:p>
        </p:txBody>
      </p:sp>
      <p:sp>
        <p:nvSpPr>
          <p:cNvPr id="8" name="ZoneTexte 7">
            <a:extLst>
              <a:ext uri="{FF2B5EF4-FFF2-40B4-BE49-F238E27FC236}">
                <a16:creationId xmlns:a16="http://schemas.microsoft.com/office/drawing/2014/main" id="{7A2E3D9A-7CAE-774D-EBF4-C92E1792261C}"/>
              </a:ext>
            </a:extLst>
          </p:cNvPr>
          <p:cNvSpPr txBox="1"/>
          <p:nvPr/>
        </p:nvSpPr>
        <p:spPr>
          <a:xfrm>
            <a:off x="-4020906" y="-1928849"/>
            <a:ext cx="2711002" cy="400110"/>
          </a:xfrm>
          <a:prstGeom prst="rect">
            <a:avLst/>
          </a:prstGeom>
          <a:solidFill>
            <a:srgbClr val="C00000"/>
          </a:solidFill>
        </p:spPr>
        <p:txBody>
          <a:bodyPr wrap="square">
            <a:spAutoFit/>
          </a:bodyPr>
          <a:lstStyle/>
          <a:p>
            <a:pPr algn="ctr" rtl="1"/>
            <a:r>
              <a:rPr lang="ar-DZ" sz="2000" b="1"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دخول أسواق / مجالات جديدة</a:t>
            </a:r>
            <a:endParaRPr lang="fr-FR" sz="2000" dirty="0">
              <a:solidFill>
                <a:schemeClr val="bg1"/>
              </a:solidFill>
              <a:latin typeface="Aljazeera" panose="02000000000000000000" pitchFamily="2" charset="-78"/>
              <a:cs typeface="Aljazeera" panose="02000000000000000000" pitchFamily="2" charset="-78"/>
            </a:endParaRPr>
          </a:p>
        </p:txBody>
      </p:sp>
      <p:sp>
        <p:nvSpPr>
          <p:cNvPr id="9" name="ZoneTexte 8">
            <a:extLst>
              <a:ext uri="{FF2B5EF4-FFF2-40B4-BE49-F238E27FC236}">
                <a16:creationId xmlns:a16="http://schemas.microsoft.com/office/drawing/2014/main" id="{2B3FF325-84FE-0D86-9A65-4EF0C704ECBC}"/>
              </a:ext>
            </a:extLst>
          </p:cNvPr>
          <p:cNvSpPr txBox="1"/>
          <p:nvPr/>
        </p:nvSpPr>
        <p:spPr>
          <a:xfrm>
            <a:off x="-4020906" y="7916271"/>
            <a:ext cx="2711002" cy="4031873"/>
          </a:xfrm>
          <a:prstGeom prst="rect">
            <a:avLst/>
          </a:prstGeom>
          <a:noFill/>
        </p:spPr>
        <p:txBody>
          <a:bodyPr wrap="square">
            <a:spAutoFit/>
          </a:bodyPr>
          <a:lstStyle/>
          <a:p>
            <a:pPr algn="ctr"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تلك الأعمال التي تسعى إلى إدخال منتج أو خدمة معروفة إلى منطقة جديدة لأول مرة من أجل اكتساب أسواق ومنافذ جديدة</a:t>
            </a:r>
          </a:p>
        </p:txBody>
      </p:sp>
      <p:sp>
        <p:nvSpPr>
          <p:cNvPr id="11" name="ZoneTexte 10">
            <a:extLst>
              <a:ext uri="{FF2B5EF4-FFF2-40B4-BE49-F238E27FC236}">
                <a16:creationId xmlns:a16="http://schemas.microsoft.com/office/drawing/2014/main" id="{2D1D0DF5-CF5F-9127-0F79-2F5ED948B762}"/>
              </a:ext>
            </a:extLst>
          </p:cNvPr>
          <p:cNvSpPr txBox="1"/>
          <p:nvPr/>
        </p:nvSpPr>
        <p:spPr>
          <a:xfrm>
            <a:off x="5678200" y="2302175"/>
            <a:ext cx="6320899" cy="3724096"/>
          </a:xfrm>
          <a:prstGeom prst="rect">
            <a:avLst/>
          </a:prstGeom>
          <a:noFill/>
        </p:spPr>
        <p:txBody>
          <a:bodyPr wrap="square">
            <a:spAutoFit/>
          </a:bodyPr>
          <a:lstStyle/>
          <a:p>
            <a:pPr algn="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إذن فمنظمات الأعمال </a:t>
            </a:r>
            <a:r>
              <a:rPr lang="ar-DZ" sz="32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المقاولاتية</a:t>
            </a: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 هي تجسيد لمجموعة من الأفكار التي راودت المقاولين حول تقديم أفكار جديدة تؤدي في النهاية إلى منتجات وخدمات وطرق جديدة يشكل فيها الإبداع والابتكار ركيزة أساسية</a:t>
            </a:r>
          </a:p>
        </p:txBody>
      </p:sp>
      <p:pic>
        <p:nvPicPr>
          <p:cNvPr id="13" name="Image 12">
            <a:extLst>
              <a:ext uri="{FF2B5EF4-FFF2-40B4-BE49-F238E27FC236}">
                <a16:creationId xmlns:a16="http://schemas.microsoft.com/office/drawing/2014/main" id="{EE91D535-5265-CA30-83C3-0E06503DAC71}"/>
              </a:ext>
            </a:extLst>
          </p:cNvPr>
          <p:cNvPicPr>
            <a:picLocks noChangeAspect="1"/>
          </p:cNvPicPr>
          <p:nvPr/>
        </p:nvPicPr>
        <p:blipFill rotWithShape="1">
          <a:blip r:embed="rId6">
            <a:extLst>
              <a:ext uri="{28A0092B-C50C-407E-A947-70E740481C1C}">
                <a14:useLocalDpi xmlns:a14="http://schemas.microsoft.com/office/drawing/2010/main" val="0"/>
              </a:ext>
            </a:extLst>
          </a:blip>
          <a:srcRect t="26882" b="22600"/>
          <a:stretch/>
        </p:blipFill>
        <p:spPr>
          <a:xfrm>
            <a:off x="-1202541" y="2474635"/>
            <a:ext cx="5668719" cy="5091116"/>
          </a:xfrm>
          <a:prstGeom prst="rect">
            <a:avLst/>
          </a:prstGeom>
        </p:spPr>
      </p:pic>
      <p:pic>
        <p:nvPicPr>
          <p:cNvPr id="12" name="ElevenLabs_2024-07-09T10_16_37_Sarah_pre_s50_sb75_se0_b_m2">
            <a:hlinkClick r:id="" action="ppaction://media"/>
            <a:extLst>
              <a:ext uri="{FF2B5EF4-FFF2-40B4-BE49-F238E27FC236}">
                <a16:creationId xmlns:a16="http://schemas.microsoft.com/office/drawing/2014/main" id="{F930D7F6-12F0-F370-11DA-B87A940BFF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14" name="ElevenLabs_2024-07-09T10_18_38_Sarah_pre_s50_sb75_se0_b_m2">
            <a:hlinkClick r:id="" action="ppaction://media"/>
            <a:extLst>
              <a:ext uri="{FF2B5EF4-FFF2-40B4-BE49-F238E27FC236}">
                <a16:creationId xmlns:a16="http://schemas.microsoft.com/office/drawing/2014/main" id="{F6E8DFCA-9326-07A7-E650-711EEAC108E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97753" y="1987272"/>
            <a:ext cx="487363" cy="487363"/>
          </a:xfrm>
          <a:prstGeom prst="rect">
            <a:avLst/>
          </a:prstGeom>
        </p:spPr>
      </p:pic>
      <p:sp>
        <p:nvSpPr>
          <p:cNvPr id="17" name="ZoneTexte 16">
            <a:extLst>
              <a:ext uri="{FF2B5EF4-FFF2-40B4-BE49-F238E27FC236}">
                <a16:creationId xmlns:a16="http://schemas.microsoft.com/office/drawing/2014/main" id="{2B7BB555-986C-6171-768B-B090F10840F9}"/>
              </a:ext>
            </a:extLst>
          </p:cNvPr>
          <p:cNvSpPr txBox="1"/>
          <p:nvPr/>
        </p:nvSpPr>
        <p:spPr>
          <a:xfrm>
            <a:off x="214009" y="7058522"/>
            <a:ext cx="11977991" cy="5666936"/>
          </a:xfrm>
          <a:prstGeom prst="rect">
            <a:avLst/>
          </a:prstGeom>
          <a:noFill/>
        </p:spPr>
        <p:txBody>
          <a:bodyPr wrap="square">
            <a:spAutoFit/>
          </a:bodyPr>
          <a:lstStyle/>
          <a:p>
            <a:pPr algn="ctr" rtl="1">
              <a:lnSpc>
                <a:spcPct val="115000"/>
              </a:lnSpc>
              <a:spcAft>
                <a:spcPts val="1000"/>
              </a:spcAft>
            </a:pPr>
            <a:r>
              <a:rPr lang="ar-DZ" sz="10500" dirty="0">
                <a:ln>
                  <a:solidFill>
                    <a:schemeClr val="tx1"/>
                  </a:solidFill>
                </a:ln>
                <a:solidFill>
                  <a:schemeClr val="accent3">
                    <a:lumMod val="60000"/>
                    <a:lumOff val="40000"/>
                  </a:schemeClr>
                </a:solidFill>
                <a:effectLst/>
                <a:latin typeface="Changa ExtraBold" pitchFamily="2" charset="-78"/>
                <a:ea typeface="Calibri" panose="020F0502020204030204" pitchFamily="34" charset="0"/>
                <a:cs typeface="Changa ExtraBold" pitchFamily="2" charset="-78"/>
              </a:rPr>
              <a:t>المحاضرة الرابعة : استراتيجيات </a:t>
            </a:r>
            <a:r>
              <a:rPr lang="ar-DZ" sz="10500" dirty="0" err="1">
                <a:ln>
                  <a:solidFill>
                    <a:schemeClr val="tx1"/>
                  </a:solidFill>
                </a:ln>
                <a:solidFill>
                  <a:schemeClr val="accent3">
                    <a:lumMod val="60000"/>
                    <a:lumOff val="40000"/>
                  </a:schemeClr>
                </a:solidFill>
                <a:effectLst/>
                <a:latin typeface="Changa ExtraBold" pitchFamily="2" charset="-78"/>
                <a:ea typeface="Calibri" panose="020F0502020204030204" pitchFamily="34" charset="0"/>
                <a:cs typeface="Changa ExtraBold" pitchFamily="2" charset="-78"/>
              </a:rPr>
              <a:t>المقاولاتية</a:t>
            </a:r>
            <a:endParaRPr lang="fr-FR" sz="5400" dirty="0">
              <a:ln>
                <a:solidFill>
                  <a:schemeClr val="tx1"/>
                </a:solidFill>
              </a:ln>
              <a:solidFill>
                <a:schemeClr val="accent3">
                  <a:lumMod val="60000"/>
                  <a:lumOff val="40000"/>
                </a:schemeClr>
              </a:solidFill>
              <a:latin typeface="Changa ExtraBold" pitchFamily="2" charset="-78"/>
              <a:cs typeface="Changa ExtraBold" pitchFamily="2" charset="-78"/>
            </a:endParaRPr>
          </a:p>
        </p:txBody>
      </p:sp>
    </p:spTree>
    <p:extLst>
      <p:ext uri="{BB962C8B-B14F-4D97-AF65-F5344CB8AC3E}">
        <p14:creationId xmlns:p14="http://schemas.microsoft.com/office/powerpoint/2010/main" val="887755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audio>
              <p:cMediaNode vol="80000">
                <p:cTn id="8" fill="hold" display="0">
                  <p:stCondLst>
                    <p:cond delay="indefinite"/>
                  </p:stCondLst>
                  <p:endCondLst>
                    <p:cond evt="onStopAudio" delay="0">
                      <p:tgtEl>
                        <p:sldTgt/>
                      </p:tgtEl>
                    </p:cond>
                  </p:endCondLst>
                </p:cTn>
                <p:tgtEl>
                  <p:spTgt spid="1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7278094"/>
            <a:ext cx="12192001" cy="1032410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2B65408-1B58-77C2-E489-FC01EA2CBF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a:stretch/>
        </p:blipFill>
        <p:spPr bwMode="auto">
          <a:xfrm>
            <a:off x="0" y="6625"/>
            <a:ext cx="12191999" cy="696515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C2F7598-912A-2D90-BD0F-93050E2C9A40}"/>
              </a:ext>
            </a:extLst>
          </p:cNvPr>
          <p:cNvSpPr txBox="1"/>
          <p:nvPr/>
        </p:nvSpPr>
        <p:spPr>
          <a:xfrm>
            <a:off x="107003" y="655735"/>
            <a:ext cx="11977991" cy="5666936"/>
          </a:xfrm>
          <a:prstGeom prst="rect">
            <a:avLst/>
          </a:prstGeom>
          <a:noFill/>
        </p:spPr>
        <p:txBody>
          <a:bodyPr wrap="square">
            <a:spAutoFit/>
          </a:bodyPr>
          <a:lstStyle/>
          <a:p>
            <a:pPr algn="ctr" rtl="1">
              <a:lnSpc>
                <a:spcPct val="115000"/>
              </a:lnSpc>
              <a:spcAft>
                <a:spcPts val="1000"/>
              </a:spcAft>
            </a:pPr>
            <a:r>
              <a:rPr lang="ar-DZ" sz="10500" dirty="0">
                <a:ln>
                  <a:solidFill>
                    <a:schemeClr val="tx1"/>
                  </a:solidFill>
                </a:ln>
                <a:solidFill>
                  <a:schemeClr val="accent3">
                    <a:lumMod val="60000"/>
                    <a:lumOff val="40000"/>
                  </a:schemeClr>
                </a:solidFill>
                <a:effectLst/>
                <a:latin typeface="Changa ExtraBold" pitchFamily="2" charset="-78"/>
                <a:ea typeface="Calibri" panose="020F0502020204030204" pitchFamily="34" charset="0"/>
                <a:cs typeface="Changa ExtraBold" pitchFamily="2" charset="-78"/>
              </a:rPr>
              <a:t>المحاضرة الرابعة : استراتيجيات </a:t>
            </a:r>
            <a:r>
              <a:rPr lang="ar-DZ" sz="10500" dirty="0" err="1">
                <a:ln>
                  <a:solidFill>
                    <a:schemeClr val="tx1"/>
                  </a:solidFill>
                </a:ln>
                <a:solidFill>
                  <a:schemeClr val="accent3">
                    <a:lumMod val="60000"/>
                    <a:lumOff val="40000"/>
                  </a:schemeClr>
                </a:solidFill>
                <a:effectLst/>
                <a:latin typeface="Changa ExtraBold" pitchFamily="2" charset="-78"/>
                <a:ea typeface="Calibri" panose="020F0502020204030204" pitchFamily="34" charset="0"/>
                <a:cs typeface="Changa ExtraBold" pitchFamily="2" charset="-78"/>
              </a:rPr>
              <a:t>المقاولاتية</a:t>
            </a:r>
            <a:endParaRPr lang="fr-FR" sz="5400" dirty="0">
              <a:ln>
                <a:solidFill>
                  <a:schemeClr val="tx1"/>
                </a:solidFill>
              </a:ln>
              <a:solidFill>
                <a:schemeClr val="accent3">
                  <a:lumMod val="60000"/>
                  <a:lumOff val="40000"/>
                </a:schemeClr>
              </a:solidFill>
              <a:latin typeface="Changa ExtraBold" pitchFamily="2" charset="-78"/>
              <a:cs typeface="Changa ExtraBold" pitchFamily="2" charset="-78"/>
            </a:endParaRPr>
          </a:p>
        </p:txBody>
      </p:sp>
      <p:sp>
        <p:nvSpPr>
          <p:cNvPr id="7" name="ZoneTexte 6">
            <a:extLst>
              <a:ext uri="{FF2B5EF4-FFF2-40B4-BE49-F238E27FC236}">
                <a16:creationId xmlns:a16="http://schemas.microsoft.com/office/drawing/2014/main" id="{D63325C6-F616-0A33-7B29-6D0A1B87BCA5}"/>
              </a:ext>
            </a:extLst>
          </p:cNvPr>
          <p:cNvSpPr txBox="1"/>
          <p:nvPr/>
        </p:nvSpPr>
        <p:spPr>
          <a:xfrm>
            <a:off x="0" y="-875961"/>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الرابعة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استراتيجيات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A557BA0E-2832-E305-F7D1-BAC8474F4B0C}"/>
              </a:ext>
            </a:extLst>
          </p:cNvPr>
          <p:cNvSpPr txBox="1"/>
          <p:nvPr/>
        </p:nvSpPr>
        <p:spPr>
          <a:xfrm>
            <a:off x="-6747417" y="-5909310"/>
            <a:ext cx="6221226" cy="5909310"/>
          </a:xfrm>
          <a:prstGeom prst="rect">
            <a:avLst/>
          </a:prstGeom>
          <a:noFill/>
        </p:spPr>
        <p:txBody>
          <a:bodyPr wrap="square">
            <a:spAutoFit/>
          </a:bodyPr>
          <a:lstStyle/>
          <a:p>
            <a:pPr algn="just" rtl="1"/>
            <a:r>
              <a:rPr lang="ar-DZ" sz="42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يسعى المقاول من خلال تجسيد مشروعه </a:t>
            </a:r>
            <a:r>
              <a:rPr lang="ar-DZ" sz="42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a:t>
            </a:r>
            <a:r>
              <a:rPr lang="ar-DZ" sz="42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إلى تحقيق مجموعة من الأهداف وذلك على عدة مستويات، وبالتالي فهو ملزم باختيار عدة </a:t>
            </a:r>
            <a:r>
              <a:rPr lang="ar-DZ" sz="42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استراتجيات</a:t>
            </a:r>
            <a:r>
              <a:rPr lang="ar-DZ" sz="42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تتلاءم والأهداف الموضوعة، وكما أنها تساهم في ضبط القرارات التي تتخذ وفق القدرات الإمكانيات المتاحة.</a:t>
            </a:r>
          </a:p>
        </p:txBody>
      </p:sp>
      <p:pic>
        <p:nvPicPr>
          <p:cNvPr id="4" name="ElevenLabs_2024-07-09T10_45_51_Sarah_pre_s50_sb75_se0_b_m2">
            <a:hlinkClick r:id="" action="ppaction://media"/>
            <a:extLst>
              <a:ext uri="{FF2B5EF4-FFF2-40B4-BE49-F238E27FC236}">
                <a16:creationId xmlns:a16="http://schemas.microsoft.com/office/drawing/2014/main" id="{F0E730A9-C1CC-ED21-C49C-8071FFD661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4588" y="3185318"/>
            <a:ext cx="487363" cy="487363"/>
          </a:xfrm>
          <a:prstGeom prst="rect">
            <a:avLst/>
          </a:prstGeom>
        </p:spPr>
      </p:pic>
    </p:spTree>
    <p:extLst>
      <p:ext uri="{BB962C8B-B14F-4D97-AF65-F5344CB8AC3E}">
        <p14:creationId xmlns:p14="http://schemas.microsoft.com/office/powerpoint/2010/main" val="1034726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932F4BE5-961D-0357-9E3D-50BEF85D4BD4}"/>
              </a:ext>
            </a:extLst>
          </p:cNvPr>
          <p:cNvSpPr txBox="1"/>
          <p:nvPr/>
        </p:nvSpPr>
        <p:spPr>
          <a:xfrm>
            <a:off x="343350" y="7405761"/>
            <a:ext cx="11380303" cy="830997"/>
          </a:xfrm>
          <a:prstGeom prst="rect">
            <a:avLst/>
          </a:prstGeom>
          <a:noFill/>
        </p:spPr>
        <p:txBody>
          <a:bodyPr wrap="square">
            <a:spAutoFit/>
          </a:bodyPr>
          <a:lstStyle/>
          <a:p>
            <a:pPr algn="ctr" rtl="1"/>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إن المقاولاتية اليوم من أهم الحلول المقترحة للنهوض بالاقتصاديات على اختلافها واختلاف مستويات تقدمها، إذ تمثل منفذا حيويا للمبادرة الفردية التي تمثل أساس هذه المقاولاتية ومنبع الأفكار الأصلية والفريدة.</a:t>
            </a:r>
            <a:endParaRPr lang="fr-FR" sz="2400" dirty="0">
              <a:solidFill>
                <a:srgbClr val="002060"/>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921149" y="1944883"/>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2000" dirty="0">
                <a:latin typeface="Changa ExtraBold" pitchFamily="2" charset="-78"/>
                <a:cs typeface="Changa ExtraBold" pitchFamily="2" charset="-78"/>
              </a:rPr>
              <a:t>01</a:t>
            </a:r>
            <a:endParaRPr lang="fr-FR" dirty="0">
              <a:latin typeface="Changa ExtraBold" pitchFamily="2" charset="-78"/>
              <a:cs typeface="Changa ExtraBold" pitchFamily="2" charset="-78"/>
            </a:endParaRPr>
          </a:p>
        </p:txBody>
      </p:sp>
      <p:sp>
        <p:nvSpPr>
          <p:cNvPr id="1026" name="ZoneTexte 1025">
            <a:extLst>
              <a:ext uri="{FF2B5EF4-FFF2-40B4-BE49-F238E27FC236}">
                <a16:creationId xmlns:a16="http://schemas.microsoft.com/office/drawing/2014/main" id="{081B97DE-A40F-AA31-7AD3-676B92E62DC3}"/>
              </a:ext>
            </a:extLst>
          </p:cNvPr>
          <p:cNvSpPr txBox="1"/>
          <p:nvPr/>
        </p:nvSpPr>
        <p:spPr>
          <a:xfrm>
            <a:off x="6763062" y="8791144"/>
            <a:ext cx="5428938" cy="4493538"/>
          </a:xfrm>
          <a:prstGeom prst="rect">
            <a:avLst/>
          </a:prstGeom>
          <a:noFill/>
        </p:spPr>
        <p:txBody>
          <a:bodyPr wrap="square">
            <a:spAutoFit/>
          </a:bodyPr>
          <a:lstStyle/>
          <a:p>
            <a:pPr algn="just" rtl="1"/>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كغيره من المصطلحات الاقتصادية فقد عرف المصطلح تباينا في تعاريفه نتيجة اختلاف الرؤى وزوايا البحث وأهدافه، ومن بين هذه التعاريف نجد: </a:t>
            </a:r>
          </a:p>
          <a:p>
            <a:pPr marL="342900" indent="-342900" algn="just" rtl="1">
              <a:buFont typeface="Arial" panose="020B0604020202020204" pitchFamily="34" charset="0"/>
              <a:buChar char="•"/>
            </a:pPr>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وبالرغم من مختلف هذه الدراسات، لم يصبح المقاول عنصرا محوريا في التطور الاقتصادي إلا مع ظهور الأبحاث التي قام بها </a:t>
            </a:r>
            <a:r>
              <a:rPr lang="fr-FR"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J.A Schumpeter</a:t>
            </a:r>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أين لقب بأب المقاولاتية، وهذا راجع لكونه أول من تفطن لأهمية التغيير، وذلك عن طريق الاستعمال المختلف للموارد والإمكانيات المتاحة للمؤسسة، وضرورة العمل على اكتشاف واستغلال الفرص الجديدة، وإدخال تنظيمات جديدة، كما ربط وظيفة المقاول في "البحث عن التغيير والتصرف بما </a:t>
            </a:r>
            <a:r>
              <a:rPr lang="ar-DZ" sz="22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يوافقه</a:t>
            </a:r>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واستغلاله كأنه فرصة".</a:t>
            </a: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4684143" y="1904495"/>
            <a:ext cx="2757424"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مفهوم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id="{F397ED09-36AC-768B-A5B5-B3BC793706B1}"/>
              </a:ext>
            </a:extLst>
          </p:cNvPr>
          <p:cNvSpPr txBox="1"/>
          <p:nvPr/>
        </p:nvSpPr>
        <p:spPr>
          <a:xfrm>
            <a:off x="216347" y="-5104707"/>
            <a:ext cx="5428938" cy="3400931"/>
          </a:xfrm>
          <a:prstGeom prst="rect">
            <a:avLst/>
          </a:prstGeom>
          <a:noFill/>
        </p:spPr>
        <p:txBody>
          <a:bodyPr wrap="square">
            <a:spAutoFit/>
          </a:bodyPr>
          <a:lstStyle/>
          <a:p>
            <a:pPr algn="just" rtl="1"/>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كما عرفها </a:t>
            </a:r>
            <a:r>
              <a:rPr lang="fr-FR" sz="215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r>
              <a:rPr lang="fr-FR"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Allain Fayolle)</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على أنها حالة خاصة يتم من خلالها خلق ثروات اقتصادية واجتماعية لها خصائص تتصف بعدم </a:t>
            </a:r>
            <a:r>
              <a:rPr lang="ar-DZ"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الأكادة</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أي تواجد الخطر والتي تدمج فيها أفرادا ينبغي أن تكون لهم </a:t>
            </a:r>
            <a:r>
              <a:rPr lang="ar-DZ"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سلوكات</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ذات قاعدة تتخصص بتقبل التغيير وأخطار مشتركة والأخذ بالمبادرة والتدخل الفردي. </a:t>
            </a:r>
          </a:p>
          <a:p>
            <a:pPr algn="just" rtl="1"/>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ويعبر عنها كل من (</a:t>
            </a:r>
            <a:r>
              <a:rPr lang="fr-FR"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fillis</a:t>
            </a:r>
            <a:r>
              <a:rPr lang="fr-FR"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et </a:t>
            </a:r>
            <a:r>
              <a:rPr lang="fr-FR"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rentshler</a:t>
            </a:r>
            <a:r>
              <a:rPr lang="fr-FR"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بمصطلح الريادة التي تعرف على أنها: عملية خلق قيمة مضافة للمؤسسات والمجتمعات من خلال الجمع بين مجموعات فريدة من الموارد العامة والخاصة لاستغلال الفرص الاقتصادية، الاجتماعية والثقافية في البيئة المتغيرة. </a:t>
            </a:r>
          </a:p>
        </p:txBody>
      </p:sp>
      <p:sp>
        <p:nvSpPr>
          <p:cNvPr id="1039" name="ZoneTexte 1038">
            <a:extLst>
              <a:ext uri="{FF2B5EF4-FFF2-40B4-BE49-F238E27FC236}">
                <a16:creationId xmlns:a16="http://schemas.microsoft.com/office/drawing/2014/main" id="{4117C710-8F66-3026-F039-2EFC065EB721}"/>
              </a:ext>
            </a:extLst>
          </p:cNvPr>
          <p:cNvSpPr txBox="1"/>
          <p:nvPr/>
        </p:nvSpPr>
        <p:spPr>
          <a:xfrm>
            <a:off x="2194353" y="985769"/>
            <a:ext cx="8182298" cy="461665"/>
          </a:xfrm>
          <a:prstGeom prst="rect">
            <a:avLst/>
          </a:prstGeom>
          <a:noFill/>
        </p:spPr>
        <p:txBody>
          <a:bodyPr wrap="square">
            <a:spAutoFit/>
          </a:bodyPr>
          <a:lstStyle/>
          <a:p>
            <a:pPr algn="ctr" rtl="1"/>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ومن خلال التعريفين السابقين يتضح أن </a:t>
            </a:r>
            <a:r>
              <a:rPr lang="ar-DZ" sz="24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للمقاولاتية</a:t>
            </a:r>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ثلاثة أبعاد وهي: </a:t>
            </a:r>
          </a:p>
        </p:txBody>
      </p:sp>
      <p:sp>
        <p:nvSpPr>
          <p:cNvPr id="18" name="Rectangle : avec coins arrondis en haut 17">
            <a:extLst>
              <a:ext uri="{FF2B5EF4-FFF2-40B4-BE49-F238E27FC236}">
                <a16:creationId xmlns:a16="http://schemas.microsoft.com/office/drawing/2014/main" id="{1D5891C1-CE50-AD4C-EEF3-57F100B6A670}"/>
              </a:ext>
            </a:extLst>
          </p:cNvPr>
          <p:cNvSpPr/>
          <p:nvPr/>
        </p:nvSpPr>
        <p:spPr>
          <a:xfrm>
            <a:off x="8186469" y="1528265"/>
            <a:ext cx="3622352" cy="2364326"/>
          </a:xfrm>
          <a:prstGeom prst="round2SameRect">
            <a:avLst/>
          </a:prstGeom>
          <a:solidFill>
            <a:srgbClr val="FFC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 forme 18">
            <a:extLst>
              <a:ext uri="{FF2B5EF4-FFF2-40B4-BE49-F238E27FC236}">
                <a16:creationId xmlns:a16="http://schemas.microsoft.com/office/drawing/2014/main" id="{9ED374EA-99BB-6756-90C5-298F6DFD5C36}"/>
              </a:ext>
            </a:extLst>
          </p:cNvPr>
          <p:cNvSpPr/>
          <p:nvPr/>
        </p:nvSpPr>
        <p:spPr>
          <a:xfrm rot="10800000">
            <a:off x="8186471" y="2220044"/>
            <a:ext cx="3622351" cy="4309607"/>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0" name="ZoneTexte 19">
            <a:extLst>
              <a:ext uri="{FF2B5EF4-FFF2-40B4-BE49-F238E27FC236}">
                <a16:creationId xmlns:a16="http://schemas.microsoft.com/office/drawing/2014/main" id="{5CA0A585-AC81-3607-432B-BF7EAE6DBB08}"/>
              </a:ext>
            </a:extLst>
          </p:cNvPr>
          <p:cNvSpPr txBox="1"/>
          <p:nvPr/>
        </p:nvSpPr>
        <p:spPr>
          <a:xfrm>
            <a:off x="8169751" y="1368453"/>
            <a:ext cx="3608705" cy="938719"/>
          </a:xfrm>
          <a:prstGeom prst="rect">
            <a:avLst/>
          </a:prstGeom>
          <a:noFill/>
        </p:spPr>
        <p:txBody>
          <a:bodyPr wrap="square" rtlCol="0">
            <a:spAutoFit/>
          </a:bodyPr>
          <a:lstStyle/>
          <a:p>
            <a:pPr algn="ctr" rtl="1">
              <a:lnSpc>
                <a:spcPct val="150000"/>
              </a:lnSpc>
            </a:pPr>
            <a:r>
              <a:rPr lang="ar-DZ" sz="4000" dirty="0">
                <a:latin typeface="Aljazeera" panose="02000000000000000000" pitchFamily="2" charset="-78"/>
                <a:ea typeface="Calibri" panose="020F0502020204030204" pitchFamily="34" charset="0"/>
                <a:cs typeface="Aljazeera" panose="02000000000000000000" pitchFamily="2" charset="-78"/>
              </a:rPr>
              <a:t>الإبداع</a:t>
            </a:r>
            <a:endParaRPr lang="ar-DZ" sz="40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21" name="ZoneTexte 20">
            <a:extLst>
              <a:ext uri="{FF2B5EF4-FFF2-40B4-BE49-F238E27FC236}">
                <a16:creationId xmlns:a16="http://schemas.microsoft.com/office/drawing/2014/main" id="{614C5DAE-4007-906F-D1DF-472D065952B0}"/>
              </a:ext>
            </a:extLst>
          </p:cNvPr>
          <p:cNvSpPr txBox="1"/>
          <p:nvPr/>
        </p:nvSpPr>
        <p:spPr>
          <a:xfrm>
            <a:off x="8156102" y="3967084"/>
            <a:ext cx="3622352" cy="727122"/>
          </a:xfrm>
          <a:prstGeom prst="rect">
            <a:avLst/>
          </a:prstGeom>
          <a:noFill/>
        </p:spPr>
        <p:txBody>
          <a:bodyPr wrap="square" rtlCol="0">
            <a:spAutoFit/>
          </a:bodyPr>
          <a:lstStyle/>
          <a:p>
            <a:pPr algn="ctr" rtl="1">
              <a:lnSpc>
                <a:spcPct val="150000"/>
              </a:lnSpc>
            </a:pPr>
            <a:r>
              <a:rPr lang="ar-DZ" sz="3000" dirty="0">
                <a:latin typeface="Aljazeera" panose="02000000000000000000" pitchFamily="2" charset="-78"/>
                <a:ea typeface="Calibri" panose="020F0502020204030204" pitchFamily="34" charset="0"/>
                <a:cs typeface="Aljazeera" panose="02000000000000000000" pitchFamily="2" charset="-78"/>
              </a:rPr>
              <a:t>البحث عن فرص جديدة</a:t>
            </a:r>
            <a:endParaRPr lang="fr-FR" sz="3000" dirty="0">
              <a:latin typeface="Aljazeera" panose="02000000000000000000" pitchFamily="2" charset="-78"/>
              <a:cs typeface="Aljazeera" panose="02000000000000000000" pitchFamily="2" charset="-78"/>
            </a:endParaRPr>
          </a:p>
        </p:txBody>
      </p:sp>
      <p:sp>
        <p:nvSpPr>
          <p:cNvPr id="22" name="Rectangle : avec coins arrondis en haut 21">
            <a:extLst>
              <a:ext uri="{FF2B5EF4-FFF2-40B4-BE49-F238E27FC236}">
                <a16:creationId xmlns:a16="http://schemas.microsoft.com/office/drawing/2014/main" id="{9D57F3D5-20D1-1346-69F8-52F6E13E0B43}"/>
              </a:ext>
            </a:extLst>
          </p:cNvPr>
          <p:cNvSpPr/>
          <p:nvPr/>
        </p:nvSpPr>
        <p:spPr>
          <a:xfrm>
            <a:off x="4291647" y="1487283"/>
            <a:ext cx="3622352" cy="2364326"/>
          </a:xfrm>
          <a:prstGeom prst="round2SameRect">
            <a:avLst/>
          </a:prstGeom>
          <a:solidFill>
            <a:srgbClr val="FFC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id="{79EF3945-BD50-5973-D88F-445AC96FD382}"/>
              </a:ext>
            </a:extLst>
          </p:cNvPr>
          <p:cNvSpPr/>
          <p:nvPr/>
        </p:nvSpPr>
        <p:spPr>
          <a:xfrm rot="10800000">
            <a:off x="4291649" y="2179062"/>
            <a:ext cx="3622351" cy="4309607"/>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4" name="ZoneTexte 23">
            <a:extLst>
              <a:ext uri="{FF2B5EF4-FFF2-40B4-BE49-F238E27FC236}">
                <a16:creationId xmlns:a16="http://schemas.microsoft.com/office/drawing/2014/main" id="{B4D886B9-0DED-A157-339A-4A25FEC92522}"/>
              </a:ext>
            </a:extLst>
          </p:cNvPr>
          <p:cNvSpPr txBox="1"/>
          <p:nvPr/>
        </p:nvSpPr>
        <p:spPr>
          <a:xfrm>
            <a:off x="4274929" y="1327471"/>
            <a:ext cx="3608705" cy="854080"/>
          </a:xfrm>
          <a:prstGeom prst="rect">
            <a:avLst/>
          </a:prstGeom>
          <a:noFill/>
        </p:spPr>
        <p:txBody>
          <a:bodyPr wrap="square" rtlCol="0">
            <a:spAutoFit/>
          </a:bodyPr>
          <a:lstStyle/>
          <a:p>
            <a:pPr algn="ctr" rtl="1">
              <a:lnSpc>
                <a:spcPct val="150000"/>
              </a:lnSpc>
            </a:pPr>
            <a:r>
              <a:rPr lang="ar-DZ" sz="3600" dirty="0" err="1">
                <a:latin typeface="Aljazeera" panose="02000000000000000000" pitchFamily="2" charset="-78"/>
                <a:ea typeface="Calibri" panose="020F0502020204030204" pitchFamily="34" charset="0"/>
                <a:cs typeface="Aljazeera" panose="02000000000000000000" pitchFamily="2" charset="-78"/>
              </a:rPr>
              <a:t>الإستباقية</a:t>
            </a:r>
            <a:r>
              <a:rPr lang="ar-DZ" sz="3600" dirty="0">
                <a:latin typeface="Aljazeera" panose="02000000000000000000" pitchFamily="2" charset="-78"/>
                <a:ea typeface="Calibri" panose="020F0502020204030204" pitchFamily="34" charset="0"/>
                <a:cs typeface="Aljazeera" panose="02000000000000000000" pitchFamily="2" charset="-78"/>
              </a:rPr>
              <a:t> أو المبادرة</a:t>
            </a:r>
            <a:endParaRPr lang="ar-DZ" sz="36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25" name="ZoneTexte 24">
            <a:extLst>
              <a:ext uri="{FF2B5EF4-FFF2-40B4-BE49-F238E27FC236}">
                <a16:creationId xmlns:a16="http://schemas.microsoft.com/office/drawing/2014/main" id="{4DC950E6-55D9-1324-9202-27864FC7326E}"/>
              </a:ext>
            </a:extLst>
          </p:cNvPr>
          <p:cNvSpPr txBox="1"/>
          <p:nvPr/>
        </p:nvSpPr>
        <p:spPr>
          <a:xfrm>
            <a:off x="4268105" y="3318789"/>
            <a:ext cx="3622352" cy="2112117"/>
          </a:xfrm>
          <a:prstGeom prst="rect">
            <a:avLst/>
          </a:prstGeom>
          <a:noFill/>
        </p:spPr>
        <p:txBody>
          <a:bodyPr wrap="square" rtlCol="0">
            <a:spAutoFit/>
          </a:bodyPr>
          <a:lstStyle/>
          <a:p>
            <a:pPr algn="ctr" rtl="1">
              <a:lnSpc>
                <a:spcPct val="150000"/>
              </a:lnSpc>
            </a:pPr>
            <a:r>
              <a:rPr lang="ar-DZ" sz="3000" dirty="0">
                <a:latin typeface="Aljazeera" panose="02000000000000000000" pitchFamily="2" charset="-78"/>
                <a:ea typeface="Calibri" panose="020F0502020204030204" pitchFamily="34" charset="0"/>
                <a:cs typeface="Aljazeera" panose="02000000000000000000" pitchFamily="2" charset="-78"/>
              </a:rPr>
              <a:t>تتعلق بعمل الأشياء من خلال المثابرة، والقدرة على التكيف</a:t>
            </a:r>
            <a:endParaRPr lang="fr-FR" sz="3000" dirty="0">
              <a:latin typeface="Aljazeera" panose="02000000000000000000" pitchFamily="2" charset="-78"/>
              <a:cs typeface="Aljazeera" panose="02000000000000000000" pitchFamily="2" charset="-78"/>
            </a:endParaRPr>
          </a:p>
        </p:txBody>
      </p:sp>
      <p:sp>
        <p:nvSpPr>
          <p:cNvPr id="26" name="Rectangle : avec coins arrondis en haut 25">
            <a:extLst>
              <a:ext uri="{FF2B5EF4-FFF2-40B4-BE49-F238E27FC236}">
                <a16:creationId xmlns:a16="http://schemas.microsoft.com/office/drawing/2014/main" id="{C2E62A6D-1124-93D7-EAA9-9D113168BADD}"/>
              </a:ext>
            </a:extLst>
          </p:cNvPr>
          <p:cNvSpPr/>
          <p:nvPr/>
        </p:nvSpPr>
        <p:spPr>
          <a:xfrm>
            <a:off x="413545" y="1487283"/>
            <a:ext cx="3622352" cy="2364326"/>
          </a:xfrm>
          <a:prstGeom prst="round2SameRect">
            <a:avLst/>
          </a:prstGeom>
          <a:solidFill>
            <a:srgbClr val="FFC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 forme 26">
            <a:extLst>
              <a:ext uri="{FF2B5EF4-FFF2-40B4-BE49-F238E27FC236}">
                <a16:creationId xmlns:a16="http://schemas.microsoft.com/office/drawing/2014/main" id="{FBD4907E-AD50-E04C-CA09-77671DEFDBA1}"/>
              </a:ext>
            </a:extLst>
          </p:cNvPr>
          <p:cNvSpPr/>
          <p:nvPr/>
        </p:nvSpPr>
        <p:spPr>
          <a:xfrm rot="10800000">
            <a:off x="413547" y="2179062"/>
            <a:ext cx="3622351" cy="4309607"/>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8" name="ZoneTexte 27">
            <a:extLst>
              <a:ext uri="{FF2B5EF4-FFF2-40B4-BE49-F238E27FC236}">
                <a16:creationId xmlns:a16="http://schemas.microsoft.com/office/drawing/2014/main" id="{26AE0A35-12CB-8C67-ACB9-96F0A3ED4DF0}"/>
              </a:ext>
            </a:extLst>
          </p:cNvPr>
          <p:cNvSpPr txBox="1"/>
          <p:nvPr/>
        </p:nvSpPr>
        <p:spPr>
          <a:xfrm>
            <a:off x="396827" y="1327471"/>
            <a:ext cx="3608705" cy="938719"/>
          </a:xfrm>
          <a:prstGeom prst="rect">
            <a:avLst/>
          </a:prstGeom>
          <a:noFill/>
        </p:spPr>
        <p:txBody>
          <a:bodyPr wrap="square" rtlCol="0">
            <a:spAutoFit/>
          </a:bodyPr>
          <a:lstStyle/>
          <a:p>
            <a:pPr algn="ctr" rtl="1">
              <a:lnSpc>
                <a:spcPct val="150000"/>
              </a:lnSpc>
            </a:pPr>
            <a:r>
              <a:rPr lang="ar-DZ" sz="4000" dirty="0">
                <a:latin typeface="Aljazeera" panose="02000000000000000000" pitchFamily="2" charset="-78"/>
                <a:ea typeface="Calibri" panose="020F0502020204030204" pitchFamily="34" charset="0"/>
                <a:cs typeface="Aljazeera" panose="02000000000000000000" pitchFamily="2" charset="-78"/>
              </a:rPr>
              <a:t>المخاطرة</a:t>
            </a:r>
            <a:endParaRPr lang="ar-DZ" sz="40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29" name="ZoneTexte 28">
            <a:extLst>
              <a:ext uri="{FF2B5EF4-FFF2-40B4-BE49-F238E27FC236}">
                <a16:creationId xmlns:a16="http://schemas.microsoft.com/office/drawing/2014/main" id="{EFEBFEBA-70AF-DF8C-247F-388123B0D21B}"/>
              </a:ext>
            </a:extLst>
          </p:cNvPr>
          <p:cNvSpPr txBox="1"/>
          <p:nvPr/>
        </p:nvSpPr>
        <p:spPr>
          <a:xfrm>
            <a:off x="396827" y="3277806"/>
            <a:ext cx="3622352" cy="2112117"/>
          </a:xfrm>
          <a:prstGeom prst="rect">
            <a:avLst/>
          </a:prstGeom>
          <a:noFill/>
        </p:spPr>
        <p:txBody>
          <a:bodyPr wrap="square" rtlCol="0">
            <a:spAutoFit/>
          </a:bodyPr>
          <a:lstStyle/>
          <a:p>
            <a:pPr algn="ctr" rtl="1">
              <a:lnSpc>
                <a:spcPct val="150000"/>
              </a:lnSpc>
            </a:pPr>
            <a:r>
              <a:rPr lang="ar-DZ" sz="3000" dirty="0">
                <a:latin typeface="Aljazeera" panose="02000000000000000000" pitchFamily="2" charset="-78"/>
                <a:ea typeface="Calibri" panose="020F0502020204030204" pitchFamily="34" charset="0"/>
                <a:cs typeface="Aljazeera" panose="02000000000000000000" pitchFamily="2" charset="-78"/>
              </a:rPr>
              <a:t>استثمار فرصة موجودة مع تحمل المسؤولية عن الفشل وتكلفته</a:t>
            </a:r>
            <a:endParaRPr lang="fr-FR" sz="3000" dirty="0">
              <a:latin typeface="Aljazeera" panose="02000000000000000000" pitchFamily="2" charset="-78"/>
              <a:cs typeface="Aljazeera" panose="02000000000000000000" pitchFamily="2" charset="-78"/>
            </a:endParaRPr>
          </a:p>
        </p:txBody>
      </p:sp>
      <p:pic>
        <p:nvPicPr>
          <p:cNvPr id="3" name="ElevenLabs_2024-07-07T23_57_21_Sarah_pre_s50_sb75_se0_b_m2">
            <a:hlinkClick r:id="" action="ppaction://media"/>
            <a:extLst>
              <a:ext uri="{FF2B5EF4-FFF2-40B4-BE49-F238E27FC236}">
                <a16:creationId xmlns:a16="http://schemas.microsoft.com/office/drawing/2014/main" id="{AA90E247-54F3-C817-3927-8E5E08C5C4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62891" y="3405228"/>
            <a:ext cx="487363" cy="487363"/>
          </a:xfrm>
          <a:prstGeom prst="rect">
            <a:avLst/>
          </a:prstGeom>
        </p:spPr>
      </p:pic>
    </p:spTree>
    <p:extLst>
      <p:ext uri="{BB962C8B-B14F-4D97-AF65-F5344CB8AC3E}">
        <p14:creationId xmlns:p14="http://schemas.microsoft.com/office/powerpoint/2010/main" val="2072047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07"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anim calcmode="lin" valueType="num">
                                      <p:cBhvr>
                                        <p:cTn id="10" dur="1000" fill="hold"/>
                                        <p:tgtEl>
                                          <p:spTgt spid="18"/>
                                        </p:tgtEl>
                                        <p:attrNameLst>
                                          <p:attrName>ppt_x</p:attrName>
                                        </p:attrNameLst>
                                      </p:cBhvr>
                                      <p:tavLst>
                                        <p:tav tm="0">
                                          <p:val>
                                            <p:strVal val="#ppt_x"/>
                                          </p:val>
                                        </p:tav>
                                        <p:tav tm="100000">
                                          <p:val>
                                            <p:strVal val="#ppt_x"/>
                                          </p:val>
                                        </p:tav>
                                      </p:tavLst>
                                    </p:anim>
                                    <p:anim calcmode="lin" valueType="num">
                                      <p:cBhvr>
                                        <p:cTn id="11" dur="1000" fill="hold"/>
                                        <p:tgtEl>
                                          <p:spTgt spid="18"/>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remove" display="0">
                  <p:stCondLst>
                    <p:cond delay="indefinite"/>
                  </p:stCondLst>
                  <p:endCondLst>
                    <p:cond evt="onStopAudio" delay="0">
                      <p:tgtEl>
                        <p:sldTgt/>
                      </p:tgtEl>
                    </p:cond>
                  </p:endCondLst>
                </p:cTn>
                <p:tgtEl>
                  <p:spTgt spid="3"/>
                </p:tgtEl>
              </p:cMediaNode>
            </p:audio>
          </p:childTnLst>
        </p:cTn>
      </p:par>
    </p:tnLst>
    <p:bldLst>
      <p:bldP spid="18" grpId="0" animBg="1"/>
      <p:bldP spid="20" grpId="0"/>
      <p:bldP spid="21" grpId="0"/>
      <p:bldP spid="22" grpId="0" animBg="1"/>
      <p:bldP spid="24" grpId="0"/>
      <p:bldP spid="25" grpId="0"/>
      <p:bldP spid="26" grpId="0" animBg="1"/>
      <p:bldP spid="28"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الرابعة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استراتيجيات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5F3D42E8-8FE4-15DB-61D4-15FC85A46DA3}"/>
              </a:ext>
            </a:extLst>
          </p:cNvPr>
          <p:cNvSpPr txBox="1"/>
          <p:nvPr/>
        </p:nvSpPr>
        <p:spPr>
          <a:xfrm>
            <a:off x="5822066" y="1115414"/>
            <a:ext cx="6221226" cy="5909310"/>
          </a:xfrm>
          <a:prstGeom prst="rect">
            <a:avLst/>
          </a:prstGeom>
          <a:noFill/>
        </p:spPr>
        <p:txBody>
          <a:bodyPr wrap="square">
            <a:spAutoFit/>
          </a:bodyPr>
          <a:lstStyle/>
          <a:p>
            <a:pPr algn="just" rtl="1"/>
            <a:r>
              <a:rPr lang="ar-DZ" sz="42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يسعى المقاول من خلال تجسيد مشروعه </a:t>
            </a:r>
            <a:r>
              <a:rPr lang="ar-DZ" sz="42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a:t>
            </a:r>
            <a:r>
              <a:rPr lang="ar-DZ" sz="42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إلى تحقيق مجموعة من الأهداف وذلك على عدة مستويات، وبالتالي فهو ملزم باختيار عدة استراتيجيات تتلاءم والأهداف الموضوعة، وكما أنها تساهم في ضبط القرارات التي تتخذ وفق القدرات الإمكانيات المتاحة.</a:t>
            </a:r>
          </a:p>
        </p:txBody>
      </p:sp>
      <p:pic>
        <p:nvPicPr>
          <p:cNvPr id="8" name="Image 7">
            <a:extLst>
              <a:ext uri="{FF2B5EF4-FFF2-40B4-BE49-F238E27FC236}">
                <a16:creationId xmlns:a16="http://schemas.microsoft.com/office/drawing/2014/main" id="{CA94578F-9950-7AC0-FA97-7C525BC8E4F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t="26748" b="19628"/>
          <a:stretch/>
        </p:blipFill>
        <p:spPr>
          <a:xfrm>
            <a:off x="47369" y="742679"/>
            <a:ext cx="6450745" cy="6149502"/>
          </a:xfrm>
          <a:prstGeom prst="rect">
            <a:avLst/>
          </a:prstGeom>
          <a:effectLst>
            <a:outerShdw blurRad="50800" dist="38100" dir="18900000" algn="bl" rotWithShape="0">
              <a:prstClr val="black">
                <a:alpha val="40000"/>
              </a:prstClr>
            </a:outerShdw>
          </a:effectLst>
        </p:spPr>
      </p:pic>
      <p:sp>
        <p:nvSpPr>
          <p:cNvPr id="3" name="ZoneTexte 2">
            <a:extLst>
              <a:ext uri="{FF2B5EF4-FFF2-40B4-BE49-F238E27FC236}">
                <a16:creationId xmlns:a16="http://schemas.microsoft.com/office/drawing/2014/main" id="{ABEA4D6C-7107-01E0-BDE6-4E609706714E}"/>
              </a:ext>
            </a:extLst>
          </p:cNvPr>
          <p:cNvSpPr txBox="1"/>
          <p:nvPr/>
        </p:nvSpPr>
        <p:spPr>
          <a:xfrm>
            <a:off x="5872224" y="7174475"/>
            <a:ext cx="6319776" cy="4524315"/>
          </a:xfrm>
          <a:prstGeom prst="rect">
            <a:avLst/>
          </a:prstGeom>
          <a:noFill/>
        </p:spPr>
        <p:txBody>
          <a:bodyPr wrap="square">
            <a:spAutoFit/>
          </a:bodyPr>
          <a:lstStyle/>
          <a:p>
            <a:pPr algn="ctr" rtl="1"/>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1. مفهوم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استراتجيات</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96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4" name="ElevenLabs_2024-07-09T10_46_32_Sarah_pre_s50_sb75_se0_b_m2">
            <a:hlinkClick r:id="" action="ppaction://media"/>
            <a:extLst>
              <a:ext uri="{FF2B5EF4-FFF2-40B4-BE49-F238E27FC236}">
                <a16:creationId xmlns:a16="http://schemas.microsoft.com/office/drawing/2014/main" id="{7F8DC9B6-CAB3-6689-BC64-9398BC5F85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0603" y="2260397"/>
            <a:ext cx="487363" cy="487363"/>
          </a:xfrm>
          <a:prstGeom prst="rect">
            <a:avLst/>
          </a:prstGeom>
        </p:spPr>
      </p:pic>
    </p:spTree>
    <p:extLst>
      <p:ext uri="{BB962C8B-B14F-4D97-AF65-F5344CB8AC3E}">
        <p14:creationId xmlns:p14="http://schemas.microsoft.com/office/powerpoint/2010/main" val="514690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الرابعة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استراتيجيات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CA651336-F603-D172-0E19-4A71977E31D6}"/>
              </a:ext>
            </a:extLst>
          </p:cNvPr>
          <p:cNvSpPr txBox="1"/>
          <p:nvPr/>
        </p:nvSpPr>
        <p:spPr>
          <a:xfrm>
            <a:off x="5824855" y="1555272"/>
            <a:ext cx="6319776" cy="4524315"/>
          </a:xfrm>
          <a:prstGeom prst="rect">
            <a:avLst/>
          </a:prstGeom>
          <a:noFill/>
        </p:spPr>
        <p:txBody>
          <a:bodyPr wrap="square">
            <a:spAutoFit/>
          </a:bodyPr>
          <a:lstStyle/>
          <a:p>
            <a:pPr algn="ctr" rtl="1"/>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1. مفهوم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استراتجيات</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96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5F3D42E8-8FE4-15DB-61D4-15FC85A46DA3}"/>
              </a:ext>
            </a:extLst>
          </p:cNvPr>
          <p:cNvSpPr txBox="1"/>
          <p:nvPr/>
        </p:nvSpPr>
        <p:spPr>
          <a:xfrm>
            <a:off x="13326382" y="-5070664"/>
            <a:ext cx="7317196" cy="6001643"/>
          </a:xfrm>
          <a:prstGeom prst="rect">
            <a:avLst/>
          </a:prstGeom>
          <a:noFill/>
        </p:spPr>
        <p:txBody>
          <a:bodyPr wrap="square">
            <a:spAutoFit/>
          </a:bodyPr>
          <a:lstStyle/>
          <a:p>
            <a:pPr algn="just" rtl="1"/>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يسعى المقاول من خلال تجسيد مشروعه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إلى تحقيق مجموعة من الأهداف وذلك على عدة مستويات، وبالتالي فهو ملزم باختيار عدة </a:t>
            </a:r>
            <a:r>
              <a:rPr lang="ar-DZ" sz="48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استراتجيات</a:t>
            </a:r>
            <a:r>
              <a:rPr lang="ar-DZ" sz="48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تتلاءم والأهداف الموضوعة، وكما أنها تساهم في ضبط القرارات التي تتخذ وفق القدرات الإمكانيات المتاحة.</a:t>
            </a:r>
          </a:p>
        </p:txBody>
      </p:sp>
      <p:pic>
        <p:nvPicPr>
          <p:cNvPr id="8" name="Image 7">
            <a:extLst>
              <a:ext uri="{FF2B5EF4-FFF2-40B4-BE49-F238E27FC236}">
                <a16:creationId xmlns:a16="http://schemas.microsoft.com/office/drawing/2014/main" id="{CA94578F-9950-7AC0-FA97-7C525BC8E4F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t="26748" b="19628"/>
          <a:stretch/>
        </p:blipFill>
        <p:spPr>
          <a:xfrm>
            <a:off x="47369" y="742679"/>
            <a:ext cx="6450745" cy="6149502"/>
          </a:xfrm>
          <a:prstGeom prst="rect">
            <a:avLst/>
          </a:prstGeom>
          <a:effectLst>
            <a:outerShdw blurRad="50800" dist="38100" dir="18900000" algn="bl" rotWithShape="0">
              <a:prstClr val="black">
                <a:alpha val="40000"/>
              </a:prstClr>
            </a:outerShdw>
          </a:effectLst>
        </p:spPr>
      </p:pic>
      <p:sp>
        <p:nvSpPr>
          <p:cNvPr id="3" name="ZoneTexte 2">
            <a:extLst>
              <a:ext uri="{FF2B5EF4-FFF2-40B4-BE49-F238E27FC236}">
                <a16:creationId xmlns:a16="http://schemas.microsoft.com/office/drawing/2014/main" id="{82892D5F-589B-1C26-F600-27CCBF74C345}"/>
              </a:ext>
            </a:extLst>
          </p:cNvPr>
          <p:cNvSpPr txBox="1"/>
          <p:nvPr/>
        </p:nvSpPr>
        <p:spPr>
          <a:xfrm>
            <a:off x="2823204" y="7178843"/>
            <a:ext cx="7349820" cy="2985433"/>
          </a:xfrm>
          <a:prstGeom prst="rect">
            <a:avLst/>
          </a:prstGeom>
          <a:noFill/>
        </p:spPr>
        <p:txBody>
          <a:bodyPr wrap="square">
            <a:spAutoFit/>
          </a:bodyPr>
          <a:lstStyle/>
          <a:p>
            <a:pPr algn="ctr" rtl="1">
              <a:lnSpc>
                <a:spcPct val="150000"/>
              </a:lnSpc>
            </a:pPr>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العديد من المفاهيم التي تم صياغتها وفق زوايا معينة، لكنها تشير في مجملها إلى أخذ موقع مناسب للمقاولة في ظل البيئة التي تنشط بها. ومن بين هذه المفاهيم نجد:</a:t>
            </a:r>
            <a:endParaRPr lang="fr-FR" sz="3200" dirty="0">
              <a:solidFill>
                <a:srgbClr val="002060"/>
              </a:solidFill>
              <a:latin typeface="Aljazeera" panose="02000000000000000000" pitchFamily="2" charset="-78"/>
              <a:cs typeface="Aljazeera" panose="02000000000000000000" pitchFamily="2" charset="-78"/>
            </a:endParaRPr>
          </a:p>
        </p:txBody>
      </p:sp>
      <p:pic>
        <p:nvPicPr>
          <p:cNvPr id="5" name="ElevenLabs_2024-07-09T10_47_45_Sarah_pre_s50_sb75_se0_b_m2">
            <a:hlinkClick r:id="" action="ppaction://media"/>
            <a:extLst>
              <a:ext uri="{FF2B5EF4-FFF2-40B4-BE49-F238E27FC236}">
                <a16:creationId xmlns:a16="http://schemas.microsoft.com/office/drawing/2014/main" id="{7D0EEA89-2E23-87AC-15BC-DBA33186F6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30532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الرابعة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استراتيجيات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CA651336-F603-D172-0E19-4A71977E31D6}"/>
              </a:ext>
            </a:extLst>
          </p:cNvPr>
          <p:cNvSpPr txBox="1"/>
          <p:nvPr/>
        </p:nvSpPr>
        <p:spPr>
          <a:xfrm>
            <a:off x="12647685" y="-4524315"/>
            <a:ext cx="6319776" cy="4524315"/>
          </a:xfrm>
          <a:prstGeom prst="rect">
            <a:avLst/>
          </a:prstGeom>
          <a:noFill/>
        </p:spPr>
        <p:txBody>
          <a:bodyPr wrap="square">
            <a:spAutoFit/>
          </a:bodyPr>
          <a:lstStyle/>
          <a:p>
            <a:pPr algn="ctr" rtl="1"/>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1. مفهوم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استراتجيات</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9600" dirty="0">
              <a:solidFill>
                <a:srgbClr val="002060"/>
              </a:solidFill>
              <a:effectLst>
                <a:reflection blurRad="6350" stA="55000" endA="300" endPos="45500" dir="5400000" sy="-100000" algn="bl" rotWithShape="0"/>
              </a:effectLst>
              <a:latin typeface="Aljazeera" panose="02000000000000000000" pitchFamily="2" charset="-78"/>
              <a:cs typeface="Aljazeera" panose="02000000000000000000" pitchFamily="2" charset="-78"/>
            </a:endParaRPr>
          </a:p>
        </p:txBody>
      </p:sp>
      <p:pic>
        <p:nvPicPr>
          <p:cNvPr id="8" name="Image 7">
            <a:extLst>
              <a:ext uri="{FF2B5EF4-FFF2-40B4-BE49-F238E27FC236}">
                <a16:creationId xmlns:a16="http://schemas.microsoft.com/office/drawing/2014/main" id="{CA94578F-9950-7AC0-FA97-7C525BC8E4F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t="26748" b="19628"/>
          <a:stretch/>
        </p:blipFill>
        <p:spPr>
          <a:xfrm>
            <a:off x="-6450745" y="7143479"/>
            <a:ext cx="6450745" cy="6149502"/>
          </a:xfrm>
          <a:prstGeom prst="rect">
            <a:avLst/>
          </a:prstGeom>
          <a:effectLst>
            <a:outerShdw blurRad="50800" dist="38100" dir="18900000" algn="bl" rotWithShape="0">
              <a:prstClr val="black">
                <a:alpha val="40000"/>
              </a:prstClr>
            </a:outerShdw>
          </a:effectLst>
        </p:spPr>
      </p:pic>
      <p:sp>
        <p:nvSpPr>
          <p:cNvPr id="5" name="ZoneTexte 4">
            <a:extLst>
              <a:ext uri="{FF2B5EF4-FFF2-40B4-BE49-F238E27FC236}">
                <a16:creationId xmlns:a16="http://schemas.microsoft.com/office/drawing/2014/main" id="{DEE01C1E-7FF5-C413-0169-4ED0457DEC6C}"/>
              </a:ext>
            </a:extLst>
          </p:cNvPr>
          <p:cNvSpPr txBox="1"/>
          <p:nvPr/>
        </p:nvSpPr>
        <p:spPr>
          <a:xfrm>
            <a:off x="2421089" y="1936283"/>
            <a:ext cx="7349820" cy="2985433"/>
          </a:xfrm>
          <a:prstGeom prst="rect">
            <a:avLst/>
          </a:prstGeom>
          <a:noFill/>
        </p:spPr>
        <p:txBody>
          <a:bodyPr wrap="square">
            <a:spAutoFit/>
          </a:bodyPr>
          <a:lstStyle/>
          <a:p>
            <a:pPr algn="ctr" rtl="1">
              <a:lnSpc>
                <a:spcPct val="150000"/>
              </a:lnSpc>
            </a:pPr>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العديد من المفاهيم التي تم صياغتها وفق زوايا معينة، لكنها تشير في مجملها إلى أخذ موقع مناسب للمقاولة في ظل البيئة التي تنشط بها. ومن بين هذه المفاهيم نجد:</a:t>
            </a:r>
            <a:endParaRPr lang="fr-FR" sz="3200" dirty="0">
              <a:solidFill>
                <a:srgbClr val="002060"/>
              </a:solidFill>
              <a:latin typeface="Aljazeera" panose="02000000000000000000" pitchFamily="2" charset="-78"/>
              <a:cs typeface="Aljazeera" panose="02000000000000000000" pitchFamily="2" charset="-78"/>
            </a:endParaRPr>
          </a:p>
        </p:txBody>
      </p:sp>
      <p:sp>
        <p:nvSpPr>
          <p:cNvPr id="9" name="Rectangle 8">
            <a:extLst>
              <a:ext uri="{FF2B5EF4-FFF2-40B4-BE49-F238E27FC236}">
                <a16:creationId xmlns:a16="http://schemas.microsoft.com/office/drawing/2014/main" id="{876FECB8-8999-041D-5CD8-88976147953B}"/>
              </a:ext>
            </a:extLst>
          </p:cNvPr>
          <p:cNvSpPr/>
          <p:nvPr/>
        </p:nvSpPr>
        <p:spPr>
          <a:xfrm>
            <a:off x="11471653" y="1092029"/>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2000" dirty="0">
                <a:latin typeface="Changa ExtraBold" pitchFamily="2" charset="-78"/>
                <a:cs typeface="Changa ExtraBold" pitchFamily="2" charset="-78"/>
              </a:rPr>
              <a:t>01</a:t>
            </a:r>
            <a:endParaRPr lang="fr-FR" dirty="0">
              <a:latin typeface="Changa ExtraBold" pitchFamily="2" charset="-78"/>
              <a:cs typeface="Changa ExtraBold" pitchFamily="2" charset="-78"/>
            </a:endParaRPr>
          </a:p>
        </p:txBody>
      </p:sp>
      <p:sp>
        <p:nvSpPr>
          <p:cNvPr id="10" name="ZoneTexte 9">
            <a:extLst>
              <a:ext uri="{FF2B5EF4-FFF2-40B4-BE49-F238E27FC236}">
                <a16:creationId xmlns:a16="http://schemas.microsoft.com/office/drawing/2014/main" id="{BF05FCAB-F1C3-C77D-8E96-3745F81438F5}"/>
              </a:ext>
            </a:extLst>
          </p:cNvPr>
          <p:cNvSpPr txBox="1"/>
          <p:nvPr/>
        </p:nvSpPr>
        <p:spPr>
          <a:xfrm>
            <a:off x="6944810" y="1051641"/>
            <a:ext cx="452127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مفهوم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استراتجيات</a:t>
            </a:r>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pic>
        <p:nvPicPr>
          <p:cNvPr id="3" name="ElevenLabs_2024-07-09T10_48_12_Sarah_pre_s50_sb75_se0_b_m2(1)">
            <a:hlinkClick r:id="" action="ppaction://media"/>
            <a:extLst>
              <a:ext uri="{FF2B5EF4-FFF2-40B4-BE49-F238E27FC236}">
                <a16:creationId xmlns:a16="http://schemas.microsoft.com/office/drawing/2014/main" id="{41D9D413-7D54-556C-6BFC-38742D0660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51355" y="2941636"/>
            <a:ext cx="487363" cy="487363"/>
          </a:xfrm>
          <a:prstGeom prst="rect">
            <a:avLst/>
          </a:prstGeom>
        </p:spPr>
      </p:pic>
    </p:spTree>
    <p:extLst>
      <p:ext uri="{BB962C8B-B14F-4D97-AF65-F5344CB8AC3E}">
        <p14:creationId xmlns:p14="http://schemas.microsoft.com/office/powerpoint/2010/main" val="3092665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1" presetClass="mediacall" presetSubtype="0" fill="hold" nodeType="afterEffect">
                                  <p:stCondLst>
                                    <p:cond delay="0"/>
                                  </p:stCondLst>
                                  <p:childTnLst>
                                    <p:cmd type="call" cmd="playFrom(0.0)">
                                      <p:cBhvr>
                                        <p:cTn id="16" dur="14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9" grpId="0" animBg="1"/>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الرابعة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استراتيجيات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5" name="ZoneTexte 4">
            <a:extLst>
              <a:ext uri="{FF2B5EF4-FFF2-40B4-BE49-F238E27FC236}">
                <a16:creationId xmlns:a16="http://schemas.microsoft.com/office/drawing/2014/main" id="{DEE01C1E-7FF5-C413-0169-4ED0457DEC6C}"/>
              </a:ext>
            </a:extLst>
          </p:cNvPr>
          <p:cNvSpPr txBox="1"/>
          <p:nvPr/>
        </p:nvSpPr>
        <p:spPr>
          <a:xfrm>
            <a:off x="216347" y="839744"/>
            <a:ext cx="6939241" cy="1015663"/>
          </a:xfrm>
          <a:prstGeom prst="rect">
            <a:avLst/>
          </a:prstGeom>
          <a:noFill/>
        </p:spPr>
        <p:txBody>
          <a:bodyPr wrap="square">
            <a:spAutoFit/>
          </a:bodyPr>
          <a:lstStyle/>
          <a:p>
            <a:pPr algn="r" rtl="1"/>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العديد من المفاهيم التي تم صياغتها وفق زوايا معينة، لكنها تشير في مجملها إلى أخذ موقع مناسب للمقاولة في ظل البيئة التي تنشط بها. ومن بين هذه المفاهيم نجد:</a:t>
            </a:r>
            <a:endParaRPr lang="fr-FR" sz="2000" dirty="0">
              <a:solidFill>
                <a:srgbClr val="002060"/>
              </a:solidFill>
              <a:latin typeface="Aljazeera" panose="02000000000000000000" pitchFamily="2" charset="-78"/>
              <a:cs typeface="Aljazeera" panose="02000000000000000000" pitchFamily="2" charset="-78"/>
            </a:endParaRPr>
          </a:p>
        </p:txBody>
      </p:sp>
      <p:sp>
        <p:nvSpPr>
          <p:cNvPr id="9" name="Rectangle 8">
            <a:extLst>
              <a:ext uri="{FF2B5EF4-FFF2-40B4-BE49-F238E27FC236}">
                <a16:creationId xmlns:a16="http://schemas.microsoft.com/office/drawing/2014/main" id="{876FECB8-8999-041D-5CD8-88976147953B}"/>
              </a:ext>
            </a:extLst>
          </p:cNvPr>
          <p:cNvSpPr/>
          <p:nvPr/>
        </p:nvSpPr>
        <p:spPr>
          <a:xfrm>
            <a:off x="11471653" y="1092029"/>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2000" dirty="0">
                <a:latin typeface="Changa ExtraBold" pitchFamily="2" charset="-78"/>
                <a:cs typeface="Changa ExtraBold" pitchFamily="2" charset="-78"/>
              </a:rPr>
              <a:t>01</a:t>
            </a:r>
            <a:endParaRPr lang="fr-FR" dirty="0">
              <a:latin typeface="Changa ExtraBold" pitchFamily="2" charset="-78"/>
              <a:cs typeface="Changa ExtraBold" pitchFamily="2" charset="-78"/>
            </a:endParaRPr>
          </a:p>
        </p:txBody>
      </p:sp>
      <p:sp>
        <p:nvSpPr>
          <p:cNvPr id="10" name="ZoneTexte 9">
            <a:extLst>
              <a:ext uri="{FF2B5EF4-FFF2-40B4-BE49-F238E27FC236}">
                <a16:creationId xmlns:a16="http://schemas.microsoft.com/office/drawing/2014/main" id="{BF05FCAB-F1C3-C77D-8E96-3745F81438F5}"/>
              </a:ext>
            </a:extLst>
          </p:cNvPr>
          <p:cNvSpPr txBox="1"/>
          <p:nvPr/>
        </p:nvSpPr>
        <p:spPr>
          <a:xfrm>
            <a:off x="6944810" y="1051641"/>
            <a:ext cx="452127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مفهوم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استراتجيات</a:t>
            </a:r>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8" name="ROUND RECT 02">
            <a:extLst>
              <a:ext uri="{FF2B5EF4-FFF2-40B4-BE49-F238E27FC236}">
                <a16:creationId xmlns:a16="http://schemas.microsoft.com/office/drawing/2014/main" id="{FAA5A3D8-01C9-A470-5D74-56B737F12BAC}"/>
              </a:ext>
            </a:extLst>
          </p:cNvPr>
          <p:cNvSpPr/>
          <p:nvPr/>
        </p:nvSpPr>
        <p:spPr>
          <a:xfrm>
            <a:off x="9762840" y="2309148"/>
            <a:ext cx="2024786" cy="4228812"/>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dirty="0">
                <a:solidFill>
                  <a:schemeClr val="tx1"/>
                </a:solidFill>
                <a:latin typeface="Aljazeera" panose="02000000000000000000" pitchFamily="2" charset="-78"/>
                <a:cs typeface="Aljazeera" panose="02000000000000000000" pitchFamily="2" charset="-78"/>
              </a:rPr>
              <a:t> استغلال توسع الفرص في السوق ووجود موارد جديدة والتكامل ما بين الموارد والزبائن والأسواق</a:t>
            </a:r>
            <a:endParaRPr lang="en-US" sz="2800" b="0" i="0" dirty="0">
              <a:solidFill>
                <a:schemeClr val="tx1"/>
              </a:solidFill>
              <a:latin typeface="Aljazeera" panose="02000000000000000000" pitchFamily="2" charset="-78"/>
              <a:cs typeface="Aljazeera" panose="02000000000000000000" pitchFamily="2" charset="-78"/>
            </a:endParaRPr>
          </a:p>
        </p:txBody>
      </p:sp>
      <p:sp>
        <p:nvSpPr>
          <p:cNvPr id="21" name="ROUND RECT 02">
            <a:extLst>
              <a:ext uri="{FF2B5EF4-FFF2-40B4-BE49-F238E27FC236}">
                <a16:creationId xmlns:a16="http://schemas.microsoft.com/office/drawing/2014/main" id="{C3F43EBB-45EF-F01E-7FB6-CF5FBDAA5EE0}"/>
              </a:ext>
            </a:extLst>
          </p:cNvPr>
          <p:cNvSpPr/>
          <p:nvPr/>
        </p:nvSpPr>
        <p:spPr>
          <a:xfrm>
            <a:off x="7408776" y="2353325"/>
            <a:ext cx="2024786" cy="4228812"/>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dirty="0">
                <a:solidFill>
                  <a:schemeClr val="tx1"/>
                </a:solidFill>
                <a:latin typeface="Aljazeera" panose="02000000000000000000" pitchFamily="2" charset="-78"/>
                <a:cs typeface="Aljazeera" panose="02000000000000000000" pitchFamily="2" charset="-78"/>
              </a:rPr>
              <a:t>هي عبارة عن الابتكار والإبداع الذي يحدث داخل وخارج المؤسسة</a:t>
            </a:r>
            <a:endParaRPr lang="en-US" sz="2800" b="0" i="0" dirty="0">
              <a:solidFill>
                <a:schemeClr val="tx1"/>
              </a:solidFill>
              <a:latin typeface="Aljazeera" panose="02000000000000000000" pitchFamily="2" charset="-78"/>
              <a:cs typeface="Aljazeera" panose="02000000000000000000" pitchFamily="2" charset="-78"/>
            </a:endParaRPr>
          </a:p>
        </p:txBody>
      </p:sp>
      <p:sp>
        <p:nvSpPr>
          <p:cNvPr id="22" name="ROUND RECT 02">
            <a:extLst>
              <a:ext uri="{FF2B5EF4-FFF2-40B4-BE49-F238E27FC236}">
                <a16:creationId xmlns:a16="http://schemas.microsoft.com/office/drawing/2014/main" id="{3872CF99-BA27-F2E9-4A63-21BC915E864B}"/>
              </a:ext>
            </a:extLst>
          </p:cNvPr>
          <p:cNvSpPr/>
          <p:nvPr/>
        </p:nvSpPr>
        <p:spPr>
          <a:xfrm>
            <a:off x="5054712" y="2309148"/>
            <a:ext cx="2024786" cy="4228812"/>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500" dirty="0">
                <a:solidFill>
                  <a:schemeClr val="tx1"/>
                </a:solidFill>
                <a:latin typeface="Aljazeera" panose="02000000000000000000" pitchFamily="2" charset="-78"/>
                <a:cs typeface="Aljazeera" panose="02000000000000000000" pitchFamily="2" charset="-78"/>
              </a:rPr>
              <a:t>القدرة على إجراء التغييرات السريعة المرتبطة بالصناعة وهيكلة السوق وحاجات الزبائن والتكنولوجيا والقيم الاجتماعية</a:t>
            </a:r>
            <a:endParaRPr lang="en-US" sz="2500" b="0" i="0" dirty="0">
              <a:solidFill>
                <a:schemeClr val="tx1"/>
              </a:solidFill>
              <a:latin typeface="Aljazeera" panose="02000000000000000000" pitchFamily="2" charset="-78"/>
              <a:cs typeface="Aljazeera" panose="02000000000000000000" pitchFamily="2" charset="-78"/>
            </a:endParaRPr>
          </a:p>
        </p:txBody>
      </p:sp>
      <p:sp>
        <p:nvSpPr>
          <p:cNvPr id="23" name="ROUND RECT 02">
            <a:extLst>
              <a:ext uri="{FF2B5EF4-FFF2-40B4-BE49-F238E27FC236}">
                <a16:creationId xmlns:a16="http://schemas.microsoft.com/office/drawing/2014/main" id="{0906DADC-C79F-4FC1-712E-9A469D96CA4A}"/>
              </a:ext>
            </a:extLst>
          </p:cNvPr>
          <p:cNvSpPr/>
          <p:nvPr/>
        </p:nvSpPr>
        <p:spPr>
          <a:xfrm>
            <a:off x="2700648" y="2353325"/>
            <a:ext cx="2024786" cy="4228812"/>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dirty="0">
                <a:solidFill>
                  <a:schemeClr val="tx1"/>
                </a:solidFill>
                <a:latin typeface="Aljazeera" panose="02000000000000000000" pitchFamily="2" charset="-78"/>
                <a:cs typeface="Aljazeera" panose="02000000000000000000" pitchFamily="2" charset="-78"/>
              </a:rPr>
              <a:t>الالتزام بالتطوير والتوسع في الميزة التنافسية في الأسواق</a:t>
            </a:r>
            <a:endParaRPr lang="en-US" sz="2800" b="0" i="0" dirty="0">
              <a:solidFill>
                <a:schemeClr val="tx1"/>
              </a:solidFill>
              <a:latin typeface="Aljazeera" panose="02000000000000000000" pitchFamily="2" charset="-78"/>
              <a:cs typeface="Aljazeera" panose="02000000000000000000" pitchFamily="2" charset="-78"/>
            </a:endParaRPr>
          </a:p>
        </p:txBody>
      </p:sp>
      <p:sp>
        <p:nvSpPr>
          <p:cNvPr id="24" name="ROUND RECT 02">
            <a:extLst>
              <a:ext uri="{FF2B5EF4-FFF2-40B4-BE49-F238E27FC236}">
                <a16:creationId xmlns:a16="http://schemas.microsoft.com/office/drawing/2014/main" id="{5440B3E6-8476-AACE-9F80-E8DB1B93B993}"/>
              </a:ext>
            </a:extLst>
          </p:cNvPr>
          <p:cNvSpPr/>
          <p:nvPr/>
        </p:nvSpPr>
        <p:spPr>
          <a:xfrm>
            <a:off x="346584" y="2353325"/>
            <a:ext cx="2024786" cy="4228812"/>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dirty="0">
                <a:solidFill>
                  <a:schemeClr val="tx1"/>
                </a:solidFill>
                <a:latin typeface="Aljazeera" panose="02000000000000000000" pitchFamily="2" charset="-78"/>
                <a:cs typeface="Aljazeera" panose="02000000000000000000" pitchFamily="2" charset="-78"/>
              </a:rPr>
              <a:t>القدرة على تحقيق النجاحات المالية والنمو واستمرارية البقاء على المدى الطويل</a:t>
            </a:r>
            <a:endParaRPr lang="en-US" sz="2800" b="0" i="0" dirty="0">
              <a:solidFill>
                <a:schemeClr val="tx1"/>
              </a:solidFill>
              <a:latin typeface="Aljazeera" panose="02000000000000000000" pitchFamily="2" charset="-78"/>
              <a:cs typeface="Aljazeera" panose="02000000000000000000" pitchFamily="2" charset="-78"/>
            </a:endParaRPr>
          </a:p>
        </p:txBody>
      </p:sp>
      <p:grpSp>
        <p:nvGrpSpPr>
          <p:cNvPr id="27" name="Groupe 26">
            <a:extLst>
              <a:ext uri="{FF2B5EF4-FFF2-40B4-BE49-F238E27FC236}">
                <a16:creationId xmlns:a16="http://schemas.microsoft.com/office/drawing/2014/main" id="{41241E33-0B00-409B-8B89-39F812E59A48}"/>
              </a:ext>
            </a:extLst>
          </p:cNvPr>
          <p:cNvGrpSpPr/>
          <p:nvPr/>
        </p:nvGrpSpPr>
        <p:grpSpPr>
          <a:xfrm>
            <a:off x="11492006" y="2057985"/>
            <a:ext cx="579550" cy="579550"/>
            <a:chOff x="10008813" y="1662814"/>
            <a:chExt cx="579550" cy="579550"/>
          </a:xfrm>
        </p:grpSpPr>
        <p:sp>
          <p:nvSpPr>
            <p:cNvPr id="25" name="Ellipse 24">
              <a:extLst>
                <a:ext uri="{FF2B5EF4-FFF2-40B4-BE49-F238E27FC236}">
                  <a16:creationId xmlns:a16="http://schemas.microsoft.com/office/drawing/2014/main" id="{5BE6DD2C-6063-D990-30E0-312F93BB6970}"/>
                </a:ext>
              </a:extLst>
            </p:cNvPr>
            <p:cNvSpPr/>
            <p:nvPr/>
          </p:nvSpPr>
          <p:spPr>
            <a:xfrm>
              <a:off x="10012363" y="1664589"/>
              <a:ext cx="576000" cy="576000"/>
            </a:xfrm>
            <a:prstGeom prst="ellipse">
              <a:avLst/>
            </a:prstGeom>
            <a:solidFill>
              <a:srgbClr val="FFFF00">
                <a:alpha val="6117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Picture 2" descr="Vérifié - Icônes panneaux gratuites">
              <a:extLst>
                <a:ext uri="{FF2B5EF4-FFF2-40B4-BE49-F238E27FC236}">
                  <a16:creationId xmlns:a16="http://schemas.microsoft.com/office/drawing/2014/main" id="{E6EA3534-EB75-48DD-4F62-7F9F1D1EE1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08813" y="1662814"/>
              <a:ext cx="579550" cy="57955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8" name="Groupe 27">
            <a:extLst>
              <a:ext uri="{FF2B5EF4-FFF2-40B4-BE49-F238E27FC236}">
                <a16:creationId xmlns:a16="http://schemas.microsoft.com/office/drawing/2014/main" id="{FD7038FB-449F-64FA-85B8-A03C489EA980}"/>
              </a:ext>
            </a:extLst>
          </p:cNvPr>
          <p:cNvGrpSpPr/>
          <p:nvPr/>
        </p:nvGrpSpPr>
        <p:grpSpPr>
          <a:xfrm>
            <a:off x="9058039" y="2057985"/>
            <a:ext cx="579550" cy="579550"/>
            <a:chOff x="10008813" y="1662814"/>
            <a:chExt cx="579550" cy="579550"/>
          </a:xfrm>
        </p:grpSpPr>
        <p:sp>
          <p:nvSpPr>
            <p:cNvPr id="29" name="Ellipse 28">
              <a:extLst>
                <a:ext uri="{FF2B5EF4-FFF2-40B4-BE49-F238E27FC236}">
                  <a16:creationId xmlns:a16="http://schemas.microsoft.com/office/drawing/2014/main" id="{8F394D77-2093-DBBB-137A-D6E4203E7FE0}"/>
                </a:ext>
              </a:extLst>
            </p:cNvPr>
            <p:cNvSpPr/>
            <p:nvPr/>
          </p:nvSpPr>
          <p:spPr>
            <a:xfrm>
              <a:off x="10012363" y="1664589"/>
              <a:ext cx="576000" cy="576000"/>
            </a:xfrm>
            <a:prstGeom prst="ellipse">
              <a:avLst/>
            </a:prstGeom>
            <a:solidFill>
              <a:srgbClr val="FFFF00">
                <a:alpha val="6117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Picture 2" descr="Vérifié - Icônes panneaux gratuites">
              <a:extLst>
                <a:ext uri="{FF2B5EF4-FFF2-40B4-BE49-F238E27FC236}">
                  <a16:creationId xmlns:a16="http://schemas.microsoft.com/office/drawing/2014/main" id="{C9EA0BB5-5197-9E38-2DFF-CA99ECDDEFC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08813" y="1662814"/>
              <a:ext cx="579550" cy="57955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1" name="Groupe 30">
            <a:extLst>
              <a:ext uri="{FF2B5EF4-FFF2-40B4-BE49-F238E27FC236}">
                <a16:creationId xmlns:a16="http://schemas.microsoft.com/office/drawing/2014/main" id="{96FAB021-10C3-325D-ABA1-E125ED5E7CFB}"/>
              </a:ext>
            </a:extLst>
          </p:cNvPr>
          <p:cNvGrpSpPr/>
          <p:nvPr/>
        </p:nvGrpSpPr>
        <p:grpSpPr>
          <a:xfrm>
            <a:off x="6766601" y="2057985"/>
            <a:ext cx="579550" cy="579550"/>
            <a:chOff x="10008813" y="1662814"/>
            <a:chExt cx="579550" cy="579550"/>
          </a:xfrm>
        </p:grpSpPr>
        <p:sp>
          <p:nvSpPr>
            <p:cNvPr id="1024" name="Ellipse 1023">
              <a:extLst>
                <a:ext uri="{FF2B5EF4-FFF2-40B4-BE49-F238E27FC236}">
                  <a16:creationId xmlns:a16="http://schemas.microsoft.com/office/drawing/2014/main" id="{76C18D88-254F-9C59-8A4D-447B8926532A}"/>
                </a:ext>
              </a:extLst>
            </p:cNvPr>
            <p:cNvSpPr/>
            <p:nvPr/>
          </p:nvSpPr>
          <p:spPr>
            <a:xfrm>
              <a:off x="10012363" y="1664589"/>
              <a:ext cx="576000" cy="576000"/>
            </a:xfrm>
            <a:prstGeom prst="ellipse">
              <a:avLst/>
            </a:prstGeom>
            <a:solidFill>
              <a:srgbClr val="FFFF00">
                <a:alpha val="6117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5" name="Picture 2" descr="Vérifié - Icônes panneaux gratuites">
              <a:extLst>
                <a:ext uri="{FF2B5EF4-FFF2-40B4-BE49-F238E27FC236}">
                  <a16:creationId xmlns:a16="http://schemas.microsoft.com/office/drawing/2014/main" id="{43189A1E-DE52-CA72-DE19-E6300D2224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08813" y="1662814"/>
              <a:ext cx="579550" cy="57955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027" name="Groupe 1026">
            <a:extLst>
              <a:ext uri="{FF2B5EF4-FFF2-40B4-BE49-F238E27FC236}">
                <a16:creationId xmlns:a16="http://schemas.microsoft.com/office/drawing/2014/main" id="{688FF671-57E9-C71E-580D-B3850A109EDD}"/>
              </a:ext>
            </a:extLst>
          </p:cNvPr>
          <p:cNvGrpSpPr/>
          <p:nvPr/>
        </p:nvGrpSpPr>
        <p:grpSpPr>
          <a:xfrm>
            <a:off x="4369036" y="2057985"/>
            <a:ext cx="579550" cy="579550"/>
            <a:chOff x="10008813" y="1662814"/>
            <a:chExt cx="579550" cy="579550"/>
          </a:xfrm>
        </p:grpSpPr>
        <p:sp>
          <p:nvSpPr>
            <p:cNvPr id="1028" name="Ellipse 1027">
              <a:extLst>
                <a:ext uri="{FF2B5EF4-FFF2-40B4-BE49-F238E27FC236}">
                  <a16:creationId xmlns:a16="http://schemas.microsoft.com/office/drawing/2014/main" id="{44F4A267-7140-3D6F-E3E0-D0747956A2AC}"/>
                </a:ext>
              </a:extLst>
            </p:cNvPr>
            <p:cNvSpPr/>
            <p:nvPr/>
          </p:nvSpPr>
          <p:spPr>
            <a:xfrm>
              <a:off x="10012363" y="1664589"/>
              <a:ext cx="576000" cy="576000"/>
            </a:xfrm>
            <a:prstGeom prst="ellipse">
              <a:avLst/>
            </a:prstGeom>
            <a:solidFill>
              <a:srgbClr val="FFFF00">
                <a:alpha val="6117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9" name="Picture 2" descr="Vérifié - Icônes panneaux gratuites">
              <a:extLst>
                <a:ext uri="{FF2B5EF4-FFF2-40B4-BE49-F238E27FC236}">
                  <a16:creationId xmlns:a16="http://schemas.microsoft.com/office/drawing/2014/main" id="{840BB978-53EC-594D-CEFC-3E9558A035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08813" y="1662814"/>
              <a:ext cx="579550" cy="57955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030" name="Groupe 1029">
            <a:extLst>
              <a:ext uri="{FF2B5EF4-FFF2-40B4-BE49-F238E27FC236}">
                <a16:creationId xmlns:a16="http://schemas.microsoft.com/office/drawing/2014/main" id="{35C39494-6819-FB9B-BC4B-FB7A846556B1}"/>
              </a:ext>
            </a:extLst>
          </p:cNvPr>
          <p:cNvGrpSpPr/>
          <p:nvPr/>
        </p:nvGrpSpPr>
        <p:grpSpPr>
          <a:xfrm>
            <a:off x="2021071" y="2057985"/>
            <a:ext cx="579550" cy="579550"/>
            <a:chOff x="10008813" y="1662814"/>
            <a:chExt cx="579550" cy="579550"/>
          </a:xfrm>
        </p:grpSpPr>
        <p:sp>
          <p:nvSpPr>
            <p:cNvPr id="1031" name="Ellipse 1030">
              <a:extLst>
                <a:ext uri="{FF2B5EF4-FFF2-40B4-BE49-F238E27FC236}">
                  <a16:creationId xmlns:a16="http://schemas.microsoft.com/office/drawing/2014/main" id="{BFBD48D5-2A45-FBCC-2BEB-85E0E6D91B60}"/>
                </a:ext>
              </a:extLst>
            </p:cNvPr>
            <p:cNvSpPr/>
            <p:nvPr/>
          </p:nvSpPr>
          <p:spPr>
            <a:xfrm>
              <a:off x="10012363" y="1664589"/>
              <a:ext cx="576000" cy="576000"/>
            </a:xfrm>
            <a:prstGeom prst="ellipse">
              <a:avLst/>
            </a:prstGeom>
            <a:solidFill>
              <a:srgbClr val="FFFF00">
                <a:alpha val="6117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32" name="Picture 2" descr="Vérifié - Icônes panneaux gratuites">
              <a:extLst>
                <a:ext uri="{FF2B5EF4-FFF2-40B4-BE49-F238E27FC236}">
                  <a16:creationId xmlns:a16="http://schemas.microsoft.com/office/drawing/2014/main" id="{B33AC0C9-D352-1FA3-F9F4-AA495C48BC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08813" y="1662814"/>
              <a:ext cx="579550" cy="57955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33" name="ZoneTexte 1032">
            <a:extLst>
              <a:ext uri="{FF2B5EF4-FFF2-40B4-BE49-F238E27FC236}">
                <a16:creationId xmlns:a16="http://schemas.microsoft.com/office/drawing/2014/main" id="{7C7C9CB5-B0A5-4E7A-21A4-CF2166097CBD}"/>
              </a:ext>
            </a:extLst>
          </p:cNvPr>
          <p:cNvSpPr txBox="1"/>
          <p:nvPr/>
        </p:nvSpPr>
        <p:spPr>
          <a:xfrm>
            <a:off x="2371370" y="7786209"/>
            <a:ext cx="7349820" cy="1508105"/>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سيتم التركيز في هذه النقطة على أهم الاستراتيجيات المتبعة لتحقيق أهداف المؤسسة</a:t>
            </a:r>
            <a:endParaRPr lang="fr-FR" sz="3200" dirty="0">
              <a:solidFill>
                <a:srgbClr val="002060"/>
              </a:solidFill>
              <a:latin typeface="Aljazeera" panose="02000000000000000000" pitchFamily="2" charset="-78"/>
              <a:cs typeface="Aljazeera" panose="02000000000000000000" pitchFamily="2" charset="-78"/>
            </a:endParaRPr>
          </a:p>
        </p:txBody>
      </p:sp>
      <p:pic>
        <p:nvPicPr>
          <p:cNvPr id="3" name="ElevenLabs_2024-07-09T10_49_26_Sarah_pre_s50_sb75_se0_b_m2">
            <a:hlinkClick r:id="" action="ppaction://media"/>
            <a:extLst>
              <a:ext uri="{FF2B5EF4-FFF2-40B4-BE49-F238E27FC236}">
                <a16:creationId xmlns:a16="http://schemas.microsoft.com/office/drawing/2014/main" id="{9A08660C-25E9-BF1C-93FC-C8D4AD826F0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71210" y="4179872"/>
            <a:ext cx="487363" cy="487363"/>
          </a:xfrm>
          <a:prstGeom prst="rect">
            <a:avLst/>
          </a:prstGeom>
        </p:spPr>
      </p:pic>
      <p:pic>
        <p:nvPicPr>
          <p:cNvPr id="4" name="ElevenLabs_2024-07-09T10_50_11_Sarah_pre_s50_sb75_se0_b_m2">
            <a:hlinkClick r:id="" action="ppaction://media"/>
            <a:extLst>
              <a:ext uri="{FF2B5EF4-FFF2-40B4-BE49-F238E27FC236}">
                <a16:creationId xmlns:a16="http://schemas.microsoft.com/office/drawing/2014/main" id="{E8B5A1E9-5154-F4A0-D288-C4ECE326349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26131" y="3215005"/>
            <a:ext cx="487363" cy="487363"/>
          </a:xfrm>
          <a:prstGeom prst="rect">
            <a:avLst/>
          </a:prstGeom>
        </p:spPr>
      </p:pic>
      <p:pic>
        <p:nvPicPr>
          <p:cNvPr id="7" name="ElevenLabs_2024-07-09T10_50_51_Sarah_pre_s50_sb75_se0_b_m2">
            <a:hlinkClick r:id="" action="ppaction://media"/>
            <a:extLst>
              <a:ext uri="{FF2B5EF4-FFF2-40B4-BE49-F238E27FC236}">
                <a16:creationId xmlns:a16="http://schemas.microsoft.com/office/drawing/2014/main" id="{A7E1903D-4BD1-1042-08AC-19BF43294B7A}"/>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75551" y="5190459"/>
            <a:ext cx="487363" cy="487363"/>
          </a:xfrm>
          <a:prstGeom prst="rect">
            <a:avLst/>
          </a:prstGeom>
        </p:spPr>
      </p:pic>
      <p:pic>
        <p:nvPicPr>
          <p:cNvPr id="8" name="ElevenLabs_2024-07-09T10_51_27_Sarah_pre_s50_sb75_se0_b_m2">
            <a:hlinkClick r:id="" action="ppaction://media"/>
            <a:extLst>
              <a:ext uri="{FF2B5EF4-FFF2-40B4-BE49-F238E27FC236}">
                <a16:creationId xmlns:a16="http://schemas.microsoft.com/office/drawing/2014/main" id="{0143DD3F-2D13-B51B-955A-65DA0322DD21}"/>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419233" y="1775271"/>
            <a:ext cx="487363" cy="487363"/>
          </a:xfrm>
          <a:prstGeom prst="rect">
            <a:avLst/>
          </a:prstGeom>
        </p:spPr>
      </p:pic>
      <p:pic>
        <p:nvPicPr>
          <p:cNvPr id="11" name="ElevenLabs_2024-07-09T10_52_02_Sarah_pre_s50_sb75_se0_b_m2">
            <a:hlinkClick r:id="" action="ppaction://media"/>
            <a:extLst>
              <a:ext uri="{FF2B5EF4-FFF2-40B4-BE49-F238E27FC236}">
                <a16:creationId xmlns:a16="http://schemas.microsoft.com/office/drawing/2014/main" id="{B4448582-BD7A-5A20-EA54-E73900A57A10}"/>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049676" y="6215492"/>
            <a:ext cx="487363" cy="487363"/>
          </a:xfrm>
          <a:prstGeom prst="rect">
            <a:avLst/>
          </a:prstGeom>
        </p:spPr>
      </p:pic>
    </p:spTree>
    <p:extLst>
      <p:ext uri="{BB962C8B-B14F-4D97-AF65-F5344CB8AC3E}">
        <p14:creationId xmlns:p14="http://schemas.microsoft.com/office/powerpoint/2010/main" val="1831740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7758" fill="hold"/>
                                        <p:tgtEl>
                                          <p:spTgt spid="4"/>
                                        </p:tgtEl>
                                      </p:cBhvr>
                                    </p:cmd>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1" presetClass="mediacall" presetSubtype="0" fill="hold" nodeType="withEffect">
                                  <p:stCondLst>
                                    <p:cond delay="0"/>
                                  </p:stCondLst>
                                  <p:childTnLst>
                                    <p:cmd type="call" cmd="playFrom(0.0)">
                                      <p:cBhvr>
                                        <p:cTn id="32" dur="4623" fill="hold"/>
                                        <p:tgtEl>
                                          <p:spTgt spid="3"/>
                                        </p:tgtEl>
                                      </p:cBhvr>
                                    </p:cmd>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8489" fill="hold"/>
                                        <p:tgtEl>
                                          <p:spTgt spid="7"/>
                                        </p:tgtEl>
                                      </p:cBhvr>
                                    </p:cmd>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027"/>
                                        </p:tgtEl>
                                        <p:attrNameLst>
                                          <p:attrName>style.visibility</p:attrName>
                                        </p:attrNameLst>
                                      </p:cBhvr>
                                      <p:to>
                                        <p:strVal val="visible"/>
                                      </p:to>
                                    </p:set>
                                    <p:anim calcmode="lin" valueType="num">
                                      <p:cBhvr>
                                        <p:cTn id="52" dur="500" fill="hold"/>
                                        <p:tgtEl>
                                          <p:spTgt spid="1027"/>
                                        </p:tgtEl>
                                        <p:attrNameLst>
                                          <p:attrName>ppt_w</p:attrName>
                                        </p:attrNameLst>
                                      </p:cBhvr>
                                      <p:tavLst>
                                        <p:tav tm="0">
                                          <p:val>
                                            <p:fltVal val="0"/>
                                          </p:val>
                                        </p:tav>
                                        <p:tav tm="100000">
                                          <p:val>
                                            <p:strVal val="#ppt_w"/>
                                          </p:val>
                                        </p:tav>
                                      </p:tavLst>
                                    </p:anim>
                                    <p:anim calcmode="lin" valueType="num">
                                      <p:cBhvr>
                                        <p:cTn id="53" dur="500" fill="hold"/>
                                        <p:tgtEl>
                                          <p:spTgt spid="1027"/>
                                        </p:tgtEl>
                                        <p:attrNameLst>
                                          <p:attrName>ppt_h</p:attrName>
                                        </p:attrNameLst>
                                      </p:cBhvr>
                                      <p:tavLst>
                                        <p:tav tm="0">
                                          <p:val>
                                            <p:fltVal val="0"/>
                                          </p:val>
                                        </p:tav>
                                        <p:tav tm="100000">
                                          <p:val>
                                            <p:strVal val="#ppt_h"/>
                                          </p:val>
                                        </p:tav>
                                      </p:tavLst>
                                    </p:anim>
                                    <p:animEffect transition="in" filter="fade">
                                      <p:cBhvr>
                                        <p:cTn id="54" dur="500"/>
                                        <p:tgtEl>
                                          <p:spTgt spid="1027"/>
                                        </p:tgtEl>
                                      </p:cBhvr>
                                    </p:animEffect>
                                  </p:childTnLst>
                                </p:cTn>
                              </p:par>
                            </p:childTnLst>
                          </p:cTn>
                        </p:par>
                        <p:par>
                          <p:cTn id="55" fill="hold">
                            <p:stCondLst>
                              <p:cond delay="500"/>
                            </p:stCondLst>
                            <p:childTnLst>
                              <p:par>
                                <p:cTn id="56" presetID="47"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par>
                                <p:cTn id="61" presetID="1" presetClass="mediacall" presetSubtype="0" fill="hold" nodeType="withEffect">
                                  <p:stCondLst>
                                    <p:cond delay="0"/>
                                  </p:stCondLst>
                                  <p:childTnLst>
                                    <p:cmd type="call" cmd="playFrom(0.0)">
                                      <p:cBhvr>
                                        <p:cTn id="62" dur="3840" fill="hold"/>
                                        <p:tgtEl>
                                          <p:spTgt spid="8"/>
                                        </p:tgtEl>
                                      </p:cBhvr>
                                    </p:cmd>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030"/>
                                        </p:tgtEl>
                                        <p:attrNameLst>
                                          <p:attrName>style.visibility</p:attrName>
                                        </p:attrNameLst>
                                      </p:cBhvr>
                                      <p:to>
                                        <p:strVal val="visible"/>
                                      </p:to>
                                    </p:set>
                                    <p:anim calcmode="lin" valueType="num">
                                      <p:cBhvr>
                                        <p:cTn id="67" dur="500" fill="hold"/>
                                        <p:tgtEl>
                                          <p:spTgt spid="1030"/>
                                        </p:tgtEl>
                                        <p:attrNameLst>
                                          <p:attrName>ppt_w</p:attrName>
                                        </p:attrNameLst>
                                      </p:cBhvr>
                                      <p:tavLst>
                                        <p:tav tm="0">
                                          <p:val>
                                            <p:fltVal val="0"/>
                                          </p:val>
                                        </p:tav>
                                        <p:tav tm="100000">
                                          <p:val>
                                            <p:strVal val="#ppt_w"/>
                                          </p:val>
                                        </p:tav>
                                      </p:tavLst>
                                    </p:anim>
                                    <p:anim calcmode="lin" valueType="num">
                                      <p:cBhvr>
                                        <p:cTn id="68" dur="500" fill="hold"/>
                                        <p:tgtEl>
                                          <p:spTgt spid="1030"/>
                                        </p:tgtEl>
                                        <p:attrNameLst>
                                          <p:attrName>ppt_h</p:attrName>
                                        </p:attrNameLst>
                                      </p:cBhvr>
                                      <p:tavLst>
                                        <p:tav tm="0">
                                          <p:val>
                                            <p:fltVal val="0"/>
                                          </p:val>
                                        </p:tav>
                                        <p:tav tm="100000">
                                          <p:val>
                                            <p:strVal val="#ppt_h"/>
                                          </p:val>
                                        </p:tav>
                                      </p:tavLst>
                                    </p:anim>
                                    <p:animEffect transition="in" filter="fade">
                                      <p:cBhvr>
                                        <p:cTn id="69" dur="500"/>
                                        <p:tgtEl>
                                          <p:spTgt spid="1030"/>
                                        </p:tgtEl>
                                      </p:cBhvr>
                                    </p:animEffect>
                                  </p:childTnLst>
                                </p:cTn>
                              </p:par>
                            </p:childTnLst>
                          </p:cTn>
                        </p:par>
                        <p:par>
                          <p:cTn id="70" fill="hold">
                            <p:stCondLst>
                              <p:cond delay="500"/>
                            </p:stCondLst>
                            <p:childTnLst>
                              <p:par>
                                <p:cTn id="71" presetID="47" presetClass="entr" presetSubtype="0"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587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3"/>
                </p:tgtEl>
              </p:cMediaNode>
            </p:audio>
            <p:audio>
              <p:cMediaNode vol="80000">
                <p:cTn id="79" fill="hold" display="0">
                  <p:stCondLst>
                    <p:cond delay="indefinite"/>
                  </p:stCondLst>
                  <p:endCondLst>
                    <p:cond evt="onStopAudio" delay="0">
                      <p:tgtEl>
                        <p:sldTgt/>
                      </p:tgtEl>
                    </p:cond>
                  </p:endCondLst>
                </p:cTn>
                <p:tgtEl>
                  <p:spTgt spid="4"/>
                </p:tgtEl>
              </p:cMediaNode>
            </p:audio>
            <p:audio>
              <p:cMediaNode vol="80000">
                <p:cTn id="80" fill="hold" display="0">
                  <p:stCondLst>
                    <p:cond delay="indefinite"/>
                  </p:stCondLst>
                  <p:endCondLst>
                    <p:cond evt="onStopAudio" delay="0">
                      <p:tgtEl>
                        <p:sldTgt/>
                      </p:tgtEl>
                    </p:cond>
                  </p:endCondLst>
                </p:cTn>
                <p:tgtEl>
                  <p:spTgt spid="7"/>
                </p:tgtEl>
              </p:cMediaNode>
            </p:audio>
            <p:audio>
              <p:cMediaNode vol="80000">
                <p:cTn id="81" fill="hold" display="0">
                  <p:stCondLst>
                    <p:cond delay="indefinite"/>
                  </p:stCondLst>
                  <p:endCondLst>
                    <p:cond evt="onStopAudio" delay="0">
                      <p:tgtEl>
                        <p:sldTgt/>
                      </p:tgtEl>
                    </p:cond>
                  </p:endCondLst>
                </p:cTn>
                <p:tgtEl>
                  <p:spTgt spid="8"/>
                </p:tgtEl>
              </p:cMediaNode>
            </p:audio>
            <p:audio>
              <p:cMediaNode vol="80000">
                <p:cTn id="82" fill="hold" display="0">
                  <p:stCondLst>
                    <p:cond delay="indefinite"/>
                  </p:stCondLst>
                  <p:endCondLst>
                    <p:cond evt="onStopAudio" delay="0">
                      <p:tgtEl>
                        <p:sldTgt/>
                      </p:tgtEl>
                    </p:cond>
                  </p:endCondLst>
                </p:cTn>
                <p:tgtEl>
                  <p:spTgt spid="11"/>
                </p:tgtEl>
              </p:cMediaNode>
            </p:audio>
          </p:childTnLst>
        </p:cTn>
      </p:par>
    </p:tnLst>
    <p:bldLst>
      <p:bldP spid="18" grpId="0" animBg="1"/>
      <p:bldP spid="21" grpId="0" animBg="1"/>
      <p:bldP spid="22" grpId="0" animBg="1"/>
      <p:bldP spid="23"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الرابعة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استراتيجيات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5" name="ZoneTexte 4">
            <a:extLst>
              <a:ext uri="{FF2B5EF4-FFF2-40B4-BE49-F238E27FC236}">
                <a16:creationId xmlns:a16="http://schemas.microsoft.com/office/drawing/2014/main" id="{DEE01C1E-7FF5-C413-0169-4ED0457DEC6C}"/>
              </a:ext>
            </a:extLst>
          </p:cNvPr>
          <p:cNvSpPr txBox="1"/>
          <p:nvPr/>
        </p:nvSpPr>
        <p:spPr>
          <a:xfrm>
            <a:off x="2421089" y="2674947"/>
            <a:ext cx="7349820" cy="1508105"/>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سيتم التركيز في هذه النقطة على أهم الاستراتيجيات المتبعة لتحقيق أهداف المؤسسة</a:t>
            </a:r>
            <a:endParaRPr lang="fr-FR" sz="3200" dirty="0">
              <a:solidFill>
                <a:srgbClr val="002060"/>
              </a:solidFill>
              <a:latin typeface="Aljazeera" panose="02000000000000000000" pitchFamily="2" charset="-78"/>
              <a:cs typeface="Aljazeera" panose="02000000000000000000" pitchFamily="2" charset="-78"/>
            </a:endParaRPr>
          </a:p>
        </p:txBody>
      </p:sp>
      <p:sp>
        <p:nvSpPr>
          <p:cNvPr id="9" name="Rectangle 8">
            <a:extLst>
              <a:ext uri="{FF2B5EF4-FFF2-40B4-BE49-F238E27FC236}">
                <a16:creationId xmlns:a16="http://schemas.microsoft.com/office/drawing/2014/main" id="{876FECB8-8999-041D-5CD8-88976147953B}"/>
              </a:ext>
            </a:extLst>
          </p:cNvPr>
          <p:cNvSpPr/>
          <p:nvPr/>
        </p:nvSpPr>
        <p:spPr>
          <a:xfrm>
            <a:off x="11471653" y="1092029"/>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10" name="ZoneTexte 9">
            <a:extLst>
              <a:ext uri="{FF2B5EF4-FFF2-40B4-BE49-F238E27FC236}">
                <a16:creationId xmlns:a16="http://schemas.microsoft.com/office/drawing/2014/main" id="{BF05FCAB-F1C3-C77D-8E96-3745F81438F5}"/>
              </a:ext>
            </a:extLst>
          </p:cNvPr>
          <p:cNvSpPr txBox="1"/>
          <p:nvPr/>
        </p:nvSpPr>
        <p:spPr>
          <a:xfrm>
            <a:off x="6944810" y="1051641"/>
            <a:ext cx="452127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الاستراتجيات</a:t>
            </a:r>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532F04D3-AEDD-E161-31B3-140826340DD4}"/>
              </a:ext>
            </a:extLst>
          </p:cNvPr>
          <p:cNvSpPr txBox="1"/>
          <p:nvPr/>
        </p:nvSpPr>
        <p:spPr>
          <a:xfrm>
            <a:off x="-8060145" y="836196"/>
            <a:ext cx="6939241" cy="1015663"/>
          </a:xfrm>
          <a:prstGeom prst="rect">
            <a:avLst/>
          </a:prstGeom>
          <a:noFill/>
        </p:spPr>
        <p:txBody>
          <a:bodyPr wrap="square">
            <a:spAutoFit/>
          </a:bodyPr>
          <a:lstStyle/>
          <a:p>
            <a:pPr algn="r" rtl="1"/>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العديد من المفاهيم التي تم صياغتها وفق زوايا معينة، لكنها تشير في مجملها إلى أخذ موقع مناسب للمقاولة في ظل البيئة التي تنشط بها. ومن بين هذه المفاهيم نجد:</a:t>
            </a:r>
            <a:endParaRPr lang="fr-FR" sz="2000" dirty="0">
              <a:solidFill>
                <a:srgbClr val="002060"/>
              </a:solidFill>
              <a:latin typeface="Aljazeera" panose="02000000000000000000" pitchFamily="2" charset="-78"/>
              <a:cs typeface="Aljazeera" panose="02000000000000000000" pitchFamily="2" charset="-78"/>
            </a:endParaRPr>
          </a:p>
        </p:txBody>
      </p:sp>
      <p:sp>
        <p:nvSpPr>
          <p:cNvPr id="7" name="ROUND RECT 02">
            <a:extLst>
              <a:ext uri="{FF2B5EF4-FFF2-40B4-BE49-F238E27FC236}">
                <a16:creationId xmlns:a16="http://schemas.microsoft.com/office/drawing/2014/main" id="{55C7DFE8-2F58-F139-C4A7-705D1C76EF86}"/>
              </a:ext>
            </a:extLst>
          </p:cNvPr>
          <p:cNvSpPr/>
          <p:nvPr/>
        </p:nvSpPr>
        <p:spPr>
          <a:xfrm>
            <a:off x="14217609" y="-4771590"/>
            <a:ext cx="2024786" cy="4228812"/>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dirty="0">
                <a:solidFill>
                  <a:schemeClr val="tx1"/>
                </a:solidFill>
                <a:latin typeface="Aljazeera" panose="02000000000000000000" pitchFamily="2" charset="-78"/>
                <a:cs typeface="Aljazeera" panose="02000000000000000000" pitchFamily="2" charset="-78"/>
              </a:rPr>
              <a:t> استغلال توسع الفرص في السوق ووجود موارد جديدة والتكامل ما بين الموارد والزبائن والأسواق</a:t>
            </a:r>
            <a:endParaRPr lang="en-US" sz="2800" b="0" i="0" dirty="0">
              <a:solidFill>
                <a:schemeClr val="tx1"/>
              </a:solidFill>
              <a:latin typeface="Aljazeera" panose="02000000000000000000" pitchFamily="2" charset="-78"/>
              <a:cs typeface="Aljazeera" panose="02000000000000000000" pitchFamily="2" charset="-78"/>
            </a:endParaRPr>
          </a:p>
        </p:txBody>
      </p:sp>
      <p:sp>
        <p:nvSpPr>
          <p:cNvPr id="11" name="ROUND RECT 02">
            <a:extLst>
              <a:ext uri="{FF2B5EF4-FFF2-40B4-BE49-F238E27FC236}">
                <a16:creationId xmlns:a16="http://schemas.microsoft.com/office/drawing/2014/main" id="{5ED38E98-8BEF-5C7D-C754-6F028B0CC687}"/>
              </a:ext>
            </a:extLst>
          </p:cNvPr>
          <p:cNvSpPr/>
          <p:nvPr/>
        </p:nvSpPr>
        <p:spPr>
          <a:xfrm>
            <a:off x="14103026" y="7370802"/>
            <a:ext cx="2024786" cy="4228812"/>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dirty="0">
                <a:solidFill>
                  <a:schemeClr val="tx1"/>
                </a:solidFill>
                <a:latin typeface="Aljazeera" panose="02000000000000000000" pitchFamily="2" charset="-78"/>
                <a:cs typeface="Aljazeera" panose="02000000000000000000" pitchFamily="2" charset="-78"/>
              </a:rPr>
              <a:t>هي عبارة عن الابتكار والإبداع الذي يحدث داخل وخارج المؤسسة</a:t>
            </a:r>
            <a:endParaRPr lang="en-US" sz="2800" b="0" i="0" dirty="0">
              <a:solidFill>
                <a:schemeClr val="tx1"/>
              </a:solidFill>
              <a:latin typeface="Aljazeera" panose="02000000000000000000" pitchFamily="2" charset="-78"/>
              <a:cs typeface="Aljazeera" panose="02000000000000000000" pitchFamily="2" charset="-78"/>
            </a:endParaRPr>
          </a:p>
        </p:txBody>
      </p:sp>
      <p:sp>
        <p:nvSpPr>
          <p:cNvPr id="12" name="ROUND RECT 02">
            <a:extLst>
              <a:ext uri="{FF2B5EF4-FFF2-40B4-BE49-F238E27FC236}">
                <a16:creationId xmlns:a16="http://schemas.microsoft.com/office/drawing/2014/main" id="{3AB58584-8201-F54E-96D3-97647CC92401}"/>
              </a:ext>
            </a:extLst>
          </p:cNvPr>
          <p:cNvSpPr/>
          <p:nvPr/>
        </p:nvSpPr>
        <p:spPr>
          <a:xfrm>
            <a:off x="4983212" y="7370802"/>
            <a:ext cx="2024786" cy="4228812"/>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500" dirty="0">
                <a:solidFill>
                  <a:schemeClr val="tx1"/>
                </a:solidFill>
                <a:latin typeface="Aljazeera" panose="02000000000000000000" pitchFamily="2" charset="-78"/>
                <a:cs typeface="Aljazeera" panose="02000000000000000000" pitchFamily="2" charset="-78"/>
              </a:rPr>
              <a:t>القدرة على إجراء التغييرات السريعة المرتبطة بالصناعة وهيكلة السوق وحاجات الزبائن والتكنولوجيا والقيم الاجتماعية</a:t>
            </a:r>
            <a:endParaRPr lang="en-US" sz="2500" b="0" i="0" dirty="0">
              <a:solidFill>
                <a:schemeClr val="tx1"/>
              </a:solidFill>
              <a:latin typeface="Aljazeera" panose="02000000000000000000" pitchFamily="2" charset="-78"/>
              <a:cs typeface="Aljazeera" panose="02000000000000000000" pitchFamily="2" charset="-78"/>
            </a:endParaRPr>
          </a:p>
        </p:txBody>
      </p:sp>
      <p:sp>
        <p:nvSpPr>
          <p:cNvPr id="13" name="ROUND RECT 02">
            <a:extLst>
              <a:ext uri="{FF2B5EF4-FFF2-40B4-BE49-F238E27FC236}">
                <a16:creationId xmlns:a16="http://schemas.microsoft.com/office/drawing/2014/main" id="{D03F2713-9558-FFC6-191F-2AD3F724D302}"/>
              </a:ext>
            </a:extLst>
          </p:cNvPr>
          <p:cNvSpPr/>
          <p:nvPr/>
        </p:nvSpPr>
        <p:spPr>
          <a:xfrm>
            <a:off x="-3374941" y="7370802"/>
            <a:ext cx="2024786" cy="4228812"/>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dirty="0">
                <a:solidFill>
                  <a:schemeClr val="tx1"/>
                </a:solidFill>
                <a:latin typeface="Aljazeera" panose="02000000000000000000" pitchFamily="2" charset="-78"/>
                <a:cs typeface="Aljazeera" panose="02000000000000000000" pitchFamily="2" charset="-78"/>
              </a:rPr>
              <a:t>الالتزام بالتطوير والتوسع في الميزة التنافسية في الأسواق</a:t>
            </a:r>
            <a:endParaRPr lang="en-US" sz="2800" b="0" i="0" dirty="0">
              <a:solidFill>
                <a:schemeClr val="tx1"/>
              </a:solidFill>
              <a:latin typeface="Aljazeera" panose="02000000000000000000" pitchFamily="2" charset="-78"/>
              <a:cs typeface="Aljazeera" panose="02000000000000000000" pitchFamily="2" charset="-78"/>
            </a:endParaRPr>
          </a:p>
        </p:txBody>
      </p:sp>
      <p:sp>
        <p:nvSpPr>
          <p:cNvPr id="14" name="ROUND RECT 02">
            <a:extLst>
              <a:ext uri="{FF2B5EF4-FFF2-40B4-BE49-F238E27FC236}">
                <a16:creationId xmlns:a16="http://schemas.microsoft.com/office/drawing/2014/main" id="{1D6618CD-57C6-1361-C69F-89687370AE8D}"/>
              </a:ext>
            </a:extLst>
          </p:cNvPr>
          <p:cNvSpPr/>
          <p:nvPr/>
        </p:nvSpPr>
        <p:spPr>
          <a:xfrm>
            <a:off x="-3374941" y="-4771590"/>
            <a:ext cx="2024786" cy="4228812"/>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dirty="0">
                <a:solidFill>
                  <a:schemeClr val="tx1"/>
                </a:solidFill>
                <a:latin typeface="Aljazeera" panose="02000000000000000000" pitchFamily="2" charset="-78"/>
                <a:cs typeface="Aljazeera" panose="02000000000000000000" pitchFamily="2" charset="-78"/>
              </a:rPr>
              <a:t>القدرة على تحقيق النجاحات المالية والنمو واستمرارية البقاء على المدى الطويل</a:t>
            </a:r>
            <a:endParaRPr lang="en-US" sz="2800" b="0" i="0" dirty="0">
              <a:solidFill>
                <a:schemeClr val="tx1"/>
              </a:solidFill>
              <a:latin typeface="Aljazeera" panose="02000000000000000000" pitchFamily="2" charset="-78"/>
              <a:cs typeface="Aljazeera" panose="02000000000000000000" pitchFamily="2" charset="-78"/>
            </a:endParaRPr>
          </a:p>
        </p:txBody>
      </p:sp>
      <p:grpSp>
        <p:nvGrpSpPr>
          <p:cNvPr id="15" name="Groupe 14">
            <a:extLst>
              <a:ext uri="{FF2B5EF4-FFF2-40B4-BE49-F238E27FC236}">
                <a16:creationId xmlns:a16="http://schemas.microsoft.com/office/drawing/2014/main" id="{AF2836BF-9E35-2DDC-A544-35F86943A58E}"/>
              </a:ext>
            </a:extLst>
          </p:cNvPr>
          <p:cNvGrpSpPr/>
          <p:nvPr/>
        </p:nvGrpSpPr>
        <p:grpSpPr>
          <a:xfrm>
            <a:off x="15946775" y="-5022753"/>
            <a:ext cx="579550" cy="579550"/>
            <a:chOff x="10008813" y="1662814"/>
            <a:chExt cx="579550" cy="579550"/>
          </a:xfrm>
        </p:grpSpPr>
        <p:sp>
          <p:nvSpPr>
            <p:cNvPr id="16" name="Ellipse 15">
              <a:extLst>
                <a:ext uri="{FF2B5EF4-FFF2-40B4-BE49-F238E27FC236}">
                  <a16:creationId xmlns:a16="http://schemas.microsoft.com/office/drawing/2014/main" id="{B0086311-CFE8-909F-D51A-FE66B65EA518}"/>
                </a:ext>
              </a:extLst>
            </p:cNvPr>
            <p:cNvSpPr/>
            <p:nvPr/>
          </p:nvSpPr>
          <p:spPr>
            <a:xfrm>
              <a:off x="10012363" y="1664589"/>
              <a:ext cx="576000" cy="576000"/>
            </a:xfrm>
            <a:prstGeom prst="ellipse">
              <a:avLst/>
            </a:prstGeom>
            <a:solidFill>
              <a:srgbClr val="FFFF00">
                <a:alpha val="6117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2" descr="Vérifié - Icônes panneaux gratuites">
              <a:extLst>
                <a:ext uri="{FF2B5EF4-FFF2-40B4-BE49-F238E27FC236}">
                  <a16:creationId xmlns:a16="http://schemas.microsoft.com/office/drawing/2014/main" id="{9569D597-3359-3735-A5CD-012662C0F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8813" y="1662814"/>
              <a:ext cx="579550" cy="57955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8" name="Groupe 17">
            <a:extLst>
              <a:ext uri="{FF2B5EF4-FFF2-40B4-BE49-F238E27FC236}">
                <a16:creationId xmlns:a16="http://schemas.microsoft.com/office/drawing/2014/main" id="{1016209C-3F3A-0A53-429B-C1A56D5EAFAB}"/>
              </a:ext>
            </a:extLst>
          </p:cNvPr>
          <p:cNvGrpSpPr/>
          <p:nvPr/>
        </p:nvGrpSpPr>
        <p:grpSpPr>
          <a:xfrm>
            <a:off x="15752289" y="7075462"/>
            <a:ext cx="579550" cy="579550"/>
            <a:chOff x="10008813" y="1662814"/>
            <a:chExt cx="579550" cy="579550"/>
          </a:xfrm>
        </p:grpSpPr>
        <p:sp>
          <p:nvSpPr>
            <p:cNvPr id="19" name="Ellipse 18">
              <a:extLst>
                <a:ext uri="{FF2B5EF4-FFF2-40B4-BE49-F238E27FC236}">
                  <a16:creationId xmlns:a16="http://schemas.microsoft.com/office/drawing/2014/main" id="{63492774-7F41-01E1-2277-BA756B66285A}"/>
                </a:ext>
              </a:extLst>
            </p:cNvPr>
            <p:cNvSpPr/>
            <p:nvPr/>
          </p:nvSpPr>
          <p:spPr>
            <a:xfrm>
              <a:off x="10012363" y="1664589"/>
              <a:ext cx="576000" cy="576000"/>
            </a:xfrm>
            <a:prstGeom prst="ellipse">
              <a:avLst/>
            </a:prstGeom>
            <a:solidFill>
              <a:srgbClr val="FFFF00">
                <a:alpha val="6117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Picture 2" descr="Vérifié - Icônes panneaux gratuites">
              <a:extLst>
                <a:ext uri="{FF2B5EF4-FFF2-40B4-BE49-F238E27FC236}">
                  <a16:creationId xmlns:a16="http://schemas.microsoft.com/office/drawing/2014/main" id="{BC35F1B8-68D4-E418-7D65-DD8A7FA40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8813" y="1662814"/>
              <a:ext cx="579550" cy="57955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1" name="Groupe 20">
            <a:extLst>
              <a:ext uri="{FF2B5EF4-FFF2-40B4-BE49-F238E27FC236}">
                <a16:creationId xmlns:a16="http://schemas.microsoft.com/office/drawing/2014/main" id="{9541FAA2-9C31-55BE-02CE-EAA28565D8DA}"/>
              </a:ext>
            </a:extLst>
          </p:cNvPr>
          <p:cNvGrpSpPr/>
          <p:nvPr/>
        </p:nvGrpSpPr>
        <p:grpSpPr>
          <a:xfrm>
            <a:off x="6695101" y="7119639"/>
            <a:ext cx="579550" cy="579550"/>
            <a:chOff x="10008813" y="1662814"/>
            <a:chExt cx="579550" cy="579550"/>
          </a:xfrm>
        </p:grpSpPr>
        <p:sp>
          <p:nvSpPr>
            <p:cNvPr id="22" name="Ellipse 21">
              <a:extLst>
                <a:ext uri="{FF2B5EF4-FFF2-40B4-BE49-F238E27FC236}">
                  <a16:creationId xmlns:a16="http://schemas.microsoft.com/office/drawing/2014/main" id="{09BDBAAC-5678-7CE1-6365-40F225DF5C0E}"/>
                </a:ext>
              </a:extLst>
            </p:cNvPr>
            <p:cNvSpPr/>
            <p:nvPr/>
          </p:nvSpPr>
          <p:spPr>
            <a:xfrm>
              <a:off x="10012363" y="1664589"/>
              <a:ext cx="576000" cy="576000"/>
            </a:xfrm>
            <a:prstGeom prst="ellipse">
              <a:avLst/>
            </a:prstGeom>
            <a:solidFill>
              <a:srgbClr val="FFFF00">
                <a:alpha val="6117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Picture 2" descr="Vérifié - Icônes panneaux gratuites">
              <a:extLst>
                <a:ext uri="{FF2B5EF4-FFF2-40B4-BE49-F238E27FC236}">
                  <a16:creationId xmlns:a16="http://schemas.microsoft.com/office/drawing/2014/main" id="{EF878368-04CA-7A0A-BF2C-E1D520A13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8813" y="1662814"/>
              <a:ext cx="579550" cy="57955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4" name="Groupe 23">
            <a:extLst>
              <a:ext uri="{FF2B5EF4-FFF2-40B4-BE49-F238E27FC236}">
                <a16:creationId xmlns:a16="http://schemas.microsoft.com/office/drawing/2014/main" id="{BBD8CC2A-6598-1882-F332-35B29C40140F}"/>
              </a:ext>
            </a:extLst>
          </p:cNvPr>
          <p:cNvGrpSpPr/>
          <p:nvPr/>
        </p:nvGrpSpPr>
        <p:grpSpPr>
          <a:xfrm>
            <a:off x="-1706553" y="7075462"/>
            <a:ext cx="579550" cy="579550"/>
            <a:chOff x="10008813" y="1662814"/>
            <a:chExt cx="579550" cy="579550"/>
          </a:xfrm>
        </p:grpSpPr>
        <p:sp>
          <p:nvSpPr>
            <p:cNvPr id="25" name="Ellipse 24">
              <a:extLst>
                <a:ext uri="{FF2B5EF4-FFF2-40B4-BE49-F238E27FC236}">
                  <a16:creationId xmlns:a16="http://schemas.microsoft.com/office/drawing/2014/main" id="{83624BAB-B59F-52D2-1B46-F452F195FFEC}"/>
                </a:ext>
              </a:extLst>
            </p:cNvPr>
            <p:cNvSpPr/>
            <p:nvPr/>
          </p:nvSpPr>
          <p:spPr>
            <a:xfrm>
              <a:off x="10012363" y="1664589"/>
              <a:ext cx="576000" cy="576000"/>
            </a:xfrm>
            <a:prstGeom prst="ellipse">
              <a:avLst/>
            </a:prstGeom>
            <a:solidFill>
              <a:srgbClr val="FFFF00">
                <a:alpha val="6117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Picture 2" descr="Vérifié - Icônes panneaux gratuites">
              <a:extLst>
                <a:ext uri="{FF2B5EF4-FFF2-40B4-BE49-F238E27FC236}">
                  <a16:creationId xmlns:a16="http://schemas.microsoft.com/office/drawing/2014/main" id="{573A5D7D-9733-25C2-C187-9A6748527E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8813" y="1662814"/>
              <a:ext cx="579550" cy="57955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7" name="Groupe 26">
            <a:extLst>
              <a:ext uri="{FF2B5EF4-FFF2-40B4-BE49-F238E27FC236}">
                <a16:creationId xmlns:a16="http://schemas.microsoft.com/office/drawing/2014/main" id="{95891982-FEC2-1162-FB97-2B4AF64CA8EB}"/>
              </a:ext>
            </a:extLst>
          </p:cNvPr>
          <p:cNvGrpSpPr/>
          <p:nvPr/>
        </p:nvGrpSpPr>
        <p:grpSpPr>
          <a:xfrm>
            <a:off x="-1700454" y="-5066930"/>
            <a:ext cx="579550" cy="579550"/>
            <a:chOff x="10008813" y="1662814"/>
            <a:chExt cx="579550" cy="579550"/>
          </a:xfrm>
        </p:grpSpPr>
        <p:sp>
          <p:nvSpPr>
            <p:cNvPr id="28" name="Ellipse 27">
              <a:extLst>
                <a:ext uri="{FF2B5EF4-FFF2-40B4-BE49-F238E27FC236}">
                  <a16:creationId xmlns:a16="http://schemas.microsoft.com/office/drawing/2014/main" id="{C0D97CAE-85E1-74B8-8A2B-CA556A6C6615}"/>
                </a:ext>
              </a:extLst>
            </p:cNvPr>
            <p:cNvSpPr/>
            <p:nvPr/>
          </p:nvSpPr>
          <p:spPr>
            <a:xfrm>
              <a:off x="10012363" y="1664589"/>
              <a:ext cx="576000" cy="576000"/>
            </a:xfrm>
            <a:prstGeom prst="ellipse">
              <a:avLst/>
            </a:prstGeom>
            <a:solidFill>
              <a:srgbClr val="FFFF00">
                <a:alpha val="6117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Picture 2" descr="Vérifié - Icônes panneaux gratuites">
              <a:extLst>
                <a:ext uri="{FF2B5EF4-FFF2-40B4-BE49-F238E27FC236}">
                  <a16:creationId xmlns:a16="http://schemas.microsoft.com/office/drawing/2014/main" id="{8C72CBEE-C7C5-1D48-B51F-848F4E2F9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8813" y="1662814"/>
              <a:ext cx="579550" cy="57955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4" name="ElevenLabs_2024-07-09T10_52_34_Sarah_pre_s50_sb75_se0_b_m2">
            <a:hlinkClick r:id="" action="ppaction://media"/>
            <a:extLst>
              <a:ext uri="{FF2B5EF4-FFF2-40B4-BE49-F238E27FC236}">
                <a16:creationId xmlns:a16="http://schemas.microsoft.com/office/drawing/2014/main" id="{2355D560-C741-5DCB-7321-7BBCE1A4FA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763" y="3383279"/>
            <a:ext cx="487363" cy="487363"/>
          </a:xfrm>
          <a:prstGeom prst="rect">
            <a:avLst/>
          </a:prstGeom>
        </p:spPr>
      </p:pic>
    </p:spTree>
    <p:extLst>
      <p:ext uri="{BB962C8B-B14F-4D97-AF65-F5344CB8AC3E}">
        <p14:creationId xmlns:p14="http://schemas.microsoft.com/office/powerpoint/2010/main" val="3353896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1" presetClass="mediacall" presetSubtype="0" fill="hold" nodeType="afterEffect">
                                  <p:stCondLst>
                                    <p:cond delay="0"/>
                                  </p:stCondLst>
                                  <p:childTnLst>
                                    <p:cmd type="call" cmd="playFrom(0.0)">
                                      <p:cBhvr>
                                        <p:cTn id="16" dur="69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9"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الرابعة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استراتيجيات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5" name="ZoneTexte 4">
            <a:extLst>
              <a:ext uri="{FF2B5EF4-FFF2-40B4-BE49-F238E27FC236}">
                <a16:creationId xmlns:a16="http://schemas.microsoft.com/office/drawing/2014/main" id="{DEE01C1E-7FF5-C413-0169-4ED0457DEC6C}"/>
              </a:ext>
            </a:extLst>
          </p:cNvPr>
          <p:cNvSpPr txBox="1"/>
          <p:nvPr/>
        </p:nvSpPr>
        <p:spPr>
          <a:xfrm>
            <a:off x="476542" y="928529"/>
            <a:ext cx="6028430"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سيتم التركيز في هذه النقطة على أهم الاستراتيجيات المتبعة لتحقيق أهداف المؤسسة</a:t>
            </a:r>
            <a:endParaRPr lang="fr-FR" sz="2400" dirty="0">
              <a:solidFill>
                <a:srgbClr val="002060"/>
              </a:solidFill>
              <a:latin typeface="Aljazeera" panose="02000000000000000000" pitchFamily="2" charset="-78"/>
              <a:cs typeface="Aljazeera" panose="02000000000000000000" pitchFamily="2" charset="-78"/>
            </a:endParaRPr>
          </a:p>
        </p:txBody>
      </p:sp>
      <p:sp>
        <p:nvSpPr>
          <p:cNvPr id="9" name="Rectangle 8">
            <a:extLst>
              <a:ext uri="{FF2B5EF4-FFF2-40B4-BE49-F238E27FC236}">
                <a16:creationId xmlns:a16="http://schemas.microsoft.com/office/drawing/2014/main" id="{876FECB8-8999-041D-5CD8-88976147953B}"/>
              </a:ext>
            </a:extLst>
          </p:cNvPr>
          <p:cNvSpPr/>
          <p:nvPr/>
        </p:nvSpPr>
        <p:spPr>
          <a:xfrm>
            <a:off x="11471653" y="1092029"/>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10" name="ZoneTexte 9">
            <a:extLst>
              <a:ext uri="{FF2B5EF4-FFF2-40B4-BE49-F238E27FC236}">
                <a16:creationId xmlns:a16="http://schemas.microsoft.com/office/drawing/2014/main" id="{BF05FCAB-F1C3-C77D-8E96-3745F81438F5}"/>
              </a:ext>
            </a:extLst>
          </p:cNvPr>
          <p:cNvSpPr txBox="1"/>
          <p:nvPr/>
        </p:nvSpPr>
        <p:spPr>
          <a:xfrm>
            <a:off x="6944810" y="1051641"/>
            <a:ext cx="452127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الاستراتجيات</a:t>
            </a:r>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01AA3EAA-9320-8B3D-889A-36EDC9E8764D}"/>
              </a:ext>
            </a:extLst>
          </p:cNvPr>
          <p:cNvSpPr/>
          <p:nvPr/>
        </p:nvSpPr>
        <p:spPr>
          <a:xfrm flipH="1">
            <a:off x="8585199" y="2867291"/>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7218A7A-F448-72F5-3DDC-20BA4620B0CB}"/>
              </a:ext>
            </a:extLst>
          </p:cNvPr>
          <p:cNvSpPr/>
          <p:nvPr/>
        </p:nvSpPr>
        <p:spPr>
          <a:xfrm flipH="1">
            <a:off x="8657816" y="2059718"/>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B779BF-6B04-368F-6A7C-A12FED28CAC6}"/>
              </a:ext>
            </a:extLst>
          </p:cNvPr>
          <p:cNvSpPr/>
          <p:nvPr/>
        </p:nvSpPr>
        <p:spPr>
          <a:xfrm flipH="1">
            <a:off x="8585197" y="3674864"/>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id="{9316D476-0ACF-19ED-740B-ED613FB146A0}"/>
              </a:ext>
            </a:extLst>
          </p:cNvPr>
          <p:cNvSpPr txBox="1"/>
          <p:nvPr/>
        </p:nvSpPr>
        <p:spPr>
          <a:xfrm>
            <a:off x="8657814" y="2100105"/>
            <a:ext cx="3494293" cy="492443"/>
          </a:xfrm>
          <a:prstGeom prst="rect">
            <a:avLst/>
          </a:prstGeom>
          <a:noFill/>
        </p:spPr>
        <p:txBody>
          <a:bodyPr wrap="square">
            <a:spAutoFit/>
          </a:bodyPr>
          <a:lstStyle/>
          <a:p>
            <a:pPr algn="r" rtl="1"/>
            <a:r>
              <a:rPr lang="ar-DZ" sz="260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1.2 		</a:t>
            </a:r>
            <a:r>
              <a:rPr lang="ar-DZ" sz="2600" b="1" dirty="0">
                <a:solidFill>
                  <a:srgbClr val="C00000"/>
                </a:solidFill>
                <a:latin typeface="AlGhadTV" panose="01000500000000020004" pitchFamily="2" charset="-78"/>
                <a:ea typeface="Calibri" panose="020F0502020204030204" pitchFamily="34" charset="0"/>
                <a:cs typeface="AlGhadTV" panose="01000500000000020004" pitchFamily="2" charset="-78"/>
              </a:rPr>
              <a:t>        </a:t>
            </a:r>
            <a:r>
              <a:rPr lang="ar-DZ" sz="260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الإبداع</a:t>
            </a:r>
            <a:endParaRPr lang="fr-FR" sz="2600" dirty="0">
              <a:solidFill>
                <a:srgbClr val="C00000"/>
              </a:solidFill>
              <a:latin typeface="AlGhadTV" panose="01000500000000020004" pitchFamily="2" charset="-78"/>
              <a:cs typeface="AlGhadTV" panose="01000500000000020004" pitchFamily="2" charset="-78"/>
            </a:endParaRPr>
          </a:p>
        </p:txBody>
      </p:sp>
      <p:sp>
        <p:nvSpPr>
          <p:cNvPr id="13" name="ZoneTexte 12">
            <a:extLst>
              <a:ext uri="{FF2B5EF4-FFF2-40B4-BE49-F238E27FC236}">
                <a16:creationId xmlns:a16="http://schemas.microsoft.com/office/drawing/2014/main" id="{D2FE3537-1B0E-C70D-3D5C-3D246AABC4F8}"/>
              </a:ext>
            </a:extLst>
          </p:cNvPr>
          <p:cNvSpPr txBox="1"/>
          <p:nvPr/>
        </p:nvSpPr>
        <p:spPr>
          <a:xfrm>
            <a:off x="8657815" y="2938990"/>
            <a:ext cx="3534185"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2.2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id="{A25D28F2-F1D9-8E58-00BD-9EC5B87E49E5}"/>
              </a:ext>
            </a:extLst>
          </p:cNvPr>
          <p:cNvSpPr txBox="1"/>
          <p:nvPr/>
        </p:nvSpPr>
        <p:spPr>
          <a:xfrm>
            <a:off x="8657814" y="3750239"/>
            <a:ext cx="3534185" cy="400110"/>
          </a:xfrm>
          <a:prstGeom prst="rect">
            <a:avLst/>
          </a:prstGeom>
          <a:noFill/>
        </p:spPr>
        <p:txBody>
          <a:bodyPr wrap="square">
            <a:spAutoFit/>
          </a:bodyPr>
          <a:lstStyle/>
          <a:p>
            <a:pPr algn="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3.2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التميز (التفرد)</a:t>
            </a:r>
            <a:endParaRPr lang="fr-FR" sz="2000" dirty="0">
              <a:solidFill>
                <a:srgbClr val="002060"/>
              </a:solidFill>
              <a:latin typeface="AlGhadTV" panose="01000500000000020004" pitchFamily="2" charset="-78"/>
              <a:cs typeface="AlGhadTV" panose="01000500000000020004" pitchFamily="2" charset="-78"/>
            </a:endParaRPr>
          </a:p>
        </p:txBody>
      </p:sp>
      <p:sp>
        <p:nvSpPr>
          <p:cNvPr id="15" name="Rectangle 14">
            <a:extLst>
              <a:ext uri="{FF2B5EF4-FFF2-40B4-BE49-F238E27FC236}">
                <a16:creationId xmlns:a16="http://schemas.microsoft.com/office/drawing/2014/main" id="{C6762536-FA76-4C95-76FA-E8C473246B80}"/>
              </a:ext>
            </a:extLst>
          </p:cNvPr>
          <p:cNvSpPr/>
          <p:nvPr/>
        </p:nvSpPr>
        <p:spPr>
          <a:xfrm flipH="1">
            <a:off x="8657814" y="4466086"/>
            <a:ext cx="3534185"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6E0E837-E34F-91A5-A3D0-30750952D45A}"/>
              </a:ext>
            </a:extLst>
          </p:cNvPr>
          <p:cNvSpPr/>
          <p:nvPr/>
        </p:nvSpPr>
        <p:spPr>
          <a:xfrm flipH="1">
            <a:off x="8657814" y="5257308"/>
            <a:ext cx="3534185" cy="550861"/>
          </a:xfrm>
          <a:prstGeom prst="rect">
            <a:avLst/>
          </a:prstGeom>
          <a:gradFill>
            <a:gsLst>
              <a:gs pos="0">
                <a:schemeClr val="accent5"/>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id="{F77C20CA-238A-FACB-CA6E-3E2528695EAE}"/>
              </a:ext>
            </a:extLst>
          </p:cNvPr>
          <p:cNvSpPr txBox="1"/>
          <p:nvPr/>
        </p:nvSpPr>
        <p:spPr>
          <a:xfrm>
            <a:off x="8657815" y="4541461"/>
            <a:ext cx="3534186"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4.2		   أخذ المخاطرة</a:t>
            </a:r>
            <a:endParaRPr lang="fr-FR" sz="2000" dirty="0">
              <a:solidFill>
                <a:srgbClr val="002060"/>
              </a:solidFill>
              <a:latin typeface="AlGhadTV" panose="01000500000000020004" pitchFamily="2" charset="-78"/>
              <a:cs typeface="AlGhadTV" panose="01000500000000020004" pitchFamily="2" charset="-78"/>
            </a:endParaRPr>
          </a:p>
        </p:txBody>
      </p:sp>
      <p:sp>
        <p:nvSpPr>
          <p:cNvPr id="18" name="ZoneTexte 17">
            <a:extLst>
              <a:ext uri="{FF2B5EF4-FFF2-40B4-BE49-F238E27FC236}">
                <a16:creationId xmlns:a16="http://schemas.microsoft.com/office/drawing/2014/main" id="{D2D4476D-5D60-D2D2-E81C-D7C27A607EFE}"/>
              </a:ext>
            </a:extLst>
          </p:cNvPr>
          <p:cNvSpPr txBox="1"/>
          <p:nvPr/>
        </p:nvSpPr>
        <p:spPr>
          <a:xfrm>
            <a:off x="8657814" y="5332683"/>
            <a:ext cx="3534186"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5.2		             </a:t>
            </a:r>
            <a:r>
              <a:rPr lang="ar-DZ" sz="2000" b="1" dirty="0" err="1">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المبدأة</a:t>
            </a:r>
            <a:endParaRPr lang="fr-FR" sz="2000" dirty="0">
              <a:solidFill>
                <a:srgbClr val="002060"/>
              </a:solidFill>
              <a:latin typeface="AlGhadTV" panose="01000500000000020004" pitchFamily="2" charset="-78"/>
              <a:cs typeface="AlGhadTV" panose="01000500000000020004" pitchFamily="2" charset="-78"/>
            </a:endParaRPr>
          </a:p>
        </p:txBody>
      </p:sp>
      <p:sp>
        <p:nvSpPr>
          <p:cNvPr id="19" name="ZoneTexte 18">
            <a:extLst>
              <a:ext uri="{FF2B5EF4-FFF2-40B4-BE49-F238E27FC236}">
                <a16:creationId xmlns:a16="http://schemas.microsoft.com/office/drawing/2014/main" id="{7BA5B124-B96D-4BEC-39FB-6C63B13DE02F}"/>
              </a:ext>
            </a:extLst>
          </p:cNvPr>
          <p:cNvSpPr txBox="1"/>
          <p:nvPr/>
        </p:nvSpPr>
        <p:spPr>
          <a:xfrm>
            <a:off x="243840" y="1978047"/>
            <a:ext cx="7850006" cy="4524315"/>
          </a:xfrm>
          <a:prstGeom prst="rect">
            <a:avLst/>
          </a:prstGeom>
          <a:noFill/>
        </p:spPr>
        <p:txBody>
          <a:bodyPr wrap="square">
            <a:spAutoFit/>
          </a:bodyPr>
          <a:lstStyle/>
          <a:p>
            <a:pPr algn="just"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يعرفه </a:t>
            </a:r>
            <a:r>
              <a:rPr lang="fr-FR"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Smith</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على أنه عملية يتم من خلالها إيجاد علاقات بين متغيرات لم يتم التطرق لها مسبقا. وذلك في ظل وجود البيئة المناسبة لتحفيز الإبداع، وينتج عن ذلك:</a:t>
            </a:r>
          </a:p>
          <a:p>
            <a:pPr marL="342900" indent="-342900" algn="just" rtl="1">
              <a:buClr>
                <a:srgbClr val="FF0000"/>
              </a:buClr>
              <a:buFont typeface="Wingdings" panose="05000000000000000000" pitchFamily="2" charset="2"/>
              <a:buChar char="ü"/>
            </a:pP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توليد شيء جديد غير مسبوق، وفي حالات الإبداع العالي يمكن الحصول على منتج نادر. </a:t>
            </a:r>
          </a:p>
          <a:p>
            <a:pPr marL="342900" indent="-342900" algn="just" rtl="1">
              <a:buClr>
                <a:srgbClr val="FF0000"/>
              </a:buClr>
              <a:buFont typeface="Wingdings" panose="05000000000000000000" pitchFamily="2" charset="2"/>
              <a:buChar char="ü"/>
            </a:pP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توحيد أو ربط ودمج مجموعة من الأفكار بطريقة جديدة. </a:t>
            </a:r>
          </a:p>
          <a:p>
            <a:pPr marL="342900" indent="-342900" algn="just" rtl="1">
              <a:buClr>
                <a:srgbClr val="FF0000"/>
              </a:buClr>
              <a:buFont typeface="Wingdings" panose="05000000000000000000" pitchFamily="2" charset="2"/>
              <a:buChar char="ü"/>
            </a:pP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إيجاد أو إظهار استخدامات جديدة غير متعارف عليها للأفكار المتداولة أو لمنتج ما.</a:t>
            </a:r>
          </a:p>
          <a:p>
            <a:pPr algn="just"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وبالتالي فإن الإبداع يعد أحد أهم ركائز </a:t>
            </a:r>
            <a:r>
              <a:rPr lang="ar-DZ"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المقاولاتية</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لأنه يمنحها ميزة تنافسية، من خلال إنشاء أفكار أصيلة مختلفة عن أفكار بقية الأعوان الاقتصاديين. ومنه فغن هذه الإستراتيجية تساعد المقاولة على للمنافسة على المدى الطويل وضمان استمرارية المؤسسة في النشاط.</a:t>
            </a:r>
            <a:endPar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pic>
        <p:nvPicPr>
          <p:cNvPr id="4" name="ElevenLabs_2024-07-09T11_17_52_Sarah_pre_s50_sb75_se0_b_m2">
            <a:hlinkClick r:id="" action="ppaction://media"/>
            <a:extLst>
              <a:ext uri="{FF2B5EF4-FFF2-40B4-BE49-F238E27FC236}">
                <a16:creationId xmlns:a16="http://schemas.microsoft.com/office/drawing/2014/main" id="{60D88E0B-282E-1F8D-74B8-D547C013F8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14195" y="2012919"/>
            <a:ext cx="487363" cy="487363"/>
          </a:xfrm>
          <a:prstGeom prst="rect">
            <a:avLst/>
          </a:prstGeom>
        </p:spPr>
      </p:pic>
      <p:pic>
        <p:nvPicPr>
          <p:cNvPr id="8" name="ElevenLabs_2024-07-09T11_17_52_Sarah_pre_s50_sb75_se0_b_m2">
            <a:hlinkClick r:id="" action="ppaction://media"/>
            <a:extLst>
              <a:ext uri="{FF2B5EF4-FFF2-40B4-BE49-F238E27FC236}">
                <a16:creationId xmlns:a16="http://schemas.microsoft.com/office/drawing/2014/main" id="{45BEF12A-5283-472A-4D80-B9EECC6B04A7}"/>
              </a:ext>
            </a:extLst>
          </p:cNvPr>
          <p:cNvPicPr>
            <a:picLocks noChangeAspect="1"/>
          </p:cNvPicPr>
          <p:nvPr>
            <a:audioFile r:link="rId2"/>
            <p:extLst>
              <p:ext uri="{DAA4B4D4-6D71-4841-9C94-3DE7FCFB9230}">
                <p14:media xmlns:p14="http://schemas.microsoft.com/office/powerpoint/2010/main" r:embed="rId1">
                  <p14:bmkLst>
                    <p14:bmk name="Signet 1" time="0"/>
                  </p14:bmkLst>
                </p14:media>
              </p:ext>
            </p:extLst>
          </p:nvPr>
        </p:nvPicPr>
        <p:blipFill>
          <a:blip r:embed="rId4"/>
          <a:stretch>
            <a:fillRect/>
          </a:stretch>
        </p:blipFill>
        <p:spPr>
          <a:xfrm>
            <a:off x="-1707515" y="3431182"/>
            <a:ext cx="487363" cy="487363"/>
          </a:xfrm>
          <a:prstGeom prst="rect">
            <a:avLst/>
          </a:prstGeom>
        </p:spPr>
      </p:pic>
      <p:pic>
        <p:nvPicPr>
          <p:cNvPr id="20" name="ElevenLabs_2024-07-09T11_17_52_Sarah_pre_s50_sb75_se0_b_m2">
            <a:hlinkClick r:id="" action="ppaction://media"/>
            <a:extLst>
              <a:ext uri="{FF2B5EF4-FFF2-40B4-BE49-F238E27FC236}">
                <a16:creationId xmlns:a16="http://schemas.microsoft.com/office/drawing/2014/main" id="{EA9E843E-F8AD-C6F0-DEBE-ABFA1A2CB0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65755" y="4864952"/>
            <a:ext cx="487363" cy="487363"/>
          </a:xfrm>
          <a:prstGeom prst="rect">
            <a:avLst/>
          </a:prstGeom>
        </p:spPr>
      </p:pic>
    </p:spTree>
    <p:extLst>
      <p:ext uri="{BB962C8B-B14F-4D97-AF65-F5344CB8AC3E}">
        <p14:creationId xmlns:p14="http://schemas.microsoft.com/office/powerpoint/2010/main" val="3392038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2"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1+#ppt_w/2"/>
                                          </p:val>
                                        </p:tav>
                                        <p:tav tm="100000">
                                          <p:val>
                                            <p:strVal val="#ppt_x"/>
                                          </p:val>
                                        </p:tav>
                                      </p:tavLst>
                                    </p:anim>
                                    <p:anim calcmode="lin" valueType="num">
                                      <p:cBhvr additive="base">
                                        <p:cTn id="39" dur="500" fill="hold"/>
                                        <p:tgtEl>
                                          <p:spTgt spid="15"/>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1+#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1+#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42"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1" presetClass="mediacall" presetSubtype="0" fill="hold" nodeType="withEffect">
                                  <p:stCondLst>
                                    <p:cond delay="0"/>
                                  </p:stCondLst>
                                  <p:childTnLst>
                                    <p:cmd type="call" cmd="playFrom(0.0)">
                                      <p:cBhvr>
                                        <p:cTn id="56" dur="5159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4"/>
                </p:tgtEl>
              </p:cMediaNode>
            </p:audio>
            <p:audio>
              <p:cMediaNode vol="80000" numSld="999" showWhenStopped="0">
                <p:cTn id="58" repeatCount="indefinite" fill="hold" display="0">
                  <p:stCondLst>
                    <p:cond delay="indefinite"/>
                  </p:stCondLst>
                  <p:endCondLst>
                    <p:cond evt="onStopAudio" delay="0">
                      <p:tgtEl>
                        <p:sldTgt/>
                      </p:tgtEl>
                    </p:cond>
                  </p:endCondLst>
                </p:cTn>
                <p:tgtEl>
                  <p:spTgt spid="8"/>
                </p:tgtEl>
              </p:cMediaNode>
            </p:audio>
            <p:audio>
              <p:cMediaNode vol="80000">
                <p:cTn id="59" fill="hold" display="0">
                  <p:stCondLst>
                    <p:cond delay="indefinite"/>
                  </p:stCondLst>
                  <p:endCondLst>
                    <p:cond evt="onStopAudio" delay="0">
                      <p:tgtEl>
                        <p:sldTgt/>
                      </p:tgtEl>
                    </p:cond>
                  </p:endCondLst>
                </p:cTn>
                <p:tgtEl>
                  <p:spTgt spid="20"/>
                </p:tgtEl>
              </p:cMediaNode>
            </p:audio>
          </p:childTnLst>
        </p:cTn>
      </p:par>
    </p:tnLst>
    <p:bldLst>
      <p:bldP spid="3" grpId="0" animBg="1"/>
      <p:bldP spid="7" grpId="0" animBg="1"/>
      <p:bldP spid="11" grpId="0" animBg="1"/>
      <p:bldP spid="12" grpId="0"/>
      <p:bldP spid="13" grpId="0"/>
      <p:bldP spid="14" grpId="0"/>
      <p:bldP spid="15" grpId="0" animBg="1"/>
      <p:bldP spid="16" grpId="0" animBg="1"/>
      <p:bldP spid="17" grpId="0"/>
      <p:bldP spid="18" grpId="0"/>
      <p:bldP spid="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الرابعة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استراتيجيات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5" name="ZoneTexte 4">
            <a:extLst>
              <a:ext uri="{FF2B5EF4-FFF2-40B4-BE49-F238E27FC236}">
                <a16:creationId xmlns:a16="http://schemas.microsoft.com/office/drawing/2014/main" id="{DEE01C1E-7FF5-C413-0169-4ED0457DEC6C}"/>
              </a:ext>
            </a:extLst>
          </p:cNvPr>
          <p:cNvSpPr txBox="1"/>
          <p:nvPr/>
        </p:nvSpPr>
        <p:spPr>
          <a:xfrm>
            <a:off x="476542" y="928529"/>
            <a:ext cx="6028430"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سيتم التركيز في هذه النقطة على أهم الاستراتيجيات المتبعة لتحقيق أهداف المؤسسة</a:t>
            </a:r>
            <a:endParaRPr lang="fr-FR" sz="2400" dirty="0">
              <a:solidFill>
                <a:srgbClr val="002060"/>
              </a:solidFill>
              <a:latin typeface="Aljazeera" panose="02000000000000000000" pitchFamily="2" charset="-78"/>
              <a:cs typeface="Aljazeera" panose="02000000000000000000" pitchFamily="2" charset="-78"/>
            </a:endParaRPr>
          </a:p>
        </p:txBody>
      </p:sp>
      <p:sp>
        <p:nvSpPr>
          <p:cNvPr id="9" name="Rectangle 8">
            <a:extLst>
              <a:ext uri="{FF2B5EF4-FFF2-40B4-BE49-F238E27FC236}">
                <a16:creationId xmlns:a16="http://schemas.microsoft.com/office/drawing/2014/main" id="{876FECB8-8999-041D-5CD8-88976147953B}"/>
              </a:ext>
            </a:extLst>
          </p:cNvPr>
          <p:cNvSpPr/>
          <p:nvPr/>
        </p:nvSpPr>
        <p:spPr>
          <a:xfrm>
            <a:off x="11471653" y="1092029"/>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10" name="ZoneTexte 9">
            <a:extLst>
              <a:ext uri="{FF2B5EF4-FFF2-40B4-BE49-F238E27FC236}">
                <a16:creationId xmlns:a16="http://schemas.microsoft.com/office/drawing/2014/main" id="{BF05FCAB-F1C3-C77D-8E96-3745F81438F5}"/>
              </a:ext>
            </a:extLst>
          </p:cNvPr>
          <p:cNvSpPr txBox="1"/>
          <p:nvPr/>
        </p:nvSpPr>
        <p:spPr>
          <a:xfrm>
            <a:off x="6944810" y="1051641"/>
            <a:ext cx="452127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الاستراتجيات</a:t>
            </a:r>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01AA3EAA-9320-8B3D-889A-36EDC9E8764D}"/>
              </a:ext>
            </a:extLst>
          </p:cNvPr>
          <p:cNvSpPr/>
          <p:nvPr/>
        </p:nvSpPr>
        <p:spPr>
          <a:xfrm flipH="1">
            <a:off x="8585199" y="2867291"/>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7218A7A-F448-72F5-3DDC-20BA4620B0CB}"/>
              </a:ext>
            </a:extLst>
          </p:cNvPr>
          <p:cNvSpPr/>
          <p:nvPr/>
        </p:nvSpPr>
        <p:spPr>
          <a:xfrm flipH="1">
            <a:off x="8657816" y="2059718"/>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B779BF-6B04-368F-6A7C-A12FED28CAC6}"/>
              </a:ext>
            </a:extLst>
          </p:cNvPr>
          <p:cNvSpPr/>
          <p:nvPr/>
        </p:nvSpPr>
        <p:spPr>
          <a:xfrm flipH="1">
            <a:off x="8585197" y="3674864"/>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id="{9316D476-0ACF-19ED-740B-ED613FB146A0}"/>
              </a:ext>
            </a:extLst>
          </p:cNvPr>
          <p:cNvSpPr txBox="1"/>
          <p:nvPr/>
        </p:nvSpPr>
        <p:spPr>
          <a:xfrm>
            <a:off x="8657814" y="2127741"/>
            <a:ext cx="3494293"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1.2 		</a:t>
            </a:r>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13" name="ZoneTexte 12">
            <a:extLst>
              <a:ext uri="{FF2B5EF4-FFF2-40B4-BE49-F238E27FC236}">
                <a16:creationId xmlns:a16="http://schemas.microsoft.com/office/drawing/2014/main" id="{D2FE3537-1B0E-C70D-3D5C-3D246AABC4F8}"/>
              </a:ext>
            </a:extLst>
          </p:cNvPr>
          <p:cNvSpPr txBox="1"/>
          <p:nvPr/>
        </p:nvSpPr>
        <p:spPr>
          <a:xfrm>
            <a:off x="8657815" y="2938990"/>
            <a:ext cx="3534185" cy="492443"/>
          </a:xfrm>
          <a:prstGeom prst="rect">
            <a:avLst/>
          </a:prstGeom>
          <a:noFill/>
        </p:spPr>
        <p:txBody>
          <a:bodyPr wrap="square">
            <a:spAutoFit/>
          </a:bodyPr>
          <a:lstStyle/>
          <a:p>
            <a:pPr algn="r" rtl="1"/>
            <a:r>
              <a:rPr lang="ar-DZ" sz="260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2.2		       الابتكار</a:t>
            </a:r>
            <a:endParaRPr lang="fr-FR" sz="2600" dirty="0">
              <a:solidFill>
                <a:srgbClr val="C0000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id="{A25D28F2-F1D9-8E58-00BD-9EC5B87E49E5}"/>
              </a:ext>
            </a:extLst>
          </p:cNvPr>
          <p:cNvSpPr txBox="1"/>
          <p:nvPr/>
        </p:nvSpPr>
        <p:spPr>
          <a:xfrm>
            <a:off x="8657814" y="3750239"/>
            <a:ext cx="3534185" cy="400110"/>
          </a:xfrm>
          <a:prstGeom prst="rect">
            <a:avLst/>
          </a:prstGeom>
          <a:noFill/>
        </p:spPr>
        <p:txBody>
          <a:bodyPr wrap="square">
            <a:spAutoFit/>
          </a:bodyPr>
          <a:lstStyle/>
          <a:p>
            <a:pPr algn="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3.2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التميز (التفرد)</a:t>
            </a:r>
            <a:endParaRPr lang="fr-FR" sz="2000" dirty="0">
              <a:solidFill>
                <a:srgbClr val="002060"/>
              </a:solidFill>
              <a:latin typeface="AlGhadTV" panose="01000500000000020004" pitchFamily="2" charset="-78"/>
              <a:cs typeface="AlGhadTV" panose="01000500000000020004" pitchFamily="2" charset="-78"/>
            </a:endParaRPr>
          </a:p>
        </p:txBody>
      </p:sp>
      <p:sp>
        <p:nvSpPr>
          <p:cNvPr id="15" name="Rectangle 14">
            <a:extLst>
              <a:ext uri="{FF2B5EF4-FFF2-40B4-BE49-F238E27FC236}">
                <a16:creationId xmlns:a16="http://schemas.microsoft.com/office/drawing/2014/main" id="{C6762536-FA76-4C95-76FA-E8C473246B80}"/>
              </a:ext>
            </a:extLst>
          </p:cNvPr>
          <p:cNvSpPr/>
          <p:nvPr/>
        </p:nvSpPr>
        <p:spPr>
          <a:xfrm flipH="1">
            <a:off x="8657814" y="4466086"/>
            <a:ext cx="3534185"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6E0E837-E34F-91A5-A3D0-30750952D45A}"/>
              </a:ext>
            </a:extLst>
          </p:cNvPr>
          <p:cNvSpPr/>
          <p:nvPr/>
        </p:nvSpPr>
        <p:spPr>
          <a:xfrm flipH="1">
            <a:off x="8657814" y="5257308"/>
            <a:ext cx="3534185" cy="550861"/>
          </a:xfrm>
          <a:prstGeom prst="rect">
            <a:avLst/>
          </a:prstGeom>
          <a:gradFill>
            <a:gsLst>
              <a:gs pos="0">
                <a:schemeClr val="accent5"/>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id="{F77C20CA-238A-FACB-CA6E-3E2528695EAE}"/>
              </a:ext>
            </a:extLst>
          </p:cNvPr>
          <p:cNvSpPr txBox="1"/>
          <p:nvPr/>
        </p:nvSpPr>
        <p:spPr>
          <a:xfrm>
            <a:off x="8657815" y="4541461"/>
            <a:ext cx="3534186"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4.2		   أخذ المخاطرة</a:t>
            </a:r>
            <a:endParaRPr lang="fr-FR" sz="2000" dirty="0">
              <a:solidFill>
                <a:srgbClr val="002060"/>
              </a:solidFill>
              <a:latin typeface="AlGhadTV" panose="01000500000000020004" pitchFamily="2" charset="-78"/>
              <a:cs typeface="AlGhadTV" panose="01000500000000020004" pitchFamily="2" charset="-78"/>
            </a:endParaRPr>
          </a:p>
        </p:txBody>
      </p:sp>
      <p:sp>
        <p:nvSpPr>
          <p:cNvPr id="18" name="ZoneTexte 17">
            <a:extLst>
              <a:ext uri="{FF2B5EF4-FFF2-40B4-BE49-F238E27FC236}">
                <a16:creationId xmlns:a16="http://schemas.microsoft.com/office/drawing/2014/main" id="{D2D4476D-5D60-D2D2-E81C-D7C27A607EFE}"/>
              </a:ext>
            </a:extLst>
          </p:cNvPr>
          <p:cNvSpPr txBox="1"/>
          <p:nvPr/>
        </p:nvSpPr>
        <p:spPr>
          <a:xfrm>
            <a:off x="8657814" y="5332683"/>
            <a:ext cx="3534186"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5.2		             </a:t>
            </a:r>
            <a:r>
              <a:rPr lang="ar-DZ" sz="2000" b="1" dirty="0" err="1">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المبدأة</a:t>
            </a:r>
            <a:endParaRPr lang="fr-FR" sz="2000" dirty="0">
              <a:solidFill>
                <a:srgbClr val="002060"/>
              </a:solidFill>
              <a:latin typeface="AlGhadTV" panose="01000500000000020004" pitchFamily="2" charset="-78"/>
              <a:cs typeface="AlGhadTV" panose="01000500000000020004" pitchFamily="2" charset="-78"/>
            </a:endParaRPr>
          </a:p>
        </p:txBody>
      </p:sp>
      <p:sp>
        <p:nvSpPr>
          <p:cNvPr id="19" name="ZoneTexte 18">
            <a:extLst>
              <a:ext uri="{FF2B5EF4-FFF2-40B4-BE49-F238E27FC236}">
                <a16:creationId xmlns:a16="http://schemas.microsoft.com/office/drawing/2014/main" id="{7BA5B124-B96D-4BEC-39FB-6C63B13DE02F}"/>
              </a:ext>
            </a:extLst>
          </p:cNvPr>
          <p:cNvSpPr txBox="1"/>
          <p:nvPr/>
        </p:nvSpPr>
        <p:spPr>
          <a:xfrm>
            <a:off x="243840" y="1978047"/>
            <a:ext cx="7850006" cy="4593565"/>
          </a:xfrm>
          <a:prstGeom prst="rect">
            <a:avLst/>
          </a:prstGeom>
          <a:noFill/>
        </p:spPr>
        <p:txBody>
          <a:bodyPr wrap="square">
            <a:spAutoFit/>
          </a:bodyPr>
          <a:lstStyle/>
          <a:p>
            <a:pPr algn="just" rtl="1"/>
            <a:r>
              <a:rPr lang="ar-DZ" sz="2250" dirty="0">
                <a:solidFill>
                  <a:srgbClr val="002060"/>
                </a:solidFill>
                <a:latin typeface="Aljazeera" panose="02000000000000000000" pitchFamily="2" charset="-78"/>
                <a:ea typeface="Calibri" panose="020F0502020204030204" pitchFamily="34" charset="0"/>
                <a:cs typeface="Aljazeera" panose="02000000000000000000" pitchFamily="2" charset="-78"/>
              </a:rPr>
              <a:t>منذ أعمال </a:t>
            </a:r>
            <a:r>
              <a:rPr lang="fr-FR" sz="2250" dirty="0">
                <a:solidFill>
                  <a:srgbClr val="002060"/>
                </a:solidFill>
                <a:latin typeface="Aljazeera" panose="02000000000000000000" pitchFamily="2" charset="-78"/>
                <a:ea typeface="Calibri" panose="020F0502020204030204" pitchFamily="34" charset="0"/>
                <a:cs typeface="Aljazeera" panose="02000000000000000000" pitchFamily="2" charset="-78"/>
              </a:rPr>
              <a:t>Schumpeter</a:t>
            </a:r>
            <a:r>
              <a:rPr lang="ar-DZ" sz="2250" dirty="0">
                <a:solidFill>
                  <a:srgbClr val="002060"/>
                </a:solidFill>
                <a:latin typeface="Aljazeera" panose="02000000000000000000" pitchFamily="2" charset="-78"/>
                <a:ea typeface="Calibri" panose="020F0502020204030204" pitchFamily="34" charset="0"/>
                <a:cs typeface="Aljazeera" panose="02000000000000000000" pitchFamily="2" charset="-78"/>
              </a:rPr>
              <a:t> اتفق الكتاب على أن الابتكار هو محرك النمو الاقتصادي، مع ذلك لم يكن هناك إجماع على مفهومه. ومن بين أهم هذه المفاهيم نجد:</a:t>
            </a:r>
          </a:p>
          <a:p>
            <a:pPr algn="just" rtl="1"/>
            <a:r>
              <a:rPr lang="ar-DZ" sz="2250" dirty="0">
                <a:solidFill>
                  <a:srgbClr val="002060"/>
                </a:solidFill>
                <a:latin typeface="Aljazeera" panose="02000000000000000000" pitchFamily="2" charset="-78"/>
                <a:ea typeface="Calibri" panose="020F0502020204030204" pitchFamily="34" charset="0"/>
                <a:cs typeface="Aljazeera" panose="02000000000000000000" pitchFamily="2" charset="-78"/>
              </a:rPr>
              <a:t>فحسب </a:t>
            </a:r>
            <a:r>
              <a:rPr lang="fr-FR" sz="2250" dirty="0">
                <a:solidFill>
                  <a:srgbClr val="002060"/>
                </a:solidFill>
                <a:latin typeface="Aljazeera" panose="02000000000000000000" pitchFamily="2" charset="-78"/>
                <a:ea typeface="Calibri" panose="020F0502020204030204" pitchFamily="34" charset="0"/>
                <a:cs typeface="Aljazeera" panose="02000000000000000000" pitchFamily="2" charset="-78"/>
              </a:rPr>
              <a:t>Julien et </a:t>
            </a:r>
            <a:r>
              <a:rPr lang="fr-FR" sz="2250" dirty="0" err="1">
                <a:solidFill>
                  <a:srgbClr val="002060"/>
                </a:solidFill>
                <a:latin typeface="Aljazeera" panose="02000000000000000000" pitchFamily="2" charset="-78"/>
                <a:ea typeface="Calibri" panose="020F0502020204030204" pitchFamily="34" charset="0"/>
                <a:cs typeface="Aljazeera" panose="02000000000000000000" pitchFamily="2" charset="-78"/>
              </a:rPr>
              <a:t>Marchesnay</a:t>
            </a:r>
            <a:r>
              <a:rPr lang="ar-DZ" sz="2250" dirty="0">
                <a:solidFill>
                  <a:srgbClr val="002060"/>
                </a:solidFill>
                <a:latin typeface="Aljazeera" panose="02000000000000000000" pitchFamily="2" charset="-78"/>
                <a:ea typeface="Calibri" panose="020F0502020204030204" pitchFamily="34" charset="0"/>
                <a:cs typeface="Aljazeera" panose="02000000000000000000" pitchFamily="2" charset="-78"/>
              </a:rPr>
              <a:t> هو إنشاء مؤسسة مختلفة عن تلك التي نعرفها من قبل، انه اكتشاف أو تحويل منتج، انه اقتراح طريقة جديدة للعمل، التوزيع أو البيع. </a:t>
            </a:r>
          </a:p>
          <a:p>
            <a:pPr algn="just" rtl="1"/>
            <a:r>
              <a:rPr lang="ar-DZ" sz="2250" dirty="0">
                <a:solidFill>
                  <a:srgbClr val="002060"/>
                </a:solidFill>
                <a:latin typeface="Aljazeera" panose="02000000000000000000" pitchFamily="2" charset="-78"/>
                <a:ea typeface="Calibri" panose="020F0502020204030204" pitchFamily="34" charset="0"/>
                <a:cs typeface="Aljazeera" panose="02000000000000000000" pitchFamily="2" charset="-78"/>
              </a:rPr>
              <a:t>ويعرف أيضا على أنه القدرة على صنع أو جلب إلى الوجود شي جديد، سواء كان حل جديد لمشكلة، طريقة جديدة أو جهاز جديد، أو شكل أو موضوع فني جديد. </a:t>
            </a:r>
          </a:p>
          <a:p>
            <a:pPr algn="just" rtl="1"/>
            <a:r>
              <a:rPr lang="ar-DZ" sz="2250" dirty="0">
                <a:solidFill>
                  <a:srgbClr val="002060"/>
                </a:solidFill>
                <a:latin typeface="Aljazeera" panose="02000000000000000000" pitchFamily="2" charset="-78"/>
                <a:ea typeface="Calibri" panose="020F0502020204030204" pitchFamily="34" charset="0"/>
                <a:cs typeface="Aljazeera" panose="02000000000000000000" pitchFamily="2" charset="-78"/>
              </a:rPr>
              <a:t>فالمقاول المبتكر يعمل بجد وبشكل مستمر لتحسين الأفكار والحلول، من خلال إدخال التعديلات التدريجية والتحسينات إلى أعماله، فالعمل </a:t>
            </a:r>
            <a:r>
              <a:rPr lang="ar-DZ" sz="225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الإبتكاري</a:t>
            </a:r>
            <a:r>
              <a:rPr lang="ar-DZ" sz="2250" dirty="0">
                <a:solidFill>
                  <a:srgbClr val="002060"/>
                </a:solidFill>
                <a:latin typeface="Aljazeera" panose="02000000000000000000" pitchFamily="2" charset="-78"/>
                <a:ea typeface="Calibri" panose="020F0502020204030204" pitchFamily="34" charset="0"/>
                <a:cs typeface="Aljazeera" panose="02000000000000000000" pitchFamily="2" charset="-78"/>
              </a:rPr>
              <a:t> لا يحدث عند نقطة واحدة معينة من الزمن، ولكنه يعتبر امتداد لعملية مستمرة.</a:t>
            </a:r>
          </a:p>
          <a:p>
            <a:pPr algn="just" rtl="1"/>
            <a:r>
              <a:rPr lang="ar-DZ" sz="2250" dirty="0">
                <a:solidFill>
                  <a:srgbClr val="002060"/>
                </a:solidFill>
                <a:latin typeface="Aljazeera" panose="02000000000000000000" pitchFamily="2" charset="-78"/>
                <a:ea typeface="Calibri" panose="020F0502020204030204" pitchFamily="34" charset="0"/>
                <a:cs typeface="Aljazeera" panose="02000000000000000000" pitchFamily="2" charset="-78"/>
              </a:rPr>
              <a:t>وهكذا فإن هناك تكامل بين كل من الإبداع والابتكار، فالأول يركز على تحديد ملامح المشكلة التي تواجه المقاول والثانية فهي تبحث عن الأفكار التي يمكن من خلالها طرح حلول للمشكلة والخروج منها. </a:t>
            </a:r>
          </a:p>
        </p:txBody>
      </p:sp>
      <p:pic>
        <p:nvPicPr>
          <p:cNvPr id="4" name="ElevenLabs_2024-07-09T11_38_48_Sarah_pre_s50_sb75_se0_b_m2">
            <a:hlinkClick r:id="" action="ppaction://media"/>
            <a:extLst>
              <a:ext uri="{FF2B5EF4-FFF2-40B4-BE49-F238E27FC236}">
                <a16:creationId xmlns:a16="http://schemas.microsoft.com/office/drawing/2014/main" id="{DEF85B43-C8DB-CB04-8E66-F5A12749E2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63675" y="3418152"/>
            <a:ext cx="487363" cy="487363"/>
          </a:xfrm>
          <a:prstGeom prst="rect">
            <a:avLst/>
          </a:prstGeom>
        </p:spPr>
      </p:pic>
    </p:spTree>
    <p:extLst>
      <p:ext uri="{BB962C8B-B14F-4D97-AF65-F5344CB8AC3E}">
        <p14:creationId xmlns:p14="http://schemas.microsoft.com/office/powerpoint/2010/main" val="1360502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76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الرابعة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استراتيجيات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5" name="ZoneTexte 4">
            <a:extLst>
              <a:ext uri="{FF2B5EF4-FFF2-40B4-BE49-F238E27FC236}">
                <a16:creationId xmlns:a16="http://schemas.microsoft.com/office/drawing/2014/main" id="{DEE01C1E-7FF5-C413-0169-4ED0457DEC6C}"/>
              </a:ext>
            </a:extLst>
          </p:cNvPr>
          <p:cNvSpPr txBox="1"/>
          <p:nvPr/>
        </p:nvSpPr>
        <p:spPr>
          <a:xfrm>
            <a:off x="476542" y="928529"/>
            <a:ext cx="6028430"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سيتم التركيز في هذه النقطة على أهم الاستراتيجيات المتبعة لتحقيق أهداف المؤسسة</a:t>
            </a:r>
            <a:endParaRPr lang="fr-FR" sz="2400" dirty="0">
              <a:solidFill>
                <a:srgbClr val="002060"/>
              </a:solidFill>
              <a:latin typeface="Aljazeera" panose="02000000000000000000" pitchFamily="2" charset="-78"/>
              <a:cs typeface="Aljazeera" panose="02000000000000000000" pitchFamily="2" charset="-78"/>
            </a:endParaRPr>
          </a:p>
        </p:txBody>
      </p:sp>
      <p:sp>
        <p:nvSpPr>
          <p:cNvPr id="9" name="Rectangle 8">
            <a:extLst>
              <a:ext uri="{FF2B5EF4-FFF2-40B4-BE49-F238E27FC236}">
                <a16:creationId xmlns:a16="http://schemas.microsoft.com/office/drawing/2014/main" id="{876FECB8-8999-041D-5CD8-88976147953B}"/>
              </a:ext>
            </a:extLst>
          </p:cNvPr>
          <p:cNvSpPr/>
          <p:nvPr/>
        </p:nvSpPr>
        <p:spPr>
          <a:xfrm>
            <a:off x="11471653" y="1092029"/>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10" name="ZoneTexte 9">
            <a:extLst>
              <a:ext uri="{FF2B5EF4-FFF2-40B4-BE49-F238E27FC236}">
                <a16:creationId xmlns:a16="http://schemas.microsoft.com/office/drawing/2014/main" id="{BF05FCAB-F1C3-C77D-8E96-3745F81438F5}"/>
              </a:ext>
            </a:extLst>
          </p:cNvPr>
          <p:cNvSpPr txBox="1"/>
          <p:nvPr/>
        </p:nvSpPr>
        <p:spPr>
          <a:xfrm>
            <a:off x="6944810" y="1051641"/>
            <a:ext cx="452127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الاستراتجيات</a:t>
            </a:r>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01AA3EAA-9320-8B3D-889A-36EDC9E8764D}"/>
              </a:ext>
            </a:extLst>
          </p:cNvPr>
          <p:cNvSpPr/>
          <p:nvPr/>
        </p:nvSpPr>
        <p:spPr>
          <a:xfrm flipH="1">
            <a:off x="8585199" y="2867291"/>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7218A7A-F448-72F5-3DDC-20BA4620B0CB}"/>
              </a:ext>
            </a:extLst>
          </p:cNvPr>
          <p:cNvSpPr/>
          <p:nvPr/>
        </p:nvSpPr>
        <p:spPr>
          <a:xfrm flipH="1">
            <a:off x="8657816" y="2059718"/>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B779BF-6B04-368F-6A7C-A12FED28CAC6}"/>
              </a:ext>
            </a:extLst>
          </p:cNvPr>
          <p:cNvSpPr/>
          <p:nvPr/>
        </p:nvSpPr>
        <p:spPr>
          <a:xfrm flipH="1">
            <a:off x="8585197" y="3674864"/>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id="{9316D476-0ACF-19ED-740B-ED613FB146A0}"/>
              </a:ext>
            </a:extLst>
          </p:cNvPr>
          <p:cNvSpPr txBox="1"/>
          <p:nvPr/>
        </p:nvSpPr>
        <p:spPr>
          <a:xfrm>
            <a:off x="8657814" y="2127741"/>
            <a:ext cx="3494293"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1.2 		</a:t>
            </a:r>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13" name="ZoneTexte 12">
            <a:extLst>
              <a:ext uri="{FF2B5EF4-FFF2-40B4-BE49-F238E27FC236}">
                <a16:creationId xmlns:a16="http://schemas.microsoft.com/office/drawing/2014/main" id="{D2FE3537-1B0E-C70D-3D5C-3D246AABC4F8}"/>
              </a:ext>
            </a:extLst>
          </p:cNvPr>
          <p:cNvSpPr txBox="1"/>
          <p:nvPr/>
        </p:nvSpPr>
        <p:spPr>
          <a:xfrm>
            <a:off x="8657815" y="2938990"/>
            <a:ext cx="3534185"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2.2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id="{A25D28F2-F1D9-8E58-00BD-9EC5B87E49E5}"/>
              </a:ext>
            </a:extLst>
          </p:cNvPr>
          <p:cNvSpPr txBox="1"/>
          <p:nvPr/>
        </p:nvSpPr>
        <p:spPr>
          <a:xfrm>
            <a:off x="8657814" y="3689734"/>
            <a:ext cx="3534185" cy="492443"/>
          </a:xfrm>
          <a:prstGeom prst="rect">
            <a:avLst/>
          </a:prstGeom>
          <a:noFill/>
        </p:spPr>
        <p:txBody>
          <a:bodyPr wrap="square">
            <a:spAutoFit/>
          </a:bodyPr>
          <a:lstStyle/>
          <a:p>
            <a:pPr algn="r" rtl="1"/>
            <a:r>
              <a:rPr lang="ar-DZ" sz="2600" b="1" dirty="0">
                <a:solidFill>
                  <a:srgbClr val="C00000"/>
                </a:solidFill>
                <a:latin typeface="AlGhadTV" panose="01000500000000020004" pitchFamily="2" charset="-78"/>
                <a:ea typeface="Calibri" panose="020F0502020204030204" pitchFamily="34" charset="0"/>
                <a:cs typeface="AlGhadTV" panose="01000500000000020004" pitchFamily="2" charset="-78"/>
              </a:rPr>
              <a:t>3.2	        </a:t>
            </a:r>
            <a:r>
              <a:rPr lang="ar-DZ" sz="260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التميز (التفرد)</a:t>
            </a:r>
            <a:endParaRPr lang="fr-FR" sz="2600" dirty="0">
              <a:solidFill>
                <a:srgbClr val="C00000"/>
              </a:solidFill>
              <a:latin typeface="AlGhadTV" panose="01000500000000020004" pitchFamily="2" charset="-78"/>
              <a:cs typeface="AlGhadTV" panose="01000500000000020004" pitchFamily="2" charset="-78"/>
            </a:endParaRPr>
          </a:p>
        </p:txBody>
      </p:sp>
      <p:sp>
        <p:nvSpPr>
          <p:cNvPr id="15" name="Rectangle 14">
            <a:extLst>
              <a:ext uri="{FF2B5EF4-FFF2-40B4-BE49-F238E27FC236}">
                <a16:creationId xmlns:a16="http://schemas.microsoft.com/office/drawing/2014/main" id="{C6762536-FA76-4C95-76FA-E8C473246B80}"/>
              </a:ext>
            </a:extLst>
          </p:cNvPr>
          <p:cNvSpPr/>
          <p:nvPr/>
        </p:nvSpPr>
        <p:spPr>
          <a:xfrm flipH="1">
            <a:off x="8657814" y="4466086"/>
            <a:ext cx="3534185"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6E0E837-E34F-91A5-A3D0-30750952D45A}"/>
              </a:ext>
            </a:extLst>
          </p:cNvPr>
          <p:cNvSpPr/>
          <p:nvPr/>
        </p:nvSpPr>
        <p:spPr>
          <a:xfrm flipH="1">
            <a:off x="8657814" y="5257308"/>
            <a:ext cx="3534185" cy="550861"/>
          </a:xfrm>
          <a:prstGeom prst="rect">
            <a:avLst/>
          </a:prstGeom>
          <a:gradFill>
            <a:gsLst>
              <a:gs pos="0">
                <a:schemeClr val="accent5"/>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id="{F77C20CA-238A-FACB-CA6E-3E2528695EAE}"/>
              </a:ext>
            </a:extLst>
          </p:cNvPr>
          <p:cNvSpPr txBox="1"/>
          <p:nvPr/>
        </p:nvSpPr>
        <p:spPr>
          <a:xfrm>
            <a:off x="8657815" y="4541461"/>
            <a:ext cx="3534186"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4.2		   أخذ المخاطرة</a:t>
            </a:r>
            <a:endParaRPr lang="fr-FR" sz="2000" dirty="0">
              <a:solidFill>
                <a:srgbClr val="002060"/>
              </a:solidFill>
              <a:latin typeface="AlGhadTV" panose="01000500000000020004" pitchFamily="2" charset="-78"/>
              <a:cs typeface="AlGhadTV" panose="01000500000000020004" pitchFamily="2" charset="-78"/>
            </a:endParaRPr>
          </a:p>
        </p:txBody>
      </p:sp>
      <p:sp>
        <p:nvSpPr>
          <p:cNvPr id="18" name="ZoneTexte 17">
            <a:extLst>
              <a:ext uri="{FF2B5EF4-FFF2-40B4-BE49-F238E27FC236}">
                <a16:creationId xmlns:a16="http://schemas.microsoft.com/office/drawing/2014/main" id="{D2D4476D-5D60-D2D2-E81C-D7C27A607EFE}"/>
              </a:ext>
            </a:extLst>
          </p:cNvPr>
          <p:cNvSpPr txBox="1"/>
          <p:nvPr/>
        </p:nvSpPr>
        <p:spPr>
          <a:xfrm>
            <a:off x="8657814" y="5332683"/>
            <a:ext cx="3534186"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5.2		             </a:t>
            </a:r>
            <a:r>
              <a:rPr lang="ar-DZ" sz="2000" b="1" dirty="0" err="1">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المبدأة</a:t>
            </a:r>
            <a:endParaRPr lang="fr-FR" sz="2000" dirty="0">
              <a:solidFill>
                <a:srgbClr val="002060"/>
              </a:solidFill>
              <a:latin typeface="AlGhadTV" panose="01000500000000020004" pitchFamily="2" charset="-78"/>
              <a:cs typeface="AlGhadTV" panose="01000500000000020004" pitchFamily="2" charset="-78"/>
            </a:endParaRPr>
          </a:p>
        </p:txBody>
      </p:sp>
      <p:sp>
        <p:nvSpPr>
          <p:cNvPr id="19" name="ZoneTexte 18">
            <a:extLst>
              <a:ext uri="{FF2B5EF4-FFF2-40B4-BE49-F238E27FC236}">
                <a16:creationId xmlns:a16="http://schemas.microsoft.com/office/drawing/2014/main" id="{7BA5B124-B96D-4BEC-39FB-6C63B13DE02F}"/>
              </a:ext>
            </a:extLst>
          </p:cNvPr>
          <p:cNvSpPr txBox="1"/>
          <p:nvPr/>
        </p:nvSpPr>
        <p:spPr>
          <a:xfrm>
            <a:off x="39893" y="1978047"/>
            <a:ext cx="8053953" cy="5016758"/>
          </a:xfrm>
          <a:prstGeom prst="rect">
            <a:avLst/>
          </a:prstGeom>
          <a:noFill/>
        </p:spPr>
        <p:txBody>
          <a:bodyPr wrap="square">
            <a:spAutoFit/>
          </a:bodyPr>
          <a:lstStyle/>
          <a:p>
            <a:pPr algn="just" rtl="1"/>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من الاستراتيجيات المهمة بالنسبة للمقاولات لأنها تعني أن تمتلك المقاولة شيئا يميزها عن بقية المنافسين من خلال الخدمات أو المنتجات التي تقدمها من جهة، ومحاولة إرضاء الزبائن من جهة أخرى. وبالتالي يعمل المقاولات على محاولة اكتساب الموارد التي تكسبها ميزة تنافسية سواء كانت مادية أو بشرية. وعموما هناك أربعة موارد تعد تحديات تواجه المقاولات لتحقيق التفرد الذي تسعى إليه: </a:t>
            </a:r>
            <a:endParaRPr lang="fr-FR" sz="20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a:p>
            <a:pPr marL="342900" indent="-342900" algn="just" rtl="1">
              <a:buFont typeface="Wingdings" panose="05000000000000000000" pitchFamily="2" charset="2"/>
              <a:buChar char="v"/>
            </a:pPr>
            <a:r>
              <a:rPr lang="ar-DZ" sz="2000" dirty="0">
                <a:solidFill>
                  <a:srgbClr val="C00000"/>
                </a:solidFill>
                <a:latin typeface="Aljazeera" panose="02000000000000000000" pitchFamily="2" charset="-78"/>
                <a:ea typeface="Calibri" panose="020F0502020204030204" pitchFamily="34" charset="0"/>
                <a:cs typeface="Aljazeera" panose="02000000000000000000" pitchFamily="2" charset="-78"/>
              </a:rPr>
              <a:t>أولا: </a:t>
            </a: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تجميع الموارد: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وتشمل إلى جانب الموارد المادية الموارد البشرية المؤهلة علميا وعمليا، وذلك حتى تتمكن المقاولة من تجسيد مشروعها بأقل التكاليف وبتعظيم الأرباح. </a:t>
            </a:r>
          </a:p>
          <a:p>
            <a:pPr marL="342900" indent="-342900" algn="just" rtl="1">
              <a:buFont typeface="Wingdings" panose="05000000000000000000" pitchFamily="2" charset="2"/>
              <a:buChar char="v"/>
            </a:pPr>
            <a:r>
              <a:rPr lang="ar-DZ" sz="2000" dirty="0">
                <a:solidFill>
                  <a:srgbClr val="C00000"/>
                </a:solidFill>
                <a:latin typeface="Aljazeera" panose="02000000000000000000" pitchFamily="2" charset="-78"/>
                <a:ea typeface="Calibri" panose="020F0502020204030204" pitchFamily="34" charset="0"/>
                <a:cs typeface="Aljazeera" panose="02000000000000000000" pitchFamily="2" charset="-78"/>
              </a:rPr>
              <a:t>ثانيا: </a:t>
            </a: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اختيار الموارد الجاذبة: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عبارة عن مجموع المهارات (البيع، التسويق وغيرها) التي تسعى المقاولة للحصول عليها وإيجاد التناغم والانسجام بينها لضمان نجاحها وتحقيق ميزة تنافسية لها. </a:t>
            </a:r>
          </a:p>
          <a:p>
            <a:pPr marL="342900" indent="-342900" algn="just" rtl="1">
              <a:buFont typeface="Wingdings" panose="05000000000000000000" pitchFamily="2" charset="2"/>
              <a:buChar char="v"/>
            </a:pPr>
            <a:r>
              <a:rPr lang="ar-DZ" sz="2000" dirty="0">
                <a:solidFill>
                  <a:srgbClr val="C00000"/>
                </a:solidFill>
                <a:latin typeface="Aljazeera" panose="02000000000000000000" pitchFamily="2" charset="-78"/>
                <a:ea typeface="Calibri" panose="020F0502020204030204" pitchFamily="34" charset="0"/>
                <a:cs typeface="Aljazeera" panose="02000000000000000000" pitchFamily="2" charset="-78"/>
              </a:rPr>
              <a:t>ثالثا: </a:t>
            </a: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تجميع الموارد المختارة: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بعد اختيار أهم الموارد الجاذبة من قبل المقاولة والتي تتميز بتنوعها وتفردها، تعمل على تجميعها معا بالشكل الذي يتناسب مع أهدافها، وبالتالي ينتج عن هذا التجميع خلق موارد جديدة تكسب المقاولة بعد استراتيجي. </a:t>
            </a:r>
          </a:p>
          <a:p>
            <a:pPr marL="342900" indent="-342900" algn="just" rtl="1">
              <a:buFont typeface="Wingdings" panose="05000000000000000000" pitchFamily="2" charset="2"/>
              <a:buChar char="v"/>
            </a:pPr>
            <a:r>
              <a:rPr lang="ar-DZ" sz="2000" dirty="0">
                <a:solidFill>
                  <a:srgbClr val="C00000"/>
                </a:solidFill>
                <a:latin typeface="Aljazeera" panose="02000000000000000000" pitchFamily="2" charset="-78"/>
                <a:ea typeface="Calibri" panose="020F0502020204030204" pitchFamily="34" charset="0"/>
                <a:cs typeface="Aljazeera" panose="02000000000000000000" pitchFamily="2" charset="-78"/>
              </a:rPr>
              <a:t>رابعا: </a:t>
            </a: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الموارد الفردية التحويلية: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إن ضمان تفرد الموارد التي تم اختيارها وتجميعها يتطلب مرحلة مهمة وهي تحويل أو ربط قوى الأفراد بقوة المقاولة مما يضمن استمرارية هذا التميز. </a:t>
            </a:r>
          </a:p>
        </p:txBody>
      </p:sp>
      <p:pic>
        <p:nvPicPr>
          <p:cNvPr id="4" name="ElevenLabs_2024-07-09T11_40_22_Sarah_pre_s50_sb75_se0_b_m2">
            <a:hlinkClick r:id="" action="ppaction://media"/>
            <a:extLst>
              <a:ext uri="{FF2B5EF4-FFF2-40B4-BE49-F238E27FC236}">
                <a16:creationId xmlns:a16="http://schemas.microsoft.com/office/drawing/2014/main" id="{FC117C03-97AD-DEAF-063B-3F0DD01A5C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71395" y="3462931"/>
            <a:ext cx="487363" cy="487363"/>
          </a:xfrm>
          <a:prstGeom prst="rect">
            <a:avLst/>
          </a:prstGeom>
        </p:spPr>
      </p:pic>
    </p:spTree>
    <p:extLst>
      <p:ext uri="{BB962C8B-B14F-4D97-AF65-F5344CB8AC3E}">
        <p14:creationId xmlns:p14="http://schemas.microsoft.com/office/powerpoint/2010/main" val="4243793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95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الرابعة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استراتيجيات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5" name="ZoneTexte 4">
            <a:extLst>
              <a:ext uri="{FF2B5EF4-FFF2-40B4-BE49-F238E27FC236}">
                <a16:creationId xmlns:a16="http://schemas.microsoft.com/office/drawing/2014/main" id="{DEE01C1E-7FF5-C413-0169-4ED0457DEC6C}"/>
              </a:ext>
            </a:extLst>
          </p:cNvPr>
          <p:cNvSpPr txBox="1"/>
          <p:nvPr/>
        </p:nvSpPr>
        <p:spPr>
          <a:xfrm>
            <a:off x="476542" y="928529"/>
            <a:ext cx="6028430"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سيتم التركيز في هذه النقطة على أهم الاستراتيجيات المتبعة لتحقيق أهداف المؤسسة</a:t>
            </a:r>
            <a:endParaRPr lang="fr-FR" sz="2400" dirty="0">
              <a:solidFill>
                <a:srgbClr val="002060"/>
              </a:solidFill>
              <a:latin typeface="Aljazeera" panose="02000000000000000000" pitchFamily="2" charset="-78"/>
              <a:cs typeface="Aljazeera" panose="02000000000000000000" pitchFamily="2" charset="-78"/>
            </a:endParaRPr>
          </a:p>
        </p:txBody>
      </p:sp>
      <p:sp>
        <p:nvSpPr>
          <p:cNvPr id="9" name="Rectangle 8">
            <a:extLst>
              <a:ext uri="{FF2B5EF4-FFF2-40B4-BE49-F238E27FC236}">
                <a16:creationId xmlns:a16="http://schemas.microsoft.com/office/drawing/2014/main" id="{876FECB8-8999-041D-5CD8-88976147953B}"/>
              </a:ext>
            </a:extLst>
          </p:cNvPr>
          <p:cNvSpPr/>
          <p:nvPr/>
        </p:nvSpPr>
        <p:spPr>
          <a:xfrm>
            <a:off x="11471653" y="1092029"/>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10" name="ZoneTexte 9">
            <a:extLst>
              <a:ext uri="{FF2B5EF4-FFF2-40B4-BE49-F238E27FC236}">
                <a16:creationId xmlns:a16="http://schemas.microsoft.com/office/drawing/2014/main" id="{BF05FCAB-F1C3-C77D-8E96-3745F81438F5}"/>
              </a:ext>
            </a:extLst>
          </p:cNvPr>
          <p:cNvSpPr txBox="1"/>
          <p:nvPr/>
        </p:nvSpPr>
        <p:spPr>
          <a:xfrm>
            <a:off x="6944810" y="1051641"/>
            <a:ext cx="452127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الاستراتجيات</a:t>
            </a:r>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01AA3EAA-9320-8B3D-889A-36EDC9E8764D}"/>
              </a:ext>
            </a:extLst>
          </p:cNvPr>
          <p:cNvSpPr/>
          <p:nvPr/>
        </p:nvSpPr>
        <p:spPr>
          <a:xfrm flipH="1">
            <a:off x="8585199" y="2867291"/>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7218A7A-F448-72F5-3DDC-20BA4620B0CB}"/>
              </a:ext>
            </a:extLst>
          </p:cNvPr>
          <p:cNvSpPr/>
          <p:nvPr/>
        </p:nvSpPr>
        <p:spPr>
          <a:xfrm flipH="1">
            <a:off x="8657816" y="2059718"/>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B779BF-6B04-368F-6A7C-A12FED28CAC6}"/>
              </a:ext>
            </a:extLst>
          </p:cNvPr>
          <p:cNvSpPr/>
          <p:nvPr/>
        </p:nvSpPr>
        <p:spPr>
          <a:xfrm flipH="1">
            <a:off x="8585197" y="3674864"/>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id="{9316D476-0ACF-19ED-740B-ED613FB146A0}"/>
              </a:ext>
            </a:extLst>
          </p:cNvPr>
          <p:cNvSpPr txBox="1"/>
          <p:nvPr/>
        </p:nvSpPr>
        <p:spPr>
          <a:xfrm>
            <a:off x="8657814" y="2127741"/>
            <a:ext cx="3494293"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1.2 		</a:t>
            </a:r>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13" name="ZoneTexte 12">
            <a:extLst>
              <a:ext uri="{FF2B5EF4-FFF2-40B4-BE49-F238E27FC236}">
                <a16:creationId xmlns:a16="http://schemas.microsoft.com/office/drawing/2014/main" id="{D2FE3537-1B0E-C70D-3D5C-3D246AABC4F8}"/>
              </a:ext>
            </a:extLst>
          </p:cNvPr>
          <p:cNvSpPr txBox="1"/>
          <p:nvPr/>
        </p:nvSpPr>
        <p:spPr>
          <a:xfrm>
            <a:off x="8657815" y="2938990"/>
            <a:ext cx="3534185"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2.2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id="{A25D28F2-F1D9-8E58-00BD-9EC5B87E49E5}"/>
              </a:ext>
            </a:extLst>
          </p:cNvPr>
          <p:cNvSpPr txBox="1"/>
          <p:nvPr/>
        </p:nvSpPr>
        <p:spPr>
          <a:xfrm>
            <a:off x="8657815" y="3745740"/>
            <a:ext cx="3534185" cy="400110"/>
          </a:xfrm>
          <a:prstGeom prst="rect">
            <a:avLst/>
          </a:prstGeom>
          <a:noFill/>
        </p:spPr>
        <p:txBody>
          <a:bodyPr wrap="square">
            <a:spAutoFit/>
          </a:bodyPr>
          <a:lstStyle/>
          <a:p>
            <a:pPr algn="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3.2	        </a:t>
            </a:r>
            <a:r>
              <a:rPr lang="fr-FR"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التميز (التفرد)</a:t>
            </a:r>
            <a:endParaRPr lang="fr-FR" sz="2000" dirty="0">
              <a:solidFill>
                <a:srgbClr val="002060"/>
              </a:solidFill>
              <a:latin typeface="AlGhadTV" panose="01000500000000020004" pitchFamily="2" charset="-78"/>
              <a:cs typeface="AlGhadTV" panose="01000500000000020004" pitchFamily="2" charset="-78"/>
            </a:endParaRPr>
          </a:p>
        </p:txBody>
      </p:sp>
      <p:sp>
        <p:nvSpPr>
          <p:cNvPr id="15" name="Rectangle 14">
            <a:extLst>
              <a:ext uri="{FF2B5EF4-FFF2-40B4-BE49-F238E27FC236}">
                <a16:creationId xmlns:a16="http://schemas.microsoft.com/office/drawing/2014/main" id="{C6762536-FA76-4C95-76FA-E8C473246B80}"/>
              </a:ext>
            </a:extLst>
          </p:cNvPr>
          <p:cNvSpPr/>
          <p:nvPr/>
        </p:nvSpPr>
        <p:spPr>
          <a:xfrm flipH="1">
            <a:off x="8657814" y="4466086"/>
            <a:ext cx="3534185"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6E0E837-E34F-91A5-A3D0-30750952D45A}"/>
              </a:ext>
            </a:extLst>
          </p:cNvPr>
          <p:cNvSpPr/>
          <p:nvPr/>
        </p:nvSpPr>
        <p:spPr>
          <a:xfrm flipH="1">
            <a:off x="8657814" y="5257308"/>
            <a:ext cx="3534185" cy="550861"/>
          </a:xfrm>
          <a:prstGeom prst="rect">
            <a:avLst/>
          </a:prstGeom>
          <a:gradFill>
            <a:gsLst>
              <a:gs pos="0">
                <a:schemeClr val="accent5"/>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id="{F77C20CA-238A-FACB-CA6E-3E2528695EAE}"/>
              </a:ext>
            </a:extLst>
          </p:cNvPr>
          <p:cNvSpPr txBox="1"/>
          <p:nvPr/>
        </p:nvSpPr>
        <p:spPr>
          <a:xfrm>
            <a:off x="8657814" y="4497072"/>
            <a:ext cx="3534186" cy="492443"/>
          </a:xfrm>
          <a:prstGeom prst="rect">
            <a:avLst/>
          </a:prstGeom>
          <a:noFill/>
        </p:spPr>
        <p:txBody>
          <a:bodyPr wrap="square">
            <a:spAutoFit/>
          </a:bodyPr>
          <a:lstStyle/>
          <a:p>
            <a:pPr algn="r" rtl="1"/>
            <a:r>
              <a:rPr lang="ar-DZ" sz="260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4.2</a:t>
            </a:r>
            <a:r>
              <a:rPr lang="fr-FR" sz="2600" b="1" dirty="0">
                <a:solidFill>
                  <a:srgbClr val="C00000"/>
                </a:solidFill>
                <a:latin typeface="AlGhadTV" panose="01000500000000020004" pitchFamily="2" charset="-78"/>
                <a:ea typeface="Calibri" panose="020F0502020204030204" pitchFamily="34" charset="0"/>
                <a:cs typeface="AlGhadTV" panose="01000500000000020004" pitchFamily="2" charset="-78"/>
              </a:rPr>
              <a:t>            </a:t>
            </a:r>
            <a:r>
              <a:rPr lang="ar-DZ" sz="260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   أخذ المخاطرة</a:t>
            </a:r>
            <a:endParaRPr lang="fr-FR" sz="2600" dirty="0">
              <a:solidFill>
                <a:srgbClr val="C00000"/>
              </a:solidFill>
              <a:latin typeface="AlGhadTV" panose="01000500000000020004" pitchFamily="2" charset="-78"/>
              <a:cs typeface="AlGhadTV" panose="01000500000000020004" pitchFamily="2" charset="-78"/>
            </a:endParaRPr>
          </a:p>
        </p:txBody>
      </p:sp>
      <p:sp>
        <p:nvSpPr>
          <p:cNvPr id="18" name="ZoneTexte 17">
            <a:extLst>
              <a:ext uri="{FF2B5EF4-FFF2-40B4-BE49-F238E27FC236}">
                <a16:creationId xmlns:a16="http://schemas.microsoft.com/office/drawing/2014/main" id="{D2D4476D-5D60-D2D2-E81C-D7C27A607EFE}"/>
              </a:ext>
            </a:extLst>
          </p:cNvPr>
          <p:cNvSpPr txBox="1"/>
          <p:nvPr/>
        </p:nvSpPr>
        <p:spPr>
          <a:xfrm>
            <a:off x="8657814" y="5332683"/>
            <a:ext cx="3534186"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5.2		             </a:t>
            </a:r>
            <a:r>
              <a:rPr lang="ar-DZ" sz="2000" b="1" dirty="0" err="1">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المبدأة</a:t>
            </a:r>
            <a:endParaRPr lang="fr-FR" sz="2000" dirty="0">
              <a:solidFill>
                <a:srgbClr val="002060"/>
              </a:solidFill>
              <a:latin typeface="AlGhadTV" panose="01000500000000020004" pitchFamily="2" charset="-78"/>
              <a:cs typeface="AlGhadTV" panose="01000500000000020004" pitchFamily="2" charset="-78"/>
            </a:endParaRPr>
          </a:p>
        </p:txBody>
      </p:sp>
      <p:sp>
        <p:nvSpPr>
          <p:cNvPr id="19" name="ZoneTexte 18">
            <a:extLst>
              <a:ext uri="{FF2B5EF4-FFF2-40B4-BE49-F238E27FC236}">
                <a16:creationId xmlns:a16="http://schemas.microsoft.com/office/drawing/2014/main" id="{7BA5B124-B96D-4BEC-39FB-6C63B13DE02F}"/>
              </a:ext>
            </a:extLst>
          </p:cNvPr>
          <p:cNvSpPr txBox="1"/>
          <p:nvPr/>
        </p:nvSpPr>
        <p:spPr>
          <a:xfrm>
            <a:off x="243191" y="1978047"/>
            <a:ext cx="7850655" cy="3270126"/>
          </a:xfrm>
          <a:prstGeom prst="rect">
            <a:avLst/>
          </a:prstGeom>
          <a:noFill/>
        </p:spPr>
        <p:txBody>
          <a:bodyPr wrap="square">
            <a:spAutoFit/>
          </a:bodyPr>
          <a:lstStyle/>
          <a:p>
            <a:pPr algn="just" rtl="1">
              <a:lnSpc>
                <a:spcPct val="150000"/>
              </a:lnSpc>
            </a:pPr>
            <a:r>
              <a:rPr lang="ar-DZ" sz="28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المخاطرة أحد العناصر المكونة للعمل </a:t>
            </a:r>
            <a:r>
              <a:rPr lang="ar-DZ" sz="28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a:t>
            </a:r>
            <a:r>
              <a:rPr lang="ar-DZ" sz="28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أن المقاول يسعى دائما إلى البحث عن أفكار جديدة أو تطوير فكرة قائمة وهما أمران مرتبطان بالمخاطرة. إلا أن المقاول يمتلك مقارنة ببقية رجال الأعمال مهارات أخذ المخاطرة فهو يهتم بالتنبؤ بالأعمال الأكثر ايجابية</a:t>
            </a:r>
            <a:endParaRPr lang="fr-FR" sz="28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p:txBody>
      </p:sp>
      <p:pic>
        <p:nvPicPr>
          <p:cNvPr id="4" name="ElevenLabs_2024-07-09T11_42_34_Sarah_pre_s50_sb75_se0_b_m2">
            <a:hlinkClick r:id="" action="ppaction://media"/>
            <a:extLst>
              <a:ext uri="{FF2B5EF4-FFF2-40B4-BE49-F238E27FC236}">
                <a16:creationId xmlns:a16="http://schemas.microsoft.com/office/drawing/2014/main" id="{3EF2FD88-5103-8A91-81D2-091602223F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94155" y="4009709"/>
            <a:ext cx="487363" cy="487363"/>
          </a:xfrm>
          <a:prstGeom prst="rect">
            <a:avLst/>
          </a:prstGeom>
        </p:spPr>
      </p:pic>
    </p:spTree>
    <p:extLst>
      <p:ext uri="{BB962C8B-B14F-4D97-AF65-F5344CB8AC3E}">
        <p14:creationId xmlns:p14="http://schemas.microsoft.com/office/powerpoint/2010/main" val="827979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237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الرابعة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استراتيجيات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5" name="ZoneTexte 4">
            <a:extLst>
              <a:ext uri="{FF2B5EF4-FFF2-40B4-BE49-F238E27FC236}">
                <a16:creationId xmlns:a16="http://schemas.microsoft.com/office/drawing/2014/main" id="{DEE01C1E-7FF5-C413-0169-4ED0457DEC6C}"/>
              </a:ext>
            </a:extLst>
          </p:cNvPr>
          <p:cNvSpPr txBox="1"/>
          <p:nvPr/>
        </p:nvSpPr>
        <p:spPr>
          <a:xfrm>
            <a:off x="476542" y="928529"/>
            <a:ext cx="6028430"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سيتم التركيز في هذه النقطة على أهم الاستراتيجيات المتبعة لتحقيق أهداف المؤسسة</a:t>
            </a:r>
            <a:endParaRPr lang="fr-FR" sz="2400" dirty="0">
              <a:solidFill>
                <a:srgbClr val="002060"/>
              </a:solidFill>
              <a:latin typeface="Aljazeera" panose="02000000000000000000" pitchFamily="2" charset="-78"/>
              <a:cs typeface="Aljazeera" panose="02000000000000000000" pitchFamily="2" charset="-78"/>
            </a:endParaRPr>
          </a:p>
        </p:txBody>
      </p:sp>
      <p:sp>
        <p:nvSpPr>
          <p:cNvPr id="9" name="Rectangle 8">
            <a:extLst>
              <a:ext uri="{FF2B5EF4-FFF2-40B4-BE49-F238E27FC236}">
                <a16:creationId xmlns:a16="http://schemas.microsoft.com/office/drawing/2014/main" id="{876FECB8-8999-041D-5CD8-88976147953B}"/>
              </a:ext>
            </a:extLst>
          </p:cNvPr>
          <p:cNvSpPr/>
          <p:nvPr/>
        </p:nvSpPr>
        <p:spPr>
          <a:xfrm>
            <a:off x="11471653" y="1092029"/>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10" name="ZoneTexte 9">
            <a:extLst>
              <a:ext uri="{FF2B5EF4-FFF2-40B4-BE49-F238E27FC236}">
                <a16:creationId xmlns:a16="http://schemas.microsoft.com/office/drawing/2014/main" id="{BF05FCAB-F1C3-C77D-8E96-3745F81438F5}"/>
              </a:ext>
            </a:extLst>
          </p:cNvPr>
          <p:cNvSpPr txBox="1"/>
          <p:nvPr/>
        </p:nvSpPr>
        <p:spPr>
          <a:xfrm>
            <a:off x="6944810" y="1051641"/>
            <a:ext cx="452127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الاستراتجيات</a:t>
            </a:r>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01AA3EAA-9320-8B3D-889A-36EDC9E8764D}"/>
              </a:ext>
            </a:extLst>
          </p:cNvPr>
          <p:cNvSpPr/>
          <p:nvPr/>
        </p:nvSpPr>
        <p:spPr>
          <a:xfrm flipH="1">
            <a:off x="8585199" y="2867291"/>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7218A7A-F448-72F5-3DDC-20BA4620B0CB}"/>
              </a:ext>
            </a:extLst>
          </p:cNvPr>
          <p:cNvSpPr/>
          <p:nvPr/>
        </p:nvSpPr>
        <p:spPr>
          <a:xfrm flipH="1">
            <a:off x="8657816" y="2059718"/>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B779BF-6B04-368F-6A7C-A12FED28CAC6}"/>
              </a:ext>
            </a:extLst>
          </p:cNvPr>
          <p:cNvSpPr/>
          <p:nvPr/>
        </p:nvSpPr>
        <p:spPr>
          <a:xfrm flipH="1">
            <a:off x="8585197" y="3674864"/>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id="{9316D476-0ACF-19ED-740B-ED613FB146A0}"/>
              </a:ext>
            </a:extLst>
          </p:cNvPr>
          <p:cNvSpPr txBox="1"/>
          <p:nvPr/>
        </p:nvSpPr>
        <p:spPr>
          <a:xfrm>
            <a:off x="8657814" y="2127741"/>
            <a:ext cx="3494293"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1.2 		</a:t>
            </a:r>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13" name="ZoneTexte 12">
            <a:extLst>
              <a:ext uri="{FF2B5EF4-FFF2-40B4-BE49-F238E27FC236}">
                <a16:creationId xmlns:a16="http://schemas.microsoft.com/office/drawing/2014/main" id="{D2FE3537-1B0E-C70D-3D5C-3D246AABC4F8}"/>
              </a:ext>
            </a:extLst>
          </p:cNvPr>
          <p:cNvSpPr txBox="1"/>
          <p:nvPr/>
        </p:nvSpPr>
        <p:spPr>
          <a:xfrm>
            <a:off x="8657815" y="2938990"/>
            <a:ext cx="3534185"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2.2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id="{A25D28F2-F1D9-8E58-00BD-9EC5B87E49E5}"/>
              </a:ext>
            </a:extLst>
          </p:cNvPr>
          <p:cNvSpPr txBox="1"/>
          <p:nvPr/>
        </p:nvSpPr>
        <p:spPr>
          <a:xfrm>
            <a:off x="8657815" y="3745740"/>
            <a:ext cx="3534185" cy="400110"/>
          </a:xfrm>
          <a:prstGeom prst="rect">
            <a:avLst/>
          </a:prstGeom>
          <a:noFill/>
        </p:spPr>
        <p:txBody>
          <a:bodyPr wrap="square">
            <a:spAutoFit/>
          </a:bodyPr>
          <a:lstStyle/>
          <a:p>
            <a:pPr algn="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3.2	        </a:t>
            </a:r>
            <a:r>
              <a:rPr lang="fr-FR"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التميز (التفرد)</a:t>
            </a:r>
            <a:endParaRPr lang="fr-FR" sz="2000" dirty="0">
              <a:solidFill>
                <a:srgbClr val="002060"/>
              </a:solidFill>
              <a:latin typeface="AlGhadTV" panose="01000500000000020004" pitchFamily="2" charset="-78"/>
              <a:cs typeface="AlGhadTV" panose="01000500000000020004" pitchFamily="2" charset="-78"/>
            </a:endParaRPr>
          </a:p>
        </p:txBody>
      </p:sp>
      <p:sp>
        <p:nvSpPr>
          <p:cNvPr id="15" name="Rectangle 14">
            <a:extLst>
              <a:ext uri="{FF2B5EF4-FFF2-40B4-BE49-F238E27FC236}">
                <a16:creationId xmlns:a16="http://schemas.microsoft.com/office/drawing/2014/main" id="{C6762536-FA76-4C95-76FA-E8C473246B80}"/>
              </a:ext>
            </a:extLst>
          </p:cNvPr>
          <p:cNvSpPr/>
          <p:nvPr/>
        </p:nvSpPr>
        <p:spPr>
          <a:xfrm flipH="1">
            <a:off x="8657814" y="4466086"/>
            <a:ext cx="3534185"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6E0E837-E34F-91A5-A3D0-30750952D45A}"/>
              </a:ext>
            </a:extLst>
          </p:cNvPr>
          <p:cNvSpPr/>
          <p:nvPr/>
        </p:nvSpPr>
        <p:spPr>
          <a:xfrm flipH="1">
            <a:off x="8657814" y="5257308"/>
            <a:ext cx="3534185" cy="550861"/>
          </a:xfrm>
          <a:prstGeom prst="rect">
            <a:avLst/>
          </a:prstGeom>
          <a:gradFill>
            <a:gsLst>
              <a:gs pos="0">
                <a:schemeClr val="accent5"/>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id="{F77C20CA-238A-FACB-CA6E-3E2528695EAE}"/>
              </a:ext>
            </a:extLst>
          </p:cNvPr>
          <p:cNvSpPr txBox="1"/>
          <p:nvPr/>
        </p:nvSpPr>
        <p:spPr>
          <a:xfrm>
            <a:off x="8657814" y="4536963"/>
            <a:ext cx="3534186"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4.2</a:t>
            </a:r>
            <a:r>
              <a:rPr lang="fr-FR"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  </a:t>
            </a:r>
            <a:r>
              <a:rPr lang="fr-FR"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 أخذ المخاطرة</a:t>
            </a:r>
            <a:endParaRPr lang="fr-FR" sz="2000" dirty="0">
              <a:solidFill>
                <a:srgbClr val="002060"/>
              </a:solidFill>
              <a:latin typeface="AlGhadTV" panose="01000500000000020004" pitchFamily="2" charset="-78"/>
              <a:cs typeface="AlGhadTV" panose="01000500000000020004" pitchFamily="2" charset="-78"/>
            </a:endParaRPr>
          </a:p>
        </p:txBody>
      </p:sp>
      <p:sp>
        <p:nvSpPr>
          <p:cNvPr id="18" name="ZoneTexte 17">
            <a:extLst>
              <a:ext uri="{FF2B5EF4-FFF2-40B4-BE49-F238E27FC236}">
                <a16:creationId xmlns:a16="http://schemas.microsoft.com/office/drawing/2014/main" id="{D2D4476D-5D60-D2D2-E81C-D7C27A607EFE}"/>
              </a:ext>
            </a:extLst>
          </p:cNvPr>
          <p:cNvSpPr txBox="1"/>
          <p:nvPr/>
        </p:nvSpPr>
        <p:spPr>
          <a:xfrm>
            <a:off x="8657814" y="5286516"/>
            <a:ext cx="3534186" cy="492443"/>
          </a:xfrm>
          <a:prstGeom prst="rect">
            <a:avLst/>
          </a:prstGeom>
          <a:noFill/>
        </p:spPr>
        <p:txBody>
          <a:bodyPr wrap="square">
            <a:spAutoFit/>
          </a:bodyPr>
          <a:lstStyle/>
          <a:p>
            <a:pPr algn="r" rtl="1"/>
            <a:r>
              <a:rPr lang="ar-DZ" sz="260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5.2		</a:t>
            </a:r>
            <a:r>
              <a:rPr lang="fr-FR" sz="2600" b="1" dirty="0">
                <a:solidFill>
                  <a:srgbClr val="C00000"/>
                </a:solidFill>
                <a:latin typeface="AlGhadTV" panose="01000500000000020004" pitchFamily="2" charset="-78"/>
                <a:ea typeface="Calibri" panose="020F0502020204030204" pitchFamily="34" charset="0"/>
                <a:cs typeface="AlGhadTV" panose="01000500000000020004" pitchFamily="2" charset="-78"/>
              </a:rPr>
              <a:t> </a:t>
            </a:r>
            <a:r>
              <a:rPr lang="ar-DZ" sz="260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      </a:t>
            </a:r>
            <a:r>
              <a:rPr lang="ar-DZ" sz="2600" b="1" dirty="0" err="1">
                <a:solidFill>
                  <a:srgbClr val="C00000"/>
                </a:solidFill>
                <a:effectLst/>
                <a:latin typeface="AlGhadTV" panose="01000500000000020004" pitchFamily="2" charset="-78"/>
                <a:ea typeface="Calibri" panose="020F0502020204030204" pitchFamily="34" charset="0"/>
                <a:cs typeface="AlGhadTV" panose="01000500000000020004" pitchFamily="2" charset="-78"/>
              </a:rPr>
              <a:t>المبدأة</a:t>
            </a:r>
            <a:endParaRPr lang="fr-FR" sz="2600" dirty="0">
              <a:solidFill>
                <a:srgbClr val="C00000"/>
              </a:solidFill>
              <a:latin typeface="AlGhadTV" panose="01000500000000020004" pitchFamily="2" charset="-78"/>
              <a:cs typeface="AlGhadTV" panose="01000500000000020004" pitchFamily="2" charset="-78"/>
            </a:endParaRPr>
          </a:p>
        </p:txBody>
      </p:sp>
      <p:sp>
        <p:nvSpPr>
          <p:cNvPr id="19" name="ZoneTexte 18">
            <a:extLst>
              <a:ext uri="{FF2B5EF4-FFF2-40B4-BE49-F238E27FC236}">
                <a16:creationId xmlns:a16="http://schemas.microsoft.com/office/drawing/2014/main" id="{7BA5B124-B96D-4BEC-39FB-6C63B13DE02F}"/>
              </a:ext>
            </a:extLst>
          </p:cNvPr>
          <p:cNvSpPr txBox="1"/>
          <p:nvPr/>
        </p:nvSpPr>
        <p:spPr>
          <a:xfrm>
            <a:off x="243191" y="1978047"/>
            <a:ext cx="7850655" cy="4832092"/>
          </a:xfrm>
          <a:prstGeom prst="rect">
            <a:avLst/>
          </a:prstGeom>
          <a:noFill/>
        </p:spPr>
        <p:txBody>
          <a:bodyPr wrap="square">
            <a:spAutoFit/>
          </a:bodyPr>
          <a:lstStyle/>
          <a:p>
            <a:pPr algn="just" rtl="1"/>
            <a:r>
              <a:rPr lang="ar-DZ" sz="28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القدرة على اخذ مخاطرة عالية أكثر من الظروف البيئية المحيطة بالمقاولة، وبالتالي هي الاستعداد المقدم للتعامل مع صعوبة محتملة من خلال المشاركة في التغيرات والانتباه للبيئة. </a:t>
            </a:r>
          </a:p>
          <a:p>
            <a:pPr algn="just" rtl="1"/>
            <a:r>
              <a:rPr lang="ar-DZ" sz="2800" dirty="0">
                <a:solidFill>
                  <a:srgbClr val="002060"/>
                </a:solidFill>
                <a:latin typeface="Aljazeera" panose="02000000000000000000" pitchFamily="2" charset="-78"/>
                <a:ea typeface="Calibri" panose="020F0502020204030204" pitchFamily="34" charset="0"/>
                <a:cs typeface="Aljazeera" panose="02000000000000000000" pitchFamily="2" charset="-78"/>
              </a:rPr>
              <a:t>كما ينظر إلى </a:t>
            </a:r>
            <a:r>
              <a:rPr lang="ar-DZ" sz="28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المبدأة</a:t>
            </a:r>
            <a:r>
              <a:rPr lang="ar-DZ" sz="2800" dirty="0">
                <a:solidFill>
                  <a:srgbClr val="002060"/>
                </a:solidFill>
                <a:latin typeface="Aljazeera" panose="02000000000000000000" pitchFamily="2" charset="-78"/>
                <a:ea typeface="Calibri" panose="020F0502020204030204" pitchFamily="34" charset="0"/>
                <a:cs typeface="Aljazeera" panose="02000000000000000000" pitchFamily="2" charset="-78"/>
              </a:rPr>
              <a:t> على أنها القدرة على إيجاد الفرص عن القيام بطرح منتجات في السوق، وتكون الاستجابة للتغيرات وليس كرد فعل للأحداث ويكون ذلك من خلال الحصول على المعلومات عن الوضع الحالي والسابق وفي المستقبل. وتتميز </a:t>
            </a:r>
            <a:r>
              <a:rPr lang="ar-DZ" sz="28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المبدأة</a:t>
            </a:r>
            <a:r>
              <a:rPr lang="ar-DZ" sz="2800" dirty="0">
                <a:solidFill>
                  <a:srgbClr val="002060"/>
                </a:solidFill>
                <a:latin typeface="Aljazeera" panose="02000000000000000000" pitchFamily="2" charset="-78"/>
                <a:ea typeface="Calibri" panose="020F0502020204030204" pitchFamily="34" charset="0"/>
                <a:cs typeface="Aljazeera" panose="02000000000000000000" pitchFamily="2" charset="-78"/>
              </a:rPr>
              <a:t> بكونها عملية مكلفة تنطوي على الرقابة على الزبائن والمنافسين ومسح للسوق على المدى الطويل والبحث عن الموارد النادرة، وبالتالي فهي تمثل مختلف جهود المؤسسة في تحديد حجم الفرص المستقبلية ومحاولة اغتنامها. </a:t>
            </a:r>
          </a:p>
        </p:txBody>
      </p:sp>
      <p:pic>
        <p:nvPicPr>
          <p:cNvPr id="4" name="ElevenLabs_2024-07-09T11_43_55_Sarah_pre_s50_sb75_se0_b_m2">
            <a:hlinkClick r:id="" action="ppaction://media"/>
            <a:extLst>
              <a:ext uri="{FF2B5EF4-FFF2-40B4-BE49-F238E27FC236}">
                <a16:creationId xmlns:a16="http://schemas.microsoft.com/office/drawing/2014/main" id="{0FF9BC7D-4DBC-8FB4-30AD-C386DFF183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14195" y="4693391"/>
            <a:ext cx="487363" cy="487363"/>
          </a:xfrm>
          <a:prstGeom prst="rect">
            <a:avLst/>
          </a:prstGeom>
        </p:spPr>
      </p:pic>
    </p:spTree>
    <p:extLst>
      <p:ext uri="{BB962C8B-B14F-4D97-AF65-F5344CB8AC3E}">
        <p14:creationId xmlns:p14="http://schemas.microsoft.com/office/powerpoint/2010/main" val="501949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50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014916"/>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1026" name="ZoneTexte 1025">
            <a:extLst>
              <a:ext uri="{FF2B5EF4-FFF2-40B4-BE49-F238E27FC236}">
                <a16:creationId xmlns:a16="http://schemas.microsoft.com/office/drawing/2014/main" id="{081B97DE-A40F-AA31-7AD3-676B92E62DC3}"/>
              </a:ext>
            </a:extLst>
          </p:cNvPr>
          <p:cNvSpPr txBox="1"/>
          <p:nvPr/>
        </p:nvSpPr>
        <p:spPr>
          <a:xfrm>
            <a:off x="1965182" y="3429000"/>
            <a:ext cx="8261633" cy="1200329"/>
          </a:xfrm>
          <a:prstGeom prst="rect">
            <a:avLst/>
          </a:prstGeom>
          <a:noFill/>
        </p:spPr>
        <p:txBody>
          <a:bodyPr wrap="square">
            <a:spAutoFit/>
          </a:bodyPr>
          <a:lstStyle/>
          <a:p>
            <a:pPr algn="ctr" rtl="1"/>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ثلاث صور يمكن من خلالها التعمق أكثر في فهم المقاولاتية، ومن بين هذه الصور نجد:</a:t>
            </a: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6813943" y="1055918"/>
            <a:ext cx="465672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أهم الصور في مجال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pic>
        <p:nvPicPr>
          <p:cNvPr id="3" name="ElevenLabs_2024-07-08T00_08_50_Sarah_pre_s50_sb100_se0_b_m2">
            <a:hlinkClick r:id="" action="ppaction://media"/>
            <a:extLst>
              <a:ext uri="{FF2B5EF4-FFF2-40B4-BE49-F238E27FC236}">
                <a16:creationId xmlns:a16="http://schemas.microsoft.com/office/drawing/2014/main" id="{985BAEE2-3592-B79C-2920-DE1EED04FD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7619" y="2814135"/>
            <a:ext cx="487363" cy="487363"/>
          </a:xfrm>
          <a:prstGeom prst="rect">
            <a:avLst/>
          </a:prstGeom>
        </p:spPr>
      </p:pic>
      <p:pic>
        <p:nvPicPr>
          <p:cNvPr id="4" name="ElevenLabs_2024-07-08T00_09_20_Sarah_pre_s50_sb100_se0_b_m2">
            <a:hlinkClick r:id="" action="ppaction://media"/>
            <a:extLst>
              <a:ext uri="{FF2B5EF4-FFF2-40B4-BE49-F238E27FC236}">
                <a16:creationId xmlns:a16="http://schemas.microsoft.com/office/drawing/2014/main" id="{11368EFC-F0CE-851C-E4BF-51A3281BF81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57619" y="3528652"/>
            <a:ext cx="487363" cy="487363"/>
          </a:xfrm>
          <a:prstGeom prst="rect">
            <a:avLst/>
          </a:prstGeom>
        </p:spPr>
      </p:pic>
    </p:spTree>
    <p:extLst>
      <p:ext uri="{BB962C8B-B14F-4D97-AF65-F5344CB8AC3E}">
        <p14:creationId xmlns:p14="http://schemas.microsoft.com/office/powerpoint/2010/main" val="478516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wipe(right)">
                                      <p:cBhvr>
                                        <p:cTn id="13" dur="500"/>
                                        <p:tgtEl>
                                          <p:spTgt spid="1036"/>
                                        </p:tgtEl>
                                      </p:cBhvr>
                                    </p:animEffect>
                                  </p:childTnLst>
                                </p:cTn>
                              </p:par>
                              <p:par>
                                <p:cTn id="14" presetID="1" presetClass="mediacall" presetSubtype="0" fill="hold" nodeType="withEffect">
                                  <p:stCondLst>
                                    <p:cond delay="0"/>
                                  </p:stCondLst>
                                  <p:childTnLst>
                                    <p:cmd type="call" cmd="playFrom(0.0)">
                                      <p:cBhvr>
                                        <p:cTn id="15" dur="2403" fill="hold"/>
                                        <p:tgtEl>
                                          <p:spTgt spid="3"/>
                                        </p:tgtEl>
                                      </p:cBhvr>
                                    </p:cmd>
                                  </p:childTnLst>
                                </p:cTn>
                              </p:par>
                            </p:childTnLst>
                          </p:cTn>
                        </p:par>
                        <p:par>
                          <p:cTn id="16" fill="hold">
                            <p:stCondLst>
                              <p:cond delay="2903"/>
                            </p:stCondLst>
                            <p:childTnLst>
                              <p:par>
                                <p:cTn id="17" presetID="42" presetClass="entr" presetSubtype="0" fill="hold" grpId="0"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1" presetClass="mediacall" presetSubtype="0" fill="hold" nodeType="withEffect">
                                  <p:stCondLst>
                                    <p:cond delay="0"/>
                                  </p:stCondLst>
                                  <p:childTnLst>
                                    <p:cmd type="call" cmd="playFrom(0.0)">
                                      <p:cBhvr>
                                        <p:cTn id="23" dur="78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audio>
              <p:cMediaNode vol="80000">
                <p:cTn id="25" fill="hold" display="0">
                  <p:stCondLst>
                    <p:cond delay="indefinite"/>
                  </p:stCondLst>
                  <p:endCondLst>
                    <p:cond evt="onStopAudio" delay="0">
                      <p:tgtEl>
                        <p:sldTgt/>
                      </p:tgtEl>
                    </p:cond>
                  </p:endCondLst>
                </p:cTn>
                <p:tgtEl>
                  <p:spTgt spid="4"/>
                </p:tgtEl>
              </p:cMediaNode>
            </p:audio>
          </p:childTnLst>
        </p:cTn>
      </p:par>
    </p:tnLst>
    <p:bldLst>
      <p:bldP spid="7" grpId="0" animBg="1"/>
      <p:bldP spid="1026" grpId="0"/>
      <p:bldP spid="10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الرابعة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استراتيجيات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5" name="ZoneTexte 4">
            <a:extLst>
              <a:ext uri="{FF2B5EF4-FFF2-40B4-BE49-F238E27FC236}">
                <a16:creationId xmlns:a16="http://schemas.microsoft.com/office/drawing/2014/main" id="{DEE01C1E-7FF5-C413-0169-4ED0457DEC6C}"/>
              </a:ext>
            </a:extLst>
          </p:cNvPr>
          <p:cNvSpPr txBox="1"/>
          <p:nvPr/>
        </p:nvSpPr>
        <p:spPr>
          <a:xfrm>
            <a:off x="476542" y="928529"/>
            <a:ext cx="6028430"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سيتم التركيز في هذه النقطة على أهم الاستراتيجيات المتبعة لتحقيق أهداف المؤسسة</a:t>
            </a:r>
            <a:endParaRPr lang="fr-FR" sz="2400" dirty="0">
              <a:solidFill>
                <a:srgbClr val="002060"/>
              </a:solidFill>
              <a:latin typeface="Aljazeera" panose="02000000000000000000" pitchFamily="2" charset="-78"/>
              <a:cs typeface="Aljazeera" panose="02000000000000000000" pitchFamily="2" charset="-78"/>
            </a:endParaRPr>
          </a:p>
        </p:txBody>
      </p:sp>
      <p:sp>
        <p:nvSpPr>
          <p:cNvPr id="9" name="Rectangle 8">
            <a:extLst>
              <a:ext uri="{FF2B5EF4-FFF2-40B4-BE49-F238E27FC236}">
                <a16:creationId xmlns:a16="http://schemas.microsoft.com/office/drawing/2014/main" id="{876FECB8-8999-041D-5CD8-88976147953B}"/>
              </a:ext>
            </a:extLst>
          </p:cNvPr>
          <p:cNvSpPr/>
          <p:nvPr/>
        </p:nvSpPr>
        <p:spPr>
          <a:xfrm>
            <a:off x="11471653" y="1092029"/>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10" name="ZoneTexte 9">
            <a:extLst>
              <a:ext uri="{FF2B5EF4-FFF2-40B4-BE49-F238E27FC236}">
                <a16:creationId xmlns:a16="http://schemas.microsoft.com/office/drawing/2014/main" id="{BF05FCAB-F1C3-C77D-8E96-3745F81438F5}"/>
              </a:ext>
            </a:extLst>
          </p:cNvPr>
          <p:cNvSpPr txBox="1"/>
          <p:nvPr/>
        </p:nvSpPr>
        <p:spPr>
          <a:xfrm>
            <a:off x="6944810" y="1051641"/>
            <a:ext cx="452127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الاستراتجيات</a:t>
            </a:r>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 </a:t>
            </a:r>
            <a:r>
              <a:rPr lang="ar-DZ" sz="3200" dirty="0" err="1">
                <a:solidFill>
                  <a:srgbClr val="00B050"/>
                </a:solidFill>
                <a:latin typeface="Aljazeera" panose="02000000000000000000" pitchFamily="2" charset="-78"/>
                <a:ea typeface="Calibri" panose="020F0502020204030204" pitchFamily="34" charset="0"/>
                <a:cs typeface="Aljazeera" panose="02000000000000000000" pitchFamily="2" charset="-78"/>
              </a:rPr>
              <a:t>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Rectangle 2">
            <a:extLst>
              <a:ext uri="{FF2B5EF4-FFF2-40B4-BE49-F238E27FC236}">
                <a16:creationId xmlns:a16="http://schemas.microsoft.com/office/drawing/2014/main" id="{01AA3EAA-9320-8B3D-889A-36EDC9E8764D}"/>
              </a:ext>
            </a:extLst>
          </p:cNvPr>
          <p:cNvSpPr/>
          <p:nvPr/>
        </p:nvSpPr>
        <p:spPr>
          <a:xfrm flipH="1">
            <a:off x="8585199" y="2867291"/>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7218A7A-F448-72F5-3DDC-20BA4620B0CB}"/>
              </a:ext>
            </a:extLst>
          </p:cNvPr>
          <p:cNvSpPr/>
          <p:nvPr/>
        </p:nvSpPr>
        <p:spPr>
          <a:xfrm flipH="1">
            <a:off x="8657816" y="2059718"/>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B779BF-6B04-368F-6A7C-A12FED28CAC6}"/>
              </a:ext>
            </a:extLst>
          </p:cNvPr>
          <p:cNvSpPr/>
          <p:nvPr/>
        </p:nvSpPr>
        <p:spPr>
          <a:xfrm flipH="1">
            <a:off x="8585197" y="3674864"/>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id="{9316D476-0ACF-19ED-740B-ED613FB146A0}"/>
              </a:ext>
            </a:extLst>
          </p:cNvPr>
          <p:cNvSpPr txBox="1"/>
          <p:nvPr/>
        </p:nvSpPr>
        <p:spPr>
          <a:xfrm>
            <a:off x="8657814" y="2127741"/>
            <a:ext cx="3494293"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1.2 		</a:t>
            </a:r>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13" name="ZoneTexte 12">
            <a:extLst>
              <a:ext uri="{FF2B5EF4-FFF2-40B4-BE49-F238E27FC236}">
                <a16:creationId xmlns:a16="http://schemas.microsoft.com/office/drawing/2014/main" id="{D2FE3537-1B0E-C70D-3D5C-3D246AABC4F8}"/>
              </a:ext>
            </a:extLst>
          </p:cNvPr>
          <p:cNvSpPr txBox="1"/>
          <p:nvPr/>
        </p:nvSpPr>
        <p:spPr>
          <a:xfrm>
            <a:off x="8657815" y="2938990"/>
            <a:ext cx="3534185"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2.2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id="{A25D28F2-F1D9-8E58-00BD-9EC5B87E49E5}"/>
              </a:ext>
            </a:extLst>
          </p:cNvPr>
          <p:cNvSpPr txBox="1"/>
          <p:nvPr/>
        </p:nvSpPr>
        <p:spPr>
          <a:xfrm>
            <a:off x="8657815" y="3745740"/>
            <a:ext cx="3534185" cy="400110"/>
          </a:xfrm>
          <a:prstGeom prst="rect">
            <a:avLst/>
          </a:prstGeom>
          <a:noFill/>
        </p:spPr>
        <p:txBody>
          <a:bodyPr wrap="square">
            <a:spAutoFit/>
          </a:bodyPr>
          <a:lstStyle/>
          <a:p>
            <a:pPr algn="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3.2	        </a:t>
            </a:r>
            <a:r>
              <a:rPr lang="fr-FR"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التميز (التفرد)</a:t>
            </a:r>
            <a:endParaRPr lang="fr-FR" sz="2000" dirty="0">
              <a:solidFill>
                <a:srgbClr val="002060"/>
              </a:solidFill>
              <a:latin typeface="AlGhadTV" panose="01000500000000020004" pitchFamily="2" charset="-78"/>
              <a:cs typeface="AlGhadTV" panose="01000500000000020004" pitchFamily="2" charset="-78"/>
            </a:endParaRPr>
          </a:p>
        </p:txBody>
      </p:sp>
      <p:sp>
        <p:nvSpPr>
          <p:cNvPr id="15" name="Rectangle 14">
            <a:extLst>
              <a:ext uri="{FF2B5EF4-FFF2-40B4-BE49-F238E27FC236}">
                <a16:creationId xmlns:a16="http://schemas.microsoft.com/office/drawing/2014/main" id="{C6762536-FA76-4C95-76FA-E8C473246B80}"/>
              </a:ext>
            </a:extLst>
          </p:cNvPr>
          <p:cNvSpPr/>
          <p:nvPr/>
        </p:nvSpPr>
        <p:spPr>
          <a:xfrm flipH="1">
            <a:off x="8657814" y="4466086"/>
            <a:ext cx="3534185"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6E0E837-E34F-91A5-A3D0-30750952D45A}"/>
              </a:ext>
            </a:extLst>
          </p:cNvPr>
          <p:cNvSpPr/>
          <p:nvPr/>
        </p:nvSpPr>
        <p:spPr>
          <a:xfrm flipH="1">
            <a:off x="8657814" y="5257308"/>
            <a:ext cx="3534185" cy="550861"/>
          </a:xfrm>
          <a:prstGeom prst="rect">
            <a:avLst/>
          </a:prstGeom>
          <a:gradFill>
            <a:gsLst>
              <a:gs pos="0">
                <a:schemeClr val="accent5"/>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id="{F77C20CA-238A-FACB-CA6E-3E2528695EAE}"/>
              </a:ext>
            </a:extLst>
          </p:cNvPr>
          <p:cNvSpPr txBox="1"/>
          <p:nvPr/>
        </p:nvSpPr>
        <p:spPr>
          <a:xfrm>
            <a:off x="8657814" y="4536963"/>
            <a:ext cx="3534186"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4.2</a:t>
            </a:r>
            <a:r>
              <a:rPr lang="fr-FR"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  </a:t>
            </a:r>
            <a:r>
              <a:rPr lang="fr-FR"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 أخذ المخاطرة</a:t>
            </a:r>
            <a:endParaRPr lang="fr-FR" sz="2000" dirty="0">
              <a:solidFill>
                <a:srgbClr val="002060"/>
              </a:solidFill>
              <a:latin typeface="AlGhadTV" panose="01000500000000020004" pitchFamily="2" charset="-78"/>
              <a:cs typeface="AlGhadTV" panose="01000500000000020004" pitchFamily="2" charset="-78"/>
            </a:endParaRPr>
          </a:p>
        </p:txBody>
      </p:sp>
      <p:sp>
        <p:nvSpPr>
          <p:cNvPr id="18" name="ZoneTexte 17">
            <a:extLst>
              <a:ext uri="{FF2B5EF4-FFF2-40B4-BE49-F238E27FC236}">
                <a16:creationId xmlns:a16="http://schemas.microsoft.com/office/drawing/2014/main" id="{D2D4476D-5D60-D2D2-E81C-D7C27A607EFE}"/>
              </a:ext>
            </a:extLst>
          </p:cNvPr>
          <p:cNvSpPr txBox="1"/>
          <p:nvPr/>
        </p:nvSpPr>
        <p:spPr>
          <a:xfrm>
            <a:off x="8657814" y="5332683"/>
            <a:ext cx="3534186" cy="400110"/>
          </a:xfrm>
          <a:prstGeom prst="rect">
            <a:avLst/>
          </a:prstGeom>
          <a:noFill/>
        </p:spPr>
        <p:txBody>
          <a:bodyPr wrap="square">
            <a:spAutoFit/>
          </a:bodyPr>
          <a:lstStyle/>
          <a:p>
            <a:pPr algn="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5.2		</a:t>
            </a:r>
            <a:r>
              <a:rPr lang="fr-FR"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  </a:t>
            </a:r>
            <a:r>
              <a:rPr lang="fr-FR"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      </a:t>
            </a:r>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    </a:t>
            </a:r>
            <a:r>
              <a:rPr lang="ar-DZ" sz="2000" b="1" dirty="0" err="1">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المبدأة</a:t>
            </a:r>
            <a:endParaRPr lang="fr-FR" sz="2000" dirty="0">
              <a:solidFill>
                <a:srgbClr val="002060"/>
              </a:solidFill>
              <a:latin typeface="AlGhadTV" panose="01000500000000020004" pitchFamily="2" charset="-78"/>
              <a:cs typeface="AlGhadTV" panose="01000500000000020004" pitchFamily="2" charset="-78"/>
            </a:endParaRPr>
          </a:p>
        </p:txBody>
      </p:sp>
      <p:sp>
        <p:nvSpPr>
          <p:cNvPr id="19" name="ZoneTexte 18">
            <a:extLst>
              <a:ext uri="{FF2B5EF4-FFF2-40B4-BE49-F238E27FC236}">
                <a16:creationId xmlns:a16="http://schemas.microsoft.com/office/drawing/2014/main" id="{7BA5B124-B96D-4BEC-39FB-6C63B13DE02F}"/>
              </a:ext>
            </a:extLst>
          </p:cNvPr>
          <p:cNvSpPr txBox="1"/>
          <p:nvPr/>
        </p:nvSpPr>
        <p:spPr>
          <a:xfrm>
            <a:off x="243191" y="1978047"/>
            <a:ext cx="7850655" cy="3724096"/>
          </a:xfrm>
          <a:prstGeom prst="rect">
            <a:avLst/>
          </a:prstGeom>
          <a:noFill/>
        </p:spPr>
        <p:txBody>
          <a:bodyPr wrap="square">
            <a:spAutoFit/>
          </a:bodyPr>
          <a:lstStyle/>
          <a:p>
            <a:pPr algn="just"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وهكذا فاختيار المقاول لأحد الاستراتيجيات متوقف بالدرجة الأولى هذا القدرات والإمكانيات التي يحوز عليها، حتى يتمكن من وضع خطوة ثابتة في المستقبل، تمكنه من ضمان استمرارية مؤسسته في ظل بيئة معقدة وكثيرة التغيرات.</a:t>
            </a:r>
          </a:p>
        </p:txBody>
      </p:sp>
      <p:pic>
        <p:nvPicPr>
          <p:cNvPr id="4" name="ElevenLabs_2024-07-09T11_44_14_Sarah_pre_s50_sb75_se0_b_m2">
            <a:hlinkClick r:id="" action="ppaction://media"/>
            <a:extLst>
              <a:ext uri="{FF2B5EF4-FFF2-40B4-BE49-F238E27FC236}">
                <a16:creationId xmlns:a16="http://schemas.microsoft.com/office/drawing/2014/main" id="{E618891F-33E1-A3E1-0E46-F931CBB74C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20875" y="3227897"/>
            <a:ext cx="487363" cy="487363"/>
          </a:xfrm>
          <a:prstGeom prst="rect">
            <a:avLst/>
          </a:prstGeom>
        </p:spPr>
      </p:pic>
      <p:sp>
        <p:nvSpPr>
          <p:cNvPr id="8" name="ZoneTexte 7">
            <a:extLst>
              <a:ext uri="{FF2B5EF4-FFF2-40B4-BE49-F238E27FC236}">
                <a16:creationId xmlns:a16="http://schemas.microsoft.com/office/drawing/2014/main" id="{7840AF56-39A7-B9EE-F86C-AD5A02194963}"/>
              </a:ext>
            </a:extLst>
          </p:cNvPr>
          <p:cNvSpPr txBox="1"/>
          <p:nvPr/>
        </p:nvSpPr>
        <p:spPr>
          <a:xfrm>
            <a:off x="0" y="7199516"/>
            <a:ext cx="11977991" cy="5189113"/>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FF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الخامسة: المقاولاتية والتوجهات الحديثة</a:t>
            </a:r>
            <a:endParaRPr lang="fr-FR" sz="4800" dirty="0">
              <a:ln w="19050">
                <a:solidFill>
                  <a:schemeClr val="tx1"/>
                </a:solidFill>
              </a:ln>
              <a:solidFill>
                <a:srgbClr val="FFFF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spTree>
    <p:extLst>
      <p:ext uri="{BB962C8B-B14F-4D97-AF65-F5344CB8AC3E}">
        <p14:creationId xmlns:p14="http://schemas.microsoft.com/office/powerpoint/2010/main" val="345476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21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7278094"/>
            <a:ext cx="12192001" cy="1032410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2B65408-1B58-77C2-E489-FC01EA2CBF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a:stretch/>
        </p:blipFill>
        <p:spPr bwMode="auto">
          <a:xfrm>
            <a:off x="-1" y="0"/>
            <a:ext cx="12192001" cy="685137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C2F7598-912A-2D90-BD0F-93050E2C9A40}"/>
              </a:ext>
            </a:extLst>
          </p:cNvPr>
          <p:cNvSpPr txBox="1"/>
          <p:nvPr/>
        </p:nvSpPr>
        <p:spPr>
          <a:xfrm>
            <a:off x="107003" y="929251"/>
            <a:ext cx="11977991" cy="5189113"/>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FF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الخامسة: المقاولاتية والتوجهات الحديثة</a:t>
            </a:r>
            <a:endParaRPr lang="fr-FR" sz="4800" dirty="0">
              <a:ln w="19050">
                <a:solidFill>
                  <a:schemeClr val="tx1"/>
                </a:solidFill>
              </a:ln>
              <a:solidFill>
                <a:srgbClr val="FFFF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sp>
        <p:nvSpPr>
          <p:cNvPr id="7" name="ZoneTexte 6">
            <a:extLst>
              <a:ext uri="{FF2B5EF4-FFF2-40B4-BE49-F238E27FC236}">
                <a16:creationId xmlns:a16="http://schemas.microsoft.com/office/drawing/2014/main" id="{D63325C6-F616-0A33-7B29-6D0A1B87BCA5}"/>
              </a:ext>
            </a:extLst>
          </p:cNvPr>
          <p:cNvSpPr txBox="1"/>
          <p:nvPr/>
        </p:nvSpPr>
        <p:spPr>
          <a:xfrm>
            <a:off x="0" y="-875961"/>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8ADB20A4-F5A4-D743-850C-89501ADB2CEC}"/>
              </a:ext>
            </a:extLst>
          </p:cNvPr>
          <p:cNvSpPr txBox="1"/>
          <p:nvPr/>
        </p:nvSpPr>
        <p:spPr>
          <a:xfrm>
            <a:off x="-7557229" y="-5509200"/>
            <a:ext cx="7187321" cy="5509200"/>
          </a:xfrm>
          <a:prstGeom prst="rect">
            <a:avLst/>
          </a:prstGeom>
          <a:noFill/>
        </p:spPr>
        <p:txBody>
          <a:bodyPr wrap="square">
            <a:spAutoFit/>
          </a:bodyPr>
          <a:lstStyle/>
          <a:p>
            <a:pPr algn="just" rtl="1"/>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عرف العالم على المستوى الاقتصادي تغيرات عديدة، وهذا بفعل ظهور متغيرات حديثة ذات أثر كبيرة على مختلف مسارات  النشاطات الاقتصادية. وهذا التطور يوجب على المقاولات ركوب هذه الموجة ومواكبته، وذلك حتى تضمن استمرارها في بيئة اقتصادية معقدة</a:t>
            </a:r>
            <a:endParaRPr lang="fr-FR" sz="44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9" name="Image 8">
            <a:extLst>
              <a:ext uri="{FF2B5EF4-FFF2-40B4-BE49-F238E27FC236}">
                <a16:creationId xmlns:a16="http://schemas.microsoft.com/office/drawing/2014/main" id="{DD0B0412-8D45-521D-84F6-3FD539E20AE4}"/>
              </a:ext>
            </a:extLst>
          </p:cNvPr>
          <p:cNvPicPr>
            <a:picLocks noChangeAspect="1"/>
          </p:cNvPicPr>
          <p:nvPr/>
        </p:nvPicPr>
        <p:blipFill rotWithShape="1">
          <a:blip r:embed="rId6">
            <a:extLst>
              <a:ext uri="{28A0092B-C50C-407E-A947-70E740481C1C}">
                <a14:useLocalDpi xmlns:a14="http://schemas.microsoft.com/office/drawing/2010/main" val="0"/>
              </a:ext>
            </a:extLst>
          </a:blip>
          <a:srcRect t="27412" b="25252"/>
          <a:stretch/>
        </p:blipFill>
        <p:spPr>
          <a:xfrm>
            <a:off x="-12313920" y="6857999"/>
            <a:ext cx="10857095" cy="9136509"/>
          </a:xfrm>
          <a:prstGeom prst="rect">
            <a:avLst/>
          </a:prstGeom>
          <a:effectLst>
            <a:outerShdw blurRad="50800" dist="38100" algn="l" rotWithShape="0">
              <a:prstClr val="black">
                <a:alpha val="40000"/>
              </a:prstClr>
            </a:outerShdw>
          </a:effectLst>
        </p:spPr>
      </p:pic>
      <p:pic>
        <p:nvPicPr>
          <p:cNvPr id="3" name="ElevenLabs_2024-07-09T23_16_20_Sarah_pre_s50_sb75_se0_b_m2">
            <a:hlinkClick r:id="" action="ppaction://media"/>
            <a:extLst>
              <a:ext uri="{FF2B5EF4-FFF2-40B4-BE49-F238E27FC236}">
                <a16:creationId xmlns:a16="http://schemas.microsoft.com/office/drawing/2014/main" id="{03138121-399D-0E26-7167-4F73371DC0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5927" y="2836655"/>
            <a:ext cx="487363" cy="487363"/>
          </a:xfrm>
          <a:prstGeom prst="rect">
            <a:avLst/>
          </a:prstGeom>
        </p:spPr>
      </p:pic>
    </p:spTree>
    <p:extLst>
      <p:ext uri="{BB962C8B-B14F-4D97-AF65-F5344CB8AC3E}">
        <p14:creationId xmlns:p14="http://schemas.microsoft.com/office/powerpoint/2010/main" val="2420069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4C123938-1471-08BC-D979-537B6F1C38FE}"/>
              </a:ext>
            </a:extLst>
          </p:cNvPr>
          <p:cNvSpPr txBox="1"/>
          <p:nvPr/>
        </p:nvSpPr>
        <p:spPr>
          <a:xfrm>
            <a:off x="4830416" y="1309081"/>
            <a:ext cx="7187321" cy="5509200"/>
          </a:xfrm>
          <a:prstGeom prst="rect">
            <a:avLst/>
          </a:prstGeom>
          <a:noFill/>
        </p:spPr>
        <p:txBody>
          <a:bodyPr wrap="square">
            <a:spAutoFit/>
          </a:bodyPr>
          <a:lstStyle/>
          <a:p>
            <a:pPr algn="just" rtl="1"/>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عرف العالم على المستوى الاقتصادي تغيرات عديدة، وهذا بفعل ظهور متغيرات حديثة ذات أثر كبيرة على مختلف مسارات  النشاطات الاقتصادية. وهذا التطور يوجب على المقاولات ركوب هذه الموجة ومواكبته، وذلك حتى تضمن استمرارها في بيئة اقتصادية معقدة</a:t>
            </a:r>
            <a:endParaRPr lang="fr-FR" sz="44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1036" name="Image 1035">
            <a:extLst>
              <a:ext uri="{FF2B5EF4-FFF2-40B4-BE49-F238E27FC236}">
                <a16:creationId xmlns:a16="http://schemas.microsoft.com/office/drawing/2014/main" id="{54901527-90B0-4CAF-151E-BCBF4142FA5A}"/>
              </a:ext>
            </a:extLst>
          </p:cNvPr>
          <p:cNvPicPr>
            <a:picLocks noChangeAspect="1"/>
          </p:cNvPicPr>
          <p:nvPr/>
        </p:nvPicPr>
        <p:blipFill rotWithShape="1">
          <a:blip r:embed="rId4">
            <a:extLst>
              <a:ext uri="{28A0092B-C50C-407E-A947-70E740481C1C}">
                <a14:useLocalDpi xmlns:a14="http://schemas.microsoft.com/office/drawing/2010/main" val="0"/>
              </a:ext>
            </a:extLst>
          </a:blip>
          <a:srcRect t="27412" b="25252"/>
          <a:stretch/>
        </p:blipFill>
        <p:spPr>
          <a:xfrm>
            <a:off x="-1" y="2465408"/>
            <a:ext cx="5013488" cy="4218972"/>
          </a:xfrm>
          <a:prstGeom prst="rect">
            <a:avLst/>
          </a:prstGeom>
          <a:effectLst>
            <a:outerShdw blurRad="50800" dist="38100" algn="l" rotWithShape="0">
              <a:prstClr val="black">
                <a:alpha val="40000"/>
              </a:prstClr>
            </a:outerShdw>
          </a:effectLst>
        </p:spPr>
      </p:pic>
      <p:sp>
        <p:nvSpPr>
          <p:cNvPr id="5" name="ZoneTexte 4">
            <a:extLst>
              <a:ext uri="{FF2B5EF4-FFF2-40B4-BE49-F238E27FC236}">
                <a16:creationId xmlns:a16="http://schemas.microsoft.com/office/drawing/2014/main" id="{6FFDE165-C782-7FDD-6E31-441C07424F85}"/>
              </a:ext>
            </a:extLst>
          </p:cNvPr>
          <p:cNvSpPr txBox="1"/>
          <p:nvPr/>
        </p:nvSpPr>
        <p:spPr>
          <a:xfrm>
            <a:off x="127909" y="-6070818"/>
            <a:ext cx="11977991" cy="5189113"/>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FF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الخامسة: المقاولاتية والتوجهات الحديثة</a:t>
            </a:r>
            <a:endParaRPr lang="fr-FR" sz="4800" dirty="0">
              <a:ln w="19050">
                <a:solidFill>
                  <a:schemeClr val="tx1"/>
                </a:solidFill>
              </a:ln>
              <a:solidFill>
                <a:srgbClr val="FFFF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pic>
        <p:nvPicPr>
          <p:cNvPr id="7" name="Image 6">
            <a:extLst>
              <a:ext uri="{FF2B5EF4-FFF2-40B4-BE49-F238E27FC236}">
                <a16:creationId xmlns:a16="http://schemas.microsoft.com/office/drawing/2014/main" id="{235243AD-192C-BE90-04CA-8AEE04E81AF6}"/>
              </a:ext>
            </a:extLst>
          </p:cNvPr>
          <p:cNvPicPr>
            <a:picLocks noChangeAspect="1"/>
          </p:cNvPicPr>
          <p:nvPr/>
        </p:nvPicPr>
        <p:blipFill rotWithShape="1">
          <a:blip r:embed="rId5">
            <a:extLst>
              <a:ext uri="{28A0092B-C50C-407E-A947-70E740481C1C}">
                <a14:useLocalDpi xmlns:a14="http://schemas.microsoft.com/office/drawing/2010/main" val="0"/>
              </a:ext>
            </a:extLst>
          </a:blip>
          <a:srcRect t="4177" b="6948"/>
          <a:stretch/>
        </p:blipFill>
        <p:spPr>
          <a:xfrm>
            <a:off x="-6596050" y="-5353557"/>
            <a:ext cx="5697863" cy="5063997"/>
          </a:xfrm>
          <a:prstGeom prst="rect">
            <a:avLst/>
          </a:prstGeom>
          <a:effectLst>
            <a:outerShdw blurRad="88900" dist="38100" dir="5400000" sx="102000" sy="102000" algn="t" rotWithShape="0">
              <a:prstClr val="black">
                <a:alpha val="26000"/>
              </a:prstClr>
            </a:outerShdw>
          </a:effectLst>
        </p:spPr>
      </p:pic>
      <p:sp>
        <p:nvSpPr>
          <p:cNvPr id="9" name="ZoneTexte 8">
            <a:extLst>
              <a:ext uri="{FF2B5EF4-FFF2-40B4-BE49-F238E27FC236}">
                <a16:creationId xmlns:a16="http://schemas.microsoft.com/office/drawing/2014/main" id="{AD4AE2C2-9FB7-1D33-2592-ACBD7FE746A6}"/>
              </a:ext>
            </a:extLst>
          </p:cNvPr>
          <p:cNvSpPr txBox="1"/>
          <p:nvPr/>
        </p:nvSpPr>
        <p:spPr>
          <a:xfrm>
            <a:off x="13990320" y="-3046988"/>
            <a:ext cx="6319776" cy="3046988"/>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أولا: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pic>
        <p:nvPicPr>
          <p:cNvPr id="3" name="ElevenLabs_2024-07-09T23_16_57_Sarah_pre_s50_sb75_se0_b_m2">
            <a:hlinkClick r:id="" action="ppaction://media"/>
            <a:extLst>
              <a:ext uri="{FF2B5EF4-FFF2-40B4-BE49-F238E27FC236}">
                <a16:creationId xmlns:a16="http://schemas.microsoft.com/office/drawing/2014/main" id="{AF6E9741-94DA-D366-425D-249EE0B8D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90320" y="3429000"/>
            <a:ext cx="487363" cy="487363"/>
          </a:xfrm>
          <a:prstGeom prst="rect">
            <a:avLst/>
          </a:prstGeom>
        </p:spPr>
      </p:pic>
    </p:spTree>
    <p:extLst>
      <p:ext uri="{BB962C8B-B14F-4D97-AF65-F5344CB8AC3E}">
        <p14:creationId xmlns:p14="http://schemas.microsoft.com/office/powerpoint/2010/main" val="1540902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4C123938-1471-08BC-D979-537B6F1C38FE}"/>
              </a:ext>
            </a:extLst>
          </p:cNvPr>
          <p:cNvSpPr txBox="1"/>
          <p:nvPr/>
        </p:nvSpPr>
        <p:spPr>
          <a:xfrm>
            <a:off x="13019261" y="7100281"/>
            <a:ext cx="7187321" cy="5509200"/>
          </a:xfrm>
          <a:prstGeom prst="rect">
            <a:avLst/>
          </a:prstGeom>
          <a:noFill/>
        </p:spPr>
        <p:txBody>
          <a:bodyPr wrap="square">
            <a:spAutoFit/>
          </a:bodyPr>
          <a:lstStyle/>
          <a:p>
            <a:pPr algn="just" rtl="1"/>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عرف العالم على المستوى الاقتصادي تغيرات عديدة، وهذا بفعل ظهور متغيرات حديثة ذات أثر كبيرة على مختلف مسارات  النشاطات الاقتصادية. وهذا التطور يوجب على المقاولات ركوب هذه الموجة ومواكبته، وذلك حتى تضمن استمرارها في بيئة اقتصادية معقدة</a:t>
            </a:r>
            <a:endParaRPr lang="fr-FR" sz="44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1036" name="Image 1035">
            <a:extLst>
              <a:ext uri="{FF2B5EF4-FFF2-40B4-BE49-F238E27FC236}">
                <a16:creationId xmlns:a16="http://schemas.microsoft.com/office/drawing/2014/main" id="{54901527-90B0-4CAF-151E-BCBF4142FA5A}"/>
              </a:ext>
            </a:extLst>
          </p:cNvPr>
          <p:cNvPicPr>
            <a:picLocks noChangeAspect="1"/>
          </p:cNvPicPr>
          <p:nvPr/>
        </p:nvPicPr>
        <p:blipFill rotWithShape="1">
          <a:blip r:embed="rId4">
            <a:extLst>
              <a:ext uri="{28A0092B-C50C-407E-A947-70E740481C1C}">
                <a14:useLocalDpi xmlns:a14="http://schemas.microsoft.com/office/drawing/2010/main" val="0"/>
              </a:ext>
            </a:extLst>
          </a:blip>
          <a:srcRect t="27412" b="25252"/>
          <a:stretch/>
        </p:blipFill>
        <p:spPr>
          <a:xfrm>
            <a:off x="11737446" y="-8443643"/>
            <a:ext cx="9750953" cy="8205664"/>
          </a:xfrm>
          <a:prstGeom prst="rect">
            <a:avLst/>
          </a:prstGeom>
          <a:effectLst>
            <a:outerShdw blurRad="50800" dist="38100" algn="l" rotWithShape="0">
              <a:prstClr val="black">
                <a:alpha val="40000"/>
              </a:prstClr>
            </a:outerShdw>
          </a:effectLst>
        </p:spPr>
      </p:pic>
      <p:sp>
        <p:nvSpPr>
          <p:cNvPr id="1037" name="ZoneTexte 1036">
            <a:extLst>
              <a:ext uri="{FF2B5EF4-FFF2-40B4-BE49-F238E27FC236}">
                <a16:creationId xmlns:a16="http://schemas.microsoft.com/office/drawing/2014/main" id="{B091AD60-6B63-524C-F424-B818C67432E1}"/>
              </a:ext>
            </a:extLst>
          </p:cNvPr>
          <p:cNvSpPr txBox="1"/>
          <p:nvPr/>
        </p:nvSpPr>
        <p:spPr>
          <a:xfrm>
            <a:off x="274320" y="2733289"/>
            <a:ext cx="6319776" cy="3046988"/>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أولا: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pic>
        <p:nvPicPr>
          <p:cNvPr id="13" name="Image 12">
            <a:extLst>
              <a:ext uri="{FF2B5EF4-FFF2-40B4-BE49-F238E27FC236}">
                <a16:creationId xmlns:a16="http://schemas.microsoft.com/office/drawing/2014/main" id="{A1BE120B-A08D-25C7-5E9F-1062F5A2FBD3}"/>
              </a:ext>
            </a:extLst>
          </p:cNvPr>
          <p:cNvPicPr>
            <a:picLocks noChangeAspect="1"/>
          </p:cNvPicPr>
          <p:nvPr/>
        </p:nvPicPr>
        <p:blipFill rotWithShape="1">
          <a:blip r:embed="rId5">
            <a:extLst>
              <a:ext uri="{28A0092B-C50C-407E-A947-70E740481C1C}">
                <a14:useLocalDpi xmlns:a14="http://schemas.microsoft.com/office/drawing/2010/main" val="0"/>
              </a:ext>
            </a:extLst>
          </a:blip>
          <a:srcRect t="4177" b="6948"/>
          <a:stretch/>
        </p:blipFill>
        <p:spPr>
          <a:xfrm>
            <a:off x="6319776" y="1077723"/>
            <a:ext cx="5697863" cy="5063997"/>
          </a:xfrm>
          <a:prstGeom prst="rect">
            <a:avLst/>
          </a:prstGeom>
          <a:effectLst>
            <a:outerShdw blurRad="88900" dist="38100" dir="5400000" sx="102000" sy="102000" algn="t" rotWithShape="0">
              <a:prstClr val="black">
                <a:alpha val="26000"/>
              </a:prstClr>
            </a:outerShdw>
          </a:effectLst>
        </p:spPr>
      </p:pic>
      <p:pic>
        <p:nvPicPr>
          <p:cNvPr id="3" name="ElevenLabs_2024-07-09T23_17_57_Sarah_pre_s50_sb75_se0_b_m2">
            <a:hlinkClick r:id="" action="ppaction://media"/>
            <a:extLst>
              <a:ext uri="{FF2B5EF4-FFF2-40B4-BE49-F238E27FC236}">
                <a16:creationId xmlns:a16="http://schemas.microsoft.com/office/drawing/2014/main" id="{1687BEFC-F104-90F0-856A-A213F70C29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93445" y="3366039"/>
            <a:ext cx="487363" cy="487363"/>
          </a:xfrm>
          <a:prstGeom prst="rect">
            <a:avLst/>
          </a:prstGeom>
        </p:spPr>
      </p:pic>
    </p:spTree>
    <p:extLst>
      <p:ext uri="{BB962C8B-B14F-4D97-AF65-F5344CB8AC3E}">
        <p14:creationId xmlns:p14="http://schemas.microsoft.com/office/powerpoint/2010/main" val="1505859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9DEBA13C-A1B6-7089-DF8E-A1D78D892F6C}"/>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2000" dirty="0">
                <a:latin typeface="Changa ExtraBold" pitchFamily="2" charset="-78"/>
                <a:cs typeface="Changa ExtraBold" pitchFamily="2" charset="-78"/>
              </a:rPr>
              <a:t>01</a:t>
            </a:r>
            <a:endParaRPr lang="fr-FR" dirty="0">
              <a:latin typeface="Changa ExtraBold" pitchFamily="2" charset="-78"/>
              <a:cs typeface="Changa ExtraBold" pitchFamily="2" charset="-78"/>
            </a:endParaRPr>
          </a:p>
        </p:txBody>
      </p:sp>
      <p:sp>
        <p:nvSpPr>
          <p:cNvPr id="9" name="ZoneTexte 8">
            <a:extLst>
              <a:ext uri="{FF2B5EF4-FFF2-40B4-BE49-F238E27FC236}">
                <a16:creationId xmlns:a16="http://schemas.microsoft.com/office/drawing/2014/main" id="{FD09B1E6-DBE8-167E-95B7-F742C8DC5ECD}"/>
              </a:ext>
            </a:extLst>
          </p:cNvPr>
          <p:cNvSpPr txBox="1"/>
          <p:nvPr/>
        </p:nvSpPr>
        <p:spPr>
          <a:xfrm>
            <a:off x="6617052" y="2302531"/>
            <a:ext cx="5428938" cy="4247317"/>
          </a:xfrm>
          <a:prstGeom prst="rect">
            <a:avLst/>
          </a:prstGeom>
          <a:noFill/>
        </p:spPr>
        <p:txBody>
          <a:bodyPr wrap="square">
            <a:spAutoFit/>
          </a:bodyPr>
          <a:lstStyle/>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يرتبط مفهوم المقاولاتية الالكترونية بالأعمال التي يقوم بها المقاول عبر الشبكة الالكترونية في إدارة مؤسسته. وقد تم تعريفها على أنها قدرة الإدارات والقطاعات المختلفة على توفير وتقديم الخدمات والمعاملات والإجراءات بوسائل الكترونية للأفراد أو مؤسسات الأعمال أو للجهات والإدارات الحكومية ذاتها في إطار من الشفافية والوضوح. وبعبارة أخرى تقديم الخدمات وإدارتها عبر شبكات المعلومات الدولية (الانترنيت). </a:t>
            </a:r>
          </a:p>
        </p:txBody>
      </p:sp>
      <p:sp>
        <p:nvSpPr>
          <p:cNvPr id="10" name="ZoneTexte 9">
            <a:extLst>
              <a:ext uri="{FF2B5EF4-FFF2-40B4-BE49-F238E27FC236}">
                <a16:creationId xmlns:a16="http://schemas.microsoft.com/office/drawing/2014/main" id="{0158F8D2-B143-1682-4661-935EEA86A557}"/>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مفهوم المقاولاتية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2" name="ZoneTexte 11">
            <a:extLst>
              <a:ext uri="{FF2B5EF4-FFF2-40B4-BE49-F238E27FC236}">
                <a16:creationId xmlns:a16="http://schemas.microsoft.com/office/drawing/2014/main" id="{6A502B51-495A-E0E9-3220-7FEF37B9BBCC}"/>
              </a:ext>
            </a:extLst>
          </p:cNvPr>
          <p:cNvSpPr txBox="1"/>
          <p:nvPr/>
        </p:nvSpPr>
        <p:spPr>
          <a:xfrm>
            <a:off x="146010" y="2302531"/>
            <a:ext cx="5428938" cy="2677656"/>
          </a:xfrm>
          <a:prstGeom prst="rect">
            <a:avLst/>
          </a:prstGeom>
          <a:noFill/>
        </p:spPr>
        <p:txBody>
          <a:bodyPr wrap="square">
            <a:spAutoFit/>
          </a:bodyPr>
          <a:lstStyle/>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وكما تصف الأعمال الالكترونية الأسلوب الذي تستخدمه المؤسسة في مواكبة ومزاولة أعمالها باستخدام الاتصالات الالكترونية المعتمدة على الانترنيت مع المستفيدين أصحاب المصالح الأساسيين من اجل تحقيق الأغراض والأهداف بكفاءة وفاعلية</a:t>
            </a:r>
          </a:p>
        </p:txBody>
      </p:sp>
      <p:sp>
        <p:nvSpPr>
          <p:cNvPr id="14" name="ZoneTexte 13">
            <a:extLst>
              <a:ext uri="{FF2B5EF4-FFF2-40B4-BE49-F238E27FC236}">
                <a16:creationId xmlns:a16="http://schemas.microsoft.com/office/drawing/2014/main" id="{D690EC77-D4D6-6427-4CBB-DD14191A17F7}"/>
              </a:ext>
            </a:extLst>
          </p:cNvPr>
          <p:cNvSpPr txBox="1"/>
          <p:nvPr/>
        </p:nvSpPr>
        <p:spPr>
          <a:xfrm>
            <a:off x="3052145" y="7443721"/>
            <a:ext cx="6466713" cy="2246769"/>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الخصائص التي تكتسبها الأعمال الالكترونية والتي تميزها عن الأعمال التقليدية. نجد منها:</a:t>
            </a:r>
          </a:p>
        </p:txBody>
      </p:sp>
      <p:sp>
        <p:nvSpPr>
          <p:cNvPr id="15" name="ZoneTexte 14">
            <a:extLst>
              <a:ext uri="{FF2B5EF4-FFF2-40B4-BE49-F238E27FC236}">
                <a16:creationId xmlns:a16="http://schemas.microsoft.com/office/drawing/2014/main" id="{7776C4FA-5C32-A5BC-6EA5-2FE2DCB77F80}"/>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pic>
        <p:nvPicPr>
          <p:cNvPr id="16" name="Image 15">
            <a:extLst>
              <a:ext uri="{FF2B5EF4-FFF2-40B4-BE49-F238E27FC236}">
                <a16:creationId xmlns:a16="http://schemas.microsoft.com/office/drawing/2014/main" id="{EDC8E80B-CAB9-6476-6F0B-3DBADA81549E}"/>
              </a:ext>
            </a:extLst>
          </p:cNvPr>
          <p:cNvPicPr>
            <a:picLocks noChangeAspect="1"/>
          </p:cNvPicPr>
          <p:nvPr/>
        </p:nvPicPr>
        <p:blipFill rotWithShape="1">
          <a:blip r:embed="rId8">
            <a:extLst>
              <a:ext uri="{28A0092B-C50C-407E-A947-70E740481C1C}">
                <a14:useLocalDpi xmlns:a14="http://schemas.microsoft.com/office/drawing/2010/main" val="0"/>
              </a:ext>
            </a:extLst>
          </a:blip>
          <a:srcRect t="4177" b="6948"/>
          <a:stretch/>
        </p:blipFill>
        <p:spPr>
          <a:xfrm>
            <a:off x="-5551853" y="-6112293"/>
            <a:ext cx="5697863" cy="5063997"/>
          </a:xfrm>
          <a:prstGeom prst="rect">
            <a:avLst/>
          </a:prstGeom>
          <a:effectLst>
            <a:outerShdw blurRad="88900" dist="38100" dir="5400000" sx="102000" sy="102000" algn="t" rotWithShape="0">
              <a:prstClr val="black">
                <a:alpha val="26000"/>
              </a:prstClr>
            </a:outerShdw>
          </a:effectLst>
        </p:spPr>
      </p:pic>
      <p:pic>
        <p:nvPicPr>
          <p:cNvPr id="3" name="ElevenLabs_2024-07-09T23_18_24_Sarah_pre_s50_sb75_se0_b_m2">
            <a:hlinkClick r:id="" action="ppaction://media"/>
            <a:extLst>
              <a:ext uri="{FF2B5EF4-FFF2-40B4-BE49-F238E27FC236}">
                <a16:creationId xmlns:a16="http://schemas.microsoft.com/office/drawing/2014/main" id="{D3DD72EC-E5AE-3B21-1089-C29A55BEBF8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37295" y="2490044"/>
            <a:ext cx="487363" cy="487363"/>
          </a:xfrm>
          <a:prstGeom prst="rect">
            <a:avLst/>
          </a:prstGeom>
        </p:spPr>
      </p:pic>
      <p:pic>
        <p:nvPicPr>
          <p:cNvPr id="4" name="ElevenLabs_2024-07-09T23_18_59_Sarah_pre_s50_sb75_se0_b_m2">
            <a:hlinkClick r:id="" action="ppaction://media"/>
            <a:extLst>
              <a:ext uri="{FF2B5EF4-FFF2-40B4-BE49-F238E27FC236}">
                <a16:creationId xmlns:a16="http://schemas.microsoft.com/office/drawing/2014/main" id="{33A3CC5F-9884-4C64-D238-1FBB3F2D8CE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72961" y="3913939"/>
            <a:ext cx="487363" cy="487363"/>
          </a:xfrm>
          <a:prstGeom prst="rect">
            <a:avLst/>
          </a:prstGeom>
        </p:spPr>
      </p:pic>
      <p:pic>
        <p:nvPicPr>
          <p:cNvPr id="5" name="ElevenLabs_2024-07-09T23_19_41_Sarah_pre_s50_sb75_se0_b_m2">
            <a:hlinkClick r:id="" action="ppaction://media"/>
            <a:extLst>
              <a:ext uri="{FF2B5EF4-FFF2-40B4-BE49-F238E27FC236}">
                <a16:creationId xmlns:a16="http://schemas.microsoft.com/office/drawing/2014/main" id="{A68E6407-A20B-1BB9-A2A9-F9BB48CC7FF1}"/>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543511" y="5779812"/>
            <a:ext cx="487363" cy="487363"/>
          </a:xfrm>
          <a:prstGeom prst="rect">
            <a:avLst/>
          </a:prstGeom>
        </p:spPr>
      </p:pic>
    </p:spTree>
    <p:extLst>
      <p:ext uri="{BB962C8B-B14F-4D97-AF65-F5344CB8AC3E}">
        <p14:creationId xmlns:p14="http://schemas.microsoft.com/office/powerpoint/2010/main" val="723015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1" presetClass="mediacall" presetSubtype="0" fill="hold" nodeType="withEffect">
                                  <p:stCondLst>
                                    <p:cond delay="0"/>
                                  </p:stCondLst>
                                  <p:childTnLst>
                                    <p:cmd type="call" cmd="playFrom(0.0)">
                                      <p:cBhvr>
                                        <p:cTn id="15" dur="2690" fill="hold"/>
                                        <p:tgtEl>
                                          <p:spTgt spid="3"/>
                                        </p:tgtEl>
                                      </p:cBhvr>
                                    </p:cmd>
                                  </p:childTnLst>
                                </p:cTn>
                              </p:par>
                            </p:childTnLst>
                          </p:cTn>
                        </p:par>
                        <p:par>
                          <p:cTn id="16" fill="hold">
                            <p:stCondLst>
                              <p:cond delay="319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9"/>
                                        </p:tgtEl>
                                        <p:attrNameLst>
                                          <p:attrName>ppt_y</p:attrName>
                                        </p:attrNameLst>
                                      </p:cBhvr>
                                      <p:tavLst>
                                        <p:tav tm="0">
                                          <p:val>
                                            <p:strVal val="#ppt_y"/>
                                          </p:val>
                                        </p:tav>
                                        <p:tav tm="100000">
                                          <p:val>
                                            <p:strVal val="#ppt_y"/>
                                          </p:val>
                                        </p:tav>
                                      </p:tavLst>
                                    </p:anim>
                                    <p:anim calcmode="lin" valueType="num">
                                      <p:cBhvr>
                                        <p:cTn id="21"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9"/>
                                        </p:tgtEl>
                                      </p:cBhvr>
                                    </p:animEffect>
                                  </p:childTnLst>
                                </p:cTn>
                              </p:par>
                              <p:par>
                                <p:cTn id="24" presetID="1" presetClass="mediacall" presetSubtype="0" fill="hold" nodeType="withEffect">
                                  <p:stCondLst>
                                    <p:cond delay="0"/>
                                  </p:stCondLst>
                                  <p:childTnLst>
                                    <p:cmd type="call" cmd="playFrom(0.0)">
                                      <p:cBhvr>
                                        <p:cTn id="25" dur="32261" fill="hold"/>
                                        <p:tgtEl>
                                          <p:spTgt spid="4"/>
                                        </p:tgtEl>
                                      </p:cBhvr>
                                    </p:cmd>
                                  </p:childTnLst>
                                </p:cTn>
                              </p:par>
                            </p:childTnLst>
                          </p:cTn>
                        </p:par>
                        <p:par>
                          <p:cTn id="26" fill="hold">
                            <p:stCondLst>
                              <p:cond delay="35451"/>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2"/>
                                        </p:tgtEl>
                                        <p:attrNameLst>
                                          <p:attrName>ppt_y</p:attrName>
                                        </p:attrNameLst>
                                      </p:cBhvr>
                                      <p:tavLst>
                                        <p:tav tm="0">
                                          <p:val>
                                            <p:strVal val="#ppt_y"/>
                                          </p:val>
                                        </p:tav>
                                        <p:tav tm="100000">
                                          <p:val>
                                            <p:strVal val="#ppt_y"/>
                                          </p:val>
                                        </p:tav>
                                      </p:tavLst>
                                    </p:anim>
                                    <p:anim calcmode="lin" valueType="num">
                                      <p:cBhvr>
                                        <p:cTn id="3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2"/>
                                        </p:tgtEl>
                                      </p:cBhvr>
                                    </p:animEffect>
                                  </p:childTnLst>
                                </p:cTn>
                              </p:par>
                              <p:par>
                                <p:cTn id="34" presetID="1" presetClass="mediacall" presetSubtype="0" fill="hold" nodeType="withEffect">
                                  <p:stCondLst>
                                    <p:cond delay="0"/>
                                  </p:stCondLst>
                                  <p:childTnLst>
                                    <p:cmd type="call" cmd="playFrom(0.0)">
                                      <p:cBhvr>
                                        <p:cTn id="35" dur="202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4"/>
                </p:tgtEl>
              </p:cMediaNode>
            </p:audio>
            <p:audio>
              <p:cMediaNode vol="80000">
                <p:cTn id="38" fill="hold" display="0">
                  <p:stCondLst>
                    <p:cond delay="indefinite"/>
                  </p:stCondLst>
                  <p:endCondLst>
                    <p:cond evt="onStopAudio" delay="0">
                      <p:tgtEl>
                        <p:sldTgt/>
                      </p:tgtEl>
                    </p:cond>
                  </p:endCondLst>
                </p:cTn>
                <p:tgtEl>
                  <p:spTgt spid="5"/>
                </p:tgtEl>
              </p:cMediaNode>
            </p:audio>
          </p:childTnLst>
        </p:cTn>
      </p:par>
    </p:tnLst>
    <p:bldLst>
      <p:bldP spid="7" grpId="0" animBg="1"/>
      <p:bldP spid="9" grpId="0"/>
      <p:bldP spid="10"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9DEBA13C-A1B6-7089-DF8E-A1D78D892F6C}"/>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9" name="ZoneTexte 8">
            <a:extLst>
              <a:ext uri="{FF2B5EF4-FFF2-40B4-BE49-F238E27FC236}">
                <a16:creationId xmlns:a16="http://schemas.microsoft.com/office/drawing/2014/main" id="{FD09B1E6-DBE8-167E-95B7-F742C8DC5ECD}"/>
              </a:ext>
            </a:extLst>
          </p:cNvPr>
          <p:cNvSpPr txBox="1"/>
          <p:nvPr/>
        </p:nvSpPr>
        <p:spPr>
          <a:xfrm>
            <a:off x="3052145" y="2948844"/>
            <a:ext cx="6466713" cy="2246769"/>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الخصائص التي تكتسبها الأعمال الالكترونية والتي تميزها عن الأعمال التقليدية. نجد منها:</a:t>
            </a:r>
          </a:p>
        </p:txBody>
      </p:sp>
      <p:sp>
        <p:nvSpPr>
          <p:cNvPr id="10" name="ZoneTexte 9">
            <a:extLst>
              <a:ext uri="{FF2B5EF4-FFF2-40B4-BE49-F238E27FC236}">
                <a16:creationId xmlns:a16="http://schemas.microsoft.com/office/drawing/2014/main" id="{0158F8D2-B143-1682-4661-935EEA86A557}"/>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خصائص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0EB4C52A-B2B2-8834-A710-1F4CFE6FCA2A}"/>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pic>
        <p:nvPicPr>
          <p:cNvPr id="4" name="ElevenLabs_2024-07-09T23_21_53_Sarah_pre_s50_sb75_se0_b_m2">
            <a:hlinkClick r:id="" action="ppaction://media"/>
            <a:extLst>
              <a:ext uri="{FF2B5EF4-FFF2-40B4-BE49-F238E27FC236}">
                <a16:creationId xmlns:a16="http://schemas.microsoft.com/office/drawing/2014/main" id="{C6B66612-1A35-B098-83F2-4BD4A9C4A0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955" y="3828546"/>
            <a:ext cx="487363" cy="487363"/>
          </a:xfrm>
          <a:prstGeom prst="rect">
            <a:avLst/>
          </a:prstGeom>
        </p:spPr>
      </p:pic>
      <p:pic>
        <p:nvPicPr>
          <p:cNvPr id="5" name="ElevenLabs_2024-07-09T23_21_21_Sarah_pre_s50_sb75_se0_b_m2(1)">
            <a:hlinkClick r:id="" action="ppaction://media"/>
            <a:extLst>
              <a:ext uri="{FF2B5EF4-FFF2-40B4-BE49-F238E27FC236}">
                <a16:creationId xmlns:a16="http://schemas.microsoft.com/office/drawing/2014/main" id="{00FAA89F-FBED-187B-8494-80DBCE20915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11835" y="3184525"/>
            <a:ext cx="487363" cy="487363"/>
          </a:xfrm>
          <a:prstGeom prst="rect">
            <a:avLst/>
          </a:prstGeom>
        </p:spPr>
      </p:pic>
    </p:spTree>
    <p:extLst>
      <p:ext uri="{BB962C8B-B14F-4D97-AF65-F5344CB8AC3E}">
        <p14:creationId xmlns:p14="http://schemas.microsoft.com/office/powerpoint/2010/main" val="2674295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1" presetClass="mediacall" presetSubtype="0" fill="hold" nodeType="withEffect">
                                  <p:stCondLst>
                                    <p:cond delay="0"/>
                                  </p:stCondLst>
                                  <p:childTnLst>
                                    <p:cmd type="call" cmd="playFrom(0.0)">
                                      <p:cBhvr>
                                        <p:cTn id="15" dur="2168" fill="hold"/>
                                        <p:tgtEl>
                                          <p:spTgt spid="4"/>
                                        </p:tgtEl>
                                      </p:cBhvr>
                                    </p:cmd>
                                  </p:childTnLst>
                                </p:cTn>
                              </p:par>
                            </p:childTnLst>
                          </p:cTn>
                        </p:par>
                        <p:par>
                          <p:cTn id="16" fill="hold">
                            <p:stCondLst>
                              <p:cond delay="2668"/>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9"/>
                                        </p:tgtEl>
                                        <p:attrNameLst>
                                          <p:attrName>ppt_y</p:attrName>
                                        </p:attrNameLst>
                                      </p:cBhvr>
                                      <p:tavLst>
                                        <p:tav tm="0">
                                          <p:val>
                                            <p:strVal val="#ppt_y"/>
                                          </p:val>
                                        </p:tav>
                                        <p:tav tm="100000">
                                          <p:val>
                                            <p:strVal val="#ppt_y"/>
                                          </p:val>
                                        </p:tav>
                                      </p:tavLst>
                                    </p:anim>
                                    <p:anim calcmode="lin" valueType="num">
                                      <p:cBhvr>
                                        <p:cTn id="21"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9"/>
                                        </p:tgtEl>
                                      </p:cBhvr>
                                    </p:animEffect>
                                  </p:childTnLst>
                                </p:cTn>
                              </p:par>
                              <p:par>
                                <p:cTn id="24" presetID="1" presetClass="mediacall" presetSubtype="0" fill="hold" nodeType="withEffect">
                                  <p:stCondLst>
                                    <p:cond delay="0"/>
                                  </p:stCondLst>
                                  <p:childTnLst>
                                    <p:cmd type="call" cmd="playFrom(0.0)">
                                      <p:cBhvr>
                                        <p:cTn id="25" dur="8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4"/>
                </p:tgtEl>
              </p:cMediaNode>
            </p:audio>
            <p:audio>
              <p:cMediaNode vol="80000">
                <p:cTn id="27" fill="hold" display="0">
                  <p:stCondLst>
                    <p:cond delay="indefinite"/>
                  </p:stCondLst>
                  <p:endCondLst>
                    <p:cond evt="onStopAudio" delay="0">
                      <p:tgtEl>
                        <p:sldTgt/>
                      </p:tgtEl>
                    </p:cond>
                  </p:endCondLst>
                </p:cTn>
                <p:tgtEl>
                  <p:spTgt spid="5"/>
                </p:tgtEl>
              </p:cMediaNode>
            </p:audio>
          </p:childTnLst>
        </p:cTn>
      </p:par>
    </p:tnLst>
    <p:bldLst>
      <p:bldP spid="7" grpId="0" animBg="1"/>
      <p:bldP spid="9"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id="{B091AD60-6B63-524C-F424-B818C67432E1}"/>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sp>
        <p:nvSpPr>
          <p:cNvPr id="7" name="Rectangle 6">
            <a:extLst>
              <a:ext uri="{FF2B5EF4-FFF2-40B4-BE49-F238E27FC236}">
                <a16:creationId xmlns:a16="http://schemas.microsoft.com/office/drawing/2014/main" id="{9DEBA13C-A1B6-7089-DF8E-A1D78D892F6C}"/>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9" name="ZoneTexte 8">
            <a:extLst>
              <a:ext uri="{FF2B5EF4-FFF2-40B4-BE49-F238E27FC236}">
                <a16:creationId xmlns:a16="http://schemas.microsoft.com/office/drawing/2014/main" id="{FD09B1E6-DBE8-167E-95B7-F742C8DC5ECD}"/>
              </a:ext>
            </a:extLst>
          </p:cNvPr>
          <p:cNvSpPr txBox="1"/>
          <p:nvPr/>
        </p:nvSpPr>
        <p:spPr>
          <a:xfrm>
            <a:off x="872825" y="1585800"/>
            <a:ext cx="6466713"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الخصائص التي تكتسبها الأعمال الالكترونية والتي تميزها عن الأعمال التقليدية. نجد منها:</a:t>
            </a:r>
          </a:p>
        </p:txBody>
      </p:sp>
      <p:sp>
        <p:nvSpPr>
          <p:cNvPr id="10" name="ZoneTexte 9">
            <a:extLst>
              <a:ext uri="{FF2B5EF4-FFF2-40B4-BE49-F238E27FC236}">
                <a16:creationId xmlns:a16="http://schemas.microsoft.com/office/drawing/2014/main" id="{0158F8D2-B143-1682-4661-935EEA86A557}"/>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خصائص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ROUND RECT 02">
            <a:extLst>
              <a:ext uri="{FF2B5EF4-FFF2-40B4-BE49-F238E27FC236}">
                <a16:creationId xmlns:a16="http://schemas.microsoft.com/office/drawing/2014/main" id="{73621075-6072-C7FB-383F-B81CD132D8F7}"/>
              </a:ext>
            </a:extLst>
          </p:cNvPr>
          <p:cNvSpPr/>
          <p:nvPr/>
        </p:nvSpPr>
        <p:spPr>
          <a:xfrm>
            <a:off x="9762840" y="2434290"/>
            <a:ext cx="2024786" cy="4103669"/>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a:solidFill>
                  <a:schemeClr val="tx1"/>
                </a:solidFill>
                <a:latin typeface="Aljazeera" panose="02000000000000000000" pitchFamily="2" charset="-78"/>
                <a:cs typeface="Aljazeera" panose="02000000000000000000" pitchFamily="2" charset="-78"/>
              </a:rPr>
              <a:t>الاعتماد على ركائز الكترونية في تنفيذ المعاملات، حيث أن كافة المعاملات تتم بين طرفي المعاملة الكترونيا، أي دون أي أوراق متداولة</a:t>
            </a:r>
            <a:endParaRPr lang="en-US" sz="2400" b="0" i="0" dirty="0">
              <a:solidFill>
                <a:schemeClr val="tx1"/>
              </a:solidFill>
              <a:latin typeface="Aljazeera" panose="02000000000000000000" pitchFamily="2" charset="-78"/>
              <a:cs typeface="Aljazeera" panose="02000000000000000000" pitchFamily="2" charset="-78"/>
            </a:endParaRPr>
          </a:p>
        </p:txBody>
      </p:sp>
      <p:sp>
        <p:nvSpPr>
          <p:cNvPr id="4" name="ROUND RECT 02">
            <a:extLst>
              <a:ext uri="{FF2B5EF4-FFF2-40B4-BE49-F238E27FC236}">
                <a16:creationId xmlns:a16="http://schemas.microsoft.com/office/drawing/2014/main" id="{800D753A-576E-BB9D-537B-E3C104F6B5D7}"/>
              </a:ext>
            </a:extLst>
          </p:cNvPr>
          <p:cNvSpPr/>
          <p:nvPr/>
        </p:nvSpPr>
        <p:spPr>
          <a:xfrm>
            <a:off x="7408776" y="2478467"/>
            <a:ext cx="2024786" cy="4103669"/>
          </a:xfrm>
          <a:prstGeom prst="roundRect">
            <a:avLst/>
          </a:prstGeom>
          <a:solidFill>
            <a:srgbClr val="FF00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50" dirty="0">
                <a:solidFill>
                  <a:schemeClr val="bg1"/>
                </a:solidFill>
                <a:latin typeface="Aljazeera" panose="02000000000000000000" pitchFamily="2" charset="-78"/>
                <a:cs typeface="Aljazeera" panose="02000000000000000000" pitchFamily="2" charset="-78"/>
              </a:rPr>
              <a:t>التفاعل المتوازي في آن واحد بين أطراف المعاملات، حيث يمكن أن يجتمع عدد كبير من المشتركين في آن واحد أي موقع واحد</a:t>
            </a:r>
            <a:endParaRPr lang="en-US" sz="2450" b="0" i="0" dirty="0">
              <a:solidFill>
                <a:schemeClr val="bg1"/>
              </a:solidFill>
              <a:latin typeface="Aljazeera" panose="02000000000000000000" pitchFamily="2" charset="-78"/>
              <a:cs typeface="Aljazeera" panose="02000000000000000000" pitchFamily="2" charset="-78"/>
            </a:endParaRPr>
          </a:p>
        </p:txBody>
      </p:sp>
      <p:sp>
        <p:nvSpPr>
          <p:cNvPr id="5" name="ROUND RECT 02">
            <a:extLst>
              <a:ext uri="{FF2B5EF4-FFF2-40B4-BE49-F238E27FC236}">
                <a16:creationId xmlns:a16="http://schemas.microsoft.com/office/drawing/2014/main" id="{2E2F5D8C-10D2-B5F4-6F90-30D9F04A53E1}"/>
              </a:ext>
            </a:extLst>
          </p:cNvPr>
          <p:cNvSpPr/>
          <p:nvPr/>
        </p:nvSpPr>
        <p:spPr>
          <a:xfrm>
            <a:off x="5054712" y="2434290"/>
            <a:ext cx="2024786" cy="4103669"/>
          </a:xfrm>
          <a:prstGeom prst="roundRect">
            <a:avLst/>
          </a:prstGeom>
          <a:solidFill>
            <a:srgbClr val="92D05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ar-DZ" sz="2200" dirty="0">
                <a:solidFill>
                  <a:schemeClr val="tx1"/>
                </a:solidFill>
                <a:latin typeface="Aljazeera" panose="02000000000000000000" pitchFamily="2" charset="-78"/>
                <a:cs typeface="Aljazeera" panose="02000000000000000000" pitchFamily="2" charset="-78"/>
              </a:rPr>
              <a:t>تم الاتفاقيات التجارية عن بعد، وبالتالي انعدام التلاقي المباشرة بين الطرفين لأنه يتم على مستوى شبكة الاتصالات.</a:t>
            </a:r>
            <a:endParaRPr lang="en-US" sz="2200" b="0" i="0" dirty="0">
              <a:solidFill>
                <a:schemeClr val="tx1"/>
              </a:solidFill>
              <a:latin typeface="Aljazeera" panose="02000000000000000000" pitchFamily="2" charset="-78"/>
              <a:cs typeface="Aljazeera" panose="02000000000000000000" pitchFamily="2" charset="-78"/>
            </a:endParaRPr>
          </a:p>
        </p:txBody>
      </p:sp>
      <p:sp>
        <p:nvSpPr>
          <p:cNvPr id="11" name="ROUND RECT 02">
            <a:extLst>
              <a:ext uri="{FF2B5EF4-FFF2-40B4-BE49-F238E27FC236}">
                <a16:creationId xmlns:a16="http://schemas.microsoft.com/office/drawing/2014/main" id="{6AB457E4-445A-93EF-6237-DD1640E4B30A}"/>
              </a:ext>
            </a:extLst>
          </p:cNvPr>
          <p:cNvSpPr/>
          <p:nvPr/>
        </p:nvSpPr>
        <p:spPr>
          <a:xfrm>
            <a:off x="2700648" y="2478467"/>
            <a:ext cx="2024786" cy="4103669"/>
          </a:xfrm>
          <a:prstGeom prst="roundRect">
            <a:avLst/>
          </a:prstGeom>
          <a:solidFill>
            <a:srgbClr val="00B0F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200" dirty="0">
                <a:solidFill>
                  <a:schemeClr val="tx1"/>
                </a:solidFill>
                <a:latin typeface="Aljazeera" panose="02000000000000000000" pitchFamily="2" charset="-78"/>
                <a:cs typeface="Aljazeera" panose="02000000000000000000" pitchFamily="2" charset="-78"/>
              </a:rPr>
              <a:t>إمكانية التأثير المباشر على أنظمة الحاسبات بالشركة من خلال ما يسمى التبادل الالكتروني للبيانات والوثائق، مما يحقق انسياب البيانات والمعلومات بين الجهات المشتركة في أي عملية.</a:t>
            </a:r>
            <a:endParaRPr lang="en-US" sz="2200" dirty="0">
              <a:solidFill>
                <a:schemeClr val="tx1"/>
              </a:solidFill>
              <a:latin typeface="Aljazeera" panose="02000000000000000000" pitchFamily="2" charset="-78"/>
              <a:cs typeface="Aljazeera" panose="02000000000000000000" pitchFamily="2" charset="-78"/>
            </a:endParaRPr>
          </a:p>
        </p:txBody>
      </p:sp>
      <p:sp>
        <p:nvSpPr>
          <p:cNvPr id="12" name="ROUND RECT 02">
            <a:extLst>
              <a:ext uri="{FF2B5EF4-FFF2-40B4-BE49-F238E27FC236}">
                <a16:creationId xmlns:a16="http://schemas.microsoft.com/office/drawing/2014/main" id="{22A1381B-CAE7-0655-A9FB-673378A93AD3}"/>
              </a:ext>
            </a:extLst>
          </p:cNvPr>
          <p:cNvSpPr/>
          <p:nvPr/>
        </p:nvSpPr>
        <p:spPr>
          <a:xfrm>
            <a:off x="346584" y="2478467"/>
            <a:ext cx="2024786" cy="4103669"/>
          </a:xfrm>
          <a:prstGeom prst="roundRect">
            <a:avLst/>
          </a:prstGeom>
          <a:solidFill>
            <a:srgbClr val="7030A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300" dirty="0">
                <a:solidFill>
                  <a:schemeClr val="bg1"/>
                </a:solidFill>
                <a:latin typeface="Aljazeera" panose="02000000000000000000" pitchFamily="2" charset="-78"/>
                <a:cs typeface="Aljazeera" panose="02000000000000000000" pitchFamily="2" charset="-78"/>
              </a:rPr>
              <a:t>إمكانية تنفيذ كل مكونات العملية التجارية، بما فيها تسليم السلع غير المادية على الشبكة عكس وسائل الاتصال الأخرى التي تعجز عن القيام بالتسليم</a:t>
            </a:r>
            <a:endParaRPr lang="en-US" sz="2300" dirty="0">
              <a:solidFill>
                <a:schemeClr val="bg1"/>
              </a:solidFill>
              <a:latin typeface="Aljazeera" panose="02000000000000000000" pitchFamily="2" charset="-78"/>
              <a:cs typeface="Aljazeera" panose="02000000000000000000" pitchFamily="2" charset="-78"/>
            </a:endParaRPr>
          </a:p>
        </p:txBody>
      </p:sp>
      <p:sp>
        <p:nvSpPr>
          <p:cNvPr id="28" name="ZoneTexte 27">
            <a:extLst>
              <a:ext uri="{FF2B5EF4-FFF2-40B4-BE49-F238E27FC236}">
                <a16:creationId xmlns:a16="http://schemas.microsoft.com/office/drawing/2014/main" id="{8B26921C-A605-A20D-9C50-CE001E54F59F}"/>
              </a:ext>
            </a:extLst>
          </p:cNvPr>
          <p:cNvSpPr txBox="1"/>
          <p:nvPr/>
        </p:nvSpPr>
        <p:spPr>
          <a:xfrm>
            <a:off x="3052145" y="7143482"/>
            <a:ext cx="6466713" cy="3724096"/>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النشاطات التي تتم داخل المؤسسة والتي يمكن من أن نظفي عليها الطابع الالكتروني. ولكن يبقى تجسيد العمل الالكتروني حسب كل مؤسسة، ما يفرز لنا تصنيفات عديدة. من بينها نجد: </a:t>
            </a:r>
          </a:p>
        </p:txBody>
      </p:sp>
      <p:pic>
        <p:nvPicPr>
          <p:cNvPr id="13" name="ElevenLabs_2024-07-09T23_24_26_Sarah_pre_s50_sb75_se0_b_m2">
            <a:hlinkClick r:id="" action="ppaction://media"/>
            <a:extLst>
              <a:ext uri="{FF2B5EF4-FFF2-40B4-BE49-F238E27FC236}">
                <a16:creationId xmlns:a16="http://schemas.microsoft.com/office/drawing/2014/main" id="{85CD49A1-75B5-912E-06D8-5A3160E4B7D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13219" y="3936348"/>
            <a:ext cx="487363" cy="487363"/>
          </a:xfrm>
          <a:prstGeom prst="rect">
            <a:avLst/>
          </a:prstGeom>
        </p:spPr>
      </p:pic>
      <p:pic>
        <p:nvPicPr>
          <p:cNvPr id="14" name="ElevenLabs_2024-07-09T23_24_50_Sarah_pre_s50_sb75_se0_b_m2">
            <a:hlinkClick r:id="" action="ppaction://media"/>
            <a:extLst>
              <a:ext uri="{FF2B5EF4-FFF2-40B4-BE49-F238E27FC236}">
                <a16:creationId xmlns:a16="http://schemas.microsoft.com/office/drawing/2014/main" id="{62CEF3F0-1002-D670-04CF-FED2016BDA95}"/>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04644" y="2190608"/>
            <a:ext cx="487363" cy="487363"/>
          </a:xfrm>
          <a:prstGeom prst="rect">
            <a:avLst/>
          </a:prstGeom>
        </p:spPr>
      </p:pic>
      <p:pic>
        <p:nvPicPr>
          <p:cNvPr id="15" name="ElevenLabs_2024-07-09T23_27_00_Sarah_pre_s50_sb75_se0_b_m2">
            <a:hlinkClick r:id="" action="ppaction://media"/>
            <a:extLst>
              <a:ext uri="{FF2B5EF4-FFF2-40B4-BE49-F238E27FC236}">
                <a16:creationId xmlns:a16="http://schemas.microsoft.com/office/drawing/2014/main" id="{98019F85-ADD6-8B45-AF05-743C2553D74B}"/>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44553" y="3063478"/>
            <a:ext cx="487363" cy="487363"/>
          </a:xfrm>
          <a:prstGeom prst="rect">
            <a:avLst/>
          </a:prstGeom>
        </p:spPr>
      </p:pic>
      <p:pic>
        <p:nvPicPr>
          <p:cNvPr id="16" name="ElevenLabs_2024-07-09T23_28_44_Sarah_pre_s50_sb75_se0_b_m2">
            <a:hlinkClick r:id="" action="ppaction://media"/>
            <a:extLst>
              <a:ext uri="{FF2B5EF4-FFF2-40B4-BE49-F238E27FC236}">
                <a16:creationId xmlns:a16="http://schemas.microsoft.com/office/drawing/2014/main" id="{F374A11B-6F65-C47C-4703-0E27E2F70D5A}"/>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074973" y="1260936"/>
            <a:ext cx="487363" cy="487363"/>
          </a:xfrm>
          <a:prstGeom prst="rect">
            <a:avLst/>
          </a:prstGeom>
        </p:spPr>
      </p:pic>
      <p:pic>
        <p:nvPicPr>
          <p:cNvPr id="17" name="ElevenLabs_2024-07-09T23_28_59_Sarah_pre_s50_sb75_se0_b_m2">
            <a:hlinkClick r:id="" action="ppaction://media"/>
            <a:extLst>
              <a:ext uri="{FF2B5EF4-FFF2-40B4-BE49-F238E27FC236}">
                <a16:creationId xmlns:a16="http://schemas.microsoft.com/office/drawing/2014/main" id="{2DF74314-0A09-0447-4C8D-284012C426E2}"/>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070903" y="4716518"/>
            <a:ext cx="487363" cy="487363"/>
          </a:xfrm>
          <a:prstGeom prst="rect">
            <a:avLst/>
          </a:prstGeom>
        </p:spPr>
      </p:pic>
    </p:spTree>
    <p:extLst>
      <p:ext uri="{BB962C8B-B14F-4D97-AF65-F5344CB8AC3E}">
        <p14:creationId xmlns:p14="http://schemas.microsoft.com/office/powerpoint/2010/main" val="1257970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1964"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 presetClass="mediacall" presetSubtype="0" fill="hold" nodeType="afterEffect">
                                  <p:stCondLst>
                                    <p:cond delay="0"/>
                                  </p:stCondLst>
                                  <p:childTnLst>
                                    <p:cmd type="call" cmd="playFrom(0.0)">
                                      <p:cBhvr>
                                        <p:cTn id="22" dur="10396" fill="hold"/>
                                        <p:tgtEl>
                                          <p:spTgt spid="14"/>
                                        </p:tgtEl>
                                      </p:cBhvr>
                                    </p:cmd>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 presetClass="mediacall" presetSubtype="0" fill="hold" nodeType="afterEffect">
                                  <p:stCondLst>
                                    <p:cond delay="0"/>
                                  </p:stCondLst>
                                  <p:childTnLst>
                                    <p:cmd type="call" cmd="playFrom(0.0)">
                                      <p:cBhvr>
                                        <p:cTn id="32" dur="8855" fill="hold"/>
                                        <p:tgtEl>
                                          <p:spTgt spid="15"/>
                                        </p:tgtEl>
                                      </p:cBhvr>
                                    </p:cmd>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 presetClass="mediacall" presetSubtype="0" fill="hold" nodeType="afterEffect">
                                  <p:stCondLst>
                                    <p:cond delay="0"/>
                                  </p:stCondLst>
                                  <p:childTnLst>
                                    <p:cmd type="call" cmd="playFrom(0.0)">
                                      <p:cBhvr>
                                        <p:cTn id="42" dur="15882" fill="hold"/>
                                        <p:tgtEl>
                                          <p:spTgt spid="16"/>
                                        </p:tgtEl>
                                      </p:cBhvr>
                                    </p:cmd>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 presetClass="mediacall" presetSubtype="0" fill="hold" nodeType="afterEffect">
                                  <p:stCondLst>
                                    <p:cond delay="0"/>
                                  </p:stCondLst>
                                  <p:childTnLst>
                                    <p:cmd type="call" cmd="playFrom(0.0)">
                                      <p:cBhvr>
                                        <p:cTn id="52" dur="136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13"/>
                </p:tgtEl>
              </p:cMediaNode>
            </p:audio>
            <p:audio>
              <p:cMediaNode vol="80000">
                <p:cTn id="54" fill="hold" display="0">
                  <p:stCondLst>
                    <p:cond delay="indefinite"/>
                  </p:stCondLst>
                  <p:endCondLst>
                    <p:cond evt="onStopAudio" delay="0">
                      <p:tgtEl>
                        <p:sldTgt/>
                      </p:tgtEl>
                    </p:cond>
                  </p:endCondLst>
                </p:cTn>
                <p:tgtEl>
                  <p:spTgt spid="14"/>
                </p:tgtEl>
              </p:cMediaNode>
            </p:audio>
            <p:audio>
              <p:cMediaNode vol="80000">
                <p:cTn id="55" fill="hold" display="0">
                  <p:stCondLst>
                    <p:cond delay="indefinite"/>
                  </p:stCondLst>
                  <p:endCondLst>
                    <p:cond evt="onStopAudio" delay="0">
                      <p:tgtEl>
                        <p:sldTgt/>
                      </p:tgtEl>
                    </p:cond>
                  </p:endCondLst>
                </p:cTn>
                <p:tgtEl>
                  <p:spTgt spid="15"/>
                </p:tgtEl>
              </p:cMediaNode>
            </p:audio>
            <p:audio>
              <p:cMediaNode vol="80000">
                <p:cTn id="56" fill="hold" display="0">
                  <p:stCondLst>
                    <p:cond delay="indefinite"/>
                  </p:stCondLst>
                  <p:endCondLst>
                    <p:cond evt="onStopAudio" delay="0">
                      <p:tgtEl>
                        <p:sldTgt/>
                      </p:tgtEl>
                    </p:cond>
                  </p:endCondLst>
                </p:cTn>
                <p:tgtEl>
                  <p:spTgt spid="16"/>
                </p:tgtEl>
              </p:cMediaNode>
            </p:audio>
            <p:audio>
              <p:cMediaNode vol="80000">
                <p:cTn id="57" fill="hold" display="0">
                  <p:stCondLst>
                    <p:cond delay="indefinite"/>
                  </p:stCondLst>
                  <p:endCondLst>
                    <p:cond evt="onStopAudio" delay="0">
                      <p:tgtEl>
                        <p:sldTgt/>
                      </p:tgtEl>
                    </p:cond>
                  </p:endCondLst>
                </p:cTn>
                <p:tgtEl>
                  <p:spTgt spid="17"/>
                </p:tgtEl>
              </p:cMediaNode>
            </p:audio>
          </p:childTnLst>
        </p:cTn>
      </p:par>
    </p:tnLst>
    <p:bldLst>
      <p:bldP spid="3" grpId="0" animBg="1"/>
      <p:bldP spid="4" grpId="0" animBg="1"/>
      <p:bldP spid="5" grpId="0" animBg="1"/>
      <p:bldP spid="11"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9DEBA13C-A1B6-7089-DF8E-A1D78D892F6C}"/>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9" name="ZoneTexte 8">
            <a:extLst>
              <a:ext uri="{FF2B5EF4-FFF2-40B4-BE49-F238E27FC236}">
                <a16:creationId xmlns:a16="http://schemas.microsoft.com/office/drawing/2014/main" id="{FD09B1E6-DBE8-167E-95B7-F742C8DC5ECD}"/>
              </a:ext>
            </a:extLst>
          </p:cNvPr>
          <p:cNvSpPr txBox="1"/>
          <p:nvPr/>
        </p:nvSpPr>
        <p:spPr>
          <a:xfrm>
            <a:off x="3052145" y="2299398"/>
            <a:ext cx="6466713" cy="3724096"/>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النشاطات التي تتم داخل المؤسسة والتي يمكن من أن نظفي عليها الطابع الالكتروني. ولكن يبقى تجسيد العمل الالكتروني حسب كل مؤسسة، ما يفرز لنا تصنيفات عديدة. من بينها نجد: </a:t>
            </a:r>
          </a:p>
        </p:txBody>
      </p:sp>
      <p:sp>
        <p:nvSpPr>
          <p:cNvPr id="10" name="ZoneTexte 9">
            <a:extLst>
              <a:ext uri="{FF2B5EF4-FFF2-40B4-BE49-F238E27FC236}">
                <a16:creationId xmlns:a16="http://schemas.microsoft.com/office/drawing/2014/main" id="{0158F8D2-B143-1682-4661-935EEA86A557}"/>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ROUND RECT 02">
            <a:extLst>
              <a:ext uri="{FF2B5EF4-FFF2-40B4-BE49-F238E27FC236}">
                <a16:creationId xmlns:a16="http://schemas.microsoft.com/office/drawing/2014/main" id="{C942DD69-70E0-FE96-010D-15394FEDC556}"/>
              </a:ext>
            </a:extLst>
          </p:cNvPr>
          <p:cNvSpPr/>
          <p:nvPr/>
        </p:nvSpPr>
        <p:spPr>
          <a:xfrm>
            <a:off x="16374831" y="-4458834"/>
            <a:ext cx="2024786" cy="4103669"/>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a:solidFill>
                  <a:schemeClr val="tx1"/>
                </a:solidFill>
                <a:latin typeface="Aljazeera" panose="02000000000000000000" pitchFamily="2" charset="-78"/>
                <a:cs typeface="Aljazeera" panose="02000000000000000000" pitchFamily="2" charset="-78"/>
              </a:rPr>
              <a:t>الاعتماد على ركائز الكترونية في تنفيذ المعاملات، حيث أن كافة المعاملات تتم بين طرفي المعاملة الكترونيا، أي دون أي أوراق متداولة</a:t>
            </a:r>
            <a:endParaRPr lang="en-US" sz="2400" b="0" i="0" dirty="0">
              <a:solidFill>
                <a:schemeClr val="tx1"/>
              </a:solidFill>
              <a:latin typeface="Aljazeera" panose="02000000000000000000" pitchFamily="2" charset="-78"/>
              <a:cs typeface="Aljazeera" panose="02000000000000000000" pitchFamily="2" charset="-78"/>
            </a:endParaRPr>
          </a:p>
        </p:txBody>
      </p:sp>
      <p:sp>
        <p:nvSpPr>
          <p:cNvPr id="4" name="ROUND RECT 02">
            <a:extLst>
              <a:ext uri="{FF2B5EF4-FFF2-40B4-BE49-F238E27FC236}">
                <a16:creationId xmlns:a16="http://schemas.microsoft.com/office/drawing/2014/main" id="{A83BC272-73EA-F249-5F0E-5C80E2A3446B}"/>
              </a:ext>
            </a:extLst>
          </p:cNvPr>
          <p:cNvSpPr/>
          <p:nvPr/>
        </p:nvSpPr>
        <p:spPr>
          <a:xfrm>
            <a:off x="16374831" y="10379867"/>
            <a:ext cx="2024786" cy="4103669"/>
          </a:xfrm>
          <a:prstGeom prst="roundRect">
            <a:avLst/>
          </a:prstGeom>
          <a:solidFill>
            <a:srgbClr val="FF00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50" dirty="0">
                <a:solidFill>
                  <a:schemeClr val="bg1"/>
                </a:solidFill>
                <a:latin typeface="Aljazeera" panose="02000000000000000000" pitchFamily="2" charset="-78"/>
                <a:cs typeface="Aljazeera" panose="02000000000000000000" pitchFamily="2" charset="-78"/>
              </a:rPr>
              <a:t>التفاعل المتوازي في آن واحد بين أطراف المعاملات، حيث يمكن أن يجتمع عدد كبير من المشتركين في آن واحد أي موقع واحد</a:t>
            </a:r>
            <a:endParaRPr lang="en-US" sz="2450" b="0" i="0" dirty="0">
              <a:solidFill>
                <a:schemeClr val="bg1"/>
              </a:solidFill>
              <a:latin typeface="Aljazeera" panose="02000000000000000000" pitchFamily="2" charset="-78"/>
              <a:cs typeface="Aljazeera" panose="02000000000000000000" pitchFamily="2" charset="-78"/>
            </a:endParaRPr>
          </a:p>
        </p:txBody>
      </p:sp>
      <p:sp>
        <p:nvSpPr>
          <p:cNvPr id="5" name="ROUND RECT 02">
            <a:extLst>
              <a:ext uri="{FF2B5EF4-FFF2-40B4-BE49-F238E27FC236}">
                <a16:creationId xmlns:a16="http://schemas.microsoft.com/office/drawing/2014/main" id="{38590EFB-889D-A649-E8A5-A63A80DA9534}"/>
              </a:ext>
            </a:extLst>
          </p:cNvPr>
          <p:cNvSpPr/>
          <p:nvPr/>
        </p:nvSpPr>
        <p:spPr>
          <a:xfrm>
            <a:off x="5273108" y="11883135"/>
            <a:ext cx="2024786" cy="4103669"/>
          </a:xfrm>
          <a:prstGeom prst="roundRect">
            <a:avLst/>
          </a:prstGeom>
          <a:solidFill>
            <a:srgbClr val="92D05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fr-FR" sz="2200" dirty="0">
                <a:solidFill>
                  <a:schemeClr val="tx1"/>
                </a:solidFill>
                <a:latin typeface="Aljazeera" panose="02000000000000000000" pitchFamily="2" charset="-78"/>
                <a:cs typeface="Aljazeera" panose="02000000000000000000" pitchFamily="2" charset="-78"/>
              </a:rPr>
              <a:t> </a:t>
            </a:r>
            <a:r>
              <a:rPr lang="ar-DZ" sz="2200" dirty="0">
                <a:solidFill>
                  <a:schemeClr val="tx1"/>
                </a:solidFill>
                <a:latin typeface="Aljazeera" panose="02000000000000000000" pitchFamily="2" charset="-78"/>
                <a:cs typeface="Aljazeera" panose="02000000000000000000" pitchFamily="2" charset="-78"/>
              </a:rPr>
              <a:t>التفاعل المتوازي في آن واحد بين أطراف المعاملات، حيث يمكن أن يجتمع عدد كبير من المشتركين في آن واحد أي موقع واحد</a:t>
            </a:r>
            <a:endParaRPr lang="en-US" sz="2200" b="0" i="0" dirty="0">
              <a:solidFill>
                <a:schemeClr val="tx1"/>
              </a:solidFill>
              <a:latin typeface="Aljazeera" panose="02000000000000000000" pitchFamily="2" charset="-78"/>
              <a:cs typeface="Aljazeera" panose="02000000000000000000" pitchFamily="2" charset="-78"/>
            </a:endParaRPr>
          </a:p>
        </p:txBody>
      </p:sp>
      <p:sp>
        <p:nvSpPr>
          <p:cNvPr id="11" name="ROUND RECT 02">
            <a:extLst>
              <a:ext uri="{FF2B5EF4-FFF2-40B4-BE49-F238E27FC236}">
                <a16:creationId xmlns:a16="http://schemas.microsoft.com/office/drawing/2014/main" id="{22F67F6D-D156-B7BD-8B13-94CE1864F68E}"/>
              </a:ext>
            </a:extLst>
          </p:cNvPr>
          <p:cNvSpPr/>
          <p:nvPr/>
        </p:nvSpPr>
        <p:spPr>
          <a:xfrm>
            <a:off x="-6147825" y="10379866"/>
            <a:ext cx="2024786" cy="4103669"/>
          </a:xfrm>
          <a:prstGeom prst="roundRect">
            <a:avLst/>
          </a:prstGeom>
          <a:solidFill>
            <a:srgbClr val="00B0F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200" dirty="0">
                <a:solidFill>
                  <a:schemeClr val="tx1"/>
                </a:solidFill>
                <a:latin typeface="Aljazeera" panose="02000000000000000000" pitchFamily="2" charset="-78"/>
                <a:cs typeface="Aljazeera" panose="02000000000000000000" pitchFamily="2" charset="-78"/>
              </a:rPr>
              <a:t>إمكانية التأثير المباشر على أنظمة الحاسبات بالشركة من خلال ما يسمى التبادل الالكتروني للبيانات والوثائق، مما يحقق انسياب البيانات والمعلومات بين الجهات المشتركة في أي عملية.</a:t>
            </a:r>
            <a:endParaRPr lang="en-US" sz="2200" dirty="0">
              <a:solidFill>
                <a:schemeClr val="tx1"/>
              </a:solidFill>
              <a:latin typeface="Aljazeera" panose="02000000000000000000" pitchFamily="2" charset="-78"/>
              <a:cs typeface="Aljazeera" panose="02000000000000000000" pitchFamily="2" charset="-78"/>
            </a:endParaRPr>
          </a:p>
        </p:txBody>
      </p:sp>
      <p:sp>
        <p:nvSpPr>
          <p:cNvPr id="12" name="ROUND RECT 02">
            <a:extLst>
              <a:ext uri="{FF2B5EF4-FFF2-40B4-BE49-F238E27FC236}">
                <a16:creationId xmlns:a16="http://schemas.microsoft.com/office/drawing/2014/main" id="{11304203-D2FB-C95E-DCA0-26F7131F9ED8}"/>
              </a:ext>
            </a:extLst>
          </p:cNvPr>
          <p:cNvSpPr/>
          <p:nvPr/>
        </p:nvSpPr>
        <p:spPr>
          <a:xfrm>
            <a:off x="-6147825" y="-4458835"/>
            <a:ext cx="2024786" cy="4103669"/>
          </a:xfrm>
          <a:prstGeom prst="roundRect">
            <a:avLst/>
          </a:prstGeom>
          <a:solidFill>
            <a:srgbClr val="7030A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300" dirty="0">
                <a:solidFill>
                  <a:schemeClr val="bg1"/>
                </a:solidFill>
                <a:latin typeface="Aljazeera" panose="02000000000000000000" pitchFamily="2" charset="-78"/>
                <a:cs typeface="Aljazeera" panose="02000000000000000000" pitchFamily="2" charset="-78"/>
              </a:rPr>
              <a:t>إمكانية تنفيذ كل مكونات العملية التجارية، بما فيها تسليم السلع غير المادية على الشبكة عكس وسائل الاتصال الأخرى التي تعجز عن القيام بالتسليم</a:t>
            </a:r>
            <a:endParaRPr lang="en-US" sz="2300" dirty="0">
              <a:solidFill>
                <a:schemeClr val="bg1"/>
              </a:solidFill>
              <a:latin typeface="Aljazeera" panose="02000000000000000000" pitchFamily="2" charset="-78"/>
              <a:cs typeface="Aljazeera" panose="02000000000000000000" pitchFamily="2" charset="-78"/>
            </a:endParaRPr>
          </a:p>
        </p:txBody>
      </p:sp>
      <p:sp>
        <p:nvSpPr>
          <p:cNvPr id="13" name="ZoneTexte 12">
            <a:extLst>
              <a:ext uri="{FF2B5EF4-FFF2-40B4-BE49-F238E27FC236}">
                <a16:creationId xmlns:a16="http://schemas.microsoft.com/office/drawing/2014/main" id="{D659F00C-4173-A266-66EA-BA0D0486D5B4}"/>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pic>
        <p:nvPicPr>
          <p:cNvPr id="14" name="ElevenLabs_2024-07-09T23_30_20_Sarah_pre_s50_sb75_se0_b_m2">
            <a:hlinkClick r:id="" action="ppaction://media"/>
            <a:extLst>
              <a:ext uri="{FF2B5EF4-FFF2-40B4-BE49-F238E27FC236}">
                <a16:creationId xmlns:a16="http://schemas.microsoft.com/office/drawing/2014/main" id="{A7188DC0-D2FB-65C1-A0DA-67D4D53DB0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235" y="3403600"/>
            <a:ext cx="487363" cy="487363"/>
          </a:xfrm>
          <a:prstGeom prst="rect">
            <a:avLst/>
          </a:prstGeom>
        </p:spPr>
      </p:pic>
      <p:pic>
        <p:nvPicPr>
          <p:cNvPr id="15" name="ElevenLabs_2024-07-09T23_30_28_Sarah_pre_s50_sb75_se0_b_m2">
            <a:hlinkClick r:id="" action="ppaction://media"/>
            <a:extLst>
              <a:ext uri="{FF2B5EF4-FFF2-40B4-BE49-F238E27FC236}">
                <a16:creationId xmlns:a16="http://schemas.microsoft.com/office/drawing/2014/main" id="{41CE8643-2A61-EDEF-BEAA-F9BFC20D7D8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65835" y="4703170"/>
            <a:ext cx="487363" cy="487363"/>
          </a:xfrm>
          <a:prstGeom prst="rect">
            <a:avLst/>
          </a:prstGeom>
        </p:spPr>
      </p:pic>
    </p:spTree>
    <p:extLst>
      <p:ext uri="{BB962C8B-B14F-4D97-AF65-F5344CB8AC3E}">
        <p14:creationId xmlns:p14="http://schemas.microsoft.com/office/powerpoint/2010/main" val="2475186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1" presetClass="mediacall" presetSubtype="0" fill="hold" nodeType="withEffect">
                                  <p:stCondLst>
                                    <p:cond delay="0"/>
                                  </p:stCondLst>
                                  <p:childTnLst>
                                    <p:cmd type="call" cmd="playFrom(0.0)">
                                      <p:cBhvr>
                                        <p:cTn id="15" dur="2115" fill="hold"/>
                                        <p:tgtEl>
                                          <p:spTgt spid="14"/>
                                        </p:tgtEl>
                                      </p:cBhvr>
                                    </p:cmd>
                                  </p:childTnLst>
                                </p:cTn>
                              </p:par>
                            </p:childTnLst>
                          </p:cTn>
                        </p:par>
                        <p:par>
                          <p:cTn id="16" fill="hold">
                            <p:stCondLst>
                              <p:cond delay="2615"/>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9"/>
                                        </p:tgtEl>
                                        <p:attrNameLst>
                                          <p:attrName>ppt_y</p:attrName>
                                        </p:attrNameLst>
                                      </p:cBhvr>
                                      <p:tavLst>
                                        <p:tav tm="0">
                                          <p:val>
                                            <p:strVal val="#ppt_y"/>
                                          </p:val>
                                        </p:tav>
                                        <p:tav tm="100000">
                                          <p:val>
                                            <p:strVal val="#ppt_y"/>
                                          </p:val>
                                        </p:tav>
                                      </p:tavLst>
                                    </p:anim>
                                    <p:anim calcmode="lin" valueType="num">
                                      <p:cBhvr>
                                        <p:cTn id="21"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9"/>
                                        </p:tgtEl>
                                      </p:cBhvr>
                                    </p:animEffect>
                                  </p:childTnLst>
                                </p:cTn>
                              </p:par>
                              <p:par>
                                <p:cTn id="24" presetID="1" presetClass="mediacall" presetSubtype="0" fill="hold" nodeType="withEffect">
                                  <p:stCondLst>
                                    <p:cond delay="0"/>
                                  </p:stCondLst>
                                  <p:childTnLst>
                                    <p:cmd type="call" cmd="playFrom(0.0)">
                                      <p:cBhvr>
                                        <p:cTn id="25" dur="172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4"/>
                </p:tgtEl>
              </p:cMediaNode>
            </p:audio>
            <p:audio>
              <p:cMediaNode vol="80000">
                <p:cTn id="27" fill="hold" display="0">
                  <p:stCondLst>
                    <p:cond delay="indefinite"/>
                  </p:stCondLst>
                  <p:endCondLst>
                    <p:cond evt="onStopAudio" delay="0">
                      <p:tgtEl>
                        <p:sldTgt/>
                      </p:tgtEl>
                    </p:cond>
                  </p:endCondLst>
                </p:cTn>
                <p:tgtEl>
                  <p:spTgt spid="15"/>
                </p:tgtEl>
              </p:cMediaNode>
            </p:audio>
          </p:childTnLst>
        </p:cTn>
      </p:par>
    </p:tnLst>
    <p:bldLst>
      <p:bldP spid="7" grpId="0" animBg="1"/>
      <p:bldP spid="9"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 avec coins arrondis en haut 17">
            <a:extLst>
              <a:ext uri="{FF2B5EF4-FFF2-40B4-BE49-F238E27FC236}">
                <a16:creationId xmlns:a16="http://schemas.microsoft.com/office/drawing/2014/main" id="{82639F7E-029F-FF98-04ED-2454A93AF4C3}"/>
              </a:ext>
            </a:extLst>
          </p:cNvPr>
          <p:cNvSpPr/>
          <p:nvPr/>
        </p:nvSpPr>
        <p:spPr>
          <a:xfrm>
            <a:off x="4291647" y="2393903"/>
            <a:ext cx="3622352" cy="1457706"/>
          </a:xfrm>
          <a:prstGeom prst="round2SameRect">
            <a:avLst/>
          </a:prstGeom>
          <a:solidFill>
            <a:schemeClr val="accent5">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30E97687-0B7B-57EA-562F-3C2C62445514}"/>
              </a:ext>
            </a:extLst>
          </p:cNvPr>
          <p:cNvSpPr txBox="1"/>
          <p:nvPr/>
        </p:nvSpPr>
        <p:spPr>
          <a:xfrm>
            <a:off x="4274928" y="2420239"/>
            <a:ext cx="3608705" cy="830997"/>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المؤسسات الممكنة بالأعمال الالكترونية</a:t>
            </a:r>
            <a:endParaRPr lang="ar-DZ" sz="24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14" name="Rectangle : avec coins arrondis en haut 13">
            <a:extLst>
              <a:ext uri="{FF2B5EF4-FFF2-40B4-BE49-F238E27FC236}">
                <a16:creationId xmlns:a16="http://schemas.microsoft.com/office/drawing/2014/main" id="{8E17CA1E-E219-A7BD-34E3-636A007DE302}"/>
              </a:ext>
            </a:extLst>
          </p:cNvPr>
          <p:cNvSpPr/>
          <p:nvPr/>
        </p:nvSpPr>
        <p:spPr>
          <a:xfrm>
            <a:off x="8186469" y="2393903"/>
            <a:ext cx="3622352" cy="1498687"/>
          </a:xfrm>
          <a:prstGeom prst="round2SameRect">
            <a:avLst/>
          </a:pr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15">
            <a:extLst>
              <a:ext uri="{FF2B5EF4-FFF2-40B4-BE49-F238E27FC236}">
                <a16:creationId xmlns:a16="http://schemas.microsoft.com/office/drawing/2014/main" id="{E047F77E-E1E5-3525-AFB1-A4FE0F5CEF7A}"/>
              </a:ext>
            </a:extLst>
          </p:cNvPr>
          <p:cNvSpPr txBox="1"/>
          <p:nvPr/>
        </p:nvSpPr>
        <p:spPr>
          <a:xfrm>
            <a:off x="8186468" y="2447666"/>
            <a:ext cx="3622354" cy="830997"/>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المؤسسات المدعومة بالأعمال الالكترونية</a:t>
            </a:r>
            <a:endParaRPr lang="ar-DZ" sz="24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9DEBA13C-A1B6-7089-DF8E-A1D78D892F6C}"/>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9" name="ZoneTexte 8">
            <a:extLst>
              <a:ext uri="{FF2B5EF4-FFF2-40B4-BE49-F238E27FC236}">
                <a16:creationId xmlns:a16="http://schemas.microsoft.com/office/drawing/2014/main" id="{FD09B1E6-DBE8-167E-95B7-F742C8DC5ECD}"/>
              </a:ext>
            </a:extLst>
          </p:cNvPr>
          <p:cNvSpPr txBox="1"/>
          <p:nvPr/>
        </p:nvSpPr>
        <p:spPr>
          <a:xfrm>
            <a:off x="284481" y="1679861"/>
            <a:ext cx="7811978" cy="646331"/>
          </a:xfrm>
          <a:prstGeom prst="rect">
            <a:avLst/>
          </a:prstGeom>
          <a:noFill/>
        </p:spPr>
        <p:txBody>
          <a:bodyPr wrap="square">
            <a:spAutoFit/>
          </a:bodyPr>
          <a:lstStyle/>
          <a:p>
            <a:pPr algn="r" rtl="1"/>
            <a:r>
              <a:rPr lang="ar-DZ"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النشاطات التي تتم داخل المؤسسة والتي يمكن من أن نظفي عليها الطابع الالكتروني. ولكن يبقى تجسيد العمل الالكتروني حسب كل مؤسسة، ما يفرز لنا تصنيفات عديدة. من بينها نجد: </a:t>
            </a:r>
          </a:p>
        </p:txBody>
      </p:sp>
      <p:sp>
        <p:nvSpPr>
          <p:cNvPr id="10" name="ZoneTexte 9">
            <a:extLst>
              <a:ext uri="{FF2B5EF4-FFF2-40B4-BE49-F238E27FC236}">
                <a16:creationId xmlns:a16="http://schemas.microsoft.com/office/drawing/2014/main" id="{0158F8D2-B143-1682-4661-935EEA86A557}"/>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3" name="ZoneTexte 12">
            <a:extLst>
              <a:ext uri="{FF2B5EF4-FFF2-40B4-BE49-F238E27FC236}">
                <a16:creationId xmlns:a16="http://schemas.microsoft.com/office/drawing/2014/main" id="{D659F00C-4173-A266-66EA-BA0D0486D5B4}"/>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sp>
        <p:nvSpPr>
          <p:cNvPr id="15" name="Forme libre : forme 14">
            <a:extLst>
              <a:ext uri="{FF2B5EF4-FFF2-40B4-BE49-F238E27FC236}">
                <a16:creationId xmlns:a16="http://schemas.microsoft.com/office/drawing/2014/main" id="{8FFE7B71-FD7E-CD3A-BD72-676B32E355E1}"/>
              </a:ext>
            </a:extLst>
          </p:cNvPr>
          <p:cNvSpPr/>
          <p:nvPr/>
        </p:nvSpPr>
        <p:spPr>
          <a:xfrm rot="10800000">
            <a:off x="8186470" y="2952697"/>
            <a:ext cx="3622351" cy="3576953"/>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7" name="ZoneTexte 16">
            <a:extLst>
              <a:ext uri="{FF2B5EF4-FFF2-40B4-BE49-F238E27FC236}">
                <a16:creationId xmlns:a16="http://schemas.microsoft.com/office/drawing/2014/main" id="{E2E2F040-ECE1-C178-D219-06BD6043AAFC}"/>
              </a:ext>
            </a:extLst>
          </p:cNvPr>
          <p:cNvSpPr txBox="1"/>
          <p:nvPr/>
        </p:nvSpPr>
        <p:spPr>
          <a:xfrm>
            <a:off x="8171638" y="3581067"/>
            <a:ext cx="3622352" cy="2862322"/>
          </a:xfrm>
          <a:prstGeom prst="rect">
            <a:avLst/>
          </a:prstGeom>
          <a:noFill/>
        </p:spPr>
        <p:txBody>
          <a:bodyPr wrap="square" rtlCol="0">
            <a:spAutoFit/>
          </a:bodyPr>
          <a:lstStyle/>
          <a:p>
            <a:pPr algn="ctr" rtl="1"/>
            <a:r>
              <a:rPr lang="ar-DZ" sz="3000" dirty="0">
                <a:latin typeface="Aljazeera" panose="02000000000000000000" pitchFamily="2" charset="-78"/>
                <a:ea typeface="Calibri" panose="020F0502020204030204" pitchFamily="34" charset="0"/>
                <a:cs typeface="Aljazeera" panose="02000000000000000000" pitchFamily="2" charset="-78"/>
              </a:rPr>
              <a:t>وهي وحدات أعمال الكترونية ضمن مؤسسات تقليدية، أي أنها لا تقوم بتحديث النسخ الالكترونية وتعتمد فقط على التقليدية</a:t>
            </a:r>
            <a:endParaRPr lang="fr-FR" sz="3000" dirty="0">
              <a:latin typeface="Aljazeera" panose="02000000000000000000" pitchFamily="2" charset="-78"/>
              <a:cs typeface="Aljazeera" panose="02000000000000000000" pitchFamily="2" charset="-78"/>
            </a:endParaRPr>
          </a:p>
        </p:txBody>
      </p:sp>
      <p:sp>
        <p:nvSpPr>
          <p:cNvPr id="19" name="Forme libre : forme 18">
            <a:extLst>
              <a:ext uri="{FF2B5EF4-FFF2-40B4-BE49-F238E27FC236}">
                <a16:creationId xmlns:a16="http://schemas.microsoft.com/office/drawing/2014/main" id="{4F782473-8DCA-4D63-E7FB-023966604E3E}"/>
              </a:ext>
            </a:extLst>
          </p:cNvPr>
          <p:cNvSpPr/>
          <p:nvPr/>
        </p:nvSpPr>
        <p:spPr>
          <a:xfrm rot="10800000">
            <a:off x="4291648" y="2952696"/>
            <a:ext cx="3622351" cy="3535972"/>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1" name="ZoneTexte 20">
            <a:extLst>
              <a:ext uri="{FF2B5EF4-FFF2-40B4-BE49-F238E27FC236}">
                <a16:creationId xmlns:a16="http://schemas.microsoft.com/office/drawing/2014/main" id="{4993FCC4-610E-9029-8B8E-C21B0B2FE5B4}"/>
              </a:ext>
            </a:extLst>
          </p:cNvPr>
          <p:cNvSpPr txBox="1"/>
          <p:nvPr/>
        </p:nvSpPr>
        <p:spPr>
          <a:xfrm>
            <a:off x="4268105" y="3429000"/>
            <a:ext cx="3622352" cy="3046988"/>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تعتمد هذه المؤسسات على تحسين أداء الأفراد بالاعتماد على شبكات اتصال داخلية، حيث تتيح لهم التواصل والحصول على كل المعلومات الخاصة بالمؤسسة. أو قد تستخدم للتواصل مع الزبائن وتزويدهم بالمعلومات عن منتجاتها دون بيعها الكترونيا</a:t>
            </a:r>
            <a:endParaRPr lang="fr-FR" sz="2400" dirty="0">
              <a:latin typeface="Aljazeera" panose="02000000000000000000" pitchFamily="2" charset="-78"/>
              <a:cs typeface="Aljazeera" panose="02000000000000000000" pitchFamily="2" charset="-78"/>
            </a:endParaRPr>
          </a:p>
        </p:txBody>
      </p:sp>
      <p:sp>
        <p:nvSpPr>
          <p:cNvPr id="22" name="Rectangle : avec coins arrondis en haut 21">
            <a:extLst>
              <a:ext uri="{FF2B5EF4-FFF2-40B4-BE49-F238E27FC236}">
                <a16:creationId xmlns:a16="http://schemas.microsoft.com/office/drawing/2014/main" id="{111C3A62-0CBC-DE31-8EC0-5912C7C13F3B}"/>
              </a:ext>
            </a:extLst>
          </p:cNvPr>
          <p:cNvSpPr/>
          <p:nvPr/>
        </p:nvSpPr>
        <p:spPr>
          <a:xfrm>
            <a:off x="413545" y="2393903"/>
            <a:ext cx="3622352" cy="1457706"/>
          </a:xfrm>
          <a:prstGeom prst="round2SameRect">
            <a:avLst/>
          </a:prstGeom>
          <a:solidFill>
            <a:schemeClr val="accent4">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id="{C86EC42E-C7B2-7DE9-A20C-CBBE0E2BFBBA}"/>
              </a:ext>
            </a:extLst>
          </p:cNvPr>
          <p:cNvSpPr/>
          <p:nvPr/>
        </p:nvSpPr>
        <p:spPr>
          <a:xfrm rot="10800000">
            <a:off x="413546" y="2952694"/>
            <a:ext cx="3622351" cy="3535974"/>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4" name="ZoneTexte 23">
            <a:extLst>
              <a:ext uri="{FF2B5EF4-FFF2-40B4-BE49-F238E27FC236}">
                <a16:creationId xmlns:a16="http://schemas.microsoft.com/office/drawing/2014/main" id="{019AD9B6-0F3E-AA2C-C4E8-0551C058A11A}"/>
              </a:ext>
            </a:extLst>
          </p:cNvPr>
          <p:cNvSpPr txBox="1"/>
          <p:nvPr/>
        </p:nvSpPr>
        <p:spPr>
          <a:xfrm>
            <a:off x="408584" y="2451944"/>
            <a:ext cx="3608705" cy="830997"/>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مؤسسات الأعمال الالكترونية الشاملة</a:t>
            </a:r>
            <a:endParaRPr lang="ar-DZ" sz="24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25" name="ZoneTexte 24">
            <a:extLst>
              <a:ext uri="{FF2B5EF4-FFF2-40B4-BE49-F238E27FC236}">
                <a16:creationId xmlns:a16="http://schemas.microsoft.com/office/drawing/2014/main" id="{07D8ED22-488A-75B3-6855-D3D232DF46FA}"/>
              </a:ext>
            </a:extLst>
          </p:cNvPr>
          <p:cNvSpPr txBox="1"/>
          <p:nvPr/>
        </p:nvSpPr>
        <p:spPr>
          <a:xfrm>
            <a:off x="396827" y="3506778"/>
            <a:ext cx="3622352" cy="2893100"/>
          </a:xfrm>
          <a:prstGeom prst="rect">
            <a:avLst/>
          </a:prstGeom>
          <a:noFill/>
        </p:spPr>
        <p:txBody>
          <a:bodyPr wrap="square" rtlCol="0">
            <a:spAutoFit/>
          </a:bodyPr>
          <a:lstStyle/>
          <a:p>
            <a:pPr algn="ctr" rtl="1"/>
            <a:r>
              <a:rPr lang="ar-DZ" sz="2600" dirty="0">
                <a:latin typeface="Aljazeera" panose="02000000000000000000" pitchFamily="2" charset="-78"/>
                <a:ea typeface="Calibri" panose="020F0502020204030204" pitchFamily="34" charset="0"/>
                <a:cs typeface="Aljazeera" panose="02000000000000000000" pitchFamily="2" charset="-78"/>
              </a:rPr>
              <a:t>وهنا نجد إن الشبكة موزعة على كل مفاصل المؤسسة، ما يمكنها من اكتساب دور رئيسي في جميع الأنشطة التي تقوم المؤسسة بها. بالإضافة إلى تمكنها من تحسين أداءها على المستوى الداخلي والخارجي</a:t>
            </a:r>
            <a:endParaRPr lang="fr-FR" sz="2600" dirty="0">
              <a:latin typeface="Aljazeera" panose="02000000000000000000" pitchFamily="2" charset="-78"/>
              <a:cs typeface="Aljazeera" panose="02000000000000000000" pitchFamily="2" charset="-78"/>
            </a:endParaRPr>
          </a:p>
        </p:txBody>
      </p:sp>
      <p:sp>
        <p:nvSpPr>
          <p:cNvPr id="26" name="ZoneTexte 25">
            <a:extLst>
              <a:ext uri="{FF2B5EF4-FFF2-40B4-BE49-F238E27FC236}">
                <a16:creationId xmlns:a16="http://schemas.microsoft.com/office/drawing/2014/main" id="{99A6B7B4-4824-5F41-8033-F4A03F95E7E8}"/>
              </a:ext>
            </a:extLst>
          </p:cNvPr>
          <p:cNvSpPr txBox="1"/>
          <p:nvPr/>
        </p:nvSpPr>
        <p:spPr>
          <a:xfrm>
            <a:off x="3052144" y="7066041"/>
            <a:ext cx="6466713" cy="2246769"/>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الدوافع التي تلزم المقاولات لتبني العمل الالكتروني، كوسيلة لتحسين أداء المؤسسة. ولعل من أهم هذه الدوافع نجد</a:t>
            </a:r>
          </a:p>
        </p:txBody>
      </p:sp>
      <p:pic>
        <p:nvPicPr>
          <p:cNvPr id="3" name="ElevenLabs_2024-07-09T23_34_48_Sarah_pre_s50_sb75_se0_b_m2">
            <a:hlinkClick r:id="" action="ppaction://media"/>
            <a:extLst>
              <a:ext uri="{FF2B5EF4-FFF2-40B4-BE49-F238E27FC236}">
                <a16:creationId xmlns:a16="http://schemas.microsoft.com/office/drawing/2014/main" id="{267C4891-7194-DD4F-B90C-95693BE826B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7478" y="5338445"/>
            <a:ext cx="487363" cy="487363"/>
          </a:xfrm>
          <a:prstGeom prst="rect">
            <a:avLst/>
          </a:prstGeom>
        </p:spPr>
      </p:pic>
      <p:pic>
        <p:nvPicPr>
          <p:cNvPr id="4" name="ElevenLabs_2024-07-09T23_35_17_Sarah_pre_s50_sb75_se0_b_m2">
            <a:hlinkClick r:id="" action="ppaction://media"/>
            <a:extLst>
              <a:ext uri="{FF2B5EF4-FFF2-40B4-BE49-F238E27FC236}">
                <a16:creationId xmlns:a16="http://schemas.microsoft.com/office/drawing/2014/main" id="{A5C6C1E3-DEF9-3FE3-0710-F627F9ED462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77278" y="2860343"/>
            <a:ext cx="487363" cy="487363"/>
          </a:xfrm>
          <a:prstGeom prst="rect">
            <a:avLst/>
          </a:prstGeom>
        </p:spPr>
      </p:pic>
      <p:pic>
        <p:nvPicPr>
          <p:cNvPr id="5" name="ElevenLabs_2024-07-09T23_35_17_Sarah_pre_s50_sb75_se0_b_m2">
            <a:hlinkClick r:id="" action="ppaction://media"/>
            <a:extLst>
              <a:ext uri="{FF2B5EF4-FFF2-40B4-BE49-F238E27FC236}">
                <a16:creationId xmlns:a16="http://schemas.microsoft.com/office/drawing/2014/main" id="{8392664E-ADDC-585A-CA51-C4BF39BDEBE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9915" y="3851609"/>
            <a:ext cx="487363" cy="487363"/>
          </a:xfrm>
          <a:prstGeom prst="rect">
            <a:avLst/>
          </a:prstGeom>
        </p:spPr>
      </p:pic>
      <p:pic>
        <p:nvPicPr>
          <p:cNvPr id="11" name="ElevenLabs_2024-07-09T23_38_37_Sarah_pre_s50_sb75_se0_b_m2">
            <a:hlinkClick r:id="" action="ppaction://media"/>
            <a:extLst>
              <a:ext uri="{FF2B5EF4-FFF2-40B4-BE49-F238E27FC236}">
                <a16:creationId xmlns:a16="http://schemas.microsoft.com/office/drawing/2014/main" id="{6622B8A7-CD67-9E70-C635-039418C62358}"/>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48293" y="1838829"/>
            <a:ext cx="487363" cy="487363"/>
          </a:xfrm>
          <a:prstGeom prst="rect">
            <a:avLst/>
          </a:prstGeom>
        </p:spPr>
      </p:pic>
      <p:pic>
        <p:nvPicPr>
          <p:cNvPr id="12" name="ElevenLabs_2024-07-09T23_41_09_Sarah_pre_s50_sb75_se0_b_m2">
            <a:hlinkClick r:id="" action="ppaction://media"/>
            <a:extLst>
              <a:ext uri="{FF2B5EF4-FFF2-40B4-BE49-F238E27FC236}">
                <a16:creationId xmlns:a16="http://schemas.microsoft.com/office/drawing/2014/main" id="{355D7497-7B0F-BF33-5242-979619F64E7A}"/>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2154066" y="3263096"/>
            <a:ext cx="487363" cy="487363"/>
          </a:xfrm>
          <a:prstGeom prst="rect">
            <a:avLst/>
          </a:prstGeom>
        </p:spPr>
      </p:pic>
    </p:spTree>
    <p:extLst>
      <p:ext uri="{BB962C8B-B14F-4D97-AF65-F5344CB8AC3E}">
        <p14:creationId xmlns:p14="http://schemas.microsoft.com/office/powerpoint/2010/main" val="2175048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13975"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22831" fill="hold"/>
                                        <p:tgtEl>
                                          <p:spTgt spid="12"/>
                                        </p:tgtEl>
                                      </p:cBhvr>
                                    </p:cmd>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1000" fill="hold"/>
                                        <p:tgtEl>
                                          <p:spTgt spid="25"/>
                                        </p:tgtEl>
                                        <p:attrNameLst>
                                          <p:attrName>ppt_y</p:attrName>
                                        </p:attrNameLst>
                                      </p:cBhvr>
                                      <p:tavLst>
                                        <p:tav tm="0">
                                          <p:val>
                                            <p:strVal val="#ppt_y-.1"/>
                                          </p:val>
                                        </p:tav>
                                        <p:tav tm="100000">
                                          <p:val>
                                            <p:strVal val="#ppt_y"/>
                                          </p:val>
                                        </p:tav>
                                      </p:tavLst>
                                    </p:anim>
                                  </p:childTnLst>
                                </p:cTn>
                              </p:par>
                              <p:par>
                                <p:cTn id="58" presetID="1" presetClass="mediacall" presetSubtype="0" fill="hold" nodeType="withEffect">
                                  <p:stCondLst>
                                    <p:cond delay="0"/>
                                  </p:stCondLst>
                                  <p:childTnLst>
                                    <p:cmd type="call" cmd="playFrom(0.0)">
                                      <p:cBhvr>
                                        <p:cTn id="59" dur="1917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3"/>
                </p:tgtEl>
              </p:cMediaNode>
            </p:audio>
            <p:audio>
              <p:cMediaNode vol="80000">
                <p:cTn id="61" fill="hold" display="0">
                  <p:stCondLst>
                    <p:cond delay="indefinite"/>
                  </p:stCondLst>
                  <p:endCondLst>
                    <p:cond evt="onStopAudio" delay="0">
                      <p:tgtEl>
                        <p:sldTgt/>
                      </p:tgtEl>
                    </p:cond>
                  </p:endCondLst>
                </p:cTn>
                <p:tgtEl>
                  <p:spTgt spid="4"/>
                </p:tgtEl>
              </p:cMediaNode>
            </p:audio>
            <p:audio>
              <p:cMediaNode vol="80000">
                <p:cTn id="62" fill="hold" display="0">
                  <p:stCondLst>
                    <p:cond delay="indefinite"/>
                  </p:stCondLst>
                  <p:endCondLst>
                    <p:cond evt="onStopAudio" delay="0">
                      <p:tgtEl>
                        <p:sldTgt/>
                      </p:tgtEl>
                    </p:cond>
                  </p:endCondLst>
                </p:cTn>
                <p:tgtEl>
                  <p:spTgt spid="5"/>
                </p:tgtEl>
              </p:cMediaNode>
            </p:audio>
            <p:audio>
              <p:cMediaNode vol="80000">
                <p:cTn id="63" fill="hold" display="0">
                  <p:stCondLst>
                    <p:cond delay="indefinite"/>
                  </p:stCondLst>
                  <p:endCondLst>
                    <p:cond evt="onStopAudio" delay="0">
                      <p:tgtEl>
                        <p:sldTgt/>
                      </p:tgtEl>
                    </p:cond>
                  </p:endCondLst>
                </p:cTn>
                <p:tgtEl>
                  <p:spTgt spid="11"/>
                </p:tgtEl>
              </p:cMediaNode>
            </p:audio>
            <p:audio>
              <p:cMediaNode vol="80000">
                <p:cTn id="64" fill="hold" display="0">
                  <p:stCondLst>
                    <p:cond delay="indefinite"/>
                  </p:stCondLst>
                  <p:endCondLst>
                    <p:cond evt="onStopAudio" delay="0">
                      <p:tgtEl>
                        <p:sldTgt/>
                      </p:tgtEl>
                    </p:cond>
                  </p:endCondLst>
                </p:cTn>
                <p:tgtEl>
                  <p:spTgt spid="12"/>
                </p:tgtEl>
              </p:cMediaNode>
            </p:audio>
          </p:childTnLst>
        </p:cTn>
      </p:par>
    </p:tnLst>
    <p:bldLst>
      <p:bldP spid="18" grpId="0" animBg="1"/>
      <p:bldP spid="20" grpId="0"/>
      <p:bldP spid="14" grpId="0" animBg="1"/>
      <p:bldP spid="16" grpId="0"/>
      <p:bldP spid="17" grpId="0"/>
      <p:bldP spid="21" grpId="0"/>
      <p:bldP spid="22" grpId="0" animBg="1"/>
      <p:bldP spid="24" grpId="0"/>
      <p:bldP spid="2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9DEBA13C-A1B6-7089-DF8E-A1D78D892F6C}"/>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00" dirty="0">
                <a:latin typeface="Changa ExtraBold" pitchFamily="2" charset="-78"/>
                <a:cs typeface="Changa ExtraBold" pitchFamily="2" charset="-78"/>
              </a:rPr>
              <a:t>04</a:t>
            </a:r>
          </a:p>
        </p:txBody>
      </p:sp>
      <p:sp>
        <p:nvSpPr>
          <p:cNvPr id="9" name="ZoneTexte 8">
            <a:extLst>
              <a:ext uri="{FF2B5EF4-FFF2-40B4-BE49-F238E27FC236}">
                <a16:creationId xmlns:a16="http://schemas.microsoft.com/office/drawing/2014/main" id="{FD09B1E6-DBE8-167E-95B7-F742C8DC5ECD}"/>
              </a:ext>
            </a:extLst>
          </p:cNvPr>
          <p:cNvSpPr txBox="1"/>
          <p:nvPr/>
        </p:nvSpPr>
        <p:spPr>
          <a:xfrm>
            <a:off x="3052145" y="2974563"/>
            <a:ext cx="6466713" cy="2246769"/>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الدوافع التي تلزم المقاولات لتبني العمل الالكتروني، كوسيلة لتحسين أداء المؤسسة. ولعل من أهم هذه الدوافع نجد:</a:t>
            </a:r>
          </a:p>
        </p:txBody>
      </p:sp>
      <p:sp>
        <p:nvSpPr>
          <p:cNvPr id="10" name="ZoneTexte 9">
            <a:extLst>
              <a:ext uri="{FF2B5EF4-FFF2-40B4-BE49-F238E27FC236}">
                <a16:creationId xmlns:a16="http://schemas.microsoft.com/office/drawing/2014/main" id="{0158F8D2-B143-1682-4661-935EEA86A557}"/>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دوافع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3" name="ZoneTexte 12">
            <a:extLst>
              <a:ext uri="{FF2B5EF4-FFF2-40B4-BE49-F238E27FC236}">
                <a16:creationId xmlns:a16="http://schemas.microsoft.com/office/drawing/2014/main" id="{D659F00C-4173-A266-66EA-BA0D0486D5B4}"/>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sp>
        <p:nvSpPr>
          <p:cNvPr id="14" name="Rectangle : avec coins arrondis en haut 13">
            <a:extLst>
              <a:ext uri="{FF2B5EF4-FFF2-40B4-BE49-F238E27FC236}">
                <a16:creationId xmlns:a16="http://schemas.microsoft.com/office/drawing/2014/main" id="{5FCC95DE-60CE-5D7A-2BDD-24E59EC6B9D0}"/>
              </a:ext>
            </a:extLst>
          </p:cNvPr>
          <p:cNvSpPr/>
          <p:nvPr/>
        </p:nvSpPr>
        <p:spPr>
          <a:xfrm>
            <a:off x="4308366" y="7620971"/>
            <a:ext cx="3622352" cy="1457706"/>
          </a:xfrm>
          <a:prstGeom prst="round2SameRect">
            <a:avLst/>
          </a:prstGeom>
          <a:solidFill>
            <a:schemeClr val="accent5">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D61B1FA4-8328-47D4-D84F-DF4595D1AE0D}"/>
              </a:ext>
            </a:extLst>
          </p:cNvPr>
          <p:cNvSpPr txBox="1"/>
          <p:nvPr/>
        </p:nvSpPr>
        <p:spPr>
          <a:xfrm>
            <a:off x="4291647" y="7647307"/>
            <a:ext cx="3608705" cy="830997"/>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المؤسسات الممكنة بالأعمال الالكترونية</a:t>
            </a:r>
            <a:endParaRPr lang="ar-DZ" sz="24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16" name="Rectangle : avec coins arrondis en haut 15">
            <a:extLst>
              <a:ext uri="{FF2B5EF4-FFF2-40B4-BE49-F238E27FC236}">
                <a16:creationId xmlns:a16="http://schemas.microsoft.com/office/drawing/2014/main" id="{60ED9FAA-9907-5906-61D8-1826C36ADC90}"/>
              </a:ext>
            </a:extLst>
          </p:cNvPr>
          <p:cNvSpPr/>
          <p:nvPr/>
        </p:nvSpPr>
        <p:spPr>
          <a:xfrm>
            <a:off x="15290654" y="2278045"/>
            <a:ext cx="3622352" cy="1498687"/>
          </a:xfrm>
          <a:prstGeom prst="round2SameRect">
            <a:avLst/>
          </a:pr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91EFD25-D346-6DAC-1867-5C7615B188C2}"/>
              </a:ext>
            </a:extLst>
          </p:cNvPr>
          <p:cNvSpPr txBox="1"/>
          <p:nvPr/>
        </p:nvSpPr>
        <p:spPr>
          <a:xfrm>
            <a:off x="15290653" y="2331808"/>
            <a:ext cx="3622354" cy="830997"/>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المؤسسات المدعومة بالأعمال الالكترونية</a:t>
            </a:r>
            <a:endParaRPr lang="ar-DZ" sz="24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18" name="Forme libre : forme 17">
            <a:extLst>
              <a:ext uri="{FF2B5EF4-FFF2-40B4-BE49-F238E27FC236}">
                <a16:creationId xmlns:a16="http://schemas.microsoft.com/office/drawing/2014/main" id="{17EFF501-A706-83D5-29B3-1C117EC96571}"/>
              </a:ext>
            </a:extLst>
          </p:cNvPr>
          <p:cNvSpPr/>
          <p:nvPr/>
        </p:nvSpPr>
        <p:spPr>
          <a:xfrm rot="10800000">
            <a:off x="15290655" y="2836839"/>
            <a:ext cx="3622351" cy="3576953"/>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9" name="ZoneTexte 18">
            <a:extLst>
              <a:ext uri="{FF2B5EF4-FFF2-40B4-BE49-F238E27FC236}">
                <a16:creationId xmlns:a16="http://schemas.microsoft.com/office/drawing/2014/main" id="{23D7019D-11E4-5020-F012-0EFC8756DCC1}"/>
              </a:ext>
            </a:extLst>
          </p:cNvPr>
          <p:cNvSpPr txBox="1"/>
          <p:nvPr/>
        </p:nvSpPr>
        <p:spPr>
          <a:xfrm>
            <a:off x="15275823" y="3465209"/>
            <a:ext cx="3622352" cy="2862322"/>
          </a:xfrm>
          <a:prstGeom prst="rect">
            <a:avLst/>
          </a:prstGeom>
          <a:noFill/>
        </p:spPr>
        <p:txBody>
          <a:bodyPr wrap="square" rtlCol="0">
            <a:spAutoFit/>
          </a:bodyPr>
          <a:lstStyle/>
          <a:p>
            <a:pPr algn="ctr" rtl="1"/>
            <a:r>
              <a:rPr lang="ar-DZ" sz="3000" dirty="0">
                <a:latin typeface="Aljazeera" panose="02000000000000000000" pitchFamily="2" charset="-78"/>
                <a:ea typeface="Calibri" panose="020F0502020204030204" pitchFamily="34" charset="0"/>
                <a:cs typeface="Aljazeera" panose="02000000000000000000" pitchFamily="2" charset="-78"/>
              </a:rPr>
              <a:t>وهي وحدات أعمال الكترونية ضمن مؤسسات تقليدية، أي أنها لا تقوم بتحديث النسخ الالكترونية وتعتمد فقط على التقليدية</a:t>
            </a:r>
            <a:endParaRPr lang="fr-FR" sz="3000" dirty="0">
              <a:latin typeface="Aljazeera" panose="02000000000000000000" pitchFamily="2" charset="-78"/>
              <a:cs typeface="Aljazeera" panose="02000000000000000000" pitchFamily="2" charset="-78"/>
            </a:endParaRPr>
          </a:p>
        </p:txBody>
      </p:sp>
      <p:sp>
        <p:nvSpPr>
          <p:cNvPr id="20" name="Forme libre : forme 19">
            <a:extLst>
              <a:ext uri="{FF2B5EF4-FFF2-40B4-BE49-F238E27FC236}">
                <a16:creationId xmlns:a16="http://schemas.microsoft.com/office/drawing/2014/main" id="{AC68C3B4-17C9-7491-45D9-ED0C49A91F8C}"/>
              </a:ext>
            </a:extLst>
          </p:cNvPr>
          <p:cNvSpPr/>
          <p:nvPr/>
        </p:nvSpPr>
        <p:spPr>
          <a:xfrm rot="10800000">
            <a:off x="4308367" y="8179764"/>
            <a:ext cx="3622351" cy="3535972"/>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1" name="ZoneTexte 20">
            <a:extLst>
              <a:ext uri="{FF2B5EF4-FFF2-40B4-BE49-F238E27FC236}">
                <a16:creationId xmlns:a16="http://schemas.microsoft.com/office/drawing/2014/main" id="{6ED55145-3756-A114-BA82-E93DCF8D4B5D}"/>
              </a:ext>
            </a:extLst>
          </p:cNvPr>
          <p:cNvSpPr txBox="1"/>
          <p:nvPr/>
        </p:nvSpPr>
        <p:spPr>
          <a:xfrm>
            <a:off x="4284824" y="8656068"/>
            <a:ext cx="3622352" cy="3046988"/>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تعتمد هذه المؤسسات على تحسين أداء الأفراد بالاعتماد على شبكات اتصال داخلية، حيث تتيح لهم التواصل والحصول على كل المعلومات الخاصة بالمؤسسة. أو قد تستخدم للتواصل مع الزبائن وتزويدهم بالمعلومات عن منتجاتها دون بيعها الكترونيا</a:t>
            </a:r>
            <a:endParaRPr lang="fr-FR" sz="2400" dirty="0">
              <a:latin typeface="Aljazeera" panose="02000000000000000000" pitchFamily="2" charset="-78"/>
              <a:cs typeface="Aljazeera" panose="02000000000000000000" pitchFamily="2" charset="-78"/>
            </a:endParaRPr>
          </a:p>
        </p:txBody>
      </p:sp>
      <p:sp>
        <p:nvSpPr>
          <p:cNvPr id="22" name="Rectangle : avec coins arrondis en haut 21">
            <a:extLst>
              <a:ext uri="{FF2B5EF4-FFF2-40B4-BE49-F238E27FC236}">
                <a16:creationId xmlns:a16="http://schemas.microsoft.com/office/drawing/2014/main" id="{DB938B3D-0D58-8E0A-98A3-816BADBF9660}"/>
              </a:ext>
            </a:extLst>
          </p:cNvPr>
          <p:cNvSpPr/>
          <p:nvPr/>
        </p:nvSpPr>
        <p:spPr>
          <a:xfrm>
            <a:off x="-7361921" y="2407817"/>
            <a:ext cx="3622352" cy="1457706"/>
          </a:xfrm>
          <a:prstGeom prst="round2SameRect">
            <a:avLst/>
          </a:prstGeom>
          <a:solidFill>
            <a:schemeClr val="accent4">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id="{F4C05E83-A65E-AB75-B29D-BC31225D7F47}"/>
              </a:ext>
            </a:extLst>
          </p:cNvPr>
          <p:cNvSpPr/>
          <p:nvPr/>
        </p:nvSpPr>
        <p:spPr>
          <a:xfrm rot="10800000">
            <a:off x="-7361920" y="2966608"/>
            <a:ext cx="3622351" cy="3535974"/>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4" name="ZoneTexte 23">
            <a:extLst>
              <a:ext uri="{FF2B5EF4-FFF2-40B4-BE49-F238E27FC236}">
                <a16:creationId xmlns:a16="http://schemas.microsoft.com/office/drawing/2014/main" id="{35CBD582-D32D-7E9F-3E61-4BD2A7D27552}"/>
              </a:ext>
            </a:extLst>
          </p:cNvPr>
          <p:cNvSpPr txBox="1"/>
          <p:nvPr/>
        </p:nvSpPr>
        <p:spPr>
          <a:xfrm>
            <a:off x="-7366882" y="2465858"/>
            <a:ext cx="3608705" cy="830997"/>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مؤسسات الأعمال الالكترونية الشاملة</a:t>
            </a:r>
            <a:endParaRPr lang="ar-DZ" sz="24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25" name="ZoneTexte 24">
            <a:extLst>
              <a:ext uri="{FF2B5EF4-FFF2-40B4-BE49-F238E27FC236}">
                <a16:creationId xmlns:a16="http://schemas.microsoft.com/office/drawing/2014/main" id="{72A57A22-43DB-AF92-C8C2-6CE93D10CC76}"/>
              </a:ext>
            </a:extLst>
          </p:cNvPr>
          <p:cNvSpPr txBox="1"/>
          <p:nvPr/>
        </p:nvSpPr>
        <p:spPr>
          <a:xfrm>
            <a:off x="-7378639" y="3520692"/>
            <a:ext cx="3622352" cy="2893100"/>
          </a:xfrm>
          <a:prstGeom prst="rect">
            <a:avLst/>
          </a:prstGeom>
          <a:noFill/>
        </p:spPr>
        <p:txBody>
          <a:bodyPr wrap="square" rtlCol="0">
            <a:spAutoFit/>
          </a:bodyPr>
          <a:lstStyle/>
          <a:p>
            <a:pPr algn="ctr" rtl="1"/>
            <a:r>
              <a:rPr lang="ar-DZ" sz="2600" dirty="0">
                <a:latin typeface="Aljazeera" panose="02000000000000000000" pitchFamily="2" charset="-78"/>
                <a:ea typeface="Calibri" panose="020F0502020204030204" pitchFamily="34" charset="0"/>
                <a:cs typeface="Aljazeera" panose="02000000000000000000" pitchFamily="2" charset="-78"/>
              </a:rPr>
              <a:t>وهنا نجد إن الشبكة موزعة على كل مفاصل المؤسسة، ما يمكنها من اكتساب دور رئيسي في جميع الأنشطة التي تقوم المؤسسة بها. بالإضافة إلى تمكنها من تحسين أداءها على المستوى الداخلي والخارجي</a:t>
            </a:r>
            <a:endParaRPr lang="fr-FR" sz="2600" dirty="0">
              <a:latin typeface="Aljazeera" panose="02000000000000000000" pitchFamily="2" charset="-78"/>
              <a:cs typeface="Aljazeera" panose="02000000000000000000" pitchFamily="2" charset="-78"/>
            </a:endParaRPr>
          </a:p>
        </p:txBody>
      </p:sp>
      <p:pic>
        <p:nvPicPr>
          <p:cNvPr id="3" name="ElevenLabs_2024-07-09T23_42_13_Sarah_pre_s50_sb75_se0_b_m2">
            <a:hlinkClick r:id="" action="ppaction://media"/>
            <a:extLst>
              <a:ext uri="{FF2B5EF4-FFF2-40B4-BE49-F238E27FC236}">
                <a16:creationId xmlns:a16="http://schemas.microsoft.com/office/drawing/2014/main" id="{BFF09EF0-D9E1-0810-EF0E-412A4FF455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0796" y="3671544"/>
            <a:ext cx="487363" cy="487363"/>
          </a:xfrm>
          <a:prstGeom prst="rect">
            <a:avLst/>
          </a:prstGeom>
        </p:spPr>
      </p:pic>
      <p:pic>
        <p:nvPicPr>
          <p:cNvPr id="4" name="ElevenLabs_2024-07-09T23_44_00_Sarah_pre_s50_sb75_se0_b_m2">
            <a:hlinkClick r:id="" action="ppaction://media"/>
            <a:extLst>
              <a:ext uri="{FF2B5EF4-FFF2-40B4-BE49-F238E27FC236}">
                <a16:creationId xmlns:a16="http://schemas.microsoft.com/office/drawing/2014/main" id="{24AFCF9F-43B8-4904-DD50-CBA07AE2871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760797" y="1978495"/>
            <a:ext cx="487363" cy="487363"/>
          </a:xfrm>
          <a:prstGeom prst="rect">
            <a:avLst/>
          </a:prstGeom>
        </p:spPr>
      </p:pic>
    </p:spTree>
    <p:extLst>
      <p:ext uri="{BB962C8B-B14F-4D97-AF65-F5344CB8AC3E}">
        <p14:creationId xmlns:p14="http://schemas.microsoft.com/office/powerpoint/2010/main" val="3043477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1" presetClass="mediacall" presetSubtype="0" fill="hold" nodeType="withEffect">
                                  <p:stCondLst>
                                    <p:cond delay="0"/>
                                  </p:stCondLst>
                                  <p:childTnLst>
                                    <p:cmd type="call" cmd="playFrom(0.0)">
                                      <p:cBhvr>
                                        <p:cTn id="15" dur="2037" fill="hold"/>
                                        <p:tgtEl>
                                          <p:spTgt spid="3"/>
                                        </p:tgtEl>
                                      </p:cBhvr>
                                    </p:cmd>
                                  </p:childTnLst>
                                </p:cTn>
                              </p:par>
                            </p:childTnLst>
                          </p:cTn>
                        </p:par>
                        <p:par>
                          <p:cTn id="16" fill="hold">
                            <p:stCondLst>
                              <p:cond delay="2537"/>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9"/>
                                        </p:tgtEl>
                                        <p:attrNameLst>
                                          <p:attrName>ppt_y</p:attrName>
                                        </p:attrNameLst>
                                      </p:cBhvr>
                                      <p:tavLst>
                                        <p:tav tm="0">
                                          <p:val>
                                            <p:strVal val="#ppt_y"/>
                                          </p:val>
                                        </p:tav>
                                        <p:tav tm="100000">
                                          <p:val>
                                            <p:strVal val="#ppt_y"/>
                                          </p:val>
                                        </p:tav>
                                      </p:tavLst>
                                    </p:anim>
                                    <p:anim calcmode="lin" valueType="num">
                                      <p:cBhvr>
                                        <p:cTn id="21"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9"/>
                                        </p:tgtEl>
                                      </p:cBhvr>
                                    </p:animEffect>
                                  </p:childTnLst>
                                </p:cTn>
                              </p:par>
                              <p:par>
                                <p:cTn id="24" presetID="1" presetClass="mediacall" presetSubtype="0" fill="hold" nodeType="withEffect">
                                  <p:stCondLst>
                                    <p:cond delay="0"/>
                                  </p:stCondLst>
                                  <p:childTnLst>
                                    <p:cmd type="call" cmd="playFrom(0.0)">
                                      <p:cBhvr>
                                        <p:cTn id="25" dur="12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audio>
              <p:cMediaNode vol="80000">
                <p:cTn id="27" fill="hold" display="0">
                  <p:stCondLst>
                    <p:cond delay="indefinite"/>
                  </p:stCondLst>
                  <p:endCondLst>
                    <p:cond evt="onStopAudio" delay="0">
                      <p:tgtEl>
                        <p:sldTgt/>
                      </p:tgtEl>
                    </p:cond>
                  </p:endCondLst>
                </p:cTn>
                <p:tgtEl>
                  <p:spTgt spid="4"/>
                </p:tgtEl>
              </p:cMediaNode>
            </p:audio>
          </p:childTnLst>
        </p:cTn>
      </p:par>
    </p:tnLst>
    <p:bldLst>
      <p:bldP spid="7" grpId="0" animBg="1"/>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014916"/>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1026" name="ZoneTexte 1025">
            <a:extLst>
              <a:ext uri="{FF2B5EF4-FFF2-40B4-BE49-F238E27FC236}">
                <a16:creationId xmlns:a16="http://schemas.microsoft.com/office/drawing/2014/main" id="{081B97DE-A40F-AA31-7AD3-676B92E62DC3}"/>
              </a:ext>
            </a:extLst>
          </p:cNvPr>
          <p:cNvSpPr txBox="1"/>
          <p:nvPr/>
        </p:nvSpPr>
        <p:spPr>
          <a:xfrm>
            <a:off x="89887" y="1034949"/>
            <a:ext cx="6495739" cy="769441"/>
          </a:xfrm>
          <a:prstGeom prst="rect">
            <a:avLst/>
          </a:prstGeom>
          <a:noFill/>
        </p:spPr>
        <p:txBody>
          <a:bodyPr wrap="square">
            <a:spAutoFit/>
          </a:bodyPr>
          <a:lstStyle/>
          <a:p>
            <a:pPr algn="just" rtl="1"/>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ثلاث صور يمكن من خلالها التعمق أكثر في فهم المقاولاتية، ومن بين هذه الصور نجد:</a:t>
            </a: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6813943" y="1055918"/>
            <a:ext cx="465672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أهم الصور في مجال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id="{F397ED09-36AC-768B-A5B5-B3BC793706B1}"/>
              </a:ext>
            </a:extLst>
          </p:cNvPr>
          <p:cNvSpPr txBox="1"/>
          <p:nvPr/>
        </p:nvSpPr>
        <p:spPr>
          <a:xfrm>
            <a:off x="8579796" y="2919408"/>
            <a:ext cx="3395856" cy="3893374"/>
          </a:xfrm>
          <a:prstGeom prst="rect">
            <a:avLst/>
          </a:prstGeom>
          <a:noFill/>
        </p:spPr>
        <p:txBody>
          <a:bodyPr wrap="square">
            <a:spAutoFit/>
          </a:bodyPr>
          <a:lstStyle/>
          <a:p>
            <a:pPr algn="ctr" rtl="1"/>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يرى كل من</a:t>
            </a:r>
            <a:r>
              <a:rPr lang="fr-FR" sz="19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shane</a:t>
            </a:r>
            <a:r>
              <a:rPr lang="fr-FR"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et </a:t>
            </a:r>
            <a:r>
              <a:rPr lang="fr-FR" sz="19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venkatarman</a:t>
            </a:r>
            <a:r>
              <a:rPr lang="fr-FR"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اللذان يعرفان المقاولاتية على أنها مجموعة من التطورات لاكتشاف فرص لإنشاء سلع وخدمات مستقبلية يتم اكتشافها،</a:t>
            </a:r>
            <a:r>
              <a:rPr lang="fr-FR"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تقييمها واستغلالها. وكذلك يمكن أن نبين أن الفرصة في أنها معلومة جديدة يمكن استغلالها من طرف أشخاص يمتلكون شخصيتين: الأولى هي امتلاكهم معارف داخلية مكملة لهذه المعلومة والتي تسمع لهم باستغلالها، والثانية أنهم يمتلكون بعض المميزات الخاصة من أجل تقييمها. </a:t>
            </a:r>
          </a:p>
        </p:txBody>
      </p:sp>
      <p:sp>
        <p:nvSpPr>
          <p:cNvPr id="3" name="Étiquette 2">
            <a:extLst>
              <a:ext uri="{FF2B5EF4-FFF2-40B4-BE49-F238E27FC236}">
                <a16:creationId xmlns:a16="http://schemas.microsoft.com/office/drawing/2014/main" id="{77738F41-083A-5752-2C6A-66097D9CD2AE}"/>
              </a:ext>
            </a:extLst>
          </p:cNvPr>
          <p:cNvSpPr/>
          <p:nvPr/>
        </p:nvSpPr>
        <p:spPr>
          <a:xfrm>
            <a:off x="8579796" y="1863491"/>
            <a:ext cx="3395856" cy="833119"/>
          </a:xfrm>
          <a:prstGeom prst="plaque">
            <a:avLst/>
          </a:prstGeom>
          <a:solidFill>
            <a:schemeClr val="accent4">
              <a:lumMod val="40000"/>
              <a:lumOff val="60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dirty="0">
                <a:ln w="19050">
                  <a:noFill/>
                </a:ln>
                <a:solidFill>
                  <a:schemeClr val="accent2">
                    <a:lumMod val="50000"/>
                  </a:schemeClr>
                </a:solidFill>
                <a:latin typeface="AlHurraTxtBold" panose="00000400000000000000" pitchFamily="2" charset="-78"/>
                <a:cs typeface="AlHurraTxtBold" panose="00000400000000000000" pitchFamily="2" charset="-78"/>
              </a:rPr>
              <a:t>المقاولاتية كفرصة للأعمال</a:t>
            </a:r>
            <a:endParaRPr lang="fr-FR" sz="1100" dirty="0">
              <a:ln w="19050">
                <a:noFill/>
              </a:ln>
              <a:solidFill>
                <a:schemeClr val="accent2">
                  <a:lumMod val="50000"/>
                </a:schemeClr>
              </a:solidFill>
            </a:endParaRPr>
          </a:p>
        </p:txBody>
      </p:sp>
      <p:sp>
        <p:nvSpPr>
          <p:cNvPr id="4" name="ZoneTexte 3">
            <a:extLst>
              <a:ext uri="{FF2B5EF4-FFF2-40B4-BE49-F238E27FC236}">
                <a16:creationId xmlns:a16="http://schemas.microsoft.com/office/drawing/2014/main" id="{35731E89-DE80-3CAB-EFA3-826FF1F043AF}"/>
              </a:ext>
            </a:extLst>
          </p:cNvPr>
          <p:cNvSpPr txBox="1"/>
          <p:nvPr/>
        </p:nvSpPr>
        <p:spPr>
          <a:xfrm>
            <a:off x="4345327" y="2901309"/>
            <a:ext cx="3395856" cy="4093428"/>
          </a:xfrm>
          <a:prstGeom prst="rect">
            <a:avLst/>
          </a:prstGeom>
          <a:noFill/>
        </p:spPr>
        <p:txBody>
          <a:bodyPr wrap="square">
            <a:spAutoFit/>
          </a:bodyPr>
          <a:lstStyle/>
          <a:p>
            <a:pPr algn="ctr" rtl="1"/>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من خلال هذه المقاربة تعرف المقاولاتية على أنها مجموعة المراحل التي تقود لإنشاء منظمة، معناه النشاطات التي يقوم من خلالها المقاول  بتعبئة واستغلال الموارد (موارد، معلوماتية، بشرية.....) من أجل تحويل الفرصة إلى مشروع منظم </a:t>
            </a:r>
            <a:r>
              <a:rPr lang="ar-DZ" sz="2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ومهيكل</a:t>
            </a:r>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endParaRPr lang="fr-FR"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a:p>
            <a:pPr algn="ctr" rtl="1"/>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وبالتالي فالمقاول هو رجل استراتيجي قادر على إعداد رؤية </a:t>
            </a:r>
          </a:p>
          <a:p>
            <a:pPr algn="ctr" rtl="1"/>
            <a:r>
              <a:rPr lang="ar-DZ" sz="2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مقاولاتية</a:t>
            </a:r>
            <a:r>
              <a:rPr lang="fr-FR" sz="2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filian</a:t>
            </a:r>
            <a:r>
              <a:rPr lang="fr-FR"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1997 </a:t>
            </a:r>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وقيادي قادر على قيادة التغيير الناتج عن النشاطات المقاولاتية.</a:t>
            </a:r>
          </a:p>
        </p:txBody>
      </p:sp>
      <p:sp>
        <p:nvSpPr>
          <p:cNvPr id="5" name="Étiquette 4">
            <a:extLst>
              <a:ext uri="{FF2B5EF4-FFF2-40B4-BE49-F238E27FC236}">
                <a16:creationId xmlns:a16="http://schemas.microsoft.com/office/drawing/2014/main" id="{6386286D-82F9-F7F7-1A3E-4D9102562C81}"/>
              </a:ext>
            </a:extLst>
          </p:cNvPr>
          <p:cNvSpPr/>
          <p:nvPr/>
        </p:nvSpPr>
        <p:spPr>
          <a:xfrm>
            <a:off x="4345327" y="1845392"/>
            <a:ext cx="3395856" cy="833119"/>
          </a:xfrm>
          <a:prstGeom prst="plaque">
            <a:avLst/>
          </a:prstGeom>
          <a:solidFill>
            <a:schemeClr val="accent4">
              <a:lumMod val="40000"/>
              <a:lumOff val="60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dirty="0">
                <a:ln w="19050">
                  <a:noFill/>
                </a:ln>
                <a:solidFill>
                  <a:schemeClr val="accent2">
                    <a:lumMod val="50000"/>
                  </a:schemeClr>
                </a:solidFill>
                <a:latin typeface="AlHurraTxtBold" panose="00000400000000000000" pitchFamily="2" charset="-78"/>
                <a:cs typeface="AlHurraTxtBold" panose="00000400000000000000" pitchFamily="2" charset="-78"/>
              </a:rPr>
              <a:t>المقاولاتية كظاهرة تنظيمية</a:t>
            </a:r>
            <a:endParaRPr lang="fr-FR" sz="1100" dirty="0">
              <a:ln w="19050">
                <a:noFill/>
              </a:ln>
              <a:solidFill>
                <a:schemeClr val="accent2">
                  <a:lumMod val="50000"/>
                </a:schemeClr>
              </a:solidFill>
            </a:endParaRPr>
          </a:p>
        </p:txBody>
      </p:sp>
      <p:sp>
        <p:nvSpPr>
          <p:cNvPr id="9" name="ZoneTexte 8">
            <a:extLst>
              <a:ext uri="{FF2B5EF4-FFF2-40B4-BE49-F238E27FC236}">
                <a16:creationId xmlns:a16="http://schemas.microsoft.com/office/drawing/2014/main" id="{9E62F5BD-A6AF-2E97-5062-09B3D46C896A}"/>
              </a:ext>
            </a:extLst>
          </p:cNvPr>
          <p:cNvSpPr txBox="1"/>
          <p:nvPr/>
        </p:nvSpPr>
        <p:spPr>
          <a:xfrm>
            <a:off x="110859" y="2901309"/>
            <a:ext cx="3395856" cy="3016210"/>
          </a:xfrm>
          <a:prstGeom prst="rect">
            <a:avLst/>
          </a:prstGeom>
          <a:noFill/>
        </p:spPr>
        <p:txBody>
          <a:bodyPr wrap="square">
            <a:spAutoFit/>
          </a:bodyPr>
          <a:lstStyle/>
          <a:p>
            <a:pPr algn="ctr" rtl="1"/>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حسب هذا الاتجاه تتمحور المقاولاتية حول دراسة العلاقة بين الفرد والقيمة والتي أنشئها (</a:t>
            </a:r>
            <a:r>
              <a:rPr lang="fr-FR" sz="19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Bruyat</a:t>
            </a:r>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حيث يعتبر أن الفرد هو العنصر الرئيسي في الثنائية إذ يقوم بتحديد طرق الإنتاج وكل التفاصيل المتعلقة بالقيمة المقدمة، وبالتالي فالمقاول هو الشخص أو المجموعة في صدد خلق قيمة كإنشاء مؤسسة جديدة مثلا، والذي بدونه لم يكن لهذه القيمة أن تقدم. </a:t>
            </a:r>
          </a:p>
        </p:txBody>
      </p:sp>
      <p:sp>
        <p:nvSpPr>
          <p:cNvPr id="10" name="Étiquette 9">
            <a:extLst>
              <a:ext uri="{FF2B5EF4-FFF2-40B4-BE49-F238E27FC236}">
                <a16:creationId xmlns:a16="http://schemas.microsoft.com/office/drawing/2014/main" id="{6FB9E9CE-5C07-B553-EB12-67DD53E1A81A}"/>
              </a:ext>
            </a:extLst>
          </p:cNvPr>
          <p:cNvSpPr/>
          <p:nvPr/>
        </p:nvSpPr>
        <p:spPr>
          <a:xfrm>
            <a:off x="110859" y="1845392"/>
            <a:ext cx="3395856" cy="833119"/>
          </a:xfrm>
          <a:prstGeom prst="plaque">
            <a:avLst/>
          </a:prstGeom>
          <a:solidFill>
            <a:schemeClr val="accent4">
              <a:lumMod val="40000"/>
              <a:lumOff val="60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dirty="0">
                <a:ln w="19050">
                  <a:noFill/>
                </a:ln>
                <a:solidFill>
                  <a:schemeClr val="accent2">
                    <a:lumMod val="50000"/>
                  </a:schemeClr>
                </a:solidFill>
                <a:latin typeface="AlHurraTxtBold" panose="00000400000000000000" pitchFamily="2" charset="-78"/>
                <a:cs typeface="AlHurraTxtBold" panose="00000400000000000000" pitchFamily="2" charset="-78"/>
              </a:rPr>
              <a:t>الازدواجية بين الفرد والقيمة</a:t>
            </a:r>
            <a:endParaRPr lang="fr-FR" sz="1100" dirty="0">
              <a:ln w="19050">
                <a:noFill/>
              </a:ln>
              <a:solidFill>
                <a:schemeClr val="accent2">
                  <a:lumMod val="50000"/>
                </a:schemeClr>
              </a:solidFill>
            </a:endParaRPr>
          </a:p>
        </p:txBody>
      </p:sp>
      <p:pic>
        <p:nvPicPr>
          <p:cNvPr id="11" name="ElevenLabs_2024-07-08T00_10_22_Sarah_pre_s50_sb100_se0_b_m2">
            <a:hlinkClick r:id="" action="ppaction://media"/>
            <a:extLst>
              <a:ext uri="{FF2B5EF4-FFF2-40B4-BE49-F238E27FC236}">
                <a16:creationId xmlns:a16="http://schemas.microsoft.com/office/drawing/2014/main" id="{B70CD077-3791-AEF5-3E58-6C077CE58F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36" y="3647512"/>
            <a:ext cx="487363" cy="487363"/>
          </a:xfrm>
          <a:prstGeom prst="rect">
            <a:avLst/>
          </a:prstGeom>
        </p:spPr>
      </p:pic>
      <p:pic>
        <p:nvPicPr>
          <p:cNvPr id="12" name="ElevenLabs_2024-07-08T00_11_34_Sarah_pre_s50_sb100_se0_b_m2">
            <a:hlinkClick r:id="" action="ppaction://media"/>
            <a:extLst>
              <a:ext uri="{FF2B5EF4-FFF2-40B4-BE49-F238E27FC236}">
                <a16:creationId xmlns:a16="http://schemas.microsoft.com/office/drawing/2014/main" id="{3B427139-3AF8-E7B2-715E-040CE785FE9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49796" y="4880563"/>
            <a:ext cx="487363" cy="487363"/>
          </a:xfrm>
          <a:prstGeom prst="rect">
            <a:avLst/>
          </a:prstGeom>
        </p:spPr>
      </p:pic>
      <p:pic>
        <p:nvPicPr>
          <p:cNvPr id="13" name="ElevenLabs_2024-07-08T00_13_01_Sarah_pre_s50_sb100_se0_b_m2">
            <a:hlinkClick r:id="" action="ppaction://media"/>
            <a:extLst>
              <a:ext uri="{FF2B5EF4-FFF2-40B4-BE49-F238E27FC236}">
                <a16:creationId xmlns:a16="http://schemas.microsoft.com/office/drawing/2014/main" id="{B4632739-4B39-46B2-44C6-736AB6860F2E}"/>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06115" y="5673837"/>
            <a:ext cx="487363" cy="487363"/>
          </a:xfrm>
          <a:prstGeom prst="rect">
            <a:avLst/>
          </a:prstGeom>
        </p:spPr>
      </p:pic>
      <p:sp>
        <p:nvSpPr>
          <p:cNvPr id="14" name="ZoneTexte 13">
            <a:extLst>
              <a:ext uri="{FF2B5EF4-FFF2-40B4-BE49-F238E27FC236}">
                <a16:creationId xmlns:a16="http://schemas.microsoft.com/office/drawing/2014/main" id="{F7D91BB3-504E-DC9A-42A6-225C913C5F38}"/>
              </a:ext>
            </a:extLst>
          </p:cNvPr>
          <p:cNvSpPr txBox="1"/>
          <p:nvPr/>
        </p:nvSpPr>
        <p:spPr>
          <a:xfrm>
            <a:off x="353103" y="7129281"/>
            <a:ext cx="11380303" cy="4401205"/>
          </a:xfrm>
          <a:prstGeom prst="rect">
            <a:avLst/>
          </a:prstGeom>
          <a:noFill/>
        </p:spPr>
        <p:txBody>
          <a:bodyPr wrap="square">
            <a:spAutoFit/>
          </a:bodyPr>
          <a:lstStyle/>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أما المنظور الثاني فهو يعتبر أن خلق قيمة من خلال المؤسسة التي أنشأها هذا الفرد، تؤدي إلى جعل هذا الأخير مرتبطا بالمشروع الذي أنشأه إلى درجة أنه معرفا به، وهذا راجع لإنشائه لمؤسسة أو الابتكارات المقدمة، مما يجعله مقيدا بهذا المشروع. </a:t>
            </a:r>
          </a:p>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أما عن القيمة المقدمة فهي تتمثل في مجموع النتائج التقنية، المالية والشخصية التي تقدمها المنظمة والتي تولد رضا المقاول والأطراف الفاعلة أو المهتمة. </a:t>
            </a:r>
            <a:endParaRPr lang="fr-FR" sz="4000" dirty="0">
              <a:solidFill>
                <a:srgbClr val="002060"/>
              </a:solidFill>
              <a:latin typeface="Aljazeera" panose="02000000000000000000" pitchFamily="2" charset="-78"/>
              <a:cs typeface="Aljazeera" panose="02000000000000000000" pitchFamily="2" charset="-78"/>
            </a:endParaRPr>
          </a:p>
        </p:txBody>
      </p:sp>
    </p:spTree>
    <p:extLst>
      <p:ext uri="{BB962C8B-B14F-4D97-AF65-F5344CB8AC3E}">
        <p14:creationId xmlns:p14="http://schemas.microsoft.com/office/powerpoint/2010/main" val="2986826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37"/>
                                        </p:tgtEl>
                                        <p:attrNameLst>
                                          <p:attrName>style.visibility</p:attrName>
                                        </p:attrNameLst>
                                      </p:cBhvr>
                                      <p:to>
                                        <p:strVal val="visible"/>
                                      </p:to>
                                    </p:set>
                                    <p:animEffect transition="in" filter="fade">
                                      <p:cBhvr>
                                        <p:cTn id="13" dur="1000"/>
                                        <p:tgtEl>
                                          <p:spTgt spid="1037"/>
                                        </p:tgtEl>
                                      </p:cBhvr>
                                    </p:animEffect>
                                    <p:anim calcmode="lin" valueType="num">
                                      <p:cBhvr>
                                        <p:cTn id="14" dur="1000" fill="hold"/>
                                        <p:tgtEl>
                                          <p:spTgt spid="1037"/>
                                        </p:tgtEl>
                                        <p:attrNameLst>
                                          <p:attrName>ppt_x</p:attrName>
                                        </p:attrNameLst>
                                      </p:cBhvr>
                                      <p:tavLst>
                                        <p:tav tm="0">
                                          <p:val>
                                            <p:strVal val="#ppt_x"/>
                                          </p:val>
                                        </p:tav>
                                        <p:tav tm="100000">
                                          <p:val>
                                            <p:strVal val="#ppt_x"/>
                                          </p:val>
                                        </p:tav>
                                      </p:tavLst>
                                    </p:anim>
                                    <p:anim calcmode="lin" valueType="num">
                                      <p:cBhvr>
                                        <p:cTn id="15" dur="1000" fill="hold"/>
                                        <p:tgtEl>
                                          <p:spTgt spid="1037"/>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36675" fill="hold"/>
                                        <p:tgtEl>
                                          <p:spTgt spid="11"/>
                                        </p:tgtEl>
                                      </p:cBhvr>
                                    </p:cmd>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1" presetClass="mediacall" presetSubtype="0" fill="hold" nodeType="withEffect">
                                  <p:stCondLst>
                                    <p:cond delay="0"/>
                                  </p:stCondLst>
                                  <p:childTnLst>
                                    <p:cmd type="call" cmd="playFrom(0.0)">
                                      <p:cBhvr>
                                        <p:cTn id="32" dur="35108" fill="hold"/>
                                        <p:tgtEl>
                                          <p:spTgt spid="12"/>
                                        </p:tgtEl>
                                      </p:cBhvr>
                                    </p:cmd>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1" presetClass="mediacall" presetSubtype="0" fill="hold" nodeType="afterEffect">
                                  <p:stCondLst>
                                    <p:cond delay="0"/>
                                  </p:stCondLst>
                                  <p:childTnLst>
                                    <p:cmd type="call" cmd="playFrom(0.0)">
                                      <p:cBhvr>
                                        <p:cTn id="48" dur="3095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1"/>
                </p:tgtEl>
              </p:cMediaNode>
            </p:audio>
            <p:audio>
              <p:cMediaNode vol="80000">
                <p:cTn id="50" fill="hold" display="0">
                  <p:stCondLst>
                    <p:cond delay="indefinite"/>
                  </p:stCondLst>
                  <p:endCondLst>
                    <p:cond evt="onStopAudio" delay="0">
                      <p:tgtEl>
                        <p:sldTgt/>
                      </p:tgtEl>
                    </p:cond>
                  </p:endCondLst>
                </p:cTn>
                <p:tgtEl>
                  <p:spTgt spid="12"/>
                </p:tgtEl>
              </p:cMediaNode>
            </p:audio>
            <p:audio>
              <p:cMediaNode vol="80000">
                <p:cTn id="51" fill="hold" display="0">
                  <p:stCondLst>
                    <p:cond delay="indefinite"/>
                  </p:stCondLst>
                  <p:endCondLst>
                    <p:cond evt="onStopAudio" delay="0">
                      <p:tgtEl>
                        <p:sldTgt/>
                      </p:tgtEl>
                    </p:cond>
                  </p:endCondLst>
                </p:cTn>
                <p:tgtEl>
                  <p:spTgt spid="13"/>
                </p:tgtEl>
              </p:cMediaNode>
            </p:audio>
          </p:childTnLst>
        </p:cTn>
      </p:par>
    </p:tnLst>
    <p:bldLst>
      <p:bldP spid="1037" grpId="0"/>
      <p:bldP spid="3" grpId="0" animBg="1"/>
      <p:bldP spid="4" grpId="0"/>
      <p:bldP spid="5" grpId="0" animBg="1"/>
      <p:bldP spid="9" grpId="0"/>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9DEBA13C-A1B6-7089-DF8E-A1D78D892F6C}"/>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00" dirty="0">
                <a:latin typeface="Changa ExtraBold" pitchFamily="2" charset="-78"/>
                <a:cs typeface="Changa ExtraBold" pitchFamily="2" charset="-78"/>
              </a:rPr>
              <a:t>04</a:t>
            </a:r>
          </a:p>
        </p:txBody>
      </p:sp>
      <p:sp>
        <p:nvSpPr>
          <p:cNvPr id="9" name="ZoneTexte 8">
            <a:extLst>
              <a:ext uri="{FF2B5EF4-FFF2-40B4-BE49-F238E27FC236}">
                <a16:creationId xmlns:a16="http://schemas.microsoft.com/office/drawing/2014/main" id="{FD09B1E6-DBE8-167E-95B7-F742C8DC5ECD}"/>
              </a:ext>
            </a:extLst>
          </p:cNvPr>
          <p:cNvSpPr txBox="1"/>
          <p:nvPr/>
        </p:nvSpPr>
        <p:spPr>
          <a:xfrm>
            <a:off x="146010" y="1570158"/>
            <a:ext cx="7597461"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الدوافع التي تلزم المقاولات لتبني العمل الالكتروني، كوسيلة لتحسين أداء المؤسسة. ولعل من أهم هذه الدوافع نجد:</a:t>
            </a:r>
          </a:p>
        </p:txBody>
      </p:sp>
      <p:sp>
        <p:nvSpPr>
          <p:cNvPr id="10" name="ZoneTexte 9">
            <a:extLst>
              <a:ext uri="{FF2B5EF4-FFF2-40B4-BE49-F238E27FC236}">
                <a16:creationId xmlns:a16="http://schemas.microsoft.com/office/drawing/2014/main" id="{0158F8D2-B143-1682-4661-935EEA86A557}"/>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دوافع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3" name="ZoneTexte 12">
            <a:extLst>
              <a:ext uri="{FF2B5EF4-FFF2-40B4-BE49-F238E27FC236}">
                <a16:creationId xmlns:a16="http://schemas.microsoft.com/office/drawing/2014/main" id="{D659F00C-4173-A266-66EA-BA0D0486D5B4}"/>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sp>
        <p:nvSpPr>
          <p:cNvPr id="3" name="Rectangle : avec coins arrondis en haut 2">
            <a:extLst>
              <a:ext uri="{FF2B5EF4-FFF2-40B4-BE49-F238E27FC236}">
                <a16:creationId xmlns:a16="http://schemas.microsoft.com/office/drawing/2014/main" id="{807FB724-2F2B-D643-033E-282643FFAC9B}"/>
              </a:ext>
            </a:extLst>
          </p:cNvPr>
          <p:cNvSpPr/>
          <p:nvPr/>
        </p:nvSpPr>
        <p:spPr>
          <a:xfrm>
            <a:off x="8505563" y="2542365"/>
            <a:ext cx="3241369" cy="555584"/>
          </a:xfrm>
          <a:prstGeom prst="round2Same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تسيير المعاملات التجارية</a:t>
            </a:r>
            <a:endParaRPr lang="fr-FR" dirty="0">
              <a:latin typeface="Aljazeera" panose="02000000000000000000" pitchFamily="2" charset="-78"/>
              <a:cs typeface="Aljazeera" panose="02000000000000000000" pitchFamily="2" charset="-78"/>
            </a:endParaRPr>
          </a:p>
        </p:txBody>
      </p:sp>
      <p:sp>
        <p:nvSpPr>
          <p:cNvPr id="4" name="Rectangle 3">
            <a:extLst>
              <a:ext uri="{FF2B5EF4-FFF2-40B4-BE49-F238E27FC236}">
                <a16:creationId xmlns:a16="http://schemas.microsoft.com/office/drawing/2014/main" id="{EDFEA9FB-8F16-2A03-5090-9CD5DC0C4000}"/>
              </a:ext>
            </a:extLst>
          </p:cNvPr>
          <p:cNvSpPr/>
          <p:nvPr/>
        </p:nvSpPr>
        <p:spPr>
          <a:xfrm>
            <a:off x="8506932" y="3363914"/>
            <a:ext cx="3240000" cy="332625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400" dirty="0">
                <a:solidFill>
                  <a:schemeClr val="accent2">
                    <a:lumMod val="50000"/>
                  </a:schemeClr>
                </a:solidFill>
                <a:latin typeface="Aljazeera" panose="02000000000000000000" pitchFamily="2" charset="-78"/>
                <a:ea typeface="Calibri" panose="020F0502020204030204" pitchFamily="34" charset="0"/>
                <a:cs typeface="Aljazeera" panose="02000000000000000000" pitchFamily="2" charset="-78"/>
              </a:rPr>
              <a:t>إن التجارة الالكترونية تسمح بتأدية جزء كبير من العمليات المختلفة والتي تدخل ضمن المعاملات التجارية العادية المادية وغير المادية بين البائع والمشتري، مما يقلص الآثار السلبية للزمن والمسافة على المقاول</a:t>
            </a:r>
            <a:endParaRPr lang="fr-FR" sz="2400" dirty="0">
              <a:solidFill>
                <a:schemeClr val="accent2">
                  <a:lumMod val="50000"/>
                </a:schemeClr>
              </a:solidFill>
              <a:latin typeface="Aljazeera" panose="02000000000000000000" pitchFamily="2" charset="-78"/>
              <a:cs typeface="Aljazeera" panose="02000000000000000000" pitchFamily="2" charset="-78"/>
            </a:endParaRPr>
          </a:p>
        </p:txBody>
      </p:sp>
      <p:sp>
        <p:nvSpPr>
          <p:cNvPr id="5" name="Rectangle : avec coins arrondis en haut 4">
            <a:extLst>
              <a:ext uri="{FF2B5EF4-FFF2-40B4-BE49-F238E27FC236}">
                <a16:creationId xmlns:a16="http://schemas.microsoft.com/office/drawing/2014/main" id="{63311D38-974F-B6D3-D650-704FAFBABCFB}"/>
              </a:ext>
            </a:extLst>
          </p:cNvPr>
          <p:cNvSpPr/>
          <p:nvPr/>
        </p:nvSpPr>
        <p:spPr>
          <a:xfrm>
            <a:off x="4475999" y="2543501"/>
            <a:ext cx="3240000" cy="555584"/>
          </a:xfrm>
          <a:prstGeom prst="round2Same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تحقيق الفعالية</a:t>
            </a:r>
            <a:endParaRPr lang="fr-FR" dirty="0">
              <a:latin typeface="Aljazeera" panose="02000000000000000000" pitchFamily="2" charset="-78"/>
              <a:cs typeface="Aljazeera" panose="02000000000000000000" pitchFamily="2" charset="-78"/>
            </a:endParaRPr>
          </a:p>
        </p:txBody>
      </p:sp>
      <p:sp>
        <p:nvSpPr>
          <p:cNvPr id="11" name="Rectangle 10">
            <a:extLst>
              <a:ext uri="{FF2B5EF4-FFF2-40B4-BE49-F238E27FC236}">
                <a16:creationId xmlns:a16="http://schemas.microsoft.com/office/drawing/2014/main" id="{B74093CE-51A2-A131-8AB0-2B1BCC9E0FD0}"/>
              </a:ext>
            </a:extLst>
          </p:cNvPr>
          <p:cNvSpPr/>
          <p:nvPr/>
        </p:nvSpPr>
        <p:spPr>
          <a:xfrm>
            <a:off x="4475999" y="3363913"/>
            <a:ext cx="3240000" cy="332625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195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وهي الارتقاء بالإنتاج والتوزيع إلى أعلى المستويات، حيث أن اعتماد تكنولوجيات الإعلام والاتصال في إطار الدعم والتطوير يسمح للمؤسسات بمواجهة التحديات المنتظرة في بيئة أعمال عالمية معقدة.</a:t>
            </a:r>
            <a:r>
              <a:rPr lang="ar-DZ" sz="195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 </a:t>
            </a:r>
            <a:r>
              <a:rPr lang="ar-SA" sz="195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كما يمكن للمؤسسة من أن تنشأ بنك معلومات خاص، وهذا من خلال شبكة المعلومات التي تتوفر عليها واستخدامها في الاستشراف والتقييم</a:t>
            </a:r>
            <a:endParaRPr lang="fr-FR" sz="1950" dirty="0">
              <a:solidFill>
                <a:schemeClr val="accent3">
                  <a:lumMod val="50000"/>
                </a:schemeClr>
              </a:solidFill>
              <a:latin typeface="Aljazeera" panose="02000000000000000000" pitchFamily="2" charset="-78"/>
              <a:cs typeface="Aljazeera" panose="02000000000000000000" pitchFamily="2" charset="-78"/>
            </a:endParaRPr>
          </a:p>
        </p:txBody>
      </p:sp>
      <p:sp>
        <p:nvSpPr>
          <p:cNvPr id="12" name="Rectangle : avec coins arrondis en haut 11">
            <a:extLst>
              <a:ext uri="{FF2B5EF4-FFF2-40B4-BE49-F238E27FC236}">
                <a16:creationId xmlns:a16="http://schemas.microsoft.com/office/drawing/2014/main" id="{53C04D79-A627-7055-09FE-060DBDE3D98A}"/>
              </a:ext>
            </a:extLst>
          </p:cNvPr>
          <p:cNvSpPr/>
          <p:nvPr/>
        </p:nvSpPr>
        <p:spPr>
          <a:xfrm>
            <a:off x="443696" y="2543065"/>
            <a:ext cx="3241370" cy="555584"/>
          </a:xfrm>
          <a:prstGeom prst="round2Same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تطوير أسواق جديدة</a:t>
            </a:r>
            <a:endParaRPr lang="fr-FR" dirty="0">
              <a:latin typeface="Aljazeera" panose="02000000000000000000" pitchFamily="2" charset="-78"/>
              <a:cs typeface="Aljazeera" panose="02000000000000000000" pitchFamily="2" charset="-78"/>
            </a:endParaRPr>
          </a:p>
        </p:txBody>
      </p:sp>
      <p:sp>
        <p:nvSpPr>
          <p:cNvPr id="26" name="Rectangle 25">
            <a:extLst>
              <a:ext uri="{FF2B5EF4-FFF2-40B4-BE49-F238E27FC236}">
                <a16:creationId xmlns:a16="http://schemas.microsoft.com/office/drawing/2014/main" id="{F40B9C94-B2B0-32C9-7926-2AC37DE0D371}"/>
              </a:ext>
            </a:extLst>
          </p:cNvPr>
          <p:cNvSpPr/>
          <p:nvPr/>
        </p:nvSpPr>
        <p:spPr>
          <a:xfrm>
            <a:off x="443696" y="3363914"/>
            <a:ext cx="3241370" cy="332625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600" dirty="0">
                <a:solidFill>
                  <a:schemeClr val="accent4">
                    <a:lumMod val="50000"/>
                  </a:schemeClr>
                </a:solidFill>
                <a:latin typeface="Aljazeera" panose="02000000000000000000" pitchFamily="2" charset="-78"/>
                <a:ea typeface="Calibri" panose="020F0502020204030204" pitchFamily="34" charset="0"/>
                <a:cs typeface="Aljazeera" panose="02000000000000000000" pitchFamily="2" charset="-78"/>
              </a:rPr>
              <a:t>هو جعل مؤسسات كثيرة تتوجه نحو استخدام العلاقات التجارية الالكترونية وإدخالها في استراتيجياتها للقيام باكتساح السوق وإنشاء أسواق جديدة وتطويرها</a:t>
            </a:r>
            <a:endParaRPr lang="fr-FR" sz="2600" dirty="0">
              <a:solidFill>
                <a:schemeClr val="accent4">
                  <a:lumMod val="50000"/>
                </a:schemeClr>
              </a:solidFill>
              <a:latin typeface="Aljazeera" panose="02000000000000000000" pitchFamily="2" charset="-78"/>
              <a:cs typeface="Aljazeera" panose="02000000000000000000" pitchFamily="2" charset="-78"/>
            </a:endParaRPr>
          </a:p>
        </p:txBody>
      </p:sp>
      <p:sp>
        <p:nvSpPr>
          <p:cNvPr id="27" name="ZoneTexte 26">
            <a:extLst>
              <a:ext uri="{FF2B5EF4-FFF2-40B4-BE49-F238E27FC236}">
                <a16:creationId xmlns:a16="http://schemas.microsoft.com/office/drawing/2014/main" id="{0F79EAEE-697E-9A54-30B2-3DDD17FBDFED}"/>
              </a:ext>
            </a:extLst>
          </p:cNvPr>
          <p:cNvSpPr txBox="1"/>
          <p:nvPr/>
        </p:nvSpPr>
        <p:spPr>
          <a:xfrm>
            <a:off x="753382" y="8521865"/>
            <a:ext cx="11064239" cy="2985433"/>
          </a:xfrm>
          <a:prstGeom prst="rect">
            <a:avLst/>
          </a:prstGeom>
          <a:noFill/>
        </p:spPr>
        <p:txBody>
          <a:bodyPr wrap="square">
            <a:spAutoFit/>
          </a:bodyPr>
          <a:lstStyle/>
          <a:p>
            <a:pPr algn="ctr" rtl="1">
              <a:lnSpc>
                <a:spcPct val="150000"/>
              </a:lnSpc>
            </a:pPr>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وعليه فقد أصبح المقاول مجبرا على مواكبة التطورات الحاصلة في بيئة الأعمال الحالية والتي تحتل الوسائل الالكترونية مكانة هامة فيها، وذلك بالتوجه نحو استخدام مختلف الشبكات الالكترونية في مؤسسته، حتى يتمكن من تحقيق مستوى عالي من الأداء الذي يمكنه من الاستمرار والمقاومة.</a:t>
            </a:r>
            <a:endParaRPr lang="fr-FR" sz="3200" dirty="0">
              <a:solidFill>
                <a:srgbClr val="002060"/>
              </a:solidFill>
              <a:latin typeface="Aljazeera" panose="02000000000000000000" pitchFamily="2" charset="-78"/>
              <a:cs typeface="Aljazeera" panose="02000000000000000000" pitchFamily="2" charset="-78"/>
            </a:endParaRPr>
          </a:p>
        </p:txBody>
      </p:sp>
      <p:pic>
        <p:nvPicPr>
          <p:cNvPr id="14" name="ElevenLabs_2024-07-09T23_45_00_Sarah_pre_s50_sb75_se0_b_m2">
            <a:hlinkClick r:id="" action="ppaction://media"/>
            <a:extLst>
              <a:ext uri="{FF2B5EF4-FFF2-40B4-BE49-F238E27FC236}">
                <a16:creationId xmlns:a16="http://schemas.microsoft.com/office/drawing/2014/main" id="{C23ADC83-7C65-B306-60FF-D617DEF1B0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82875" y="3429000"/>
            <a:ext cx="487363" cy="487363"/>
          </a:xfrm>
          <a:prstGeom prst="rect">
            <a:avLst/>
          </a:prstGeom>
        </p:spPr>
      </p:pic>
      <p:pic>
        <p:nvPicPr>
          <p:cNvPr id="15" name="ElevenLabs_2024-07-09T23_45_24_Sarah_pre_s50_sb75_se0_b_m2">
            <a:hlinkClick r:id="" action="ppaction://media"/>
            <a:extLst>
              <a:ext uri="{FF2B5EF4-FFF2-40B4-BE49-F238E27FC236}">
                <a16:creationId xmlns:a16="http://schemas.microsoft.com/office/drawing/2014/main" id="{AC7EF8EE-35F7-28C8-C86E-6A9450BE091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505082" y="2941637"/>
            <a:ext cx="487363" cy="487363"/>
          </a:xfrm>
          <a:prstGeom prst="rect">
            <a:avLst/>
          </a:prstGeom>
        </p:spPr>
      </p:pic>
      <p:pic>
        <p:nvPicPr>
          <p:cNvPr id="16" name="ElevenLabs_2024-07-09T23_51_33_Sarah_pre_s50_sb75_se0_b_m2">
            <a:hlinkClick r:id="" action="ppaction://media"/>
            <a:extLst>
              <a:ext uri="{FF2B5EF4-FFF2-40B4-BE49-F238E27FC236}">
                <a16:creationId xmlns:a16="http://schemas.microsoft.com/office/drawing/2014/main" id="{68237B0B-048A-5A60-109C-714DBC73AA23}"/>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3170238" y="4236085"/>
            <a:ext cx="487363" cy="487363"/>
          </a:xfrm>
          <a:prstGeom prst="rect">
            <a:avLst/>
          </a:prstGeom>
        </p:spPr>
      </p:pic>
    </p:spTree>
    <p:extLst>
      <p:ext uri="{BB962C8B-B14F-4D97-AF65-F5344CB8AC3E}">
        <p14:creationId xmlns:p14="http://schemas.microsoft.com/office/powerpoint/2010/main" val="1044264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21864" fill="hold"/>
                                        <p:tgtEl>
                                          <p:spTgt spid="14"/>
                                        </p:tgtEl>
                                      </p:cBhvr>
                                    </p:cmd>
                                  </p:childTnLst>
                                </p:cTn>
                              </p:par>
                            </p:childTnLst>
                          </p:cTn>
                        </p:par>
                        <p:par>
                          <p:cTn id="17" fill="hold">
                            <p:stCondLst>
                              <p:cond delay="21864"/>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22364"/>
                            </p:stCondLst>
                            <p:childTnLst>
                              <p:par>
                                <p:cTn id="24" presetID="47"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25991" fill="hold"/>
                                        <p:tgtEl>
                                          <p:spTgt spid="15"/>
                                        </p:tgtEl>
                                      </p:cBhvr>
                                    </p:cmd>
                                  </p:child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48355"/>
                            </p:stCondLst>
                            <p:childTnLst>
                              <p:par>
                                <p:cTn id="37" presetID="47"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1" presetClass="mediacall" presetSubtype="0" fill="hold" nodeType="withEffect">
                                  <p:stCondLst>
                                    <p:cond delay="0"/>
                                  </p:stCondLst>
                                  <p:childTnLst>
                                    <p:cmd type="call" cmd="playFrom(0.0)">
                                      <p:cBhvr>
                                        <p:cTn id="43" dur="1577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4"/>
                </p:tgtEl>
              </p:cMediaNode>
            </p:audio>
            <p:audio>
              <p:cMediaNode vol="80000">
                <p:cTn id="45" fill="hold" display="0">
                  <p:stCondLst>
                    <p:cond delay="indefinite"/>
                  </p:stCondLst>
                  <p:endCondLst>
                    <p:cond evt="onStopAudio" delay="0">
                      <p:tgtEl>
                        <p:sldTgt/>
                      </p:tgtEl>
                    </p:cond>
                  </p:endCondLst>
                </p:cTn>
                <p:tgtEl>
                  <p:spTgt spid="15"/>
                </p:tgtEl>
              </p:cMediaNode>
            </p:audio>
            <p:audio>
              <p:cMediaNode vol="80000">
                <p:cTn id="46" fill="hold" display="0">
                  <p:stCondLst>
                    <p:cond delay="indefinite"/>
                  </p:stCondLst>
                  <p:endCondLst>
                    <p:cond evt="onStopAudio" delay="0">
                      <p:tgtEl>
                        <p:sldTgt/>
                      </p:tgtEl>
                    </p:cond>
                  </p:endCondLst>
                </p:cTn>
                <p:tgtEl>
                  <p:spTgt spid="16"/>
                </p:tgtEl>
              </p:cMediaNode>
            </p:audio>
          </p:childTnLst>
        </p:cTn>
      </p:par>
    </p:tnLst>
    <p:bldLst>
      <p:bldP spid="3" grpId="0" animBg="1"/>
      <p:bldP spid="4" grpId="0" animBg="1"/>
      <p:bldP spid="5" grpId="0" animBg="1"/>
      <p:bldP spid="11" grpId="0" animBg="1"/>
      <p:bldP spid="12" grpId="0" animBg="1"/>
      <p:bldP spid="2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9DEBA13C-A1B6-7089-DF8E-A1D78D892F6C}"/>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00" dirty="0">
                <a:latin typeface="Changa ExtraBold" pitchFamily="2" charset="-78"/>
                <a:cs typeface="Changa ExtraBold" pitchFamily="2" charset="-78"/>
              </a:rPr>
              <a:t>04</a:t>
            </a:r>
          </a:p>
        </p:txBody>
      </p:sp>
      <p:sp>
        <p:nvSpPr>
          <p:cNvPr id="9" name="ZoneTexte 8">
            <a:extLst>
              <a:ext uri="{FF2B5EF4-FFF2-40B4-BE49-F238E27FC236}">
                <a16:creationId xmlns:a16="http://schemas.microsoft.com/office/drawing/2014/main" id="{FD09B1E6-DBE8-167E-95B7-F742C8DC5ECD}"/>
              </a:ext>
            </a:extLst>
          </p:cNvPr>
          <p:cNvSpPr txBox="1"/>
          <p:nvPr/>
        </p:nvSpPr>
        <p:spPr>
          <a:xfrm>
            <a:off x="-10381313" y="1608694"/>
            <a:ext cx="7597461" cy="830997"/>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الدوافع التي تلزم المقاولات لتبني العمل الالكتروني، كوسيلة لتحسين أداء المؤسسة. ولعل من أهم هذه الدوافع نجد:</a:t>
            </a:r>
          </a:p>
        </p:txBody>
      </p:sp>
      <p:sp>
        <p:nvSpPr>
          <p:cNvPr id="10" name="ZoneTexte 9">
            <a:extLst>
              <a:ext uri="{FF2B5EF4-FFF2-40B4-BE49-F238E27FC236}">
                <a16:creationId xmlns:a16="http://schemas.microsoft.com/office/drawing/2014/main" id="{0158F8D2-B143-1682-4661-935EEA86A557}"/>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دوافع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3" name="ZoneTexte 12">
            <a:extLst>
              <a:ext uri="{FF2B5EF4-FFF2-40B4-BE49-F238E27FC236}">
                <a16:creationId xmlns:a16="http://schemas.microsoft.com/office/drawing/2014/main" id="{D659F00C-4173-A266-66EA-BA0D0486D5B4}"/>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sp>
        <p:nvSpPr>
          <p:cNvPr id="3" name="Rectangle : avec coins arrondis en haut 2">
            <a:extLst>
              <a:ext uri="{FF2B5EF4-FFF2-40B4-BE49-F238E27FC236}">
                <a16:creationId xmlns:a16="http://schemas.microsoft.com/office/drawing/2014/main" id="{807FB724-2F2B-D643-033E-282643FFAC9B}"/>
              </a:ext>
            </a:extLst>
          </p:cNvPr>
          <p:cNvSpPr/>
          <p:nvPr/>
        </p:nvSpPr>
        <p:spPr>
          <a:xfrm>
            <a:off x="13008593" y="-2779912"/>
            <a:ext cx="3241369" cy="555584"/>
          </a:xfrm>
          <a:prstGeom prst="round2Same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تسيير المعاملات التجارية</a:t>
            </a:r>
            <a:endParaRPr lang="fr-FR" dirty="0">
              <a:latin typeface="Aljazeera" panose="02000000000000000000" pitchFamily="2" charset="-78"/>
              <a:cs typeface="Aljazeera" panose="02000000000000000000" pitchFamily="2" charset="-78"/>
            </a:endParaRPr>
          </a:p>
        </p:txBody>
      </p:sp>
      <p:sp>
        <p:nvSpPr>
          <p:cNvPr id="4" name="Rectangle 3">
            <a:extLst>
              <a:ext uri="{FF2B5EF4-FFF2-40B4-BE49-F238E27FC236}">
                <a16:creationId xmlns:a16="http://schemas.microsoft.com/office/drawing/2014/main" id="{EDFEA9FB-8F16-2A03-5090-9CD5DC0C4000}"/>
              </a:ext>
            </a:extLst>
          </p:cNvPr>
          <p:cNvSpPr/>
          <p:nvPr/>
        </p:nvSpPr>
        <p:spPr>
          <a:xfrm>
            <a:off x="13008593" y="7889022"/>
            <a:ext cx="3240000" cy="332625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400" dirty="0">
                <a:solidFill>
                  <a:schemeClr val="accent2">
                    <a:lumMod val="50000"/>
                  </a:schemeClr>
                </a:solidFill>
                <a:latin typeface="Aljazeera" panose="02000000000000000000" pitchFamily="2" charset="-78"/>
                <a:ea typeface="Calibri" panose="020F0502020204030204" pitchFamily="34" charset="0"/>
                <a:cs typeface="Aljazeera" panose="02000000000000000000" pitchFamily="2" charset="-78"/>
              </a:rPr>
              <a:t>إن التجارة الالكترونية تسمح بتأدية جزء كبير من العمليات المختلفة والتي تدخل ضمن المعاملات التجارية العادية المادية وغير المادية بين البائع والمشتري، مما يقلص الآثار السلبية للزمن والمسافة على المقاول</a:t>
            </a:r>
            <a:endParaRPr lang="fr-FR" sz="2400" dirty="0">
              <a:solidFill>
                <a:schemeClr val="accent2">
                  <a:lumMod val="50000"/>
                </a:schemeClr>
              </a:solidFill>
              <a:latin typeface="Aljazeera" panose="02000000000000000000" pitchFamily="2" charset="-78"/>
              <a:cs typeface="Aljazeera" panose="02000000000000000000" pitchFamily="2" charset="-78"/>
            </a:endParaRPr>
          </a:p>
        </p:txBody>
      </p:sp>
      <p:sp>
        <p:nvSpPr>
          <p:cNvPr id="5" name="Rectangle : avec coins arrondis en haut 4">
            <a:extLst>
              <a:ext uri="{FF2B5EF4-FFF2-40B4-BE49-F238E27FC236}">
                <a16:creationId xmlns:a16="http://schemas.microsoft.com/office/drawing/2014/main" id="{63311D38-974F-B6D3-D650-704FAFBABCFB}"/>
              </a:ext>
            </a:extLst>
          </p:cNvPr>
          <p:cNvSpPr/>
          <p:nvPr/>
        </p:nvSpPr>
        <p:spPr>
          <a:xfrm>
            <a:off x="4665502" y="-2794457"/>
            <a:ext cx="3240000" cy="555584"/>
          </a:xfrm>
          <a:prstGeom prst="round2Same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تحقيق الفعالية</a:t>
            </a:r>
            <a:endParaRPr lang="fr-FR" dirty="0">
              <a:latin typeface="Aljazeera" panose="02000000000000000000" pitchFamily="2" charset="-78"/>
              <a:cs typeface="Aljazeera" panose="02000000000000000000" pitchFamily="2" charset="-78"/>
            </a:endParaRPr>
          </a:p>
        </p:txBody>
      </p:sp>
      <p:sp>
        <p:nvSpPr>
          <p:cNvPr id="11" name="Rectangle 10">
            <a:extLst>
              <a:ext uri="{FF2B5EF4-FFF2-40B4-BE49-F238E27FC236}">
                <a16:creationId xmlns:a16="http://schemas.microsoft.com/office/drawing/2014/main" id="{B74093CE-51A2-A131-8AB0-2B1BCC9E0FD0}"/>
              </a:ext>
            </a:extLst>
          </p:cNvPr>
          <p:cNvSpPr/>
          <p:nvPr/>
        </p:nvSpPr>
        <p:spPr>
          <a:xfrm>
            <a:off x="4665502" y="7889021"/>
            <a:ext cx="3240000" cy="332625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195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وهي الارتقاء بالإنتاج والتوزيع إلى أعلى المستويات، حيث أن اعتماد تكنولوجيات الإعلام والاتصال في إطار الدعم والتطوير يسمح للمؤسسات بمواجهة التحديات المنتظرة في بيئة أعمال عالمية معقدة.</a:t>
            </a:r>
            <a:r>
              <a:rPr lang="ar-DZ" sz="195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 </a:t>
            </a:r>
            <a:r>
              <a:rPr lang="ar-SA" sz="195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كما يمكن للمؤسسة من أن تنشأ بنك معلومات خاص، وهذا من خلال شبكة المعلومات التي تتوفر عليها واستخدامها في الاستشراف والتقييم</a:t>
            </a:r>
            <a:endParaRPr lang="fr-FR" sz="1950" dirty="0">
              <a:solidFill>
                <a:schemeClr val="accent3">
                  <a:lumMod val="50000"/>
                </a:schemeClr>
              </a:solidFill>
              <a:latin typeface="Aljazeera" panose="02000000000000000000" pitchFamily="2" charset="-78"/>
              <a:cs typeface="Aljazeera" panose="02000000000000000000" pitchFamily="2" charset="-78"/>
            </a:endParaRPr>
          </a:p>
        </p:txBody>
      </p:sp>
      <p:sp>
        <p:nvSpPr>
          <p:cNvPr id="12" name="Rectangle : avec coins arrondis en haut 11">
            <a:extLst>
              <a:ext uri="{FF2B5EF4-FFF2-40B4-BE49-F238E27FC236}">
                <a16:creationId xmlns:a16="http://schemas.microsoft.com/office/drawing/2014/main" id="{53C04D79-A627-7055-09FE-060DBDE3D98A}"/>
              </a:ext>
            </a:extLst>
          </p:cNvPr>
          <p:cNvSpPr/>
          <p:nvPr/>
        </p:nvSpPr>
        <p:spPr>
          <a:xfrm>
            <a:off x="-3678959" y="-2779912"/>
            <a:ext cx="3241370" cy="555584"/>
          </a:xfrm>
          <a:prstGeom prst="round2Same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تطوير أسواق جديدة</a:t>
            </a:r>
            <a:endParaRPr lang="fr-FR" dirty="0">
              <a:latin typeface="Aljazeera" panose="02000000000000000000" pitchFamily="2" charset="-78"/>
              <a:cs typeface="Aljazeera" panose="02000000000000000000" pitchFamily="2" charset="-78"/>
            </a:endParaRPr>
          </a:p>
        </p:txBody>
      </p:sp>
      <p:sp>
        <p:nvSpPr>
          <p:cNvPr id="26" name="Rectangle 25">
            <a:extLst>
              <a:ext uri="{FF2B5EF4-FFF2-40B4-BE49-F238E27FC236}">
                <a16:creationId xmlns:a16="http://schemas.microsoft.com/office/drawing/2014/main" id="{F40B9C94-B2B0-32C9-7926-2AC37DE0D371}"/>
              </a:ext>
            </a:extLst>
          </p:cNvPr>
          <p:cNvSpPr/>
          <p:nvPr/>
        </p:nvSpPr>
        <p:spPr>
          <a:xfrm>
            <a:off x="-3678959" y="7889022"/>
            <a:ext cx="3241370" cy="332625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600" dirty="0">
                <a:solidFill>
                  <a:schemeClr val="accent4">
                    <a:lumMod val="50000"/>
                  </a:schemeClr>
                </a:solidFill>
                <a:latin typeface="Aljazeera" panose="02000000000000000000" pitchFamily="2" charset="-78"/>
                <a:ea typeface="Calibri" panose="020F0502020204030204" pitchFamily="34" charset="0"/>
                <a:cs typeface="Aljazeera" panose="02000000000000000000" pitchFamily="2" charset="-78"/>
              </a:rPr>
              <a:t>هو جعل مؤسسات كثيرة تتوجه نحو استخدام العلاقات التجارية الالكترونية وإدخالها في استراتيجياتها للقيام باكتساح السوق وإنشاء أسواق جديدة وتطويرها</a:t>
            </a:r>
            <a:endParaRPr lang="fr-FR" sz="2600" dirty="0">
              <a:solidFill>
                <a:schemeClr val="accent4">
                  <a:lumMod val="50000"/>
                </a:schemeClr>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41F26425-1FA6-830B-6A1F-45C2B20EC154}"/>
              </a:ext>
            </a:extLst>
          </p:cNvPr>
          <p:cNvSpPr txBox="1"/>
          <p:nvPr/>
        </p:nvSpPr>
        <p:spPr>
          <a:xfrm>
            <a:off x="563879" y="2927322"/>
            <a:ext cx="11064239" cy="2985433"/>
          </a:xfrm>
          <a:prstGeom prst="rect">
            <a:avLst/>
          </a:prstGeom>
          <a:noFill/>
        </p:spPr>
        <p:txBody>
          <a:bodyPr wrap="square">
            <a:spAutoFit/>
          </a:bodyPr>
          <a:lstStyle/>
          <a:p>
            <a:pPr algn="ctr" rtl="1">
              <a:lnSpc>
                <a:spcPct val="150000"/>
              </a:lnSpc>
            </a:pPr>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وعليه فقد أصبح المقاول مجبرا على مواكبة التطورات الحاصلة في بيئة الأعمال الحالية والتي تحتل الوسائل الالكترونية مكانة هامة فيها، وذلك بالتوجه نحو استخدام مختلف الشبكات الالكترونية في مؤسسته، حتى يتمكن من تحقيق مستوى عالي من الأداء الذي يمكنه من الاستمرار والمقاومة.</a:t>
            </a:r>
            <a:endParaRPr lang="fr-FR" sz="3200" dirty="0">
              <a:solidFill>
                <a:srgbClr val="002060"/>
              </a:solidFill>
              <a:latin typeface="Aljazeera" panose="02000000000000000000" pitchFamily="2" charset="-78"/>
              <a:cs typeface="Aljazeera" panose="02000000000000000000" pitchFamily="2" charset="-78"/>
            </a:endParaRPr>
          </a:p>
        </p:txBody>
      </p:sp>
      <p:pic>
        <p:nvPicPr>
          <p:cNvPr id="18" name="Image 17">
            <a:extLst>
              <a:ext uri="{FF2B5EF4-FFF2-40B4-BE49-F238E27FC236}">
                <a16:creationId xmlns:a16="http://schemas.microsoft.com/office/drawing/2014/main" id="{ECB71C96-C9BB-D7DF-CACC-26112099DF55}"/>
              </a:ext>
            </a:extLst>
          </p:cNvPr>
          <p:cNvPicPr>
            <a:picLocks noChangeAspect="1"/>
          </p:cNvPicPr>
          <p:nvPr/>
        </p:nvPicPr>
        <p:blipFill>
          <a:blip r:embed="rId4">
            <a:extLst>
              <a:ext uri="{28A0092B-C50C-407E-A947-70E740481C1C}">
                <a14:useLocalDpi xmlns:a14="http://schemas.microsoft.com/office/drawing/2010/main" val="0"/>
              </a:ext>
            </a:extLst>
          </a:blip>
          <a:srcRect t="5562" b="5562"/>
          <a:stretch/>
        </p:blipFill>
        <p:spPr>
          <a:xfrm>
            <a:off x="-8246316" y="-5578987"/>
            <a:ext cx="8087371" cy="7187681"/>
          </a:xfrm>
          <a:prstGeom prst="rect">
            <a:avLst/>
          </a:prstGeom>
          <a:effectLst>
            <a:outerShdw blurRad="88900" dist="38100" dir="5400000" sx="102000" sy="102000" algn="t" rotWithShape="0">
              <a:prstClr val="black">
                <a:alpha val="26000"/>
              </a:prstClr>
            </a:outerShdw>
          </a:effectLst>
        </p:spPr>
      </p:pic>
      <p:sp>
        <p:nvSpPr>
          <p:cNvPr id="19" name="ZoneTexte 18">
            <a:extLst>
              <a:ext uri="{FF2B5EF4-FFF2-40B4-BE49-F238E27FC236}">
                <a16:creationId xmlns:a16="http://schemas.microsoft.com/office/drawing/2014/main" id="{EFD0B8ED-5832-7E38-1FA3-861870C53B19}"/>
              </a:ext>
            </a:extLst>
          </p:cNvPr>
          <p:cNvSpPr txBox="1"/>
          <p:nvPr/>
        </p:nvSpPr>
        <p:spPr>
          <a:xfrm>
            <a:off x="13919334" y="-4247305"/>
            <a:ext cx="6751513" cy="4524315"/>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ثانيا: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pic>
        <p:nvPicPr>
          <p:cNvPr id="14" name="ElevenLabs_2024-07-09T23_52_27_Sarah_pre_s50_sb75_se0_b_m2">
            <a:hlinkClick r:id="" action="ppaction://media"/>
            <a:extLst>
              <a:ext uri="{FF2B5EF4-FFF2-40B4-BE49-F238E27FC236}">
                <a16:creationId xmlns:a16="http://schemas.microsoft.com/office/drawing/2014/main" id="{5AF069BD-B9C8-0AF1-AD90-F578A0AEF3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27534" y="3312003"/>
            <a:ext cx="487363" cy="487363"/>
          </a:xfrm>
          <a:prstGeom prst="rect">
            <a:avLst/>
          </a:prstGeom>
        </p:spPr>
      </p:pic>
    </p:spTree>
    <p:extLst>
      <p:ext uri="{BB962C8B-B14F-4D97-AF65-F5344CB8AC3E}">
        <p14:creationId xmlns:p14="http://schemas.microsoft.com/office/powerpoint/2010/main" val="723609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id="{B091AD60-6B63-524C-F424-B818C67432E1}"/>
              </a:ext>
            </a:extLst>
          </p:cNvPr>
          <p:cNvSpPr txBox="1"/>
          <p:nvPr/>
        </p:nvSpPr>
        <p:spPr>
          <a:xfrm>
            <a:off x="174361" y="1868512"/>
            <a:ext cx="6751513" cy="4524315"/>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ثانيا: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sp>
        <p:nvSpPr>
          <p:cNvPr id="3" name="ZoneTexte 2">
            <a:extLst>
              <a:ext uri="{FF2B5EF4-FFF2-40B4-BE49-F238E27FC236}">
                <a16:creationId xmlns:a16="http://schemas.microsoft.com/office/drawing/2014/main" id="{A2994BD3-1B2F-7DC6-9772-A0FA18E12424}"/>
              </a:ext>
            </a:extLst>
          </p:cNvPr>
          <p:cNvSpPr txBox="1"/>
          <p:nvPr/>
        </p:nvSpPr>
        <p:spPr>
          <a:xfrm>
            <a:off x="563879" y="7983832"/>
            <a:ext cx="11064239" cy="2985433"/>
          </a:xfrm>
          <a:prstGeom prst="rect">
            <a:avLst/>
          </a:prstGeom>
          <a:noFill/>
        </p:spPr>
        <p:txBody>
          <a:bodyPr wrap="square">
            <a:spAutoFit/>
          </a:bodyPr>
          <a:lstStyle/>
          <a:p>
            <a:pPr algn="ctr" rtl="1">
              <a:lnSpc>
                <a:spcPct val="150000"/>
              </a:lnSpc>
            </a:pPr>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وعليه فقد أصبح المقاول مجبرا على مواكبة التطورات الحاصلة في بيئة الأعمال الحالية والتي تحتل الوسائل الالكترونية مكانة هامة فيها، وذلك بالتوجه نحو استخدام مختلف الشبكات الالكترونية في مؤسسته، حتى يتمكن من تحقيق مستوى عالي من الأداء الذي يمكنه من الاستمرار والمقاومة.</a:t>
            </a:r>
            <a:endParaRPr lang="fr-FR" sz="3200" dirty="0">
              <a:solidFill>
                <a:srgbClr val="002060"/>
              </a:solidFill>
              <a:latin typeface="Aljazeera" panose="02000000000000000000" pitchFamily="2" charset="-78"/>
              <a:cs typeface="Aljazeera" panose="02000000000000000000" pitchFamily="2" charset="-78"/>
            </a:endParaRPr>
          </a:p>
        </p:txBody>
      </p:sp>
      <p:pic>
        <p:nvPicPr>
          <p:cNvPr id="7" name="Image 6">
            <a:extLst>
              <a:ext uri="{FF2B5EF4-FFF2-40B4-BE49-F238E27FC236}">
                <a16:creationId xmlns:a16="http://schemas.microsoft.com/office/drawing/2014/main" id="{61BB70BE-88DD-7063-05EA-D57398CBF3FC}"/>
              </a:ext>
            </a:extLst>
          </p:cNvPr>
          <p:cNvPicPr>
            <a:picLocks noChangeAspect="1"/>
          </p:cNvPicPr>
          <p:nvPr/>
        </p:nvPicPr>
        <p:blipFill>
          <a:blip r:embed="rId4">
            <a:extLst>
              <a:ext uri="{28A0092B-C50C-407E-A947-70E740481C1C}">
                <a14:useLocalDpi xmlns:a14="http://schemas.microsoft.com/office/drawing/2010/main" val="0"/>
              </a:ext>
            </a:extLst>
          </a:blip>
          <a:srcRect t="5562" b="5562"/>
          <a:stretch/>
        </p:blipFill>
        <p:spPr>
          <a:xfrm>
            <a:off x="6494137" y="1787378"/>
            <a:ext cx="5697863" cy="5063997"/>
          </a:xfrm>
          <a:prstGeom prst="rect">
            <a:avLst/>
          </a:prstGeom>
          <a:effectLst>
            <a:outerShdw blurRad="88900" dist="38100" dir="5400000" sx="102000" sy="102000" algn="t" rotWithShape="0">
              <a:prstClr val="black">
                <a:alpha val="26000"/>
              </a:prstClr>
            </a:outerShdw>
          </a:effectLst>
        </p:spPr>
      </p:pic>
      <p:sp>
        <p:nvSpPr>
          <p:cNvPr id="9" name="ZoneTexte 8">
            <a:extLst>
              <a:ext uri="{FF2B5EF4-FFF2-40B4-BE49-F238E27FC236}">
                <a16:creationId xmlns:a16="http://schemas.microsoft.com/office/drawing/2014/main" id="{DCCF5FAA-C841-9582-CC5E-7846E847393F}"/>
              </a:ext>
            </a:extLst>
          </p:cNvPr>
          <p:cNvSpPr txBox="1"/>
          <p:nvPr/>
        </p:nvSpPr>
        <p:spPr>
          <a:xfrm>
            <a:off x="-2696308" y="7131676"/>
            <a:ext cx="1410734" cy="21357770"/>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pic>
        <p:nvPicPr>
          <p:cNvPr id="4" name="ElevenLabs_2024-07-10T00_00_06_Sarah_pre_s50_sb75_se0_b_m2">
            <a:hlinkClick r:id="" action="ppaction://media"/>
            <a:extLst>
              <a:ext uri="{FF2B5EF4-FFF2-40B4-BE49-F238E27FC236}">
                <a16:creationId xmlns:a16="http://schemas.microsoft.com/office/drawing/2014/main" id="{BE0DCC98-262A-A88B-2566-2D965C1FD2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2890" y="3429000"/>
            <a:ext cx="487363" cy="487363"/>
          </a:xfrm>
          <a:prstGeom prst="rect">
            <a:avLst/>
          </a:prstGeom>
        </p:spPr>
      </p:pic>
    </p:spTree>
    <p:extLst>
      <p:ext uri="{BB962C8B-B14F-4D97-AF65-F5344CB8AC3E}">
        <p14:creationId xmlns:p14="http://schemas.microsoft.com/office/powerpoint/2010/main" val="288665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pic>
        <p:nvPicPr>
          <p:cNvPr id="13" name="Image 12">
            <a:extLst>
              <a:ext uri="{FF2B5EF4-FFF2-40B4-BE49-F238E27FC236}">
                <a16:creationId xmlns:a16="http://schemas.microsoft.com/office/drawing/2014/main" id="{A1BE120B-A08D-25C7-5E9F-1062F5A2FBD3}"/>
              </a:ext>
            </a:extLst>
          </p:cNvPr>
          <p:cNvPicPr>
            <a:picLocks noChangeAspect="1"/>
          </p:cNvPicPr>
          <p:nvPr/>
        </p:nvPicPr>
        <p:blipFill>
          <a:blip r:embed="rId4">
            <a:extLst>
              <a:ext uri="{28A0092B-C50C-407E-A947-70E740481C1C}">
                <a14:useLocalDpi xmlns:a14="http://schemas.microsoft.com/office/drawing/2010/main" val="0"/>
              </a:ext>
            </a:extLst>
          </a:blip>
          <a:srcRect t="5562" b="5562"/>
          <a:stretch/>
        </p:blipFill>
        <p:spPr>
          <a:xfrm>
            <a:off x="6494137" y="1787378"/>
            <a:ext cx="5697863" cy="5063997"/>
          </a:xfrm>
          <a:prstGeom prst="rect">
            <a:avLst/>
          </a:prstGeom>
          <a:effectLst>
            <a:outerShdw blurRad="88900" dist="38100" dir="5400000" sx="102000" sy="102000" algn="t" rotWithShape="0">
              <a:prstClr val="black">
                <a:alpha val="26000"/>
              </a:prstClr>
            </a:outerShdw>
          </a:effectLst>
        </p:spPr>
      </p:pic>
      <p:sp>
        <p:nvSpPr>
          <p:cNvPr id="3" name="ZoneTexte 2">
            <a:extLst>
              <a:ext uri="{FF2B5EF4-FFF2-40B4-BE49-F238E27FC236}">
                <a16:creationId xmlns:a16="http://schemas.microsoft.com/office/drawing/2014/main" id="{A2994BD3-1B2F-7DC6-9772-A0FA18E12424}"/>
              </a:ext>
            </a:extLst>
          </p:cNvPr>
          <p:cNvSpPr txBox="1"/>
          <p:nvPr/>
        </p:nvSpPr>
        <p:spPr>
          <a:xfrm>
            <a:off x="563879" y="7983832"/>
            <a:ext cx="11064239" cy="2985433"/>
          </a:xfrm>
          <a:prstGeom prst="rect">
            <a:avLst/>
          </a:prstGeom>
          <a:noFill/>
        </p:spPr>
        <p:txBody>
          <a:bodyPr wrap="square">
            <a:spAutoFit/>
          </a:bodyPr>
          <a:lstStyle/>
          <a:p>
            <a:pPr algn="ctr" rtl="1">
              <a:lnSpc>
                <a:spcPct val="150000"/>
              </a:lnSpc>
            </a:pPr>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وعليه فقد أصبح المقاول مجبرا على مواكبة التطورات الحاصلة في بيئة الأعمال الحالية والتي تحتل الوسائل الالكترونية مكانة هامة فيها، وذلك بالتوجه نحو استخدام مختلف الشبكات الالكترونية في مؤسسته، حتى يتمكن من تحقيق مستوى عالي من الأداء الذي يمكنه من الاستمرار والمقاومة.</a:t>
            </a:r>
            <a:endParaRPr lang="fr-FR" sz="3200" dirty="0">
              <a:solidFill>
                <a:srgbClr val="002060"/>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5958C9DB-2A06-6FC7-FF83-FE61C1FE0168}"/>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sp>
        <p:nvSpPr>
          <p:cNvPr id="5" name="ZoneTexte 4">
            <a:extLst>
              <a:ext uri="{FF2B5EF4-FFF2-40B4-BE49-F238E27FC236}">
                <a16:creationId xmlns:a16="http://schemas.microsoft.com/office/drawing/2014/main" id="{6C8CCC11-954E-67BE-6C91-30A304046E99}"/>
              </a:ext>
            </a:extLst>
          </p:cNvPr>
          <p:cNvSpPr txBox="1"/>
          <p:nvPr/>
        </p:nvSpPr>
        <p:spPr>
          <a:xfrm>
            <a:off x="243840" y="2501244"/>
            <a:ext cx="6536063" cy="3837589"/>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pic>
        <p:nvPicPr>
          <p:cNvPr id="7" name="ElevenLabs_2024-07-10T00_01_42_Sarah_pre_s50_sb75_se0_b_m2">
            <a:hlinkClick r:id="" action="ppaction://media"/>
            <a:extLst>
              <a:ext uri="{FF2B5EF4-FFF2-40B4-BE49-F238E27FC236}">
                <a16:creationId xmlns:a16="http://schemas.microsoft.com/office/drawing/2014/main" id="{6731B93A-2418-1F75-78A3-6E8792CCE7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155" y="3185318"/>
            <a:ext cx="487363" cy="487363"/>
          </a:xfrm>
          <a:prstGeom prst="rect">
            <a:avLst/>
          </a:prstGeom>
        </p:spPr>
      </p:pic>
    </p:spTree>
    <p:extLst>
      <p:ext uri="{BB962C8B-B14F-4D97-AF65-F5344CB8AC3E}">
        <p14:creationId xmlns:p14="http://schemas.microsoft.com/office/powerpoint/2010/main" val="3445429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7776C4FA-5C32-A5BC-6EA5-2FE2DCB77F80}"/>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pic>
        <p:nvPicPr>
          <p:cNvPr id="3" name="Image 2">
            <a:extLst>
              <a:ext uri="{FF2B5EF4-FFF2-40B4-BE49-F238E27FC236}">
                <a16:creationId xmlns:a16="http://schemas.microsoft.com/office/drawing/2014/main" id="{13F5905C-40E6-6FB2-AA8D-F3B78003FD8E}"/>
              </a:ext>
            </a:extLst>
          </p:cNvPr>
          <p:cNvPicPr>
            <a:picLocks noChangeAspect="1"/>
          </p:cNvPicPr>
          <p:nvPr/>
        </p:nvPicPr>
        <p:blipFill>
          <a:blip r:embed="rId8">
            <a:extLst>
              <a:ext uri="{28A0092B-C50C-407E-A947-70E740481C1C}">
                <a14:useLocalDpi xmlns:a14="http://schemas.microsoft.com/office/drawing/2010/main" val="0"/>
              </a:ext>
            </a:extLst>
          </a:blip>
          <a:srcRect t="5562" b="5562"/>
          <a:stretch/>
        </p:blipFill>
        <p:spPr>
          <a:xfrm>
            <a:off x="-5697863" y="-5640383"/>
            <a:ext cx="5697863" cy="5063997"/>
          </a:xfrm>
          <a:prstGeom prst="rect">
            <a:avLst/>
          </a:prstGeom>
          <a:effectLst>
            <a:outerShdw blurRad="88900" dist="38100" dir="5400000" sx="102000" sy="102000" algn="t" rotWithShape="0">
              <a:prstClr val="black">
                <a:alpha val="26000"/>
              </a:prstClr>
            </a:outerShdw>
          </a:effectLst>
        </p:spPr>
      </p:pic>
      <p:sp>
        <p:nvSpPr>
          <p:cNvPr id="4" name="ZoneTexte 3">
            <a:extLst>
              <a:ext uri="{FF2B5EF4-FFF2-40B4-BE49-F238E27FC236}">
                <a16:creationId xmlns:a16="http://schemas.microsoft.com/office/drawing/2014/main" id="{775CEFD9-3979-9262-46C8-00C83A57161B}"/>
              </a:ext>
            </a:extLst>
          </p:cNvPr>
          <p:cNvSpPr txBox="1"/>
          <p:nvPr/>
        </p:nvSpPr>
        <p:spPr>
          <a:xfrm>
            <a:off x="15544800" y="-4543351"/>
            <a:ext cx="3183263" cy="8408071"/>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sp>
        <p:nvSpPr>
          <p:cNvPr id="5" name="Rectangle 4">
            <a:extLst>
              <a:ext uri="{FF2B5EF4-FFF2-40B4-BE49-F238E27FC236}">
                <a16:creationId xmlns:a16="http://schemas.microsoft.com/office/drawing/2014/main" id="{0FD375AB-D259-4443-7FAE-CF5E63E9E8DF}"/>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2000" dirty="0">
                <a:latin typeface="Changa ExtraBold" pitchFamily="2" charset="-78"/>
                <a:cs typeface="Changa ExtraBold" pitchFamily="2" charset="-78"/>
              </a:rPr>
              <a:t>01</a:t>
            </a:r>
            <a:endParaRPr lang="fr-FR" dirty="0">
              <a:latin typeface="Changa ExtraBold" pitchFamily="2" charset="-78"/>
              <a:cs typeface="Changa ExtraBold" pitchFamily="2" charset="-78"/>
            </a:endParaRPr>
          </a:p>
        </p:txBody>
      </p:sp>
      <p:sp>
        <p:nvSpPr>
          <p:cNvPr id="11" name="ZoneTexte 10">
            <a:extLst>
              <a:ext uri="{FF2B5EF4-FFF2-40B4-BE49-F238E27FC236}">
                <a16:creationId xmlns:a16="http://schemas.microsoft.com/office/drawing/2014/main" id="{D3827904-82F0-2606-4338-B05C9A72A5DC}"/>
              </a:ext>
            </a:extLst>
          </p:cNvPr>
          <p:cNvSpPr txBox="1"/>
          <p:nvPr/>
        </p:nvSpPr>
        <p:spPr>
          <a:xfrm>
            <a:off x="6617052" y="2302531"/>
            <a:ext cx="5428938" cy="4524315"/>
          </a:xfrm>
          <a:prstGeom prst="rect">
            <a:avLst/>
          </a:prstGeom>
          <a:noFill/>
        </p:spPr>
        <p:txBody>
          <a:bodyPr wrap="square">
            <a:spAutoFit/>
          </a:bodyPr>
          <a:lstStyle/>
          <a:p>
            <a:pPr algn="just"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حقلا حديثا من حقول المقاولاتية تم التطرق إليه من قبل العديد من الكتاب على رأسهم </a:t>
            </a:r>
            <a:r>
              <a:rPr lang="fr-FR"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Schumpeter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 </a:t>
            </a:r>
            <a:r>
              <a:rPr lang="fr-FR"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Cantillon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عبر قناة بحث المقاول عن قنوات توزيع جديدة وبالتالي البحث عن أسواق جديدة خارج الحدود الوطنية. ولعل أهم تعريف جاء معبرا أكثر على المقاولاتية الدولية هو ذلك الذي يعرفها على أنها الانتقال من تحقيق وتجسيد أنشطة اقتصادية جديدة ومبتكرة تهدف إلى خلق القيمة ونمو المؤسسة عبر الحدود الوطنية، إلى توليفة من السلوكيات يظهرها أفراد مبتكرون، </a:t>
            </a:r>
            <a:r>
              <a:rPr lang="ar-DZ"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إستباقيون</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مبادرون وقادرون على تحمل المخاطر عبر حدودهم الجغرافية قصد إنشاء قيمة. </a:t>
            </a:r>
          </a:p>
        </p:txBody>
      </p:sp>
      <p:sp>
        <p:nvSpPr>
          <p:cNvPr id="13" name="ZoneTexte 12">
            <a:extLst>
              <a:ext uri="{FF2B5EF4-FFF2-40B4-BE49-F238E27FC236}">
                <a16:creationId xmlns:a16="http://schemas.microsoft.com/office/drawing/2014/main" id="{168CDC93-6843-3D13-7231-662FAC5E08E7}"/>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مفهوم المقاولاتية الدولية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6" name="ZoneTexte 15">
            <a:extLst>
              <a:ext uri="{FF2B5EF4-FFF2-40B4-BE49-F238E27FC236}">
                <a16:creationId xmlns:a16="http://schemas.microsoft.com/office/drawing/2014/main" id="{C2C3AD8E-F9B5-401C-1A11-71CAFBC42DB3}"/>
              </a:ext>
            </a:extLst>
          </p:cNvPr>
          <p:cNvSpPr txBox="1"/>
          <p:nvPr/>
        </p:nvSpPr>
        <p:spPr>
          <a:xfrm>
            <a:off x="146010" y="2302531"/>
            <a:ext cx="5428938" cy="1754326"/>
          </a:xfrm>
          <a:prstGeom prst="rect">
            <a:avLst/>
          </a:prstGeom>
          <a:noFill/>
        </p:spPr>
        <p:txBody>
          <a:bodyPr wrap="square">
            <a:spAutoFit/>
          </a:bodyPr>
          <a:lstStyle/>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وأخيرا تم اعتبارها القدرة على اكتشاف وصناعة واستغلال الفرص الموجودة في الأسواق الدولية من أجل إنشاء منتجات وخدمات. </a:t>
            </a:r>
          </a:p>
        </p:txBody>
      </p:sp>
      <p:pic>
        <p:nvPicPr>
          <p:cNvPr id="7" name="ElevenLabs_2024-07-10T00_03_26_Sarah_pre_s50_sb75_se0_b_m2">
            <a:hlinkClick r:id="" action="ppaction://media"/>
            <a:extLst>
              <a:ext uri="{FF2B5EF4-FFF2-40B4-BE49-F238E27FC236}">
                <a16:creationId xmlns:a16="http://schemas.microsoft.com/office/drawing/2014/main" id="{6FA392A9-651C-3FBC-BBC0-64FDCEF460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48932" y="2914790"/>
            <a:ext cx="487363" cy="487363"/>
          </a:xfrm>
          <a:prstGeom prst="rect">
            <a:avLst/>
          </a:prstGeom>
        </p:spPr>
      </p:pic>
      <p:pic>
        <p:nvPicPr>
          <p:cNvPr id="9" name="ElevenLabs_2024-07-10T00_04_01_Sarah_pre_s50_sb75_se0_b_m2">
            <a:hlinkClick r:id="" action="ppaction://media"/>
            <a:extLst>
              <a:ext uri="{FF2B5EF4-FFF2-40B4-BE49-F238E27FC236}">
                <a16:creationId xmlns:a16="http://schemas.microsoft.com/office/drawing/2014/main" id="{6B129625-D14D-F1D4-7434-0AE33EC1FB2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7729" y="1750295"/>
            <a:ext cx="487363" cy="487363"/>
          </a:xfrm>
          <a:prstGeom prst="rect">
            <a:avLst/>
          </a:prstGeom>
        </p:spPr>
      </p:pic>
      <p:pic>
        <p:nvPicPr>
          <p:cNvPr id="10" name="ElevenLabs_2024-07-10T00_04_28_Sarah_pre_s50_sb75_se0_b_m2">
            <a:hlinkClick r:id="" action="ppaction://media"/>
            <a:extLst>
              <a:ext uri="{FF2B5EF4-FFF2-40B4-BE49-F238E27FC236}">
                <a16:creationId xmlns:a16="http://schemas.microsoft.com/office/drawing/2014/main" id="{3111668A-520D-462D-A3D5-33578EAFBDBB}"/>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790366" y="3788520"/>
            <a:ext cx="487363" cy="487363"/>
          </a:xfrm>
          <a:prstGeom prst="rect">
            <a:avLst/>
          </a:prstGeom>
        </p:spPr>
      </p:pic>
    </p:spTree>
    <p:extLst>
      <p:ext uri="{BB962C8B-B14F-4D97-AF65-F5344CB8AC3E}">
        <p14:creationId xmlns:p14="http://schemas.microsoft.com/office/powerpoint/2010/main" val="1460866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 presetClass="mediacall" presetSubtype="0" fill="hold" nodeType="withEffect">
                                  <p:stCondLst>
                                    <p:cond delay="0"/>
                                  </p:stCondLst>
                                  <p:childTnLst>
                                    <p:cmd type="call" cmd="playFrom(0.0)">
                                      <p:cBhvr>
                                        <p:cTn id="15" dur="2220" fill="hold"/>
                                        <p:tgtEl>
                                          <p:spTgt spid="7"/>
                                        </p:tgtEl>
                                      </p:cBhvr>
                                    </p:cmd>
                                  </p:childTnLst>
                                </p:cTn>
                              </p:par>
                            </p:childTnLst>
                          </p:cTn>
                        </p:par>
                        <p:par>
                          <p:cTn id="16" fill="hold">
                            <p:stCondLst>
                              <p:cond delay="272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
                                        </p:tgtEl>
                                      </p:cBhvr>
                                    </p:animEffect>
                                  </p:childTnLst>
                                </p:cTn>
                              </p:par>
                              <p:par>
                                <p:cTn id="24" presetID="1" presetClass="mediacall" presetSubtype="0" fill="hold" nodeType="withEffect">
                                  <p:stCondLst>
                                    <p:cond delay="0"/>
                                  </p:stCondLst>
                                  <p:childTnLst>
                                    <p:cmd type="call" cmd="playFrom(0.0)">
                                      <p:cBhvr>
                                        <p:cTn id="25" dur="41795" fill="hold"/>
                                        <p:tgtEl>
                                          <p:spTgt spid="9"/>
                                        </p:tgtEl>
                                      </p:cBhvr>
                                    </p:cmd>
                                  </p:childTnLst>
                                </p:cTn>
                              </p:par>
                            </p:childTnLst>
                          </p:cTn>
                        </p:par>
                        <p:par>
                          <p:cTn id="26" fill="hold">
                            <p:stCondLst>
                              <p:cond delay="44515"/>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6"/>
                                        </p:tgtEl>
                                        <p:attrNameLst>
                                          <p:attrName>ppt_y</p:attrName>
                                        </p:attrNameLst>
                                      </p:cBhvr>
                                      <p:tavLst>
                                        <p:tav tm="0">
                                          <p:val>
                                            <p:strVal val="#ppt_y"/>
                                          </p:val>
                                        </p:tav>
                                        <p:tav tm="100000">
                                          <p:val>
                                            <p:strVal val="#ppt_y"/>
                                          </p:val>
                                        </p:tav>
                                      </p:tavLst>
                                    </p:anim>
                                    <p:anim calcmode="lin" valueType="num">
                                      <p:cBhvr>
                                        <p:cTn id="31"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6"/>
                                        </p:tgtEl>
                                      </p:cBhvr>
                                    </p:animEffect>
                                  </p:childTnLst>
                                </p:cTn>
                              </p:par>
                              <p:par>
                                <p:cTn id="34" presetID="1" presetClass="mediacall" presetSubtype="0" fill="hold" nodeType="withEffect">
                                  <p:stCondLst>
                                    <p:cond delay="0"/>
                                  </p:stCondLst>
                                  <p:childTnLst>
                                    <p:cmd type="call" cmd="playFrom(0.0)">
                                      <p:cBhvr>
                                        <p:cTn id="35" dur="101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7"/>
                </p:tgtEl>
              </p:cMediaNode>
            </p:audio>
            <p:audio>
              <p:cMediaNode vol="80000">
                <p:cTn id="37" fill="hold" display="0">
                  <p:stCondLst>
                    <p:cond delay="indefinite"/>
                  </p:stCondLst>
                  <p:endCondLst>
                    <p:cond evt="onStopAudio" delay="0">
                      <p:tgtEl>
                        <p:sldTgt/>
                      </p:tgtEl>
                    </p:cond>
                  </p:endCondLst>
                </p:cTn>
                <p:tgtEl>
                  <p:spTgt spid="9"/>
                </p:tgtEl>
              </p:cMediaNode>
            </p:audio>
            <p:audio>
              <p:cMediaNode vol="80000">
                <p:cTn id="38" fill="hold" display="0">
                  <p:stCondLst>
                    <p:cond delay="indefinite"/>
                  </p:stCondLst>
                  <p:endCondLst>
                    <p:cond evt="onStopAudio" delay="0">
                      <p:tgtEl>
                        <p:sldTgt/>
                      </p:tgtEl>
                    </p:cond>
                  </p:endCondLst>
                </p:cTn>
                <p:tgtEl>
                  <p:spTgt spid="10"/>
                </p:tgtEl>
              </p:cMediaNode>
            </p:audio>
          </p:childTnLst>
        </p:cTn>
      </p:par>
    </p:tnLst>
    <p:bldLst>
      <p:bldP spid="5" grpId="0" animBg="1"/>
      <p:bldP spid="11" grpId="0"/>
      <p:bldP spid="13" grpId="0"/>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7776C4FA-5C32-A5BC-6EA5-2FE2DCB77F80}"/>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pic>
        <p:nvPicPr>
          <p:cNvPr id="3" name="Image 2">
            <a:extLst>
              <a:ext uri="{FF2B5EF4-FFF2-40B4-BE49-F238E27FC236}">
                <a16:creationId xmlns:a16="http://schemas.microsoft.com/office/drawing/2014/main" id="{13F5905C-40E6-6FB2-AA8D-F3B78003FD8E}"/>
              </a:ext>
            </a:extLst>
          </p:cNvPr>
          <p:cNvPicPr>
            <a:picLocks noChangeAspect="1"/>
          </p:cNvPicPr>
          <p:nvPr/>
        </p:nvPicPr>
        <p:blipFill>
          <a:blip r:embed="rId6">
            <a:extLst>
              <a:ext uri="{28A0092B-C50C-407E-A947-70E740481C1C}">
                <a14:useLocalDpi xmlns:a14="http://schemas.microsoft.com/office/drawing/2010/main" val="0"/>
              </a:ext>
            </a:extLst>
          </a:blip>
          <a:srcRect t="5562" b="5562"/>
          <a:stretch/>
        </p:blipFill>
        <p:spPr>
          <a:xfrm>
            <a:off x="-5697863" y="-5640383"/>
            <a:ext cx="5697863" cy="5063997"/>
          </a:xfrm>
          <a:prstGeom prst="rect">
            <a:avLst/>
          </a:prstGeom>
          <a:effectLst>
            <a:outerShdw blurRad="88900" dist="38100" dir="5400000" sx="102000" sy="102000" algn="t" rotWithShape="0">
              <a:prstClr val="black">
                <a:alpha val="26000"/>
              </a:prstClr>
            </a:outerShdw>
          </a:effectLst>
        </p:spPr>
      </p:pic>
      <p:sp>
        <p:nvSpPr>
          <p:cNvPr id="4" name="ZoneTexte 3">
            <a:extLst>
              <a:ext uri="{FF2B5EF4-FFF2-40B4-BE49-F238E27FC236}">
                <a16:creationId xmlns:a16="http://schemas.microsoft.com/office/drawing/2014/main" id="{775CEFD9-3979-9262-46C8-00C83A57161B}"/>
              </a:ext>
            </a:extLst>
          </p:cNvPr>
          <p:cNvSpPr txBox="1"/>
          <p:nvPr/>
        </p:nvSpPr>
        <p:spPr>
          <a:xfrm>
            <a:off x="15544800" y="-4543351"/>
            <a:ext cx="3183263" cy="8408071"/>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sp>
        <p:nvSpPr>
          <p:cNvPr id="5" name="Rectangle 4">
            <a:extLst>
              <a:ext uri="{FF2B5EF4-FFF2-40B4-BE49-F238E27FC236}">
                <a16:creationId xmlns:a16="http://schemas.microsoft.com/office/drawing/2014/main" id="{0FD375AB-D259-4443-7FAE-CF5E63E9E8DF}"/>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11" name="ZoneTexte 10">
            <a:extLst>
              <a:ext uri="{FF2B5EF4-FFF2-40B4-BE49-F238E27FC236}">
                <a16:creationId xmlns:a16="http://schemas.microsoft.com/office/drawing/2014/main" id="{D3827904-82F0-2606-4338-B05C9A72A5DC}"/>
              </a:ext>
            </a:extLst>
          </p:cNvPr>
          <p:cNvSpPr txBox="1"/>
          <p:nvPr/>
        </p:nvSpPr>
        <p:spPr>
          <a:xfrm>
            <a:off x="2828845" y="2917961"/>
            <a:ext cx="6534308" cy="2246769"/>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العوامل التي تدفع المقاولات لكي تنشط خارج حدودها الوطنية. ولعل من بين أهم هذه العوامل نجد: </a:t>
            </a:r>
          </a:p>
        </p:txBody>
      </p:sp>
      <p:sp>
        <p:nvSpPr>
          <p:cNvPr id="13" name="ZoneTexte 12">
            <a:extLst>
              <a:ext uri="{FF2B5EF4-FFF2-40B4-BE49-F238E27FC236}">
                <a16:creationId xmlns:a16="http://schemas.microsoft.com/office/drawing/2014/main" id="{168CDC93-6843-3D13-7231-662FAC5E08E7}"/>
              </a:ext>
            </a:extLst>
          </p:cNvPr>
          <p:cNvSpPr txBox="1"/>
          <p:nvPr/>
        </p:nvSpPr>
        <p:spPr>
          <a:xfrm>
            <a:off x="6227180" y="1693270"/>
            <a:ext cx="530924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دوافع توجه المقاولاتية نحو التدويل</a:t>
            </a:r>
            <a:endParaRPr lang="fr-FR" sz="3200" dirty="0">
              <a:solidFill>
                <a:srgbClr val="00B050"/>
              </a:solidFill>
              <a:latin typeface="Aljazeera" panose="02000000000000000000" pitchFamily="2" charset="-78"/>
              <a:cs typeface="Aljazeera" panose="02000000000000000000" pitchFamily="2" charset="-78"/>
            </a:endParaRPr>
          </a:p>
        </p:txBody>
      </p:sp>
      <p:pic>
        <p:nvPicPr>
          <p:cNvPr id="7" name="ElevenLabs_2024-07-10T00_06_02_Sarah_pre_s50_sb75_se0_b_m2">
            <a:hlinkClick r:id="" action="ppaction://media"/>
            <a:extLst>
              <a:ext uri="{FF2B5EF4-FFF2-40B4-BE49-F238E27FC236}">
                <a16:creationId xmlns:a16="http://schemas.microsoft.com/office/drawing/2014/main" id="{BEEB273F-A14A-2BF1-9C25-81BE6C4CC6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85502" y="-1695840"/>
            <a:ext cx="487363" cy="487363"/>
          </a:xfrm>
          <a:prstGeom prst="rect">
            <a:avLst/>
          </a:prstGeom>
        </p:spPr>
      </p:pic>
      <p:pic>
        <p:nvPicPr>
          <p:cNvPr id="9" name="ElevenLabs_2024-07-10T00_06_14_Sarah_pre_s50_sb75_se0_b_m2">
            <a:hlinkClick r:id="" action="ppaction://media"/>
            <a:extLst>
              <a:ext uri="{FF2B5EF4-FFF2-40B4-BE49-F238E27FC236}">
                <a16:creationId xmlns:a16="http://schemas.microsoft.com/office/drawing/2014/main" id="{3E13DA95-1071-958E-F14A-943AB3F62DE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921540" y="-1224298"/>
            <a:ext cx="487363" cy="487363"/>
          </a:xfrm>
          <a:prstGeom prst="rect">
            <a:avLst/>
          </a:prstGeom>
        </p:spPr>
      </p:pic>
    </p:spTree>
    <p:extLst>
      <p:ext uri="{BB962C8B-B14F-4D97-AF65-F5344CB8AC3E}">
        <p14:creationId xmlns:p14="http://schemas.microsoft.com/office/powerpoint/2010/main" val="1103204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 presetClass="mediacall" presetSubtype="0" fill="hold" nodeType="withEffect">
                                  <p:stCondLst>
                                    <p:cond delay="0"/>
                                  </p:stCondLst>
                                  <p:childTnLst>
                                    <p:cmd type="call" cmd="playFrom(0.0)">
                                      <p:cBhvr>
                                        <p:cTn id="15" dur="2873" fill="hold"/>
                                        <p:tgtEl>
                                          <p:spTgt spid="7"/>
                                        </p:tgtEl>
                                      </p:cBhvr>
                                    </p:cmd>
                                  </p:childTnLst>
                                </p:cTn>
                              </p:par>
                            </p:childTnLst>
                          </p:cTn>
                        </p:par>
                        <p:par>
                          <p:cTn id="16" fill="hold">
                            <p:stCondLst>
                              <p:cond delay="3373"/>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11"/>
                                        </p:tgtEl>
                                        <p:attrNameLst>
                                          <p:attrName>ppt_y</p:attrName>
                                        </p:attrNameLst>
                                      </p:cBhvr>
                                      <p:tavLst>
                                        <p:tav tm="0">
                                          <p:val>
                                            <p:strVal val="#ppt_y"/>
                                          </p:val>
                                        </p:tav>
                                        <p:tav tm="100000">
                                          <p:val>
                                            <p:strVal val="#ppt_y"/>
                                          </p:val>
                                        </p:tav>
                                      </p:tavLst>
                                    </p:anim>
                                    <p:anim calcmode="lin" valueType="num">
                                      <p:cBhvr>
                                        <p:cTn id="21"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11"/>
                                        </p:tgtEl>
                                      </p:cBhvr>
                                    </p:animEffect>
                                  </p:childTnLst>
                                </p:cTn>
                              </p:par>
                              <p:par>
                                <p:cTn id="24" presetID="1" presetClass="mediacall" presetSubtype="0" fill="hold" nodeType="withEffect">
                                  <p:stCondLst>
                                    <p:cond delay="0"/>
                                  </p:stCondLst>
                                  <p:childTnLst>
                                    <p:cmd type="call" cmd="playFrom(0.0)">
                                      <p:cBhvr>
                                        <p:cTn id="25" dur="101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audio>
              <p:cMediaNode vol="80000">
                <p:cTn id="27" fill="hold" display="0">
                  <p:stCondLst>
                    <p:cond delay="indefinite"/>
                  </p:stCondLst>
                  <p:endCondLst>
                    <p:cond evt="onStopAudio" delay="0">
                      <p:tgtEl>
                        <p:sldTgt/>
                      </p:tgtEl>
                    </p:cond>
                  </p:endCondLst>
                </p:cTn>
                <p:tgtEl>
                  <p:spTgt spid="9"/>
                </p:tgtEl>
              </p:cMediaNode>
            </p:audio>
          </p:childTnLst>
        </p:cTn>
      </p:par>
    </p:tnLst>
    <p:bldLst>
      <p:bldP spid="5" grpId="0" animBg="1"/>
      <p:bldP spid="11"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7776C4FA-5C32-A5BC-6EA5-2FE2DCB77F80}"/>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pic>
        <p:nvPicPr>
          <p:cNvPr id="3" name="Image 2">
            <a:extLst>
              <a:ext uri="{FF2B5EF4-FFF2-40B4-BE49-F238E27FC236}">
                <a16:creationId xmlns:a16="http://schemas.microsoft.com/office/drawing/2014/main" id="{13F5905C-40E6-6FB2-AA8D-F3B78003FD8E}"/>
              </a:ext>
            </a:extLst>
          </p:cNvPr>
          <p:cNvPicPr>
            <a:picLocks noChangeAspect="1"/>
          </p:cNvPicPr>
          <p:nvPr/>
        </p:nvPicPr>
        <p:blipFill>
          <a:blip r:embed="rId12">
            <a:extLst>
              <a:ext uri="{28A0092B-C50C-407E-A947-70E740481C1C}">
                <a14:useLocalDpi xmlns:a14="http://schemas.microsoft.com/office/drawing/2010/main" val="0"/>
              </a:ext>
            </a:extLst>
          </a:blip>
          <a:srcRect t="5562" b="5562"/>
          <a:stretch/>
        </p:blipFill>
        <p:spPr>
          <a:xfrm>
            <a:off x="-5697863" y="-5640383"/>
            <a:ext cx="5697863" cy="5063997"/>
          </a:xfrm>
          <a:prstGeom prst="rect">
            <a:avLst/>
          </a:prstGeom>
          <a:effectLst>
            <a:outerShdw blurRad="88900" dist="38100" dir="5400000" sx="102000" sy="102000" algn="t" rotWithShape="0">
              <a:prstClr val="black">
                <a:alpha val="26000"/>
              </a:prstClr>
            </a:outerShdw>
          </a:effectLst>
        </p:spPr>
      </p:pic>
      <p:sp>
        <p:nvSpPr>
          <p:cNvPr id="4" name="ZoneTexte 3">
            <a:extLst>
              <a:ext uri="{FF2B5EF4-FFF2-40B4-BE49-F238E27FC236}">
                <a16:creationId xmlns:a16="http://schemas.microsoft.com/office/drawing/2014/main" id="{775CEFD9-3979-9262-46C8-00C83A57161B}"/>
              </a:ext>
            </a:extLst>
          </p:cNvPr>
          <p:cNvSpPr txBox="1"/>
          <p:nvPr/>
        </p:nvSpPr>
        <p:spPr>
          <a:xfrm>
            <a:off x="15544800" y="-4543351"/>
            <a:ext cx="3183263" cy="8408071"/>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sp>
        <p:nvSpPr>
          <p:cNvPr id="5" name="Rectangle 4">
            <a:extLst>
              <a:ext uri="{FF2B5EF4-FFF2-40B4-BE49-F238E27FC236}">
                <a16:creationId xmlns:a16="http://schemas.microsoft.com/office/drawing/2014/main" id="{0FD375AB-D259-4443-7FAE-CF5E63E9E8DF}"/>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11" name="ZoneTexte 10">
            <a:extLst>
              <a:ext uri="{FF2B5EF4-FFF2-40B4-BE49-F238E27FC236}">
                <a16:creationId xmlns:a16="http://schemas.microsoft.com/office/drawing/2014/main" id="{D3827904-82F0-2606-4338-B05C9A72A5DC}"/>
              </a:ext>
            </a:extLst>
          </p:cNvPr>
          <p:cNvSpPr txBox="1"/>
          <p:nvPr/>
        </p:nvSpPr>
        <p:spPr>
          <a:xfrm>
            <a:off x="-140060" y="1752255"/>
            <a:ext cx="6534308" cy="646331"/>
          </a:xfrm>
          <a:prstGeom prst="rect">
            <a:avLst/>
          </a:prstGeom>
          <a:noFill/>
        </p:spPr>
        <p:txBody>
          <a:bodyPr wrap="square">
            <a:spAutoFit/>
          </a:bodyPr>
          <a:lstStyle/>
          <a:p>
            <a:pPr algn="r" rtl="1"/>
            <a:r>
              <a:rPr lang="ar-DZ"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العوامل التي تدفع المقاولات لكي تنشط خارج حدودها الوطنية. ولعل من بين أهم هذه العوامل نجد: </a:t>
            </a:r>
          </a:p>
        </p:txBody>
      </p:sp>
      <p:sp>
        <p:nvSpPr>
          <p:cNvPr id="13" name="ZoneTexte 12">
            <a:extLst>
              <a:ext uri="{FF2B5EF4-FFF2-40B4-BE49-F238E27FC236}">
                <a16:creationId xmlns:a16="http://schemas.microsoft.com/office/drawing/2014/main" id="{168CDC93-6843-3D13-7231-662FAC5E08E7}"/>
              </a:ext>
            </a:extLst>
          </p:cNvPr>
          <p:cNvSpPr txBox="1"/>
          <p:nvPr/>
        </p:nvSpPr>
        <p:spPr>
          <a:xfrm>
            <a:off x="6227180" y="1693270"/>
            <a:ext cx="530924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دوافع توجه المقاولاتية نحو التدويل</a:t>
            </a:r>
            <a:endParaRPr lang="fr-FR" sz="3200" dirty="0">
              <a:solidFill>
                <a:srgbClr val="00B050"/>
              </a:solidFill>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FC93872A-5635-2F4D-9772-F068E98798C4}"/>
              </a:ext>
            </a:extLst>
          </p:cNvPr>
          <p:cNvSpPr txBox="1"/>
          <p:nvPr/>
        </p:nvSpPr>
        <p:spPr>
          <a:xfrm>
            <a:off x="6394248" y="2393904"/>
            <a:ext cx="5651743" cy="4154984"/>
          </a:xfrm>
          <a:prstGeom prst="rect">
            <a:avLst/>
          </a:prstGeom>
          <a:noFill/>
        </p:spPr>
        <p:txBody>
          <a:bodyPr wrap="square">
            <a:spAutoFit/>
          </a:bodyPr>
          <a:lstStyle/>
          <a:p>
            <a:pPr marL="342900" indent="-342900" algn="just" rtl="1">
              <a:buFont typeface="Wingdings" panose="05000000000000000000" pitchFamily="2" charset="2"/>
              <a:buChar char="v"/>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عامل الخبرة: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إن توجه المقاولة نحو التدويل يجعلها تحتك بالعديد من المقاولات التي تنشط في السوق الدولي، ما يمكنها من كسب مهارات وتقنيات جديدة تساعدها على تطوير نشاطها والرقي نحو العالمية. وبالتالي احتلال مكانة في السوق العالمي.</a:t>
            </a:r>
          </a:p>
          <a:p>
            <a:pPr marL="342900" indent="-342900" algn="just" rtl="1">
              <a:buFont typeface="Wingdings" panose="05000000000000000000" pitchFamily="2" charset="2"/>
              <a:buChar char="v"/>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عوامل تجارية: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وقد تكون عوامل داخلية تتمثل في حالة السوق بين الركود وموسمية السوق مما يضطر بالمقاول للتوجه نحو الأسواق الدولية. أو تمديد فترة حياة المنتج دوليا عبر البحث عن الأسواق التي لم تشهد بعد منتوجه. أو بحكم التخصص الإنتاجي الذي قد ينتج عنه محدودية في السوق المحلي مما</a:t>
            </a:r>
            <a:r>
              <a:rPr lang="fr-FR"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a:t>
            </a:r>
            <a:endPar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p:txBody>
      </p:sp>
      <p:sp>
        <p:nvSpPr>
          <p:cNvPr id="9" name="ZoneTexte 8">
            <a:extLst>
              <a:ext uri="{FF2B5EF4-FFF2-40B4-BE49-F238E27FC236}">
                <a16:creationId xmlns:a16="http://schemas.microsoft.com/office/drawing/2014/main" id="{DC81B543-700B-CAD0-1B18-41DB3668FA3A}"/>
              </a:ext>
            </a:extLst>
          </p:cNvPr>
          <p:cNvSpPr txBox="1"/>
          <p:nvPr/>
        </p:nvSpPr>
        <p:spPr>
          <a:xfrm>
            <a:off x="146011" y="2398586"/>
            <a:ext cx="5651742" cy="4524315"/>
          </a:xfrm>
          <a:prstGeom prst="rect">
            <a:avLst/>
          </a:prstGeom>
          <a:noFill/>
        </p:spPr>
        <p:txBody>
          <a:bodyPr wrap="square">
            <a:spAutoFit/>
          </a:bodyPr>
          <a:lstStyle/>
          <a:p>
            <a:pPr algn="just"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يضطرها إلى التوجه نحو السوق الدولي الذي يتماشى مع مجال تخصصها</a:t>
            </a:r>
          </a:p>
          <a:p>
            <a:pPr marL="342900" indent="-342900" algn="just" rtl="1">
              <a:buFont typeface="Wingdings" panose="05000000000000000000" pitchFamily="2" charset="2"/>
              <a:buChar char="v"/>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العوامل المالية: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وهذا لتخفيض تكاليف الإنتاج والذي يكون من خلال نحو تبني إستراتيجية غلة الحجم التي تقوم على مبدأ زيادة الإنتاج ما يؤدي إلى تخفيض تكلفة الوحدة الواحدة وبالتالي تحقيق أسعار تنافسية يمكن من خلالها اقتحام الأسواق الدولية. </a:t>
            </a:r>
          </a:p>
          <a:p>
            <a:pPr marL="342900" indent="-342900" algn="just" rtl="1">
              <a:buFont typeface="Wingdings" panose="05000000000000000000" pitchFamily="2" charset="2"/>
              <a:buChar char="v"/>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العوامل البيئية: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تشمل العلاقات والاتفاقيات الدولية الناتجة عن التطور الذي تعرفه بيئة الأعمال الدولية والتي تمخض عنها إزالة الحواجز والقيود التي تحول دون دخول الأسواق العالمية. </a:t>
            </a:r>
          </a:p>
        </p:txBody>
      </p:sp>
      <p:pic>
        <p:nvPicPr>
          <p:cNvPr id="10" name="ElevenLabs_2024-07-10T00_08_21_Sarah_pre_s50_sb75_se0_b_m2(1)">
            <a:hlinkClick r:id="" action="ppaction://media"/>
            <a:extLst>
              <a:ext uri="{FF2B5EF4-FFF2-40B4-BE49-F238E27FC236}">
                <a16:creationId xmlns:a16="http://schemas.microsoft.com/office/drawing/2014/main" id="{EDBA3B34-3E5B-70E5-7972-E1607C13C65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528718" y="-1888217"/>
            <a:ext cx="487363" cy="487363"/>
          </a:xfrm>
          <a:prstGeom prst="rect">
            <a:avLst/>
          </a:prstGeom>
        </p:spPr>
      </p:pic>
      <p:pic>
        <p:nvPicPr>
          <p:cNvPr id="12" name="ElevenLabs_2024-07-10T00_08_50_Sarah_pre_s50_sb75_se0_b_m2">
            <a:hlinkClick r:id="" action="ppaction://media"/>
            <a:extLst>
              <a:ext uri="{FF2B5EF4-FFF2-40B4-BE49-F238E27FC236}">
                <a16:creationId xmlns:a16="http://schemas.microsoft.com/office/drawing/2014/main" id="{E859CA7B-AD7A-0580-D8C1-EC0392CF3EB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310390" y="-2131899"/>
            <a:ext cx="487363" cy="487363"/>
          </a:xfrm>
          <a:prstGeom prst="rect">
            <a:avLst/>
          </a:prstGeom>
        </p:spPr>
      </p:pic>
      <p:pic>
        <p:nvPicPr>
          <p:cNvPr id="14" name="ElevenLabs_2024-07-10T00_10_03_Sarah_pre_s50_sb75_se0_b_m2">
            <a:hlinkClick r:id="" action="ppaction://media"/>
            <a:extLst>
              <a:ext uri="{FF2B5EF4-FFF2-40B4-BE49-F238E27FC236}">
                <a16:creationId xmlns:a16="http://schemas.microsoft.com/office/drawing/2014/main" id="{AC066C06-A4BD-2652-086C-5648CB4B9209}"/>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5066708" y="-963721"/>
            <a:ext cx="487363" cy="487363"/>
          </a:xfrm>
          <a:prstGeom prst="rect">
            <a:avLst/>
          </a:prstGeom>
        </p:spPr>
      </p:pic>
      <p:pic>
        <p:nvPicPr>
          <p:cNvPr id="16" name="ElevenLabs_2024-07-10T00_11_28_Sarah_pre_s50_sb75_se0_b_m2">
            <a:hlinkClick r:id="" action="ppaction://media"/>
            <a:extLst>
              <a:ext uri="{FF2B5EF4-FFF2-40B4-BE49-F238E27FC236}">
                <a16:creationId xmlns:a16="http://schemas.microsoft.com/office/drawing/2014/main" id="{3E5A2776-809C-1D45-82D3-FCABA31D5E44}"/>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6510200" y="-1637911"/>
            <a:ext cx="487363" cy="487363"/>
          </a:xfrm>
          <a:prstGeom prst="rect">
            <a:avLst/>
          </a:prstGeom>
        </p:spPr>
      </p:pic>
      <p:pic>
        <p:nvPicPr>
          <p:cNvPr id="17" name="ElevenLabs_2024-07-10T00_12_02_Sarah_pre_s50_sb75_se0_b_m2">
            <a:hlinkClick r:id="" action="ppaction://media"/>
            <a:extLst>
              <a:ext uri="{FF2B5EF4-FFF2-40B4-BE49-F238E27FC236}">
                <a16:creationId xmlns:a16="http://schemas.microsoft.com/office/drawing/2014/main" id="{D6AC26E0-9263-1188-0406-D1DD02EAB7EB}"/>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7285036" y="-1241874"/>
            <a:ext cx="487363" cy="487363"/>
          </a:xfrm>
          <a:prstGeom prst="rect">
            <a:avLst/>
          </a:prstGeom>
        </p:spPr>
      </p:pic>
    </p:spTree>
    <p:extLst>
      <p:ext uri="{BB962C8B-B14F-4D97-AF65-F5344CB8AC3E}">
        <p14:creationId xmlns:p14="http://schemas.microsoft.com/office/powerpoint/2010/main" val="3518447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5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
                                            <p:txEl>
                                              <p:pRg st="0" end="0"/>
                                            </p:txEl>
                                          </p:spTgt>
                                        </p:tgtEl>
                                      </p:cBhvr>
                                    </p:animEffect>
                                  </p:childTnLst>
                                </p:cTn>
                              </p:par>
                              <p:par>
                                <p:cTn id="12" presetID="1" presetClass="mediacall" presetSubtype="0" fill="hold" nodeType="withEffect">
                                  <p:stCondLst>
                                    <p:cond delay="0"/>
                                  </p:stCondLst>
                                  <p:childTnLst>
                                    <p:cmd type="call" cmd="playFrom(0.0)">
                                      <p:cBhvr>
                                        <p:cTn id="13" dur="21681" fill="hold"/>
                                        <p:tgtEl>
                                          <p:spTgt spid="10"/>
                                        </p:tgtEl>
                                      </p:cBhvr>
                                    </p:cmd>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nodeType="clickEffect">
                                  <p:stCondLst>
                                    <p:cond delay="0"/>
                                  </p:stCondLst>
                                  <p:iterate type="lt">
                                    <p:tmPct val="10000"/>
                                  </p:iterate>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250" fill="hold"/>
                                        <p:tgtEl>
                                          <p:spTgt spid="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25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20" dur="250" fill="hold"/>
                                        <p:tgtEl>
                                          <p:spTgt spid="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250" fill="hold"/>
                                        <p:tgtEl>
                                          <p:spTgt spid="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250" tmFilter="0,0; .5, 1; 1, 1"/>
                                        <p:tgtEl>
                                          <p:spTgt spid="7">
                                            <p:txEl>
                                              <p:pRg st="1" end="1"/>
                                            </p:txEl>
                                          </p:spTgt>
                                        </p:tgtEl>
                                      </p:cBhvr>
                                    </p:animEffect>
                                  </p:childTnLst>
                                </p:cTn>
                              </p:par>
                              <p:par>
                                <p:cTn id="23" presetID="1" presetClass="mediacall" presetSubtype="0" fill="hold" nodeType="withEffect">
                                  <p:stCondLst>
                                    <p:cond delay="0"/>
                                  </p:stCondLst>
                                  <p:childTnLst>
                                    <p:cmd type="call" cmd="playFrom(0.0)">
                                      <p:cBhvr>
                                        <p:cTn id="24" dur="23719" fill="hold"/>
                                        <p:tgtEl>
                                          <p:spTgt spid="12"/>
                                        </p:tgtEl>
                                      </p:cBhvr>
                                    </p:cmd>
                                  </p:childTnLst>
                                </p:cTn>
                              </p:par>
                            </p:childTnLst>
                          </p:cTn>
                        </p:par>
                        <p:par>
                          <p:cTn id="25" fill="hold">
                            <p:stCondLst>
                              <p:cond delay="23719"/>
                            </p:stCondLst>
                            <p:childTnLst>
                              <p:par>
                                <p:cTn id="26" presetID="41" presetClass="entr" presetSubtype="0" fill="hold" nodeType="afterEffect">
                                  <p:stCondLst>
                                    <p:cond delay="0"/>
                                  </p:stCondLst>
                                  <p:iterate type="lt">
                                    <p:tmPct val="10000"/>
                                  </p:iterate>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p:cTn id="28"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30"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9">
                                            <p:txEl>
                                              <p:pRg st="0" end="0"/>
                                            </p:txEl>
                                          </p:spTgt>
                                        </p:tgtEl>
                                      </p:cBhvr>
                                    </p:animEffect>
                                  </p:childTnLst>
                                </p:cTn>
                              </p:par>
                              <p:par>
                                <p:cTn id="33" presetID="1" presetClass="mediacall" presetSubtype="0" fill="hold" nodeType="withEffect">
                                  <p:stCondLst>
                                    <p:cond delay="0"/>
                                  </p:stCondLst>
                                  <p:childTnLst>
                                    <p:cmd type="call" cmd="playFrom(0.0)">
                                      <p:cBhvr>
                                        <p:cTn id="34" dur="5459" fill="hold"/>
                                        <p:tgtEl>
                                          <p:spTgt spid="14"/>
                                        </p:tgtEl>
                                      </p:cBhvr>
                                    </p:cmd>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9">
                                            <p:txEl>
                                              <p:pRg st="1" end="1"/>
                                            </p:txEl>
                                          </p:spTgt>
                                        </p:tgtEl>
                                        <p:attrNameLst>
                                          <p:attrName>style.visibility</p:attrName>
                                        </p:attrNameLst>
                                      </p:cBhvr>
                                      <p:to>
                                        <p:strVal val="visible"/>
                                      </p:to>
                                    </p:set>
                                    <p:anim calcmode="lin" valueType="num">
                                      <p:cBhvr>
                                        <p:cTn id="39" dur="25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41" dur="25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9">
                                            <p:txEl>
                                              <p:pRg st="1" end="1"/>
                                            </p:txEl>
                                          </p:spTgt>
                                        </p:tgtEl>
                                      </p:cBhvr>
                                    </p:animEffect>
                                  </p:childTnLst>
                                </p:cTn>
                              </p:par>
                              <p:par>
                                <p:cTn id="44" presetID="1" presetClass="mediacall" presetSubtype="0" fill="hold" nodeType="withEffect">
                                  <p:stCondLst>
                                    <p:cond delay="0"/>
                                  </p:stCondLst>
                                  <p:childTnLst>
                                    <p:cmd type="call" cmd="playFrom(0.0)">
                                      <p:cBhvr>
                                        <p:cTn id="45" dur="21916" fill="hold"/>
                                        <p:tgtEl>
                                          <p:spTgt spid="16"/>
                                        </p:tgtEl>
                                      </p:cBhvr>
                                    </p:cmd>
                                  </p:childTnLst>
                                </p:cTn>
                              </p:par>
                            </p:childTnLst>
                          </p:cTn>
                        </p:par>
                      </p:childTnLst>
                    </p:cTn>
                  </p:par>
                  <p:par>
                    <p:cTn id="46" fill="hold">
                      <p:stCondLst>
                        <p:cond delay="indefinite"/>
                      </p:stCondLst>
                      <p:childTnLst>
                        <p:par>
                          <p:cTn id="47" fill="hold">
                            <p:stCondLst>
                              <p:cond delay="0"/>
                            </p:stCondLst>
                            <p:childTnLst>
                              <p:par>
                                <p:cTn id="48" presetID="41" presetClass="entr" presetSubtype="0" fill="hold" nodeType="clickEffect">
                                  <p:stCondLst>
                                    <p:cond delay="0"/>
                                  </p:stCondLst>
                                  <p:iterate type="lt">
                                    <p:tmPct val="10000"/>
                                  </p:iterate>
                                  <p:childTnLst>
                                    <p:set>
                                      <p:cBhvr>
                                        <p:cTn id="49" dur="1" fill="hold">
                                          <p:stCondLst>
                                            <p:cond delay="0"/>
                                          </p:stCondLst>
                                        </p:cTn>
                                        <p:tgtEl>
                                          <p:spTgt spid="9">
                                            <p:txEl>
                                              <p:pRg st="2" end="2"/>
                                            </p:txEl>
                                          </p:spTgt>
                                        </p:tgtEl>
                                        <p:attrNameLst>
                                          <p:attrName>style.visibility</p:attrName>
                                        </p:attrNameLst>
                                      </p:cBhvr>
                                      <p:to>
                                        <p:strVal val="visible"/>
                                      </p:to>
                                    </p:set>
                                    <p:anim calcmode="lin" valueType="num">
                                      <p:cBhvr>
                                        <p:cTn id="50" dur="250" fill="hold"/>
                                        <p:tgtEl>
                                          <p:spTgt spid="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25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52" dur="250" fill="hold"/>
                                        <p:tgtEl>
                                          <p:spTgt spid="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250" fill="hold"/>
                                        <p:tgtEl>
                                          <p:spTgt spid="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250" tmFilter="0,0; .5, 1; 1, 1"/>
                                        <p:tgtEl>
                                          <p:spTgt spid="9">
                                            <p:txEl>
                                              <p:pRg st="2" end="2"/>
                                            </p:txEl>
                                          </p:spTgt>
                                        </p:tgtEl>
                                      </p:cBhvr>
                                    </p:animEffect>
                                  </p:childTnLst>
                                </p:cTn>
                              </p:par>
                              <p:par>
                                <p:cTn id="55" presetID="1" presetClass="mediacall" presetSubtype="0" fill="hold" nodeType="withEffect">
                                  <p:stCondLst>
                                    <p:cond delay="0"/>
                                  </p:stCondLst>
                                  <p:childTnLst>
                                    <p:cmd type="call" cmd="playFrom(0.0)">
                                      <p:cBhvr>
                                        <p:cTn id="56" dur="1695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0"/>
                </p:tgtEl>
              </p:cMediaNode>
            </p:audio>
            <p:audio>
              <p:cMediaNode vol="80000">
                <p:cTn id="58" fill="hold" display="0">
                  <p:stCondLst>
                    <p:cond delay="indefinite"/>
                  </p:stCondLst>
                  <p:endCondLst>
                    <p:cond evt="onStopAudio" delay="0">
                      <p:tgtEl>
                        <p:sldTgt/>
                      </p:tgtEl>
                    </p:cond>
                  </p:endCondLst>
                </p:cTn>
                <p:tgtEl>
                  <p:spTgt spid="12"/>
                </p:tgtEl>
              </p:cMediaNode>
            </p:audio>
            <p:audio>
              <p:cMediaNode vol="80000">
                <p:cTn id="59" fill="hold" display="0">
                  <p:stCondLst>
                    <p:cond delay="indefinite"/>
                  </p:stCondLst>
                  <p:endCondLst>
                    <p:cond evt="onStopAudio" delay="0">
                      <p:tgtEl>
                        <p:sldTgt/>
                      </p:tgtEl>
                    </p:cond>
                  </p:endCondLst>
                </p:cTn>
                <p:tgtEl>
                  <p:spTgt spid="14"/>
                </p:tgtEl>
              </p:cMediaNode>
            </p:audio>
            <p:audio>
              <p:cMediaNode vol="80000">
                <p:cTn id="60" fill="hold" display="0">
                  <p:stCondLst>
                    <p:cond delay="indefinite"/>
                  </p:stCondLst>
                  <p:endCondLst>
                    <p:cond evt="onStopAudio" delay="0">
                      <p:tgtEl>
                        <p:sldTgt/>
                      </p:tgtEl>
                    </p:cond>
                  </p:endCondLst>
                </p:cTn>
                <p:tgtEl>
                  <p:spTgt spid="16"/>
                </p:tgtEl>
              </p:cMediaNode>
            </p:audio>
            <p:audio>
              <p:cMediaNode vol="80000">
                <p:cTn id="61" fill="hold" display="0">
                  <p:stCondLst>
                    <p:cond delay="indefinite"/>
                  </p:stCondLst>
                  <p:endCondLst>
                    <p:cond evt="onStopAudio" delay="0">
                      <p:tgtEl>
                        <p:sldTgt/>
                      </p:tgtEl>
                    </p:cond>
                  </p:endCondLst>
                </p:cTn>
                <p:tgtEl>
                  <p:spTgt spid="17"/>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7776C4FA-5C32-A5BC-6EA5-2FE2DCB77F80}"/>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pic>
        <p:nvPicPr>
          <p:cNvPr id="3" name="Image 2">
            <a:extLst>
              <a:ext uri="{FF2B5EF4-FFF2-40B4-BE49-F238E27FC236}">
                <a16:creationId xmlns:a16="http://schemas.microsoft.com/office/drawing/2014/main" id="{13F5905C-40E6-6FB2-AA8D-F3B78003FD8E}"/>
              </a:ext>
            </a:extLst>
          </p:cNvPr>
          <p:cNvPicPr>
            <a:picLocks noChangeAspect="1"/>
          </p:cNvPicPr>
          <p:nvPr/>
        </p:nvPicPr>
        <p:blipFill>
          <a:blip r:embed="rId6">
            <a:extLst>
              <a:ext uri="{28A0092B-C50C-407E-A947-70E740481C1C}">
                <a14:useLocalDpi xmlns:a14="http://schemas.microsoft.com/office/drawing/2010/main" val="0"/>
              </a:ext>
            </a:extLst>
          </a:blip>
          <a:srcRect t="5562" b="5562"/>
          <a:stretch/>
        </p:blipFill>
        <p:spPr>
          <a:xfrm>
            <a:off x="-5697863" y="-5640383"/>
            <a:ext cx="5697863" cy="5063997"/>
          </a:xfrm>
          <a:prstGeom prst="rect">
            <a:avLst/>
          </a:prstGeom>
          <a:effectLst>
            <a:outerShdw blurRad="88900" dist="38100" dir="5400000" sx="102000" sy="102000" algn="t" rotWithShape="0">
              <a:prstClr val="black">
                <a:alpha val="26000"/>
              </a:prstClr>
            </a:outerShdw>
          </a:effectLst>
        </p:spPr>
      </p:pic>
      <p:sp>
        <p:nvSpPr>
          <p:cNvPr id="4" name="ZoneTexte 3">
            <a:extLst>
              <a:ext uri="{FF2B5EF4-FFF2-40B4-BE49-F238E27FC236}">
                <a16:creationId xmlns:a16="http://schemas.microsoft.com/office/drawing/2014/main" id="{775CEFD9-3979-9262-46C8-00C83A57161B}"/>
              </a:ext>
            </a:extLst>
          </p:cNvPr>
          <p:cNvSpPr txBox="1"/>
          <p:nvPr/>
        </p:nvSpPr>
        <p:spPr>
          <a:xfrm>
            <a:off x="15544800" y="-4543351"/>
            <a:ext cx="3183263" cy="8408071"/>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sp>
        <p:nvSpPr>
          <p:cNvPr id="5" name="Rectangle 4">
            <a:extLst>
              <a:ext uri="{FF2B5EF4-FFF2-40B4-BE49-F238E27FC236}">
                <a16:creationId xmlns:a16="http://schemas.microsoft.com/office/drawing/2014/main" id="{0FD375AB-D259-4443-7FAE-CF5E63E9E8DF}"/>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3" name="ZoneTexte 12">
            <a:extLst>
              <a:ext uri="{FF2B5EF4-FFF2-40B4-BE49-F238E27FC236}">
                <a16:creationId xmlns:a16="http://schemas.microsoft.com/office/drawing/2014/main" id="{168CDC93-6843-3D13-7231-662FAC5E08E7}"/>
              </a:ext>
            </a:extLst>
          </p:cNvPr>
          <p:cNvSpPr txBox="1"/>
          <p:nvPr/>
        </p:nvSpPr>
        <p:spPr>
          <a:xfrm>
            <a:off x="6227180" y="1693270"/>
            <a:ext cx="530924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تحديات المقاولاتية الدولية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0" name="ZoneTexte 9">
            <a:extLst>
              <a:ext uri="{FF2B5EF4-FFF2-40B4-BE49-F238E27FC236}">
                <a16:creationId xmlns:a16="http://schemas.microsoft.com/office/drawing/2014/main" id="{E894B649-C4B7-D424-702C-C24E8F3D1700}"/>
              </a:ext>
            </a:extLst>
          </p:cNvPr>
          <p:cNvSpPr txBox="1"/>
          <p:nvPr/>
        </p:nvSpPr>
        <p:spPr>
          <a:xfrm>
            <a:off x="2006659" y="3091581"/>
            <a:ext cx="8178679" cy="2246769"/>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بالرغم من توسع الفكر </a:t>
            </a:r>
            <a:r>
              <a:rPr lang="ar-DZ" sz="32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a:t>
            </a: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 واحتلاله لمكانه مهمة لدى معظم دول العالم، إلا أن هناك الحديد من التحديات التي تقف في وجه تدويل المقاولاتية.  ومن بينها نجد: </a:t>
            </a:r>
          </a:p>
        </p:txBody>
      </p:sp>
      <p:pic>
        <p:nvPicPr>
          <p:cNvPr id="7" name="ElevenLabs_2024-07-10T00_12_53_Sarah_pre_s50_sb75_se0_b_m2">
            <a:hlinkClick r:id="" action="ppaction://media"/>
            <a:extLst>
              <a:ext uri="{FF2B5EF4-FFF2-40B4-BE49-F238E27FC236}">
                <a16:creationId xmlns:a16="http://schemas.microsoft.com/office/drawing/2014/main" id="{4C366968-C29E-9D8F-6BEB-E74B5054C7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28718" y="-1063749"/>
            <a:ext cx="487363" cy="487363"/>
          </a:xfrm>
          <a:prstGeom prst="rect">
            <a:avLst/>
          </a:prstGeom>
        </p:spPr>
      </p:pic>
      <p:pic>
        <p:nvPicPr>
          <p:cNvPr id="9" name="ElevenLabs_2024-07-10T00_13_22_Sarah_pre_s50_sb75_se0_b_m2">
            <a:hlinkClick r:id="" action="ppaction://media"/>
            <a:extLst>
              <a:ext uri="{FF2B5EF4-FFF2-40B4-BE49-F238E27FC236}">
                <a16:creationId xmlns:a16="http://schemas.microsoft.com/office/drawing/2014/main" id="{35E9CA1E-EC71-6368-AAA5-7198DA90480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546883" y="-1318460"/>
            <a:ext cx="487363" cy="487363"/>
          </a:xfrm>
          <a:prstGeom prst="rect">
            <a:avLst/>
          </a:prstGeom>
        </p:spPr>
      </p:pic>
    </p:spTree>
    <p:extLst>
      <p:ext uri="{BB962C8B-B14F-4D97-AF65-F5344CB8AC3E}">
        <p14:creationId xmlns:p14="http://schemas.microsoft.com/office/powerpoint/2010/main" val="113208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 presetClass="mediacall" presetSubtype="0" fill="hold" nodeType="withEffect">
                                  <p:stCondLst>
                                    <p:cond delay="0"/>
                                  </p:stCondLst>
                                  <p:childTnLst>
                                    <p:cmd type="call" cmd="playFrom(0.0)">
                                      <p:cBhvr>
                                        <p:cTn id="15" dur="2168" fill="hold"/>
                                        <p:tgtEl>
                                          <p:spTgt spid="7"/>
                                        </p:tgtEl>
                                      </p:cBhvr>
                                    </p:cmd>
                                  </p:childTnLst>
                                </p:cTn>
                              </p:par>
                            </p:childTnLst>
                          </p:cTn>
                        </p:par>
                        <p:par>
                          <p:cTn id="16" fill="hold">
                            <p:stCondLst>
                              <p:cond delay="2668"/>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10"/>
                                        </p:tgtEl>
                                        <p:attrNameLst>
                                          <p:attrName>ppt_y</p:attrName>
                                        </p:attrNameLst>
                                      </p:cBhvr>
                                      <p:tavLst>
                                        <p:tav tm="0">
                                          <p:val>
                                            <p:strVal val="#ppt_y"/>
                                          </p:val>
                                        </p:tav>
                                        <p:tav tm="100000">
                                          <p:val>
                                            <p:strVal val="#ppt_y"/>
                                          </p:val>
                                        </p:tav>
                                      </p:tavLst>
                                    </p:anim>
                                    <p:anim calcmode="lin" valueType="num">
                                      <p:cBhvr>
                                        <p:cTn id="21"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10"/>
                                        </p:tgtEl>
                                      </p:cBhvr>
                                    </p:animEffect>
                                  </p:childTnLst>
                                </p:cTn>
                              </p:par>
                              <p:par>
                                <p:cTn id="24" presetID="1" presetClass="mediacall" presetSubtype="0" fill="hold" nodeType="withEffect">
                                  <p:stCondLst>
                                    <p:cond delay="0"/>
                                  </p:stCondLst>
                                  <p:childTnLst>
                                    <p:cmd type="call" cmd="playFrom(0.0)">
                                      <p:cBhvr>
                                        <p:cTn id="25" dur="142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audio>
              <p:cMediaNode vol="80000">
                <p:cTn id="27" fill="hold" display="0">
                  <p:stCondLst>
                    <p:cond delay="indefinite"/>
                  </p:stCondLst>
                  <p:endCondLst>
                    <p:cond evt="onStopAudio" delay="0">
                      <p:tgtEl>
                        <p:sldTgt/>
                      </p:tgtEl>
                    </p:cond>
                  </p:endCondLst>
                </p:cTn>
                <p:tgtEl>
                  <p:spTgt spid="9"/>
                </p:tgtEl>
              </p:cMediaNode>
            </p:audio>
          </p:childTnLst>
        </p:cTn>
      </p:par>
    </p:tnLst>
    <p:bldLst>
      <p:bldP spid="5" grpId="0" animBg="1"/>
      <p:bldP spid="13"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7776C4FA-5C32-A5BC-6EA5-2FE2DCB77F80}"/>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pic>
        <p:nvPicPr>
          <p:cNvPr id="3" name="Image 2">
            <a:extLst>
              <a:ext uri="{FF2B5EF4-FFF2-40B4-BE49-F238E27FC236}">
                <a16:creationId xmlns:a16="http://schemas.microsoft.com/office/drawing/2014/main" id="{13F5905C-40E6-6FB2-AA8D-F3B78003FD8E}"/>
              </a:ext>
            </a:extLst>
          </p:cNvPr>
          <p:cNvPicPr>
            <a:picLocks noChangeAspect="1"/>
          </p:cNvPicPr>
          <p:nvPr/>
        </p:nvPicPr>
        <p:blipFill>
          <a:blip r:embed="rId10">
            <a:extLst>
              <a:ext uri="{28A0092B-C50C-407E-A947-70E740481C1C}">
                <a14:useLocalDpi xmlns:a14="http://schemas.microsoft.com/office/drawing/2010/main" val="0"/>
              </a:ext>
            </a:extLst>
          </a:blip>
          <a:srcRect t="5562" b="5562"/>
          <a:stretch/>
        </p:blipFill>
        <p:spPr>
          <a:xfrm>
            <a:off x="-5697863" y="-5640383"/>
            <a:ext cx="5697863" cy="5063997"/>
          </a:xfrm>
          <a:prstGeom prst="rect">
            <a:avLst/>
          </a:prstGeom>
          <a:effectLst>
            <a:outerShdw blurRad="88900" dist="38100" dir="5400000" sx="102000" sy="102000" algn="t" rotWithShape="0">
              <a:prstClr val="black">
                <a:alpha val="26000"/>
              </a:prstClr>
            </a:outerShdw>
          </a:effectLst>
        </p:spPr>
      </p:pic>
      <p:sp>
        <p:nvSpPr>
          <p:cNvPr id="4" name="ZoneTexte 3">
            <a:extLst>
              <a:ext uri="{FF2B5EF4-FFF2-40B4-BE49-F238E27FC236}">
                <a16:creationId xmlns:a16="http://schemas.microsoft.com/office/drawing/2014/main" id="{775CEFD9-3979-9262-46C8-00C83A57161B}"/>
              </a:ext>
            </a:extLst>
          </p:cNvPr>
          <p:cNvSpPr txBox="1"/>
          <p:nvPr/>
        </p:nvSpPr>
        <p:spPr>
          <a:xfrm>
            <a:off x="15544800" y="-4543351"/>
            <a:ext cx="3183263" cy="8408071"/>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sp>
        <p:nvSpPr>
          <p:cNvPr id="5" name="Rectangle 4">
            <a:extLst>
              <a:ext uri="{FF2B5EF4-FFF2-40B4-BE49-F238E27FC236}">
                <a16:creationId xmlns:a16="http://schemas.microsoft.com/office/drawing/2014/main" id="{0FD375AB-D259-4443-7FAE-CF5E63E9E8DF}"/>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1" name="ZoneTexte 10">
            <a:extLst>
              <a:ext uri="{FF2B5EF4-FFF2-40B4-BE49-F238E27FC236}">
                <a16:creationId xmlns:a16="http://schemas.microsoft.com/office/drawing/2014/main" id="{D3827904-82F0-2606-4338-B05C9A72A5DC}"/>
              </a:ext>
            </a:extLst>
          </p:cNvPr>
          <p:cNvSpPr txBox="1"/>
          <p:nvPr/>
        </p:nvSpPr>
        <p:spPr>
          <a:xfrm>
            <a:off x="-128487" y="1734942"/>
            <a:ext cx="7096445" cy="646331"/>
          </a:xfrm>
          <a:prstGeom prst="rect">
            <a:avLst/>
          </a:prstGeom>
          <a:noFill/>
        </p:spPr>
        <p:txBody>
          <a:bodyPr wrap="square">
            <a:spAutoFit/>
          </a:bodyPr>
          <a:lstStyle/>
          <a:p>
            <a:pPr algn="r" rtl="1"/>
            <a:r>
              <a:rPr lang="ar-DZ" dirty="0">
                <a:solidFill>
                  <a:srgbClr val="002060"/>
                </a:solidFill>
                <a:latin typeface="Aljazeera" panose="02000000000000000000" pitchFamily="2" charset="-78"/>
                <a:ea typeface="Calibri" panose="020F0502020204030204" pitchFamily="34" charset="0"/>
                <a:cs typeface="Aljazeera" panose="02000000000000000000" pitchFamily="2" charset="-78"/>
              </a:rPr>
              <a:t>بالرغم من توسع الفكر </a:t>
            </a:r>
            <a:r>
              <a:rPr lang="ar-DZ"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a:t>
            </a:r>
            <a:r>
              <a:rPr lang="ar-DZ" dirty="0">
                <a:solidFill>
                  <a:srgbClr val="002060"/>
                </a:solidFill>
                <a:latin typeface="Aljazeera" panose="02000000000000000000" pitchFamily="2" charset="-78"/>
                <a:ea typeface="Calibri" panose="020F0502020204030204" pitchFamily="34" charset="0"/>
                <a:cs typeface="Aljazeera" panose="02000000000000000000" pitchFamily="2" charset="-78"/>
              </a:rPr>
              <a:t> واحتلاله لمكانه مهمة لدى معظم دول العالم، إلا أن هناك الحديد من التحديات التي تقف في وجه تدويل المقاولاتية.  ومن بينها نجد: </a:t>
            </a:r>
          </a:p>
        </p:txBody>
      </p:sp>
      <p:sp>
        <p:nvSpPr>
          <p:cNvPr id="13" name="ZoneTexte 12">
            <a:extLst>
              <a:ext uri="{FF2B5EF4-FFF2-40B4-BE49-F238E27FC236}">
                <a16:creationId xmlns:a16="http://schemas.microsoft.com/office/drawing/2014/main" id="{168CDC93-6843-3D13-7231-662FAC5E08E7}"/>
              </a:ext>
            </a:extLst>
          </p:cNvPr>
          <p:cNvSpPr txBox="1"/>
          <p:nvPr/>
        </p:nvSpPr>
        <p:spPr>
          <a:xfrm>
            <a:off x="6227180" y="1693270"/>
            <a:ext cx="530924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تحديات المقاولاتية الدولية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FC93872A-5635-2F4D-9772-F068E98798C4}"/>
              </a:ext>
            </a:extLst>
          </p:cNvPr>
          <p:cNvSpPr txBox="1"/>
          <p:nvPr/>
        </p:nvSpPr>
        <p:spPr>
          <a:xfrm>
            <a:off x="6394248" y="2393904"/>
            <a:ext cx="5651743" cy="4339650"/>
          </a:xfrm>
          <a:prstGeom prst="rect">
            <a:avLst/>
          </a:prstGeom>
          <a:noFill/>
        </p:spPr>
        <p:txBody>
          <a:bodyPr wrap="square">
            <a:spAutoFit/>
          </a:bodyPr>
          <a:lstStyle/>
          <a:p>
            <a:pPr marL="342900" indent="-342900" algn="just" rtl="1">
              <a:buFont typeface="Wingdings" panose="05000000000000000000" pitchFamily="2" charset="2"/>
              <a:buChar char="v"/>
            </a:pPr>
            <a:r>
              <a:rPr lang="ar-DZ" sz="23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البيئة القانونية والتشريعية: </a:t>
            </a:r>
            <a:r>
              <a:rPr lang="ar-DZ" sz="23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وتتمثل في مختلف القوانين والتشريعات دولة منشأ المقاول، من حيث التسهيلات التي توفرها للمقاول قصد تصدير منتجاته نحو الخارج، ومن جهة أخرى القوانين والتشريعات التي تفرضها الدولة المستوردة ومدى وقوفها في وجه المنتجات والخدمات التي يعرضها المقاول. ومن هنا نقف على مدى احترام الدول للاتفاقيات المبرمة فيما بينها ودور منظمة التجارة العالمية المتمثل في مرافقة العمليات التجارية التي تقوم بين الدول.</a:t>
            </a:r>
            <a:endParaRPr lang="fr-FR" sz="23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a:p>
            <a:pPr marL="342900" indent="-342900" algn="just" rtl="1">
              <a:buFont typeface="Wingdings" panose="05000000000000000000" pitchFamily="2" charset="2"/>
              <a:buChar char="v"/>
            </a:pPr>
            <a:r>
              <a:rPr lang="ar-DZ" sz="2300" dirty="0">
                <a:solidFill>
                  <a:srgbClr val="C00000"/>
                </a:solidFill>
                <a:latin typeface="Aljazeera" panose="02000000000000000000" pitchFamily="2" charset="-78"/>
                <a:ea typeface="Calibri" panose="020F0502020204030204" pitchFamily="34" charset="0"/>
                <a:cs typeface="Aljazeera" panose="02000000000000000000" pitchFamily="2" charset="-78"/>
              </a:rPr>
              <a:t>المنافسة الدولية: </a:t>
            </a:r>
            <a:r>
              <a:rPr lang="ar-DZ" sz="2300" dirty="0">
                <a:solidFill>
                  <a:srgbClr val="002060"/>
                </a:solidFill>
                <a:latin typeface="Aljazeera" panose="02000000000000000000" pitchFamily="2" charset="-78"/>
                <a:ea typeface="Calibri" panose="020F0502020204030204" pitchFamily="34" charset="0"/>
                <a:cs typeface="Aljazeera" panose="02000000000000000000" pitchFamily="2" charset="-78"/>
              </a:rPr>
              <a:t>إن الحجم الصغير الذي تتصف به معظم المقاولات يضعها في موقف صعب أمام المنافسة الدولية،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التي تتطلب توفر عدة شروط لمقاومتها</a:t>
            </a:r>
            <a:endParaRPr lang="ar-DZ" sz="23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p:txBody>
      </p:sp>
      <p:sp>
        <p:nvSpPr>
          <p:cNvPr id="9" name="ZoneTexte 8">
            <a:extLst>
              <a:ext uri="{FF2B5EF4-FFF2-40B4-BE49-F238E27FC236}">
                <a16:creationId xmlns:a16="http://schemas.microsoft.com/office/drawing/2014/main" id="{DC81B543-700B-CAD0-1B18-41DB3668FA3A}"/>
              </a:ext>
            </a:extLst>
          </p:cNvPr>
          <p:cNvSpPr txBox="1"/>
          <p:nvPr/>
        </p:nvSpPr>
        <p:spPr>
          <a:xfrm>
            <a:off x="146011" y="2398586"/>
            <a:ext cx="5651742" cy="3785652"/>
          </a:xfrm>
          <a:prstGeom prst="rect">
            <a:avLst/>
          </a:prstGeom>
          <a:noFill/>
        </p:spPr>
        <p:txBody>
          <a:bodyPr wrap="square">
            <a:spAutoFit/>
          </a:bodyPr>
          <a:lstStyle/>
          <a:p>
            <a:pPr algn="just"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كقوة العلامة التجارية، توفر الدعاية والإشهار، التسويق الالكتروني وغيرها من العوامل التي تضع المقاول في موقف جيد للمنافسة. إلا أن قلة الموارد المالية التي يحوز عليها المقاول بفعل صغر حجم مؤسسته تحول بينه وبين المنافسة على الصعيد الدولي.</a:t>
            </a:r>
            <a:endParaRPr lang="fr-FR" sz="24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a:p>
            <a:pPr marL="342900" indent="-342900" algn="just" rtl="1">
              <a:buFont typeface="Wingdings" panose="05000000000000000000" pitchFamily="2" charset="2"/>
              <a:buChar char="v"/>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البيئة الثقافية: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وتتمثل في تباين اللغة والعادات والتقاليد والأذواق والتي تؤثر على درجة إقبال مستهلكي الدول المستقبلة لمنتجات المقاولين الأجانب، والتوجه نحو تفضيل منتجات وخدمات الدول المتقاربة معهم جغرافيا وثقافيا. </a:t>
            </a:r>
          </a:p>
        </p:txBody>
      </p:sp>
      <p:pic>
        <p:nvPicPr>
          <p:cNvPr id="10" name="ElevenLabs_2024-07-10T00_13_55_Sarah_pre_s50_sb75_se0_b_m2">
            <a:hlinkClick r:id="" action="ppaction://media"/>
            <a:extLst>
              <a:ext uri="{FF2B5EF4-FFF2-40B4-BE49-F238E27FC236}">
                <a16:creationId xmlns:a16="http://schemas.microsoft.com/office/drawing/2014/main" id="{8C40D78A-0326-8A30-5C7F-2242D78ADB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76189" y="-707047"/>
            <a:ext cx="487363" cy="487363"/>
          </a:xfrm>
          <a:prstGeom prst="rect">
            <a:avLst/>
          </a:prstGeom>
        </p:spPr>
      </p:pic>
      <p:pic>
        <p:nvPicPr>
          <p:cNvPr id="12" name="ElevenLabs_2024-07-10T00_14_34_Sarah_pre_s50_sb75_se0_b_m2">
            <a:hlinkClick r:id="" action="ppaction://media"/>
            <a:extLst>
              <a:ext uri="{FF2B5EF4-FFF2-40B4-BE49-F238E27FC236}">
                <a16:creationId xmlns:a16="http://schemas.microsoft.com/office/drawing/2014/main" id="{294A5C32-19FD-0F87-9C6C-AF1FF8D4D05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05227" y="-635873"/>
            <a:ext cx="487363" cy="487363"/>
          </a:xfrm>
          <a:prstGeom prst="rect">
            <a:avLst/>
          </a:prstGeom>
        </p:spPr>
      </p:pic>
      <p:pic>
        <p:nvPicPr>
          <p:cNvPr id="14" name="ElevenLabs_2024-07-10T00_15_13_Sarah_pre_s50_sb75_se0_b_m2">
            <a:hlinkClick r:id="" action="ppaction://media"/>
            <a:extLst>
              <a:ext uri="{FF2B5EF4-FFF2-40B4-BE49-F238E27FC236}">
                <a16:creationId xmlns:a16="http://schemas.microsoft.com/office/drawing/2014/main" id="{7226D51F-3929-E711-777A-3ED8D4CE5EB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285036" y="-2271395"/>
            <a:ext cx="487363" cy="487363"/>
          </a:xfrm>
          <a:prstGeom prst="rect">
            <a:avLst/>
          </a:prstGeom>
        </p:spPr>
      </p:pic>
      <p:pic>
        <p:nvPicPr>
          <p:cNvPr id="16" name="ElevenLabs_2024-07-10T00_15_51_Sarah_pre_s50_sb75_se0_b_m2">
            <a:hlinkClick r:id="" action="ppaction://media"/>
            <a:extLst>
              <a:ext uri="{FF2B5EF4-FFF2-40B4-BE49-F238E27FC236}">
                <a16:creationId xmlns:a16="http://schemas.microsoft.com/office/drawing/2014/main" id="{FB817821-8E75-53B7-60D3-376059515EB1}"/>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5678857" y="-1208835"/>
            <a:ext cx="487363" cy="487363"/>
          </a:xfrm>
          <a:prstGeom prst="rect">
            <a:avLst/>
          </a:prstGeom>
        </p:spPr>
      </p:pic>
    </p:spTree>
    <p:extLst>
      <p:ext uri="{BB962C8B-B14F-4D97-AF65-F5344CB8AC3E}">
        <p14:creationId xmlns:p14="http://schemas.microsoft.com/office/powerpoint/2010/main" val="3774730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5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
                                            <p:txEl>
                                              <p:pRg st="0" end="0"/>
                                            </p:txEl>
                                          </p:spTgt>
                                        </p:tgtEl>
                                      </p:cBhvr>
                                    </p:animEffect>
                                  </p:childTnLst>
                                </p:cTn>
                              </p:par>
                              <p:par>
                                <p:cTn id="12" presetID="1" presetClass="mediacall" presetSubtype="0" fill="hold" nodeType="withEffect">
                                  <p:stCondLst>
                                    <p:cond delay="0"/>
                                  </p:stCondLst>
                                  <p:childTnLst>
                                    <p:cmd type="call" cmd="playFrom(0.0)">
                                      <p:cBhvr>
                                        <p:cTn id="13" dur="34925" fill="hold"/>
                                        <p:tgtEl>
                                          <p:spTgt spid="10"/>
                                        </p:tgtEl>
                                      </p:cBhvr>
                                    </p:cmd>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nodeType="clickEffect">
                                  <p:stCondLst>
                                    <p:cond delay="0"/>
                                  </p:stCondLst>
                                  <p:iterate type="lt">
                                    <p:tmPct val="10000"/>
                                  </p:iterate>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250" fill="hold"/>
                                        <p:tgtEl>
                                          <p:spTgt spid="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25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20" dur="250" fill="hold"/>
                                        <p:tgtEl>
                                          <p:spTgt spid="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250" fill="hold"/>
                                        <p:tgtEl>
                                          <p:spTgt spid="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250" tmFilter="0,0; .5, 1; 1, 1"/>
                                        <p:tgtEl>
                                          <p:spTgt spid="7">
                                            <p:txEl>
                                              <p:pRg st="1" end="1"/>
                                            </p:txEl>
                                          </p:spTgt>
                                        </p:tgtEl>
                                      </p:cBhvr>
                                    </p:animEffect>
                                  </p:childTnLst>
                                </p:cTn>
                              </p:par>
                              <p:par>
                                <p:cTn id="23" presetID="1" presetClass="mediacall" presetSubtype="0" fill="hold" nodeType="withEffect">
                                  <p:stCondLst>
                                    <p:cond delay="0"/>
                                  </p:stCondLst>
                                  <p:childTnLst>
                                    <p:cmd type="call" cmd="playFrom(0.0)">
                                      <p:cBhvr>
                                        <p:cTn id="24" dur="14628" fill="hold"/>
                                        <p:tgtEl>
                                          <p:spTgt spid="12"/>
                                        </p:tgtEl>
                                      </p:cBhvr>
                                    </p:cmd>
                                  </p:childTnLst>
                                </p:cTn>
                              </p:par>
                            </p:childTnLst>
                          </p:cTn>
                        </p:par>
                        <p:par>
                          <p:cTn id="25" fill="hold">
                            <p:stCondLst>
                              <p:cond delay="14628"/>
                            </p:stCondLst>
                            <p:childTnLst>
                              <p:par>
                                <p:cTn id="26" presetID="41" presetClass="entr" presetSubtype="0" fill="hold" nodeType="afterEffect">
                                  <p:stCondLst>
                                    <p:cond delay="0"/>
                                  </p:stCondLst>
                                  <p:iterate type="lt">
                                    <p:tmPct val="10000"/>
                                  </p:iterate>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p:cTn id="28"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30"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9">
                                            <p:txEl>
                                              <p:pRg st="0" end="0"/>
                                            </p:txEl>
                                          </p:spTgt>
                                        </p:tgtEl>
                                      </p:cBhvr>
                                    </p:animEffect>
                                  </p:childTnLst>
                                </p:cTn>
                              </p:par>
                              <p:par>
                                <p:cTn id="33" presetID="1" presetClass="mediacall" presetSubtype="0" fill="hold" nodeType="withEffect">
                                  <p:stCondLst>
                                    <p:cond delay="0"/>
                                  </p:stCondLst>
                                  <p:childTnLst>
                                    <p:cmd type="call" cmd="playFrom(0.0)">
                                      <p:cBhvr>
                                        <p:cTn id="34" dur="22517" fill="hold"/>
                                        <p:tgtEl>
                                          <p:spTgt spid="14"/>
                                        </p:tgtEl>
                                      </p:cBhvr>
                                    </p:cmd>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9">
                                            <p:txEl>
                                              <p:pRg st="1" end="1"/>
                                            </p:txEl>
                                          </p:spTgt>
                                        </p:tgtEl>
                                        <p:attrNameLst>
                                          <p:attrName>style.visibility</p:attrName>
                                        </p:attrNameLst>
                                      </p:cBhvr>
                                      <p:to>
                                        <p:strVal val="visible"/>
                                      </p:to>
                                    </p:set>
                                    <p:anim calcmode="lin" valueType="num">
                                      <p:cBhvr>
                                        <p:cTn id="39" dur="25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41" dur="25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9">
                                            <p:txEl>
                                              <p:pRg st="1" end="1"/>
                                            </p:txEl>
                                          </p:spTgt>
                                        </p:tgtEl>
                                      </p:cBhvr>
                                    </p:animEffect>
                                  </p:childTnLst>
                                </p:cTn>
                              </p:par>
                              <p:par>
                                <p:cTn id="44" presetID="1" presetClass="mediacall" presetSubtype="0" fill="hold" nodeType="withEffect">
                                  <p:stCondLst>
                                    <p:cond delay="0"/>
                                  </p:stCondLst>
                                  <p:childTnLst>
                                    <p:cmd type="call" cmd="playFrom(0.0)">
                                      <p:cBhvr>
                                        <p:cTn id="45" dur="2037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0"/>
                </p:tgtEl>
              </p:cMediaNode>
            </p:audio>
            <p:audio>
              <p:cMediaNode vol="80000">
                <p:cTn id="47" fill="hold" display="0">
                  <p:stCondLst>
                    <p:cond delay="indefinite"/>
                  </p:stCondLst>
                  <p:endCondLst>
                    <p:cond evt="onStopAudio" delay="0">
                      <p:tgtEl>
                        <p:sldTgt/>
                      </p:tgtEl>
                    </p:cond>
                  </p:endCondLst>
                </p:cTn>
                <p:tgtEl>
                  <p:spTgt spid="12"/>
                </p:tgtEl>
              </p:cMediaNode>
            </p:audio>
            <p:audio>
              <p:cMediaNode vol="80000">
                <p:cTn id="48" fill="hold" display="0">
                  <p:stCondLst>
                    <p:cond delay="indefinite"/>
                  </p:stCondLst>
                  <p:endCondLst>
                    <p:cond evt="onStopAudio" delay="0">
                      <p:tgtEl>
                        <p:sldTgt/>
                      </p:tgtEl>
                    </p:cond>
                  </p:endCondLst>
                </p:cTn>
                <p:tgtEl>
                  <p:spTgt spid="14"/>
                </p:tgtEl>
              </p:cMediaNode>
            </p:audio>
            <p:audio>
              <p:cMediaNode vol="80000">
                <p:cTn id="49" fill="hold" display="0">
                  <p:stCondLst>
                    <p:cond delay="indefinite"/>
                  </p:stCondLst>
                  <p:endCondLst>
                    <p:cond evt="onStopAudio" delay="0">
                      <p:tgtEl>
                        <p:sldTgt/>
                      </p:tgtEl>
                    </p:cond>
                  </p:endCondLst>
                </p:cTn>
                <p:tgtEl>
                  <p:spTgt spid="16"/>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7776C4FA-5C32-A5BC-6EA5-2FE2DCB77F80}"/>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sp>
        <p:nvSpPr>
          <p:cNvPr id="5" name="Rectangle 4">
            <a:extLst>
              <a:ext uri="{FF2B5EF4-FFF2-40B4-BE49-F238E27FC236}">
                <a16:creationId xmlns:a16="http://schemas.microsoft.com/office/drawing/2014/main" id="{0FD375AB-D259-4443-7FAE-CF5E63E9E8DF}"/>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1" name="ZoneTexte 10">
            <a:extLst>
              <a:ext uri="{FF2B5EF4-FFF2-40B4-BE49-F238E27FC236}">
                <a16:creationId xmlns:a16="http://schemas.microsoft.com/office/drawing/2014/main" id="{D3827904-82F0-2606-4338-B05C9A72A5DC}"/>
              </a:ext>
            </a:extLst>
          </p:cNvPr>
          <p:cNvSpPr txBox="1"/>
          <p:nvPr/>
        </p:nvSpPr>
        <p:spPr>
          <a:xfrm>
            <a:off x="1615610" y="2664214"/>
            <a:ext cx="8960777" cy="3724096"/>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إن التوجه نحو المقاولاتية الدولية أصبح ضروريا على المقاول، وذلك من اجل تنمية قدرات مؤسسته والرقي بها نحو العالمية، وهذا حتى في ظل الصعاب والتحديات التي قد توجهه إلا انه مطالب بالتكيف والوقوف في هذه العراقيل. وهذا بحكم طبيعة العمل </a:t>
            </a:r>
            <a:r>
              <a:rPr lang="ar-DZ" sz="32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a:t>
            </a: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 الذي يتضمن المغامرة والمخاطرة. </a:t>
            </a:r>
          </a:p>
        </p:txBody>
      </p:sp>
      <p:sp>
        <p:nvSpPr>
          <p:cNvPr id="13" name="ZoneTexte 12">
            <a:extLst>
              <a:ext uri="{FF2B5EF4-FFF2-40B4-BE49-F238E27FC236}">
                <a16:creationId xmlns:a16="http://schemas.microsoft.com/office/drawing/2014/main" id="{168CDC93-6843-3D13-7231-662FAC5E08E7}"/>
              </a:ext>
            </a:extLst>
          </p:cNvPr>
          <p:cNvSpPr txBox="1"/>
          <p:nvPr/>
        </p:nvSpPr>
        <p:spPr>
          <a:xfrm>
            <a:off x="6227180" y="1693270"/>
            <a:ext cx="530924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تحديات المقاولاتية الدولية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id="{AF5685DF-8BBF-1C17-3AEF-1649AD01359F}"/>
              </a:ext>
            </a:extLst>
          </p:cNvPr>
          <p:cNvSpPr txBox="1"/>
          <p:nvPr/>
        </p:nvSpPr>
        <p:spPr>
          <a:xfrm>
            <a:off x="9440281" y="-4480603"/>
            <a:ext cx="18418439" cy="1569660"/>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ثالثا: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pic>
        <p:nvPicPr>
          <p:cNvPr id="9" name="Image 8">
            <a:extLst>
              <a:ext uri="{FF2B5EF4-FFF2-40B4-BE49-F238E27FC236}">
                <a16:creationId xmlns:a16="http://schemas.microsoft.com/office/drawing/2014/main" id="{6ED15D6E-FE26-3ECB-0CE8-7636EF3C4F80}"/>
              </a:ext>
            </a:extLst>
          </p:cNvPr>
          <p:cNvPicPr>
            <a:picLocks noChangeAspect="1"/>
          </p:cNvPicPr>
          <p:nvPr/>
        </p:nvPicPr>
        <p:blipFill>
          <a:blip r:embed="rId4">
            <a:extLst>
              <a:ext uri="{28A0092B-C50C-407E-A947-70E740481C1C}">
                <a14:useLocalDpi xmlns:a14="http://schemas.microsoft.com/office/drawing/2010/main" val="0"/>
              </a:ext>
            </a:extLst>
          </a:blip>
          <a:srcRect t="25004" b="25004"/>
          <a:stretch/>
        </p:blipFill>
        <p:spPr>
          <a:xfrm>
            <a:off x="-6368423" y="-6533662"/>
            <a:ext cx="5697863" cy="5063997"/>
          </a:xfrm>
          <a:prstGeom prst="rect">
            <a:avLst/>
          </a:prstGeom>
          <a:effectLst>
            <a:outerShdw blurRad="88900" dist="38100" dir="5400000" sx="102000" sy="102000" algn="t" rotWithShape="0">
              <a:prstClr val="black">
                <a:alpha val="26000"/>
              </a:prstClr>
            </a:outerShdw>
          </a:effectLst>
        </p:spPr>
      </p:pic>
      <p:pic>
        <p:nvPicPr>
          <p:cNvPr id="3" name="ElevenLabs_2024-07-10T00_16_44_Sarah_pre_s50_sb75_se0_b_m2">
            <a:hlinkClick r:id="" action="ppaction://media"/>
            <a:extLst>
              <a:ext uri="{FF2B5EF4-FFF2-40B4-BE49-F238E27FC236}">
                <a16:creationId xmlns:a16="http://schemas.microsoft.com/office/drawing/2014/main" id="{45C6BD42-0BBA-F7AE-B743-1FB63A1F4A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48605" y="-1996743"/>
            <a:ext cx="487363" cy="487363"/>
          </a:xfrm>
          <a:prstGeom prst="rect">
            <a:avLst/>
          </a:prstGeom>
        </p:spPr>
      </p:pic>
    </p:spTree>
    <p:extLst>
      <p:ext uri="{BB962C8B-B14F-4D97-AF65-F5344CB8AC3E}">
        <p14:creationId xmlns:p14="http://schemas.microsoft.com/office/powerpoint/2010/main" val="836815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1"/>
                                        </p:tgtEl>
                                        <p:attrNameLst>
                                          <p:attrName>ppt_y</p:attrName>
                                        </p:attrNameLst>
                                      </p:cBhvr>
                                      <p:tavLst>
                                        <p:tav tm="0">
                                          <p:val>
                                            <p:strVal val="#ppt_y"/>
                                          </p:val>
                                        </p:tav>
                                        <p:tav tm="100000">
                                          <p:val>
                                            <p:strVal val="#ppt_y"/>
                                          </p:val>
                                        </p:tav>
                                      </p:tavLst>
                                    </p:anim>
                                    <p:anim calcmode="lin" valueType="num">
                                      <p:cBhvr>
                                        <p:cTn id="9"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1"/>
                                        </p:tgtEl>
                                      </p:cBhvr>
                                    </p:animEffect>
                                  </p:childTnLst>
                                </p:cTn>
                              </p:par>
                              <p:par>
                                <p:cTn id="12" presetID="1" presetClass="mediacall" presetSubtype="0" fill="hold" nodeType="withEffect">
                                  <p:stCondLst>
                                    <p:cond delay="0"/>
                                  </p:stCondLst>
                                  <p:childTnLst>
                                    <p:cmd type="call" cmd="playFrom(0.0)">
                                      <p:cBhvr>
                                        <p:cTn id="13" dur="237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014916"/>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1026" name="ZoneTexte 1025">
            <a:extLst>
              <a:ext uri="{FF2B5EF4-FFF2-40B4-BE49-F238E27FC236}">
                <a16:creationId xmlns:a16="http://schemas.microsoft.com/office/drawing/2014/main" id="{081B97DE-A40F-AA31-7AD3-676B92E62DC3}"/>
              </a:ext>
            </a:extLst>
          </p:cNvPr>
          <p:cNvSpPr txBox="1"/>
          <p:nvPr/>
        </p:nvSpPr>
        <p:spPr>
          <a:xfrm>
            <a:off x="-7201867" y="1014916"/>
            <a:ext cx="6495739" cy="769441"/>
          </a:xfrm>
          <a:prstGeom prst="rect">
            <a:avLst/>
          </a:prstGeom>
          <a:noFill/>
        </p:spPr>
        <p:txBody>
          <a:bodyPr wrap="square">
            <a:spAutoFit/>
          </a:bodyPr>
          <a:lstStyle/>
          <a:p>
            <a:pPr algn="just" rtl="1"/>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ثلاث صور يمكن من خلالها التعمق أكثر في فهم المقاولاتية، ومن بين هذه الصور نجد:</a:t>
            </a: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6813943" y="1055918"/>
            <a:ext cx="465672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أهم الصور في مجال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id="{F397ED09-36AC-768B-A5B5-B3BC793706B1}"/>
              </a:ext>
            </a:extLst>
          </p:cNvPr>
          <p:cNvSpPr txBox="1"/>
          <p:nvPr/>
        </p:nvSpPr>
        <p:spPr>
          <a:xfrm>
            <a:off x="12659427" y="7438140"/>
            <a:ext cx="3395856" cy="3893374"/>
          </a:xfrm>
          <a:prstGeom prst="rect">
            <a:avLst/>
          </a:prstGeom>
          <a:noFill/>
        </p:spPr>
        <p:txBody>
          <a:bodyPr wrap="square">
            <a:spAutoFit/>
          </a:bodyPr>
          <a:lstStyle/>
          <a:p>
            <a:pPr algn="ctr" rtl="1"/>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يرى كل من</a:t>
            </a:r>
            <a:r>
              <a:rPr lang="fr-FR" sz="19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shane</a:t>
            </a:r>
            <a:r>
              <a:rPr lang="fr-FR"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et </a:t>
            </a:r>
            <a:r>
              <a:rPr lang="fr-FR" sz="19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venkatarman</a:t>
            </a:r>
            <a:r>
              <a:rPr lang="fr-FR"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اللذان يعرفان المقاولاتية على أنها مجموعة من التطورات لاكتشاف فرص لإنشاء سلع وخدمات مستقبلية يتم اكتشافها،</a:t>
            </a:r>
            <a:r>
              <a:rPr lang="fr-FR"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تقييمها واستغلالها. وكذلك يمكن أن نبين أن الفرصة في أنها معلومة جديدة يمكن استغلالها من طرف أشخاص يمتلكون شخصيتين: الأولى هي امتلاكهم معارف داخلية مكملة لهذه المعلومة والتي تسمع لهم باستغلالها، والثانية أنهم يمتلكون بعض المميزات الخاصة من أجل تقييمها. </a:t>
            </a:r>
          </a:p>
        </p:txBody>
      </p:sp>
      <p:sp>
        <p:nvSpPr>
          <p:cNvPr id="3" name="Étiquette 2">
            <a:extLst>
              <a:ext uri="{FF2B5EF4-FFF2-40B4-BE49-F238E27FC236}">
                <a16:creationId xmlns:a16="http://schemas.microsoft.com/office/drawing/2014/main" id="{77738F41-083A-5752-2C6A-66097D9CD2AE}"/>
              </a:ext>
            </a:extLst>
          </p:cNvPr>
          <p:cNvSpPr/>
          <p:nvPr/>
        </p:nvSpPr>
        <p:spPr>
          <a:xfrm>
            <a:off x="13090836" y="1845391"/>
            <a:ext cx="3395856" cy="833119"/>
          </a:xfrm>
          <a:prstGeom prst="plaque">
            <a:avLst/>
          </a:prstGeom>
          <a:solidFill>
            <a:schemeClr val="accent4">
              <a:lumMod val="40000"/>
              <a:lumOff val="60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dirty="0">
                <a:ln w="19050">
                  <a:noFill/>
                </a:ln>
                <a:solidFill>
                  <a:schemeClr val="accent2">
                    <a:lumMod val="50000"/>
                  </a:schemeClr>
                </a:solidFill>
                <a:latin typeface="AlHurraTxtBold" panose="00000400000000000000" pitchFamily="2" charset="-78"/>
                <a:cs typeface="AlHurraTxtBold" panose="00000400000000000000" pitchFamily="2" charset="-78"/>
              </a:rPr>
              <a:t>المقاولاتية كفرصة للأعمال</a:t>
            </a:r>
            <a:endParaRPr lang="fr-FR" sz="1100" dirty="0">
              <a:ln w="19050">
                <a:noFill/>
              </a:ln>
              <a:solidFill>
                <a:schemeClr val="accent2">
                  <a:lumMod val="50000"/>
                </a:schemeClr>
              </a:solidFill>
            </a:endParaRPr>
          </a:p>
        </p:txBody>
      </p:sp>
      <p:sp>
        <p:nvSpPr>
          <p:cNvPr id="4" name="ZoneTexte 3">
            <a:extLst>
              <a:ext uri="{FF2B5EF4-FFF2-40B4-BE49-F238E27FC236}">
                <a16:creationId xmlns:a16="http://schemas.microsoft.com/office/drawing/2014/main" id="{35731E89-DE80-3CAB-EFA3-826FF1F043AF}"/>
              </a:ext>
            </a:extLst>
          </p:cNvPr>
          <p:cNvSpPr txBox="1"/>
          <p:nvPr/>
        </p:nvSpPr>
        <p:spPr>
          <a:xfrm>
            <a:off x="4398071" y="7496755"/>
            <a:ext cx="3395856" cy="4093428"/>
          </a:xfrm>
          <a:prstGeom prst="rect">
            <a:avLst/>
          </a:prstGeom>
          <a:noFill/>
        </p:spPr>
        <p:txBody>
          <a:bodyPr wrap="square">
            <a:spAutoFit/>
          </a:bodyPr>
          <a:lstStyle/>
          <a:p>
            <a:pPr algn="ctr" rtl="1"/>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من خلال هذه المقاربة تعرف المقاولاتية على أنها مجموعة المراحل التي تقود لإنشاء منظمة، معناه النشاطات التي يقوم من خلالها المقاول  بتعبئة واستغلال الموارد (موارد، معلوماتية، بشرية.....) من أجل تحويل الفرصة إلى مشروع منظم </a:t>
            </a:r>
            <a:r>
              <a:rPr lang="ar-DZ" sz="2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ومهيكل</a:t>
            </a:r>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endParaRPr lang="fr-FR"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a:p>
            <a:pPr algn="ctr" rtl="1"/>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وبالتالي فالمقاول هو رجل استراتيجي قادر على إعداد رؤية </a:t>
            </a:r>
          </a:p>
          <a:p>
            <a:pPr algn="ctr" rtl="1"/>
            <a:r>
              <a:rPr lang="ar-DZ" sz="2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مقاولاتية</a:t>
            </a:r>
            <a:r>
              <a:rPr lang="fr-FR" sz="2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filian</a:t>
            </a:r>
            <a:r>
              <a:rPr lang="fr-FR"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1997 </a:t>
            </a:r>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وقيادي قادر على قيادة التغيير الناتج عن النشاطات المقاولاتية.</a:t>
            </a:r>
          </a:p>
        </p:txBody>
      </p:sp>
      <p:sp>
        <p:nvSpPr>
          <p:cNvPr id="5" name="Étiquette 4">
            <a:extLst>
              <a:ext uri="{FF2B5EF4-FFF2-40B4-BE49-F238E27FC236}">
                <a16:creationId xmlns:a16="http://schemas.microsoft.com/office/drawing/2014/main" id="{6386286D-82F9-F7F7-1A3E-4D9102562C81}"/>
              </a:ext>
            </a:extLst>
          </p:cNvPr>
          <p:cNvSpPr/>
          <p:nvPr/>
        </p:nvSpPr>
        <p:spPr>
          <a:xfrm>
            <a:off x="4398071" y="-1873361"/>
            <a:ext cx="3395856" cy="833119"/>
          </a:xfrm>
          <a:prstGeom prst="plaque">
            <a:avLst/>
          </a:prstGeom>
          <a:solidFill>
            <a:schemeClr val="accent4">
              <a:lumMod val="40000"/>
              <a:lumOff val="60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dirty="0">
                <a:ln w="19050">
                  <a:noFill/>
                </a:ln>
                <a:solidFill>
                  <a:schemeClr val="accent2">
                    <a:lumMod val="50000"/>
                  </a:schemeClr>
                </a:solidFill>
                <a:latin typeface="AlHurraTxtBold" panose="00000400000000000000" pitchFamily="2" charset="-78"/>
                <a:cs typeface="AlHurraTxtBold" panose="00000400000000000000" pitchFamily="2" charset="-78"/>
              </a:rPr>
              <a:t>المقاولاتية كظاهرة تنظيمية</a:t>
            </a:r>
            <a:endParaRPr lang="fr-FR" sz="1100" dirty="0">
              <a:ln w="19050">
                <a:noFill/>
              </a:ln>
              <a:solidFill>
                <a:schemeClr val="accent2">
                  <a:lumMod val="50000"/>
                </a:schemeClr>
              </a:solidFill>
            </a:endParaRPr>
          </a:p>
        </p:txBody>
      </p:sp>
      <p:sp>
        <p:nvSpPr>
          <p:cNvPr id="9" name="ZoneTexte 8">
            <a:extLst>
              <a:ext uri="{FF2B5EF4-FFF2-40B4-BE49-F238E27FC236}">
                <a16:creationId xmlns:a16="http://schemas.microsoft.com/office/drawing/2014/main" id="{9E62F5BD-A6AF-2E97-5062-09B3D46C896A}"/>
              </a:ext>
            </a:extLst>
          </p:cNvPr>
          <p:cNvSpPr txBox="1"/>
          <p:nvPr/>
        </p:nvSpPr>
        <p:spPr>
          <a:xfrm>
            <a:off x="-3305969" y="7541480"/>
            <a:ext cx="3395856" cy="3016210"/>
          </a:xfrm>
          <a:prstGeom prst="rect">
            <a:avLst/>
          </a:prstGeom>
          <a:noFill/>
        </p:spPr>
        <p:txBody>
          <a:bodyPr wrap="square">
            <a:spAutoFit/>
          </a:bodyPr>
          <a:lstStyle/>
          <a:p>
            <a:pPr algn="ctr" rtl="1"/>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حسب هذا الاتجاه تتمحور المقاولاتية حول دراسة العلاقة بين الفرد والقيمة والتي أنشئها (</a:t>
            </a:r>
            <a:r>
              <a:rPr lang="fr-FR" sz="19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Bruyat</a:t>
            </a:r>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حيث يعتبر أن الفرد هو العنصر الرئيسي في الثنائية إذ يقوم بتحديد طرق الإنتاج وكل التفاصيل المتعلقة بالقيمة المقدمة، وبالتالي فالمقاول هو الشخص أو المجموعة في صدد خلق قيمة كإنشاء مؤسسة جديدة مثلا، والذي بدونه لم يكن لهذه القيمة أن تقدم. </a:t>
            </a:r>
          </a:p>
        </p:txBody>
      </p:sp>
      <p:sp>
        <p:nvSpPr>
          <p:cNvPr id="10" name="Étiquette 9">
            <a:extLst>
              <a:ext uri="{FF2B5EF4-FFF2-40B4-BE49-F238E27FC236}">
                <a16:creationId xmlns:a16="http://schemas.microsoft.com/office/drawing/2014/main" id="{6FB9E9CE-5C07-B553-EB12-67DD53E1A81A}"/>
              </a:ext>
            </a:extLst>
          </p:cNvPr>
          <p:cNvSpPr/>
          <p:nvPr/>
        </p:nvSpPr>
        <p:spPr>
          <a:xfrm>
            <a:off x="-4354461" y="1845390"/>
            <a:ext cx="3395856" cy="833119"/>
          </a:xfrm>
          <a:prstGeom prst="plaque">
            <a:avLst/>
          </a:prstGeom>
          <a:solidFill>
            <a:schemeClr val="accent4">
              <a:lumMod val="40000"/>
              <a:lumOff val="60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dirty="0">
                <a:ln w="19050">
                  <a:noFill/>
                </a:ln>
                <a:solidFill>
                  <a:schemeClr val="accent2">
                    <a:lumMod val="50000"/>
                  </a:schemeClr>
                </a:solidFill>
                <a:latin typeface="AlHurraTxtBold" panose="00000400000000000000" pitchFamily="2" charset="-78"/>
                <a:cs typeface="AlHurraTxtBold" panose="00000400000000000000" pitchFamily="2" charset="-78"/>
              </a:rPr>
              <a:t>الازدواجية بين الفرد والقيمة</a:t>
            </a:r>
            <a:endParaRPr lang="fr-FR" sz="1100" dirty="0">
              <a:ln w="19050">
                <a:noFill/>
              </a:ln>
              <a:solidFill>
                <a:schemeClr val="accent2">
                  <a:lumMod val="50000"/>
                </a:schemeClr>
              </a:solidFill>
            </a:endParaRPr>
          </a:p>
        </p:txBody>
      </p:sp>
      <p:sp>
        <p:nvSpPr>
          <p:cNvPr id="11" name="ZoneTexte 10">
            <a:extLst>
              <a:ext uri="{FF2B5EF4-FFF2-40B4-BE49-F238E27FC236}">
                <a16:creationId xmlns:a16="http://schemas.microsoft.com/office/drawing/2014/main" id="{34DC66E8-B1EE-77F1-6F91-3CFD85B75442}"/>
              </a:ext>
            </a:extLst>
          </p:cNvPr>
          <p:cNvSpPr txBox="1"/>
          <p:nvPr/>
        </p:nvSpPr>
        <p:spPr>
          <a:xfrm>
            <a:off x="405847" y="2349630"/>
            <a:ext cx="11380303" cy="4401205"/>
          </a:xfrm>
          <a:prstGeom prst="rect">
            <a:avLst/>
          </a:prstGeom>
          <a:noFill/>
        </p:spPr>
        <p:txBody>
          <a:bodyPr wrap="square">
            <a:spAutoFit/>
          </a:bodyPr>
          <a:lstStyle/>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أما المنظور الثاني فهو يعتبر أن خلق قيمة من خلال المؤسسة التي أنشأها هذا الفرد، تؤدي إلى جعل هذا الأخير مرتبطا بالمشروع الذي أنشأه إلى درجة أنه معرفا به، وهذا راجع لإنشائه لمؤسسة أو الابتكارات المقدمة، مما يجعله مقيدا بهذا المشروع. </a:t>
            </a:r>
          </a:p>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أما عن القيمة المقدمة فهي تتمثل في مجموع النتائج التقنية، المالية والشخصية التي تقدمها المنظمة والتي تولد رضا المقاول والأطراف الفاعلة أو المهتمة. </a:t>
            </a:r>
            <a:endParaRPr lang="fr-FR" sz="4000" dirty="0">
              <a:solidFill>
                <a:srgbClr val="002060"/>
              </a:solidFill>
              <a:latin typeface="Aljazeera" panose="02000000000000000000" pitchFamily="2" charset="-78"/>
              <a:cs typeface="Aljazeera" panose="02000000000000000000" pitchFamily="2" charset="-78"/>
            </a:endParaRPr>
          </a:p>
        </p:txBody>
      </p:sp>
      <p:pic>
        <p:nvPicPr>
          <p:cNvPr id="12" name="ElevenLabs_2024-07-08T00_14_30_Sarah_pre_s50_sb100_se0_b_m2">
            <a:hlinkClick r:id="" action="ppaction://media"/>
            <a:extLst>
              <a:ext uri="{FF2B5EF4-FFF2-40B4-BE49-F238E27FC236}">
                <a16:creationId xmlns:a16="http://schemas.microsoft.com/office/drawing/2014/main" id="{35C79A97-BFD6-CB97-BC14-4F0741E881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95404" y="3692129"/>
            <a:ext cx="487363" cy="487363"/>
          </a:xfrm>
          <a:prstGeom prst="rect">
            <a:avLst/>
          </a:prstGeom>
        </p:spPr>
      </p:pic>
    </p:spTree>
    <p:extLst>
      <p:ext uri="{BB962C8B-B14F-4D97-AF65-F5344CB8AC3E}">
        <p14:creationId xmlns:p14="http://schemas.microsoft.com/office/powerpoint/2010/main" val="3408824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id="{B091AD60-6B63-524C-F424-B818C67432E1}"/>
              </a:ext>
            </a:extLst>
          </p:cNvPr>
          <p:cNvSpPr txBox="1"/>
          <p:nvPr/>
        </p:nvSpPr>
        <p:spPr>
          <a:xfrm>
            <a:off x="174361" y="1868512"/>
            <a:ext cx="6751513" cy="4524315"/>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ثالثا: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pic>
        <p:nvPicPr>
          <p:cNvPr id="7" name="Image 6">
            <a:extLst>
              <a:ext uri="{FF2B5EF4-FFF2-40B4-BE49-F238E27FC236}">
                <a16:creationId xmlns:a16="http://schemas.microsoft.com/office/drawing/2014/main" id="{61BB70BE-88DD-7063-05EA-D57398CBF3FC}"/>
              </a:ext>
            </a:extLst>
          </p:cNvPr>
          <p:cNvPicPr>
            <a:picLocks noChangeAspect="1"/>
          </p:cNvPicPr>
          <p:nvPr/>
        </p:nvPicPr>
        <p:blipFill>
          <a:blip r:embed="rId4">
            <a:extLst>
              <a:ext uri="{28A0092B-C50C-407E-A947-70E740481C1C}">
                <a14:useLocalDpi xmlns:a14="http://schemas.microsoft.com/office/drawing/2010/main" val="0"/>
              </a:ext>
            </a:extLst>
          </a:blip>
          <a:srcRect t="25004" b="25004"/>
          <a:stretch/>
        </p:blipFill>
        <p:spPr>
          <a:xfrm>
            <a:off x="6494137" y="1787378"/>
            <a:ext cx="5697863" cy="5063997"/>
          </a:xfrm>
          <a:prstGeom prst="rect">
            <a:avLst/>
          </a:prstGeom>
          <a:effectLst>
            <a:outerShdw blurRad="88900" dist="38100" dir="5400000" sx="102000" sy="102000" algn="t" rotWithShape="0">
              <a:prstClr val="black">
                <a:alpha val="26000"/>
              </a:prstClr>
            </a:outerShdw>
          </a:effectLst>
        </p:spPr>
      </p:pic>
      <p:sp>
        <p:nvSpPr>
          <p:cNvPr id="9" name="ZoneTexte 8">
            <a:extLst>
              <a:ext uri="{FF2B5EF4-FFF2-40B4-BE49-F238E27FC236}">
                <a16:creationId xmlns:a16="http://schemas.microsoft.com/office/drawing/2014/main" id="{DCCF5FAA-C841-9582-CC5E-7846E847393F}"/>
              </a:ext>
            </a:extLst>
          </p:cNvPr>
          <p:cNvSpPr txBox="1"/>
          <p:nvPr/>
        </p:nvSpPr>
        <p:spPr>
          <a:xfrm>
            <a:off x="-2696308" y="7131676"/>
            <a:ext cx="1410734" cy="21357770"/>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sp>
        <p:nvSpPr>
          <p:cNvPr id="4" name="ZoneTexte 3">
            <a:extLst>
              <a:ext uri="{FF2B5EF4-FFF2-40B4-BE49-F238E27FC236}">
                <a16:creationId xmlns:a16="http://schemas.microsoft.com/office/drawing/2014/main" id="{1CC095BE-E523-BC11-672A-3EDCD6854E83}"/>
              </a:ext>
            </a:extLst>
          </p:cNvPr>
          <p:cNvSpPr txBox="1"/>
          <p:nvPr/>
        </p:nvSpPr>
        <p:spPr>
          <a:xfrm>
            <a:off x="9662160" y="8516670"/>
            <a:ext cx="3335664" cy="10693312"/>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العولمة من الأساليب الحديثة التي تعمل على تجميع العالم في قرية واحدة، وتهدف إلى تحقيق الحرية الاقتصادية والوصول إلى التكامل بين الدول. والمقاولة ليست بمنأى عن هذه الأحداث بل هي مطالبة بالتوجه والاندماج في هذا العالم الجديد قصد الاستفادة من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إيجابياته</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p>
        </p:txBody>
      </p:sp>
      <p:sp>
        <p:nvSpPr>
          <p:cNvPr id="5" name="ZoneTexte 4">
            <a:extLst>
              <a:ext uri="{FF2B5EF4-FFF2-40B4-BE49-F238E27FC236}">
                <a16:creationId xmlns:a16="http://schemas.microsoft.com/office/drawing/2014/main" id="{376D91F3-7B31-C70A-E1F7-A5C5248E4B76}"/>
              </a:ext>
            </a:extLst>
          </p:cNvPr>
          <p:cNvSpPr txBox="1"/>
          <p:nvPr/>
        </p:nvSpPr>
        <p:spPr>
          <a:xfrm>
            <a:off x="1615610" y="-4523750"/>
            <a:ext cx="8960777" cy="3724096"/>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إن التوجه نحو المقاولاتية الدولية أصبح ضروريا على المقاول، وذلك من اجل تنمية قدرات مؤسسته والرقي بها نحو العالمية، وهذا حتى في ظل الصعاب والتحديات التي قد توجهه إلا انه مطالب بالتكيف والوقوف في هذه العراقيل. وهذا بحكم طبيعة العمل </a:t>
            </a:r>
            <a:r>
              <a:rPr lang="ar-DZ" sz="32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a:t>
            </a: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 الذي يتضمن المغامرة والمخاطرة. </a:t>
            </a:r>
          </a:p>
        </p:txBody>
      </p:sp>
      <p:pic>
        <p:nvPicPr>
          <p:cNvPr id="3" name="ElevenLabs_2024-07-10T00_18_21_Sarah_pre_s50_sb75_se0_b_m2">
            <a:hlinkClick r:id="" action="ppaction://media"/>
            <a:extLst>
              <a:ext uri="{FF2B5EF4-FFF2-40B4-BE49-F238E27FC236}">
                <a16:creationId xmlns:a16="http://schemas.microsoft.com/office/drawing/2014/main" id="{8FA6EB9F-9B26-4751-524A-98BD7B9862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361" y="-1441620"/>
            <a:ext cx="487363" cy="487363"/>
          </a:xfrm>
          <a:prstGeom prst="rect">
            <a:avLst/>
          </a:prstGeom>
        </p:spPr>
      </p:pic>
    </p:spTree>
    <p:extLst>
      <p:ext uri="{BB962C8B-B14F-4D97-AF65-F5344CB8AC3E}">
        <p14:creationId xmlns:p14="http://schemas.microsoft.com/office/powerpoint/2010/main" val="1192812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5958C9DB-2A06-6FC7-FF83-FE61C1FE0168}"/>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5" name="ZoneTexte 4">
            <a:extLst>
              <a:ext uri="{FF2B5EF4-FFF2-40B4-BE49-F238E27FC236}">
                <a16:creationId xmlns:a16="http://schemas.microsoft.com/office/drawing/2014/main" id="{6C8CCC11-954E-67BE-6C91-30A304046E99}"/>
              </a:ext>
            </a:extLst>
          </p:cNvPr>
          <p:cNvSpPr txBox="1"/>
          <p:nvPr/>
        </p:nvSpPr>
        <p:spPr>
          <a:xfrm>
            <a:off x="152400" y="1506270"/>
            <a:ext cx="6536063" cy="5361083"/>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العولمة من الأساليب الحديثة التي تعمل على تجميع العالم في قرية واحدة، وتهدف إلى تحقيق الحرية الاقتصادية والوصول إلى التكامل بين الدول. والمقاولة ليست بمنأى عن هذه الأحداث بل هي مطالبة بالتوجه والاندماج في هذا العالم الجديد قصد الاستفادة من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إيجابياته</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p>
        </p:txBody>
      </p:sp>
      <p:pic>
        <p:nvPicPr>
          <p:cNvPr id="7" name="Image 6">
            <a:extLst>
              <a:ext uri="{FF2B5EF4-FFF2-40B4-BE49-F238E27FC236}">
                <a16:creationId xmlns:a16="http://schemas.microsoft.com/office/drawing/2014/main" id="{424255FC-5225-B015-F1BF-2A459DD4B79C}"/>
              </a:ext>
            </a:extLst>
          </p:cNvPr>
          <p:cNvPicPr>
            <a:picLocks noChangeAspect="1"/>
          </p:cNvPicPr>
          <p:nvPr/>
        </p:nvPicPr>
        <p:blipFill>
          <a:blip r:embed="rId4">
            <a:extLst>
              <a:ext uri="{28A0092B-C50C-407E-A947-70E740481C1C}">
                <a14:useLocalDpi xmlns:a14="http://schemas.microsoft.com/office/drawing/2010/main" val="0"/>
              </a:ext>
            </a:extLst>
          </a:blip>
          <a:srcRect t="25004" b="25004"/>
          <a:stretch/>
        </p:blipFill>
        <p:spPr>
          <a:xfrm>
            <a:off x="6494137" y="1787378"/>
            <a:ext cx="5697863" cy="5063997"/>
          </a:xfrm>
          <a:prstGeom prst="rect">
            <a:avLst/>
          </a:prstGeom>
          <a:effectLst>
            <a:outerShdw blurRad="88900" dist="38100" dir="5400000" sx="102000" sy="102000" algn="t" rotWithShape="0">
              <a:prstClr val="black">
                <a:alpha val="26000"/>
              </a:prstClr>
            </a:outerShdw>
          </a:effectLst>
        </p:spPr>
      </p:pic>
      <p:pic>
        <p:nvPicPr>
          <p:cNvPr id="3" name="ElevenLabs_2024-07-10T00_18_45_Sarah_pre_s50_sb75_se0_b_m2">
            <a:hlinkClick r:id="" action="ppaction://media"/>
            <a:extLst>
              <a:ext uri="{FF2B5EF4-FFF2-40B4-BE49-F238E27FC236}">
                <a16:creationId xmlns:a16="http://schemas.microsoft.com/office/drawing/2014/main" id="{5E78A6B6-2CA2-840E-4327-4A1764DA3F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2317" y="-1577781"/>
            <a:ext cx="487363" cy="487363"/>
          </a:xfrm>
          <a:prstGeom prst="rect">
            <a:avLst/>
          </a:prstGeom>
        </p:spPr>
      </p:pic>
    </p:spTree>
    <p:extLst>
      <p:ext uri="{BB962C8B-B14F-4D97-AF65-F5344CB8AC3E}">
        <p14:creationId xmlns:p14="http://schemas.microsoft.com/office/powerpoint/2010/main" val="1458713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5958C9DB-2A06-6FC7-FF83-FE61C1FE0168}"/>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5" name="ZoneTexte 4">
            <a:extLst>
              <a:ext uri="{FF2B5EF4-FFF2-40B4-BE49-F238E27FC236}">
                <a16:creationId xmlns:a16="http://schemas.microsoft.com/office/drawing/2014/main" id="{6C8CCC11-954E-67BE-6C91-30A304046E99}"/>
              </a:ext>
            </a:extLst>
          </p:cNvPr>
          <p:cNvSpPr txBox="1"/>
          <p:nvPr/>
        </p:nvSpPr>
        <p:spPr>
          <a:xfrm>
            <a:off x="12192000" y="-5354458"/>
            <a:ext cx="6536063" cy="5361083"/>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العولمة من الأساليب الحديثة التي تعمل على تجميع العالم في قرية واحدة، وتهدف إلى تحقيق الحرية الاقتصادية والوصول إلى التكامل بين الدول. والمقاولة ليست بمنأى عن هذه الأحداث بل هي مطالبة بالتوجه والاندماج في هذا العالم الجديد قصد الاستفادة من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إيجابياته</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p>
        </p:txBody>
      </p:sp>
      <p:sp>
        <p:nvSpPr>
          <p:cNvPr id="7" name="Rectangle 6">
            <a:extLst>
              <a:ext uri="{FF2B5EF4-FFF2-40B4-BE49-F238E27FC236}">
                <a16:creationId xmlns:a16="http://schemas.microsoft.com/office/drawing/2014/main" id="{00D5FC4E-4DE8-1AB4-1C47-98BFD6971630}"/>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2000" dirty="0">
                <a:latin typeface="Changa ExtraBold" pitchFamily="2" charset="-78"/>
                <a:cs typeface="Changa ExtraBold" pitchFamily="2" charset="-78"/>
              </a:rPr>
              <a:t>01</a:t>
            </a:r>
            <a:endParaRPr lang="fr-FR" dirty="0">
              <a:latin typeface="Changa ExtraBold" pitchFamily="2" charset="-78"/>
              <a:cs typeface="Changa ExtraBold" pitchFamily="2" charset="-78"/>
            </a:endParaRPr>
          </a:p>
        </p:txBody>
      </p:sp>
      <p:sp>
        <p:nvSpPr>
          <p:cNvPr id="9" name="ZoneTexte 8">
            <a:extLst>
              <a:ext uri="{FF2B5EF4-FFF2-40B4-BE49-F238E27FC236}">
                <a16:creationId xmlns:a16="http://schemas.microsoft.com/office/drawing/2014/main" id="{CD5EFD20-32A5-8FE4-746A-42CC5E925A96}"/>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مفهوم العولمة</a:t>
            </a:r>
            <a:endParaRPr lang="fr-FR" sz="3200" dirty="0">
              <a:solidFill>
                <a:srgbClr val="00B050"/>
              </a:solidFill>
              <a:latin typeface="Aljazeera" panose="02000000000000000000" pitchFamily="2" charset="-78"/>
              <a:cs typeface="Aljazeera" panose="02000000000000000000" pitchFamily="2" charset="-78"/>
            </a:endParaRPr>
          </a:p>
        </p:txBody>
      </p:sp>
      <p:pic>
        <p:nvPicPr>
          <p:cNvPr id="10" name="Image 9">
            <a:extLst>
              <a:ext uri="{FF2B5EF4-FFF2-40B4-BE49-F238E27FC236}">
                <a16:creationId xmlns:a16="http://schemas.microsoft.com/office/drawing/2014/main" id="{69FAC960-2E8D-7136-C40B-A77043FD55AB}"/>
              </a:ext>
            </a:extLst>
          </p:cNvPr>
          <p:cNvPicPr>
            <a:picLocks noChangeAspect="1"/>
          </p:cNvPicPr>
          <p:nvPr/>
        </p:nvPicPr>
        <p:blipFill>
          <a:blip r:embed="rId10">
            <a:extLst>
              <a:ext uri="{28A0092B-C50C-407E-A947-70E740481C1C}">
                <a14:useLocalDpi xmlns:a14="http://schemas.microsoft.com/office/drawing/2010/main" val="0"/>
              </a:ext>
            </a:extLst>
          </a:blip>
          <a:srcRect t="25004" b="25004"/>
          <a:stretch/>
        </p:blipFill>
        <p:spPr>
          <a:xfrm>
            <a:off x="-6673223" y="-5354458"/>
            <a:ext cx="5697863" cy="5063997"/>
          </a:xfrm>
          <a:prstGeom prst="rect">
            <a:avLst/>
          </a:prstGeom>
          <a:effectLst>
            <a:outerShdw blurRad="88900" dist="38100" dir="5400000" sx="102000" sy="102000" algn="t" rotWithShape="0">
              <a:prstClr val="black">
                <a:alpha val="26000"/>
              </a:prstClr>
            </a:outerShdw>
          </a:effectLst>
        </p:spPr>
      </p:pic>
      <p:sp>
        <p:nvSpPr>
          <p:cNvPr id="11" name="ZoneTexte 10">
            <a:extLst>
              <a:ext uri="{FF2B5EF4-FFF2-40B4-BE49-F238E27FC236}">
                <a16:creationId xmlns:a16="http://schemas.microsoft.com/office/drawing/2014/main" id="{F7C7A411-4B64-A799-4615-06783129EB61}"/>
              </a:ext>
            </a:extLst>
          </p:cNvPr>
          <p:cNvSpPr txBox="1"/>
          <p:nvPr/>
        </p:nvSpPr>
        <p:spPr>
          <a:xfrm>
            <a:off x="6394248" y="2393904"/>
            <a:ext cx="5651743" cy="4247317"/>
          </a:xfrm>
          <a:prstGeom prst="rect">
            <a:avLst/>
          </a:prstGeom>
          <a:noFill/>
        </p:spPr>
        <p:txBody>
          <a:bodyPr wrap="square">
            <a:spAutoFit/>
          </a:bodyPr>
          <a:lstStyle/>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يختلف مفهوم العولمة باختلاف مؤيديها ومناهضيها، حيث يرى مؤيدوها بأنها خطوة حيوية نحو عالم أكثر استقرارا ونحو حياة أفضل للشعوب، فيما يرى مناهضوها على أنها تكريس لاستغلال الدول المتقدمة للدول النامية. </a:t>
            </a:r>
            <a:endParaRPr lang="fr-FR" sz="27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وعلى العموم تعرف بأنها مرحلة جديدة من مراحل الحداثة وتطورها، تتكاثف فيها العلاقات الاجتماعية على الصعيد العالمي، وحدوث تلاحم بين الداخل والخارج، وربط المحلي والعالمي بروابط اقتصادية وسياسية وثقافية وإنسانية. </a:t>
            </a:r>
          </a:p>
        </p:txBody>
      </p:sp>
      <p:sp>
        <p:nvSpPr>
          <p:cNvPr id="12" name="ZoneTexte 11">
            <a:extLst>
              <a:ext uri="{FF2B5EF4-FFF2-40B4-BE49-F238E27FC236}">
                <a16:creationId xmlns:a16="http://schemas.microsoft.com/office/drawing/2014/main" id="{519DFB7C-6144-3633-AACA-EF54B2C396B4}"/>
              </a:ext>
            </a:extLst>
          </p:cNvPr>
          <p:cNvSpPr txBox="1"/>
          <p:nvPr/>
        </p:nvSpPr>
        <p:spPr>
          <a:xfrm>
            <a:off x="146011" y="2398586"/>
            <a:ext cx="5651742" cy="3831818"/>
          </a:xfrm>
          <a:prstGeom prst="rect">
            <a:avLst/>
          </a:prstGeom>
          <a:noFill/>
        </p:spPr>
        <p:txBody>
          <a:bodyPr wrap="square">
            <a:spAutoFit/>
          </a:bodyPr>
          <a:lstStyle/>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وتعرف أيضا على أنها: اندماج أسواق العالم في حقول التجارة والاستثمارات المباشرة وانتقال الأموال والقوى العاملة والثقافات والتقانة ضمن إطار رأسمالية حرية الأسواق. </a:t>
            </a:r>
          </a:p>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ومن التعريفين السابقين نستنتج أن العولمة عبارة عن مجموعة من الأفكار ذات أبعاد اقتصادية وسياسية وثقافية واجتماعية وغيرها، تحاول تجميعها تحت مظلة واحدة تنشأ تحتها علاقات جديدة. </a:t>
            </a:r>
          </a:p>
        </p:txBody>
      </p:sp>
      <p:pic>
        <p:nvPicPr>
          <p:cNvPr id="3" name="ElevenLabs_2024-07-10T09_46_58_Sarah_pre_s50_sb75_se0_b_m2">
            <a:hlinkClick r:id="" action="ppaction://media"/>
            <a:extLst>
              <a:ext uri="{FF2B5EF4-FFF2-40B4-BE49-F238E27FC236}">
                <a16:creationId xmlns:a16="http://schemas.microsoft.com/office/drawing/2014/main" id="{B7FD98AD-0297-984C-DB8D-69110851A0F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7753" y="-811614"/>
            <a:ext cx="487363" cy="487363"/>
          </a:xfrm>
          <a:prstGeom prst="rect">
            <a:avLst/>
          </a:prstGeom>
        </p:spPr>
      </p:pic>
      <p:pic>
        <p:nvPicPr>
          <p:cNvPr id="8" name="ElevenLabs_2024-07-10T09_47_40_Sarah_pre_s50_sb75_se0_b_m2">
            <a:hlinkClick r:id="" action="ppaction://media"/>
            <a:extLst>
              <a:ext uri="{FF2B5EF4-FFF2-40B4-BE49-F238E27FC236}">
                <a16:creationId xmlns:a16="http://schemas.microsoft.com/office/drawing/2014/main" id="{F8307257-6708-41FC-FECF-1ED1A761B9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30678" y="-751827"/>
            <a:ext cx="487363" cy="487363"/>
          </a:xfrm>
          <a:prstGeom prst="rect">
            <a:avLst/>
          </a:prstGeom>
        </p:spPr>
      </p:pic>
      <p:pic>
        <p:nvPicPr>
          <p:cNvPr id="13" name="ElevenLabs_2024-07-10T09_48_35_Sarah_pre_s50_sb75_se0_b_m2">
            <a:hlinkClick r:id="" action="ppaction://media"/>
            <a:extLst>
              <a:ext uri="{FF2B5EF4-FFF2-40B4-BE49-F238E27FC236}">
                <a16:creationId xmlns:a16="http://schemas.microsoft.com/office/drawing/2014/main" id="{3DA6358D-F95A-0F8A-C653-CB850204F919}"/>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721664" y="-857960"/>
            <a:ext cx="487363" cy="487363"/>
          </a:xfrm>
          <a:prstGeom prst="rect">
            <a:avLst/>
          </a:prstGeom>
        </p:spPr>
      </p:pic>
      <p:pic>
        <p:nvPicPr>
          <p:cNvPr id="14" name="ElevenLabs_2024-07-10T09_49_42_Sarah_pre_s50_sb75_se0_b_m2">
            <a:hlinkClick r:id="" action="ppaction://media"/>
            <a:extLst>
              <a:ext uri="{FF2B5EF4-FFF2-40B4-BE49-F238E27FC236}">
                <a16:creationId xmlns:a16="http://schemas.microsoft.com/office/drawing/2014/main" id="{8352C2CF-536A-26DE-D7CD-C3B3A70BFF0B}"/>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694166" y="2588178"/>
            <a:ext cx="487363" cy="487363"/>
          </a:xfrm>
          <a:prstGeom prst="rect">
            <a:avLst/>
          </a:prstGeom>
        </p:spPr>
      </p:pic>
    </p:spTree>
    <p:extLst>
      <p:ext uri="{BB962C8B-B14F-4D97-AF65-F5344CB8AC3E}">
        <p14:creationId xmlns:p14="http://schemas.microsoft.com/office/powerpoint/2010/main" val="1923588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par>
                                <p:cTn id="14" presetID="1" presetClass="mediacall" presetSubtype="0" fill="hold" nodeType="withEffect">
                                  <p:stCondLst>
                                    <p:cond delay="0"/>
                                  </p:stCondLst>
                                  <p:childTnLst>
                                    <p:cmd type="call" cmd="playFrom(0.0)">
                                      <p:cBhvr>
                                        <p:cTn id="15" dur="1515" fill="hold"/>
                                        <p:tgtEl>
                                          <p:spTgt spid="3"/>
                                        </p:tgtEl>
                                      </p:cBhvr>
                                    </p:cmd>
                                  </p:childTnLst>
                                </p:cTn>
                              </p:par>
                            </p:childTnLst>
                          </p:cTn>
                        </p:par>
                        <p:par>
                          <p:cTn id="16" fill="hold">
                            <p:stCondLst>
                              <p:cond delay="2015"/>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11"/>
                                        </p:tgtEl>
                                        <p:attrNameLst>
                                          <p:attrName>ppt_y</p:attrName>
                                        </p:attrNameLst>
                                      </p:cBhvr>
                                      <p:tavLst>
                                        <p:tav tm="0">
                                          <p:val>
                                            <p:strVal val="#ppt_y"/>
                                          </p:val>
                                        </p:tav>
                                        <p:tav tm="100000">
                                          <p:val>
                                            <p:strVal val="#ppt_y"/>
                                          </p:val>
                                        </p:tav>
                                      </p:tavLst>
                                    </p:anim>
                                    <p:anim calcmode="lin" valueType="num">
                                      <p:cBhvr>
                                        <p:cTn id="21"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11"/>
                                        </p:tgtEl>
                                      </p:cBhvr>
                                    </p:animEffect>
                                  </p:childTnLst>
                                </p:cTn>
                              </p:par>
                              <p:par>
                                <p:cTn id="24" presetID="1" presetClass="mediacall" presetSubtype="0" fill="hold" nodeType="withEffect">
                                  <p:stCondLst>
                                    <p:cond delay="0"/>
                                  </p:stCondLst>
                                  <p:childTnLst>
                                    <p:cmd type="call" cmd="playFrom(0.0)">
                                      <p:cBhvr>
                                        <p:cTn id="25" dur="34507" fill="hold"/>
                                        <p:tgtEl>
                                          <p:spTgt spid="8"/>
                                        </p:tgtEl>
                                      </p:cBhvr>
                                    </p:cmd>
                                  </p:childTnLst>
                                </p:cTn>
                              </p:par>
                            </p:childTnLst>
                          </p:cTn>
                        </p:par>
                        <p:par>
                          <p:cTn id="26" fill="hold">
                            <p:stCondLst>
                              <p:cond delay="36522"/>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2"/>
                                        </p:tgtEl>
                                        <p:attrNameLst>
                                          <p:attrName>style.visibility</p:attrName>
                                        </p:attrNameLst>
                                      </p:cBhvr>
                                      <p:to>
                                        <p:strVal val="visible"/>
                                      </p:to>
                                    </p:set>
                                    <p:anim calcmode="lin" valueType="num">
                                      <p:cBhvr>
                                        <p:cTn id="29"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12"/>
                                        </p:tgtEl>
                                        <p:attrNameLst>
                                          <p:attrName>ppt_y</p:attrName>
                                        </p:attrNameLst>
                                      </p:cBhvr>
                                      <p:tavLst>
                                        <p:tav tm="0">
                                          <p:val>
                                            <p:strVal val="#ppt_y"/>
                                          </p:val>
                                        </p:tav>
                                        <p:tav tm="100000">
                                          <p:val>
                                            <p:strVal val="#ppt_y"/>
                                          </p:val>
                                        </p:tav>
                                      </p:tavLst>
                                    </p:anim>
                                    <p:anim calcmode="lin" valueType="num">
                                      <p:cBhvr>
                                        <p:cTn id="31"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12"/>
                                        </p:tgtEl>
                                      </p:cBhvr>
                                    </p:animEffect>
                                  </p:childTnLst>
                                </p:cTn>
                              </p:par>
                              <p:par>
                                <p:cTn id="34" presetID="1" presetClass="mediacall" presetSubtype="0" fill="hold" nodeType="withEffect">
                                  <p:stCondLst>
                                    <p:cond delay="0"/>
                                  </p:stCondLst>
                                  <p:childTnLst>
                                    <p:cmd type="call" cmd="playFrom(0.0)">
                                      <p:cBhvr>
                                        <p:cTn id="35" dur="2716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8"/>
                </p:tgtEl>
              </p:cMediaNode>
            </p:audio>
            <p:audio>
              <p:cMediaNode vol="80000">
                <p:cTn id="38" fill="hold" display="0">
                  <p:stCondLst>
                    <p:cond delay="indefinite"/>
                  </p:stCondLst>
                  <p:endCondLst>
                    <p:cond evt="onStopAudio" delay="0">
                      <p:tgtEl>
                        <p:sldTgt/>
                      </p:tgtEl>
                    </p:cond>
                  </p:endCondLst>
                </p:cTn>
                <p:tgtEl>
                  <p:spTgt spid="13"/>
                </p:tgtEl>
              </p:cMediaNode>
            </p:audio>
            <p:audio>
              <p:cMediaNode vol="80000">
                <p:cTn id="39" fill="hold" display="0">
                  <p:stCondLst>
                    <p:cond delay="indefinite"/>
                  </p:stCondLst>
                  <p:endCondLst>
                    <p:cond evt="onStopAudio" delay="0">
                      <p:tgtEl>
                        <p:sldTgt/>
                      </p:tgtEl>
                    </p:cond>
                  </p:endCondLst>
                </p:cTn>
                <p:tgtEl>
                  <p:spTgt spid="14"/>
                </p:tgtEl>
              </p:cMediaNode>
            </p:audio>
          </p:childTnLst>
        </p:cTn>
      </p:par>
    </p:tnLst>
    <p:bldLst>
      <p:bldP spid="7" grpId="0" animBg="1"/>
      <p:bldP spid="9" grpId="0"/>
      <p:bldP spid="11"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5958C9DB-2A06-6FC7-FF83-FE61C1FE0168}"/>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5" name="ZoneTexte 4">
            <a:extLst>
              <a:ext uri="{FF2B5EF4-FFF2-40B4-BE49-F238E27FC236}">
                <a16:creationId xmlns:a16="http://schemas.microsoft.com/office/drawing/2014/main" id="{6C8CCC11-954E-67BE-6C91-30A304046E99}"/>
              </a:ext>
            </a:extLst>
          </p:cNvPr>
          <p:cNvSpPr txBox="1"/>
          <p:nvPr/>
        </p:nvSpPr>
        <p:spPr>
          <a:xfrm>
            <a:off x="12192000" y="-5354458"/>
            <a:ext cx="6536063" cy="5361083"/>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العولمة من الأساليب الحديثة التي تعمل على تجميع العالم في قرية واحدة، وتهدف إلى تحقيق الحرية الاقتصادية والوصول إلى التكامل بين الدول. والمقاولة ليست بمنأى عن هذه الأحداث بل هي مطالبة بالتوجه والاندماج في هذا العالم الجديد قصد الاستفادة من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إيجابياته</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p>
        </p:txBody>
      </p:sp>
      <p:sp>
        <p:nvSpPr>
          <p:cNvPr id="7" name="Rectangle 6">
            <a:extLst>
              <a:ext uri="{FF2B5EF4-FFF2-40B4-BE49-F238E27FC236}">
                <a16:creationId xmlns:a16="http://schemas.microsoft.com/office/drawing/2014/main" id="{00D5FC4E-4DE8-1AB4-1C47-98BFD6971630}"/>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id="{CD5EFD20-32A5-8FE4-746A-42CC5E925A96}"/>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pic>
        <p:nvPicPr>
          <p:cNvPr id="10" name="Image 9">
            <a:extLst>
              <a:ext uri="{FF2B5EF4-FFF2-40B4-BE49-F238E27FC236}">
                <a16:creationId xmlns:a16="http://schemas.microsoft.com/office/drawing/2014/main" id="{69FAC960-2E8D-7136-C40B-A77043FD55AB}"/>
              </a:ext>
            </a:extLst>
          </p:cNvPr>
          <p:cNvPicPr>
            <a:picLocks noChangeAspect="1"/>
          </p:cNvPicPr>
          <p:nvPr/>
        </p:nvPicPr>
        <p:blipFill>
          <a:blip r:embed="rId6">
            <a:extLst>
              <a:ext uri="{28A0092B-C50C-407E-A947-70E740481C1C}">
                <a14:useLocalDpi xmlns:a14="http://schemas.microsoft.com/office/drawing/2010/main" val="0"/>
              </a:ext>
            </a:extLst>
          </a:blip>
          <a:srcRect t="25004" b="25004"/>
          <a:stretch/>
        </p:blipFill>
        <p:spPr>
          <a:xfrm>
            <a:off x="-6673223" y="-5354458"/>
            <a:ext cx="5697863" cy="5063997"/>
          </a:xfrm>
          <a:prstGeom prst="rect">
            <a:avLst/>
          </a:prstGeom>
          <a:effectLst>
            <a:outerShdw blurRad="88900" dist="38100" dir="5400000" sx="102000" sy="102000" algn="t" rotWithShape="0">
              <a:prstClr val="black">
                <a:alpha val="26000"/>
              </a:prstClr>
            </a:outerShdw>
          </a:effectLst>
        </p:spPr>
      </p:pic>
      <p:sp>
        <p:nvSpPr>
          <p:cNvPr id="11" name="ZoneTexte 10">
            <a:extLst>
              <a:ext uri="{FF2B5EF4-FFF2-40B4-BE49-F238E27FC236}">
                <a16:creationId xmlns:a16="http://schemas.microsoft.com/office/drawing/2014/main" id="{F7C7A411-4B64-A799-4615-06783129EB61}"/>
              </a:ext>
            </a:extLst>
          </p:cNvPr>
          <p:cNvSpPr txBox="1"/>
          <p:nvPr/>
        </p:nvSpPr>
        <p:spPr>
          <a:xfrm>
            <a:off x="1375155" y="2625397"/>
            <a:ext cx="9441687" cy="3708708"/>
          </a:xfrm>
          <a:prstGeom prst="rect">
            <a:avLst/>
          </a:prstGeom>
          <a:noFill/>
        </p:spPr>
        <p:txBody>
          <a:bodyPr wrap="square">
            <a:spAutoFit/>
          </a:bodyPr>
          <a:lstStyle/>
          <a:p>
            <a:pPr algn="ctr" rtl="1">
              <a:lnSpc>
                <a:spcPct val="150000"/>
              </a:lnSpc>
            </a:pPr>
            <a:r>
              <a:rPr lang="ar-DZ" sz="4000" dirty="0">
                <a:solidFill>
                  <a:srgbClr val="002060"/>
                </a:solidFill>
                <a:latin typeface="Aljazeera" panose="02000000000000000000" pitchFamily="2" charset="-78"/>
                <a:ea typeface="Calibri" panose="020F0502020204030204" pitchFamily="34" charset="0"/>
                <a:cs typeface="Aljazeera" panose="02000000000000000000" pitchFamily="2" charset="-78"/>
              </a:rPr>
              <a:t>تتجلى ظاهرة العولمة في مجموعة من السلوكيات الاقتصادية التي تصدر من المؤسسة، والتي تتجاوز الحدود الوطنية لتكتسي طابع العالمية، ومن بين مظاهر العولمة نجد: </a:t>
            </a:r>
          </a:p>
        </p:txBody>
      </p:sp>
      <p:sp>
        <p:nvSpPr>
          <p:cNvPr id="3" name="ZoneTexte 2">
            <a:extLst>
              <a:ext uri="{FF2B5EF4-FFF2-40B4-BE49-F238E27FC236}">
                <a16:creationId xmlns:a16="http://schemas.microsoft.com/office/drawing/2014/main" id="{7866783D-7D95-ADF8-9659-1475AB5BA55E}"/>
              </a:ext>
            </a:extLst>
          </p:cNvPr>
          <p:cNvSpPr txBox="1"/>
          <p:nvPr/>
        </p:nvSpPr>
        <p:spPr>
          <a:xfrm>
            <a:off x="-5821680" y="7600839"/>
            <a:ext cx="3197872" cy="10372070"/>
          </a:xfrm>
          <a:prstGeom prst="rect">
            <a:avLst/>
          </a:prstGeom>
          <a:noFill/>
        </p:spPr>
        <p:txBody>
          <a:bodyPr wrap="square">
            <a:spAutoFit/>
          </a:bodyPr>
          <a:lstStyle/>
          <a:p>
            <a:pPr algn="just"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لا يخلو الحديث عن الأسس التي بنيت عليها ظاهرة العولمة من الكلام عن العولمة التجارية، هذه الأخيرة تشتمل على عولمة كل المبادلات السلعية والخدماتية، لذلك اعتبرت التجارة الدولية من بين ابرز سمات موجة العولمة ذلك أن التجارة هي محرك حيوي للنمو الاقتصادية</a:t>
            </a:r>
            <a:endPar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8" name="Rectangle 7">
            <a:extLst>
              <a:ext uri="{FF2B5EF4-FFF2-40B4-BE49-F238E27FC236}">
                <a16:creationId xmlns:a16="http://schemas.microsoft.com/office/drawing/2014/main" id="{6DDC1FD4-F3EB-5B2A-4D62-15CC3419AB8E}"/>
              </a:ext>
            </a:extLst>
          </p:cNvPr>
          <p:cNvSpPr/>
          <p:nvPr/>
        </p:nvSpPr>
        <p:spPr>
          <a:xfrm flipH="1">
            <a:off x="16395217" y="3411325"/>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7129BD5-569F-DE63-1B64-63BF065B3185}"/>
              </a:ext>
            </a:extLst>
          </p:cNvPr>
          <p:cNvSpPr/>
          <p:nvPr/>
        </p:nvSpPr>
        <p:spPr>
          <a:xfrm flipH="1">
            <a:off x="12581634" y="2675980"/>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AE09447-CE79-7FDD-D1CB-464AC9E7ACBA}"/>
              </a:ext>
            </a:extLst>
          </p:cNvPr>
          <p:cNvSpPr/>
          <p:nvPr/>
        </p:nvSpPr>
        <p:spPr>
          <a:xfrm flipH="1">
            <a:off x="20186165" y="4310176"/>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ZoneTexte 14">
            <a:extLst>
              <a:ext uri="{FF2B5EF4-FFF2-40B4-BE49-F238E27FC236}">
                <a16:creationId xmlns:a16="http://schemas.microsoft.com/office/drawing/2014/main" id="{1EBD5369-FAD1-B6FB-3485-D762042E41C5}"/>
              </a:ext>
            </a:extLst>
          </p:cNvPr>
          <p:cNvSpPr txBox="1"/>
          <p:nvPr/>
        </p:nvSpPr>
        <p:spPr>
          <a:xfrm>
            <a:off x="12509015" y="2750353"/>
            <a:ext cx="3606802"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التجارة</a:t>
            </a:r>
            <a:endParaRPr lang="fr-FR" sz="2000" dirty="0">
              <a:solidFill>
                <a:srgbClr val="002060"/>
              </a:solidFill>
              <a:latin typeface="AlGhadTV" panose="01000500000000020004" pitchFamily="2" charset="-78"/>
              <a:cs typeface="AlGhadTV" panose="01000500000000020004" pitchFamily="2" charset="-78"/>
            </a:endParaRPr>
          </a:p>
        </p:txBody>
      </p:sp>
      <p:sp>
        <p:nvSpPr>
          <p:cNvPr id="16" name="ZoneTexte 15">
            <a:extLst>
              <a:ext uri="{FF2B5EF4-FFF2-40B4-BE49-F238E27FC236}">
                <a16:creationId xmlns:a16="http://schemas.microsoft.com/office/drawing/2014/main" id="{31E3B7D0-F2E4-247F-DFDC-386834CA6973}"/>
              </a:ext>
            </a:extLst>
          </p:cNvPr>
          <p:cNvSpPr txBox="1"/>
          <p:nvPr/>
        </p:nvSpPr>
        <p:spPr>
          <a:xfrm>
            <a:off x="16395213" y="3481095"/>
            <a:ext cx="355054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الاستثمار</a:t>
            </a:r>
            <a:endParaRPr lang="fr-FR" sz="2000" dirty="0">
              <a:solidFill>
                <a:srgbClr val="002060"/>
              </a:solidFill>
              <a:latin typeface="AlGhadTV" panose="01000500000000020004" pitchFamily="2" charset="-78"/>
              <a:cs typeface="AlGhadTV" panose="01000500000000020004" pitchFamily="2" charset="-78"/>
            </a:endParaRPr>
          </a:p>
        </p:txBody>
      </p:sp>
      <p:sp>
        <p:nvSpPr>
          <p:cNvPr id="17" name="ZoneTexte 16">
            <a:extLst>
              <a:ext uri="{FF2B5EF4-FFF2-40B4-BE49-F238E27FC236}">
                <a16:creationId xmlns:a16="http://schemas.microsoft.com/office/drawing/2014/main" id="{9A529584-5522-FAC2-1144-CEF6DC1A4670}"/>
              </a:ext>
            </a:extLst>
          </p:cNvPr>
          <p:cNvSpPr txBox="1"/>
          <p:nvPr/>
        </p:nvSpPr>
        <p:spPr>
          <a:xfrm>
            <a:off x="20258783" y="4391157"/>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العولمة المالية</a:t>
            </a:r>
            <a:endParaRPr lang="fr-FR" sz="2000" dirty="0">
              <a:solidFill>
                <a:srgbClr val="002060"/>
              </a:solidFill>
              <a:latin typeface="AlGhadTV" panose="01000500000000020004" pitchFamily="2" charset="-78"/>
              <a:cs typeface="AlGhadTV" panose="01000500000000020004" pitchFamily="2" charset="-78"/>
            </a:endParaRPr>
          </a:p>
        </p:txBody>
      </p:sp>
      <p:sp>
        <p:nvSpPr>
          <p:cNvPr id="18" name="Rectangle 17">
            <a:extLst>
              <a:ext uri="{FF2B5EF4-FFF2-40B4-BE49-F238E27FC236}">
                <a16:creationId xmlns:a16="http://schemas.microsoft.com/office/drawing/2014/main" id="{D44943BD-8199-A932-83D3-EF9F607DB952}"/>
              </a:ext>
            </a:extLst>
          </p:cNvPr>
          <p:cNvSpPr/>
          <p:nvPr/>
        </p:nvSpPr>
        <p:spPr>
          <a:xfrm flipH="1">
            <a:off x="24243813" y="5251162"/>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ZoneTexte 18">
            <a:extLst>
              <a:ext uri="{FF2B5EF4-FFF2-40B4-BE49-F238E27FC236}">
                <a16:creationId xmlns:a16="http://schemas.microsoft.com/office/drawing/2014/main" id="{8709FBEA-73A9-D215-8281-DEEA228FF555}"/>
              </a:ext>
            </a:extLst>
          </p:cNvPr>
          <p:cNvSpPr txBox="1"/>
          <p:nvPr/>
        </p:nvSpPr>
        <p:spPr>
          <a:xfrm>
            <a:off x="24243813" y="5326537"/>
            <a:ext cx="360680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توجه المقاولة نحو العولمة</a:t>
            </a:r>
            <a:endParaRPr lang="fr-FR" sz="2000" dirty="0">
              <a:solidFill>
                <a:srgbClr val="002060"/>
              </a:solidFill>
              <a:latin typeface="AlGhadTV" panose="01000500000000020004" pitchFamily="2" charset="-78"/>
              <a:cs typeface="AlGhadTV" panose="01000500000000020004" pitchFamily="2" charset="-78"/>
            </a:endParaRPr>
          </a:p>
        </p:txBody>
      </p:sp>
      <p:pic>
        <p:nvPicPr>
          <p:cNvPr id="12" name="ElevenLabs_2024-07-10T09_50_12_Sarah_pre_s50_sb75_se0_b_m2">
            <a:hlinkClick r:id="" action="ppaction://media"/>
            <a:extLst>
              <a:ext uri="{FF2B5EF4-FFF2-40B4-BE49-F238E27FC236}">
                <a16:creationId xmlns:a16="http://schemas.microsoft.com/office/drawing/2014/main" id="{D7538132-8816-B40B-83C4-5D81E72573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381" y="2876666"/>
            <a:ext cx="487363" cy="487363"/>
          </a:xfrm>
          <a:prstGeom prst="rect">
            <a:avLst/>
          </a:prstGeom>
        </p:spPr>
      </p:pic>
      <p:pic>
        <p:nvPicPr>
          <p:cNvPr id="20" name="ElevenLabs_2024-07-10T09_50_23_Sarah_pre_s50_sb75_se0_b_m2">
            <a:hlinkClick r:id="" action="ppaction://media"/>
            <a:extLst>
              <a:ext uri="{FF2B5EF4-FFF2-40B4-BE49-F238E27FC236}">
                <a16:creationId xmlns:a16="http://schemas.microsoft.com/office/drawing/2014/main" id="{96EFD7EA-63AC-EEC0-8F83-53D40238CF0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12539" y="-707046"/>
            <a:ext cx="487363" cy="487363"/>
          </a:xfrm>
          <a:prstGeom prst="rect">
            <a:avLst/>
          </a:prstGeom>
        </p:spPr>
      </p:pic>
    </p:spTree>
    <p:extLst>
      <p:ext uri="{BB962C8B-B14F-4D97-AF65-F5344CB8AC3E}">
        <p14:creationId xmlns:p14="http://schemas.microsoft.com/office/powerpoint/2010/main" val="1329311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par>
                                <p:cTn id="14" presetID="1" presetClass="mediacall" presetSubtype="0" fill="hold" nodeType="withEffect">
                                  <p:stCondLst>
                                    <p:cond delay="0"/>
                                  </p:stCondLst>
                                  <p:childTnLst>
                                    <p:cmd type="call" cmd="playFrom(0.0)">
                                      <p:cBhvr>
                                        <p:cTn id="15" dur="1933" fill="hold"/>
                                        <p:tgtEl>
                                          <p:spTgt spid="12"/>
                                        </p:tgtEl>
                                      </p:cBhvr>
                                    </p:cmd>
                                  </p:childTnLst>
                                </p:cTn>
                              </p:par>
                            </p:childTnLst>
                          </p:cTn>
                        </p:par>
                        <p:par>
                          <p:cTn id="16" fill="hold">
                            <p:stCondLst>
                              <p:cond delay="2433"/>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11"/>
                                        </p:tgtEl>
                                        <p:attrNameLst>
                                          <p:attrName>ppt_y</p:attrName>
                                        </p:attrNameLst>
                                      </p:cBhvr>
                                      <p:tavLst>
                                        <p:tav tm="0">
                                          <p:val>
                                            <p:strVal val="#ppt_y"/>
                                          </p:val>
                                        </p:tav>
                                        <p:tav tm="100000">
                                          <p:val>
                                            <p:strVal val="#ppt_y"/>
                                          </p:val>
                                        </p:tav>
                                      </p:tavLst>
                                    </p:anim>
                                    <p:anim calcmode="lin" valueType="num">
                                      <p:cBhvr>
                                        <p:cTn id="21"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11"/>
                                        </p:tgtEl>
                                      </p:cBhvr>
                                    </p:animEffect>
                                  </p:childTnLst>
                                </p:cTn>
                              </p:par>
                              <p:par>
                                <p:cTn id="24" presetID="1" presetClass="mediacall" presetSubtype="0" fill="hold" nodeType="withEffect">
                                  <p:stCondLst>
                                    <p:cond delay="0"/>
                                  </p:stCondLst>
                                  <p:childTnLst>
                                    <p:cmd type="call" cmd="playFrom(0.0)">
                                      <p:cBhvr>
                                        <p:cTn id="25" dur="1379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20"/>
                </p:tgtEl>
              </p:cMediaNode>
            </p:audio>
          </p:childTnLst>
        </p:cTn>
      </p:par>
    </p:tnLst>
    <p:bldLst>
      <p:bldP spid="7" grpId="0" animBg="1"/>
      <p:bldP spid="9" grpId="0"/>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5958C9DB-2A06-6FC7-FF83-FE61C1FE0168}"/>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7" name="Rectangle 6">
            <a:extLst>
              <a:ext uri="{FF2B5EF4-FFF2-40B4-BE49-F238E27FC236}">
                <a16:creationId xmlns:a16="http://schemas.microsoft.com/office/drawing/2014/main" id="{00D5FC4E-4DE8-1AB4-1C47-98BFD6971630}"/>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id="{CD5EFD20-32A5-8FE4-746A-42CC5E925A96}"/>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F7C7A411-4B64-A799-4615-06783129EB61}"/>
              </a:ext>
            </a:extLst>
          </p:cNvPr>
          <p:cNvSpPr txBox="1"/>
          <p:nvPr/>
        </p:nvSpPr>
        <p:spPr>
          <a:xfrm>
            <a:off x="146010" y="1608694"/>
            <a:ext cx="8098830" cy="769441"/>
          </a:xfrm>
          <a:prstGeom prst="rect">
            <a:avLst/>
          </a:prstGeom>
          <a:noFill/>
        </p:spPr>
        <p:txBody>
          <a:bodyPr wrap="square">
            <a:spAutoFit/>
          </a:bodyPr>
          <a:lstStyle/>
          <a:p>
            <a:pPr algn="r" rtl="1"/>
            <a:r>
              <a:rPr lang="ar-DZ" sz="2200" dirty="0">
                <a:solidFill>
                  <a:srgbClr val="002060"/>
                </a:solidFill>
                <a:latin typeface="Aljazeera" panose="02000000000000000000" pitchFamily="2" charset="-78"/>
                <a:ea typeface="Calibri" panose="020F0502020204030204" pitchFamily="34" charset="0"/>
                <a:cs typeface="Aljazeera" panose="02000000000000000000" pitchFamily="2" charset="-78"/>
              </a:rPr>
              <a:t>تتجلى ظاهرة العولمة في مجموعة من السلوكيات الاقتصادية التي تصدر من المؤسسة، والتي تتجاوز الحدود الوطنية لتكتسي طابع العالمية، ومن بين مظاهر العولمة نجد: </a:t>
            </a:r>
          </a:p>
        </p:txBody>
      </p:sp>
      <p:sp>
        <p:nvSpPr>
          <p:cNvPr id="16" name="ZoneTexte 15">
            <a:extLst>
              <a:ext uri="{FF2B5EF4-FFF2-40B4-BE49-F238E27FC236}">
                <a16:creationId xmlns:a16="http://schemas.microsoft.com/office/drawing/2014/main" id="{2935A166-68F0-D620-19F3-A69829229F04}"/>
              </a:ext>
            </a:extLst>
          </p:cNvPr>
          <p:cNvSpPr txBox="1"/>
          <p:nvPr/>
        </p:nvSpPr>
        <p:spPr>
          <a:xfrm>
            <a:off x="146010" y="2541159"/>
            <a:ext cx="8098830" cy="3724096"/>
          </a:xfrm>
          <a:prstGeom prst="rect">
            <a:avLst/>
          </a:prstGeom>
          <a:noFill/>
        </p:spPr>
        <p:txBody>
          <a:bodyPr wrap="square">
            <a:spAutoFit/>
          </a:bodyPr>
          <a:lstStyle/>
          <a:p>
            <a:pPr algn="just"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لا يخلو الحديث عن الأسس التي بنيت عليها ظاهرة العولمة من الكلام عن العولمة التجارية، هذه الأخيرة تشتمل على عولمة كل المبادلات السلعية والخدماتية، لذلك اعتبرت التجارة الدولية من بين ابرز سمات موجة العولمة ذلك أن التجارة هي محرك حيوي للنمو الاقتصادية</a:t>
            </a:r>
            <a:endPar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17" name="Rectangle 16">
            <a:extLst>
              <a:ext uri="{FF2B5EF4-FFF2-40B4-BE49-F238E27FC236}">
                <a16:creationId xmlns:a16="http://schemas.microsoft.com/office/drawing/2014/main" id="{48E232BA-90ED-64B8-6405-8F87C14871DE}"/>
              </a:ext>
            </a:extLst>
          </p:cNvPr>
          <p:cNvSpPr/>
          <p:nvPr/>
        </p:nvSpPr>
        <p:spPr>
          <a:xfrm flipH="1">
            <a:off x="8585200" y="3414105"/>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5C7F2A-51C1-7166-C51F-67B3600A70DD}"/>
              </a:ext>
            </a:extLst>
          </p:cNvPr>
          <p:cNvSpPr/>
          <p:nvPr/>
        </p:nvSpPr>
        <p:spPr>
          <a:xfrm flipH="1">
            <a:off x="8657817" y="2606532"/>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DBF3C88-377B-92D9-53C5-FFB010731663}"/>
              </a:ext>
            </a:extLst>
          </p:cNvPr>
          <p:cNvSpPr/>
          <p:nvPr/>
        </p:nvSpPr>
        <p:spPr>
          <a:xfrm flipH="1">
            <a:off x="8585198" y="4221678"/>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id="{0EE821BE-A6EE-E9BF-0B06-33A29425BFE9}"/>
              </a:ext>
            </a:extLst>
          </p:cNvPr>
          <p:cNvSpPr txBox="1"/>
          <p:nvPr/>
        </p:nvSpPr>
        <p:spPr>
          <a:xfrm>
            <a:off x="8585198" y="2641867"/>
            <a:ext cx="3606802"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عولمة التجارة</a:t>
            </a:r>
            <a:endParaRPr lang="fr-FR" sz="2750" dirty="0">
              <a:solidFill>
                <a:srgbClr val="C0000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id="{33D43692-6764-E698-F20C-3DE90E2B3402}"/>
              </a:ext>
            </a:extLst>
          </p:cNvPr>
          <p:cNvSpPr txBox="1"/>
          <p:nvPr/>
        </p:nvSpPr>
        <p:spPr>
          <a:xfrm>
            <a:off x="8657815" y="3485804"/>
            <a:ext cx="3477929"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الاستثمار</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id="{339EB775-9350-90B8-CED1-4D407B81B4D2}"/>
              </a:ext>
            </a:extLst>
          </p:cNvPr>
          <p:cNvSpPr txBox="1"/>
          <p:nvPr/>
        </p:nvSpPr>
        <p:spPr>
          <a:xfrm>
            <a:off x="8657816" y="4297053"/>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العولمة المالية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4" name="Rectangle 23">
            <a:extLst>
              <a:ext uri="{FF2B5EF4-FFF2-40B4-BE49-F238E27FC236}">
                <a16:creationId xmlns:a16="http://schemas.microsoft.com/office/drawing/2014/main" id="{84B69747-92FD-1B6C-8057-4F08BB8F06FE}"/>
              </a:ext>
            </a:extLst>
          </p:cNvPr>
          <p:cNvSpPr/>
          <p:nvPr/>
        </p:nvSpPr>
        <p:spPr>
          <a:xfrm flipH="1">
            <a:off x="8585196" y="5029251"/>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ZoneTexte 24">
            <a:extLst>
              <a:ext uri="{FF2B5EF4-FFF2-40B4-BE49-F238E27FC236}">
                <a16:creationId xmlns:a16="http://schemas.microsoft.com/office/drawing/2014/main" id="{4EA685D2-A3B0-4DD3-3465-F3A141DD190B}"/>
              </a:ext>
            </a:extLst>
          </p:cNvPr>
          <p:cNvSpPr txBox="1"/>
          <p:nvPr/>
        </p:nvSpPr>
        <p:spPr>
          <a:xfrm>
            <a:off x="8657815" y="5102400"/>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توجه المقاولة نحو العولمة</a:t>
            </a:r>
            <a:endParaRPr lang="fr-FR" sz="2000" dirty="0">
              <a:solidFill>
                <a:srgbClr val="002060"/>
              </a:solidFill>
              <a:latin typeface="AlGhadTV" panose="01000500000000020004" pitchFamily="2" charset="-78"/>
              <a:cs typeface="AlGhadTV" panose="01000500000000020004" pitchFamily="2" charset="-78"/>
            </a:endParaRPr>
          </a:p>
        </p:txBody>
      </p:sp>
      <p:sp>
        <p:nvSpPr>
          <p:cNvPr id="26" name="ZoneTexte 25">
            <a:extLst>
              <a:ext uri="{FF2B5EF4-FFF2-40B4-BE49-F238E27FC236}">
                <a16:creationId xmlns:a16="http://schemas.microsoft.com/office/drawing/2014/main" id="{6A1D7DAA-24AC-6351-57EC-EF7B067525C3}"/>
              </a:ext>
            </a:extLst>
          </p:cNvPr>
          <p:cNvSpPr txBox="1"/>
          <p:nvPr/>
        </p:nvSpPr>
        <p:spPr>
          <a:xfrm>
            <a:off x="12192000" y="-5354458"/>
            <a:ext cx="6536063" cy="5361083"/>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العولمة من الأساليب الحديثة التي تعمل على تجميع العالم في قرية واحدة، وتهدف إلى تحقيق الحرية الاقتصادية والوصول إلى التكامل بين الدول. والمقاولة ليست بمنأى عن هذه الأحداث بل هي مطالبة بالتوجه والاندماج في هذا العالم الجديد قصد الاستفادة من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إيجابياته</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p>
        </p:txBody>
      </p:sp>
      <p:pic>
        <p:nvPicPr>
          <p:cNvPr id="27" name="Image 26">
            <a:extLst>
              <a:ext uri="{FF2B5EF4-FFF2-40B4-BE49-F238E27FC236}">
                <a16:creationId xmlns:a16="http://schemas.microsoft.com/office/drawing/2014/main" id="{A0333326-0FB2-0DC1-8B4E-1F48D34BE9EA}"/>
              </a:ext>
            </a:extLst>
          </p:cNvPr>
          <p:cNvPicPr>
            <a:picLocks noChangeAspect="1"/>
          </p:cNvPicPr>
          <p:nvPr/>
        </p:nvPicPr>
        <p:blipFill>
          <a:blip r:embed="rId4">
            <a:extLst>
              <a:ext uri="{28A0092B-C50C-407E-A947-70E740481C1C}">
                <a14:useLocalDpi xmlns:a14="http://schemas.microsoft.com/office/drawing/2010/main" val="0"/>
              </a:ext>
            </a:extLst>
          </a:blip>
          <a:srcRect t="25004" b="25004"/>
          <a:stretch/>
        </p:blipFill>
        <p:spPr>
          <a:xfrm>
            <a:off x="-6673223" y="-5354458"/>
            <a:ext cx="5697863" cy="5063997"/>
          </a:xfrm>
          <a:prstGeom prst="rect">
            <a:avLst/>
          </a:prstGeom>
          <a:effectLst>
            <a:outerShdw blurRad="88900" dist="38100" dir="5400000" sx="102000" sy="102000" algn="t" rotWithShape="0">
              <a:prstClr val="black">
                <a:alpha val="26000"/>
              </a:prstClr>
            </a:outerShdw>
          </a:effectLst>
        </p:spPr>
      </p:pic>
      <p:pic>
        <p:nvPicPr>
          <p:cNvPr id="5" name="ElevenLabs_2024-07-10T09_51_21_Sarah_pre_s50_sb75_se0_b_m2">
            <a:hlinkClick r:id="" action="ppaction://media"/>
            <a:extLst>
              <a:ext uri="{FF2B5EF4-FFF2-40B4-BE49-F238E27FC236}">
                <a16:creationId xmlns:a16="http://schemas.microsoft.com/office/drawing/2014/main" id="{F682648B-2A84-63C7-BDE3-BBEA78028A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47488" y="-817871"/>
            <a:ext cx="487363" cy="487363"/>
          </a:xfrm>
          <a:prstGeom prst="rect">
            <a:avLst/>
          </a:prstGeom>
        </p:spPr>
      </p:pic>
    </p:spTree>
    <p:extLst>
      <p:ext uri="{BB962C8B-B14F-4D97-AF65-F5344CB8AC3E}">
        <p14:creationId xmlns:p14="http://schemas.microsoft.com/office/powerpoint/2010/main" val="4043254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5958C9DB-2A06-6FC7-FF83-FE61C1FE0168}"/>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7" name="Rectangle 6">
            <a:extLst>
              <a:ext uri="{FF2B5EF4-FFF2-40B4-BE49-F238E27FC236}">
                <a16:creationId xmlns:a16="http://schemas.microsoft.com/office/drawing/2014/main" id="{00D5FC4E-4DE8-1AB4-1C47-98BFD6971630}"/>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id="{CD5EFD20-32A5-8FE4-746A-42CC5E925A96}"/>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F7C7A411-4B64-A799-4615-06783129EB61}"/>
              </a:ext>
            </a:extLst>
          </p:cNvPr>
          <p:cNvSpPr txBox="1"/>
          <p:nvPr/>
        </p:nvSpPr>
        <p:spPr>
          <a:xfrm>
            <a:off x="146010" y="1608694"/>
            <a:ext cx="8098830" cy="769441"/>
          </a:xfrm>
          <a:prstGeom prst="rect">
            <a:avLst/>
          </a:prstGeom>
          <a:noFill/>
        </p:spPr>
        <p:txBody>
          <a:bodyPr wrap="square">
            <a:spAutoFit/>
          </a:bodyPr>
          <a:lstStyle/>
          <a:p>
            <a:pPr algn="r" rtl="1"/>
            <a:r>
              <a:rPr lang="ar-DZ" sz="2200" dirty="0">
                <a:solidFill>
                  <a:srgbClr val="002060"/>
                </a:solidFill>
                <a:latin typeface="Aljazeera" panose="02000000000000000000" pitchFamily="2" charset="-78"/>
                <a:ea typeface="Calibri" panose="020F0502020204030204" pitchFamily="34" charset="0"/>
                <a:cs typeface="Aljazeera" panose="02000000000000000000" pitchFamily="2" charset="-78"/>
              </a:rPr>
              <a:t>تتجلى ظاهرة العولمة في مجموعة من السلوكيات الاقتصادية التي تصدر من المؤسسة، والتي تتجاوز الحدود الوطنية لتكتسي طابع العالمية، ومن بين مظاهر العولمة نجد: </a:t>
            </a:r>
          </a:p>
        </p:txBody>
      </p:sp>
      <p:sp>
        <p:nvSpPr>
          <p:cNvPr id="16" name="ZoneTexte 15">
            <a:extLst>
              <a:ext uri="{FF2B5EF4-FFF2-40B4-BE49-F238E27FC236}">
                <a16:creationId xmlns:a16="http://schemas.microsoft.com/office/drawing/2014/main" id="{2935A166-68F0-D620-19F3-A69829229F04}"/>
              </a:ext>
            </a:extLst>
          </p:cNvPr>
          <p:cNvSpPr txBox="1"/>
          <p:nvPr/>
        </p:nvSpPr>
        <p:spPr>
          <a:xfrm>
            <a:off x="146010" y="2541159"/>
            <a:ext cx="8098830" cy="3724096"/>
          </a:xfrm>
          <a:prstGeom prst="rect">
            <a:avLst/>
          </a:prstGeom>
          <a:noFill/>
        </p:spPr>
        <p:txBody>
          <a:bodyPr wrap="square">
            <a:spAutoFit/>
          </a:bodyPr>
          <a:lstStyle/>
          <a:p>
            <a:pPr algn="just"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ظاهرة الاستثمار الأجنبي المباشر قديمة وتتعلق أساسا </a:t>
            </a:r>
            <a:r>
              <a:rPr lang="ar-DZ" sz="32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بتنامي</a:t>
            </a: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 قدرات الإنتاج خارج الحدود الإقليمية للدولة، وهذا عن طريق الشركات المتعددة الجنسيات والتي تعمل على نقل قدرات التسيير وكذا تحويل التكنولوجيا والابتكار والدخول القوي للأسواق</a:t>
            </a:r>
            <a:endPar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17" name="Rectangle 16">
            <a:extLst>
              <a:ext uri="{FF2B5EF4-FFF2-40B4-BE49-F238E27FC236}">
                <a16:creationId xmlns:a16="http://schemas.microsoft.com/office/drawing/2014/main" id="{48E232BA-90ED-64B8-6405-8F87C14871DE}"/>
              </a:ext>
            </a:extLst>
          </p:cNvPr>
          <p:cNvSpPr/>
          <p:nvPr/>
        </p:nvSpPr>
        <p:spPr>
          <a:xfrm flipH="1">
            <a:off x="8585200" y="3414105"/>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5C7F2A-51C1-7166-C51F-67B3600A70DD}"/>
              </a:ext>
            </a:extLst>
          </p:cNvPr>
          <p:cNvSpPr/>
          <p:nvPr/>
        </p:nvSpPr>
        <p:spPr>
          <a:xfrm flipH="1">
            <a:off x="8657817" y="2606532"/>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DBF3C88-377B-92D9-53C5-FFB010731663}"/>
              </a:ext>
            </a:extLst>
          </p:cNvPr>
          <p:cNvSpPr/>
          <p:nvPr/>
        </p:nvSpPr>
        <p:spPr>
          <a:xfrm flipH="1">
            <a:off x="8585198" y="4221678"/>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id="{0EE821BE-A6EE-E9BF-0B06-33A29425BFE9}"/>
              </a:ext>
            </a:extLst>
          </p:cNvPr>
          <p:cNvSpPr txBox="1"/>
          <p:nvPr/>
        </p:nvSpPr>
        <p:spPr>
          <a:xfrm>
            <a:off x="8585198" y="2680905"/>
            <a:ext cx="3606802"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التجارة</a:t>
            </a:r>
            <a:endParaRPr lang="fr-FR" sz="2000" dirty="0">
              <a:solidFill>
                <a:srgbClr val="00206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id="{33D43692-6764-E698-F20C-3DE90E2B3402}"/>
              </a:ext>
            </a:extLst>
          </p:cNvPr>
          <p:cNvSpPr txBox="1"/>
          <p:nvPr/>
        </p:nvSpPr>
        <p:spPr>
          <a:xfrm>
            <a:off x="8585196" y="3433247"/>
            <a:ext cx="3550548"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عولمة</a:t>
            </a:r>
            <a:r>
              <a:rPr lang="ar-DZ" sz="2000" b="1" dirty="0">
                <a:solidFill>
                  <a:srgbClr val="C00000"/>
                </a:solidFill>
                <a:latin typeface="AlGhadTV" panose="01000500000000020004" pitchFamily="2" charset="-78"/>
                <a:ea typeface="Calibri" panose="020F0502020204030204" pitchFamily="34" charset="0"/>
                <a:cs typeface="AlGhadTV" panose="01000500000000020004" pitchFamily="2" charset="-78"/>
              </a:rPr>
              <a:t> </a:t>
            </a:r>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الاستثمار</a:t>
            </a:r>
            <a:endParaRPr lang="fr-FR" sz="2750" dirty="0">
              <a:solidFill>
                <a:srgbClr val="C0000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id="{339EB775-9350-90B8-CED1-4D407B81B4D2}"/>
              </a:ext>
            </a:extLst>
          </p:cNvPr>
          <p:cNvSpPr txBox="1"/>
          <p:nvPr/>
        </p:nvSpPr>
        <p:spPr>
          <a:xfrm>
            <a:off x="8657816" y="4297053"/>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العولمة المالية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4" name="Rectangle 23">
            <a:extLst>
              <a:ext uri="{FF2B5EF4-FFF2-40B4-BE49-F238E27FC236}">
                <a16:creationId xmlns:a16="http://schemas.microsoft.com/office/drawing/2014/main" id="{84B69747-92FD-1B6C-8057-4F08BB8F06FE}"/>
              </a:ext>
            </a:extLst>
          </p:cNvPr>
          <p:cNvSpPr/>
          <p:nvPr/>
        </p:nvSpPr>
        <p:spPr>
          <a:xfrm flipH="1">
            <a:off x="8585196" y="5029251"/>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ZoneTexte 24">
            <a:extLst>
              <a:ext uri="{FF2B5EF4-FFF2-40B4-BE49-F238E27FC236}">
                <a16:creationId xmlns:a16="http://schemas.microsoft.com/office/drawing/2014/main" id="{4EA685D2-A3B0-4DD3-3465-F3A141DD190B}"/>
              </a:ext>
            </a:extLst>
          </p:cNvPr>
          <p:cNvSpPr txBox="1"/>
          <p:nvPr/>
        </p:nvSpPr>
        <p:spPr>
          <a:xfrm>
            <a:off x="8657815" y="5102400"/>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توجه المقاولة نحو العولمة</a:t>
            </a:r>
            <a:endParaRPr lang="fr-FR" sz="2000" dirty="0">
              <a:solidFill>
                <a:srgbClr val="002060"/>
              </a:solidFill>
              <a:latin typeface="AlGhadTV" panose="01000500000000020004" pitchFamily="2" charset="-78"/>
              <a:cs typeface="AlGhadTV" panose="01000500000000020004" pitchFamily="2" charset="-78"/>
            </a:endParaRPr>
          </a:p>
        </p:txBody>
      </p:sp>
      <p:pic>
        <p:nvPicPr>
          <p:cNvPr id="3" name="ElevenLabs_2024-07-10T09_51_44_Sarah_pre_s50_sb75_se0_b_m2">
            <a:hlinkClick r:id="" action="ppaction://media"/>
            <a:extLst>
              <a:ext uri="{FF2B5EF4-FFF2-40B4-BE49-F238E27FC236}">
                <a16:creationId xmlns:a16="http://schemas.microsoft.com/office/drawing/2014/main" id="{5D285F09-4D09-0E68-2842-E0797EBE02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1713" y="2541159"/>
            <a:ext cx="487363" cy="487363"/>
          </a:xfrm>
          <a:prstGeom prst="rect">
            <a:avLst/>
          </a:prstGeom>
        </p:spPr>
      </p:pic>
    </p:spTree>
    <p:extLst>
      <p:ext uri="{BB962C8B-B14F-4D97-AF65-F5344CB8AC3E}">
        <p14:creationId xmlns:p14="http://schemas.microsoft.com/office/powerpoint/2010/main" val="281445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5958C9DB-2A06-6FC7-FF83-FE61C1FE0168}"/>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7" name="Rectangle 6">
            <a:extLst>
              <a:ext uri="{FF2B5EF4-FFF2-40B4-BE49-F238E27FC236}">
                <a16:creationId xmlns:a16="http://schemas.microsoft.com/office/drawing/2014/main" id="{00D5FC4E-4DE8-1AB4-1C47-98BFD6971630}"/>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id="{CD5EFD20-32A5-8FE4-746A-42CC5E925A96}"/>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F7C7A411-4B64-A799-4615-06783129EB61}"/>
              </a:ext>
            </a:extLst>
          </p:cNvPr>
          <p:cNvSpPr txBox="1"/>
          <p:nvPr/>
        </p:nvSpPr>
        <p:spPr>
          <a:xfrm>
            <a:off x="146010" y="1608694"/>
            <a:ext cx="8098830" cy="769441"/>
          </a:xfrm>
          <a:prstGeom prst="rect">
            <a:avLst/>
          </a:prstGeom>
          <a:noFill/>
        </p:spPr>
        <p:txBody>
          <a:bodyPr wrap="square">
            <a:spAutoFit/>
          </a:bodyPr>
          <a:lstStyle/>
          <a:p>
            <a:pPr algn="r" rtl="1"/>
            <a:r>
              <a:rPr lang="ar-DZ" sz="2200" dirty="0">
                <a:solidFill>
                  <a:srgbClr val="002060"/>
                </a:solidFill>
                <a:latin typeface="Aljazeera" panose="02000000000000000000" pitchFamily="2" charset="-78"/>
                <a:ea typeface="Calibri" panose="020F0502020204030204" pitchFamily="34" charset="0"/>
                <a:cs typeface="Aljazeera" panose="02000000000000000000" pitchFamily="2" charset="-78"/>
              </a:rPr>
              <a:t>تتجلى ظاهرة العولمة في مجموعة من السلوكيات الاقتصادية التي تصدر من المؤسسة، والتي تتجاوز الحدود الوطنية لتكتسي طابع العالمية، ومن بين مظاهر العولمة نجد: </a:t>
            </a:r>
          </a:p>
        </p:txBody>
      </p:sp>
      <p:sp>
        <p:nvSpPr>
          <p:cNvPr id="16" name="ZoneTexte 15">
            <a:extLst>
              <a:ext uri="{FF2B5EF4-FFF2-40B4-BE49-F238E27FC236}">
                <a16:creationId xmlns:a16="http://schemas.microsoft.com/office/drawing/2014/main" id="{2935A166-68F0-D620-19F3-A69829229F04}"/>
              </a:ext>
            </a:extLst>
          </p:cNvPr>
          <p:cNvSpPr txBox="1"/>
          <p:nvPr/>
        </p:nvSpPr>
        <p:spPr>
          <a:xfrm>
            <a:off x="146010" y="2541159"/>
            <a:ext cx="8098830" cy="3779881"/>
          </a:xfrm>
          <a:prstGeom prst="rect">
            <a:avLst/>
          </a:prstGeom>
          <a:noFill/>
        </p:spPr>
        <p:txBody>
          <a:bodyPr wrap="square">
            <a:spAutoFit/>
          </a:bodyPr>
          <a:lstStyle/>
          <a:p>
            <a:pPr algn="just" rtl="1">
              <a:lnSpc>
                <a:spcPct val="150000"/>
              </a:lnSpc>
            </a:pPr>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وتتمثل في حرية تنقل رؤوس الأموال عبر الأسواق المالية الدولية، وهكذا أصبحت هذه الأخيرة أكثر ترابطا وتكاملا وحدوث قفزة هائلة في حجم التدفقات المالية فيما بينها. ويكفي للدلالة على المدى الذي وصلت إليه عولمة الأسواق المالية حاليا وهنا نشير إلى وجود مؤشرين، الأول هو تطور حجم المعاملات المالية عبر الحدود والثاني يتمثل في التطور الهائل في تداول النقد الأجنبي على الصعيد العالمي. </a:t>
            </a:r>
            <a:endParaRPr lang="ar-DZ" sz="27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17" name="Rectangle 16">
            <a:extLst>
              <a:ext uri="{FF2B5EF4-FFF2-40B4-BE49-F238E27FC236}">
                <a16:creationId xmlns:a16="http://schemas.microsoft.com/office/drawing/2014/main" id="{48E232BA-90ED-64B8-6405-8F87C14871DE}"/>
              </a:ext>
            </a:extLst>
          </p:cNvPr>
          <p:cNvSpPr/>
          <p:nvPr/>
        </p:nvSpPr>
        <p:spPr>
          <a:xfrm flipH="1">
            <a:off x="8585200" y="3414105"/>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5C7F2A-51C1-7166-C51F-67B3600A70DD}"/>
              </a:ext>
            </a:extLst>
          </p:cNvPr>
          <p:cNvSpPr/>
          <p:nvPr/>
        </p:nvSpPr>
        <p:spPr>
          <a:xfrm flipH="1">
            <a:off x="8657817" y="2606532"/>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DBF3C88-377B-92D9-53C5-FFB010731663}"/>
              </a:ext>
            </a:extLst>
          </p:cNvPr>
          <p:cNvSpPr/>
          <p:nvPr/>
        </p:nvSpPr>
        <p:spPr>
          <a:xfrm flipH="1">
            <a:off x="8585198" y="4221678"/>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id="{0EE821BE-A6EE-E9BF-0B06-33A29425BFE9}"/>
              </a:ext>
            </a:extLst>
          </p:cNvPr>
          <p:cNvSpPr txBox="1"/>
          <p:nvPr/>
        </p:nvSpPr>
        <p:spPr>
          <a:xfrm>
            <a:off x="8585198" y="2680905"/>
            <a:ext cx="3606802"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التجارة</a:t>
            </a:r>
            <a:endParaRPr lang="fr-FR" sz="2000" dirty="0">
              <a:solidFill>
                <a:srgbClr val="00206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id="{33D43692-6764-E698-F20C-3DE90E2B3402}"/>
              </a:ext>
            </a:extLst>
          </p:cNvPr>
          <p:cNvSpPr txBox="1"/>
          <p:nvPr/>
        </p:nvSpPr>
        <p:spPr>
          <a:xfrm>
            <a:off x="8585196" y="3483875"/>
            <a:ext cx="355054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الاستثمار</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id="{339EB775-9350-90B8-CED1-4D407B81B4D2}"/>
              </a:ext>
            </a:extLst>
          </p:cNvPr>
          <p:cNvSpPr txBox="1"/>
          <p:nvPr/>
        </p:nvSpPr>
        <p:spPr>
          <a:xfrm>
            <a:off x="8657816" y="4239345"/>
            <a:ext cx="3534184"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العولمة المالية</a:t>
            </a:r>
            <a:endParaRPr lang="fr-FR" sz="2750" dirty="0">
              <a:solidFill>
                <a:srgbClr val="C00000"/>
              </a:solidFill>
              <a:latin typeface="AlGhadTV" panose="01000500000000020004" pitchFamily="2" charset="-78"/>
              <a:cs typeface="AlGhadTV" panose="01000500000000020004" pitchFamily="2" charset="-78"/>
            </a:endParaRPr>
          </a:p>
        </p:txBody>
      </p:sp>
      <p:sp>
        <p:nvSpPr>
          <p:cNvPr id="24" name="Rectangle 23">
            <a:extLst>
              <a:ext uri="{FF2B5EF4-FFF2-40B4-BE49-F238E27FC236}">
                <a16:creationId xmlns:a16="http://schemas.microsoft.com/office/drawing/2014/main" id="{84B69747-92FD-1B6C-8057-4F08BB8F06FE}"/>
              </a:ext>
            </a:extLst>
          </p:cNvPr>
          <p:cNvSpPr/>
          <p:nvPr/>
        </p:nvSpPr>
        <p:spPr>
          <a:xfrm flipH="1">
            <a:off x="8585196" y="5029251"/>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ZoneTexte 24">
            <a:extLst>
              <a:ext uri="{FF2B5EF4-FFF2-40B4-BE49-F238E27FC236}">
                <a16:creationId xmlns:a16="http://schemas.microsoft.com/office/drawing/2014/main" id="{4EA685D2-A3B0-4DD3-3465-F3A141DD190B}"/>
              </a:ext>
            </a:extLst>
          </p:cNvPr>
          <p:cNvSpPr txBox="1"/>
          <p:nvPr/>
        </p:nvSpPr>
        <p:spPr>
          <a:xfrm>
            <a:off x="8657815" y="5102400"/>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توجه المقاولة نحو العولمة</a:t>
            </a:r>
            <a:endParaRPr lang="fr-FR" sz="2000" dirty="0">
              <a:solidFill>
                <a:srgbClr val="002060"/>
              </a:solidFill>
              <a:latin typeface="AlGhadTV" panose="01000500000000020004" pitchFamily="2" charset="-78"/>
              <a:cs typeface="AlGhadTV" panose="01000500000000020004" pitchFamily="2" charset="-78"/>
            </a:endParaRPr>
          </a:p>
        </p:txBody>
      </p:sp>
      <p:pic>
        <p:nvPicPr>
          <p:cNvPr id="3" name="ElevenLabs_2024-07-10T09_52_45_Sarah_pre_s50_sb75_se0_b_m2(1)">
            <a:hlinkClick r:id="" action="ppaction://media"/>
            <a:extLst>
              <a:ext uri="{FF2B5EF4-FFF2-40B4-BE49-F238E27FC236}">
                <a16:creationId xmlns:a16="http://schemas.microsoft.com/office/drawing/2014/main" id="{149BB2C0-E265-78CB-C5D8-98300B29EB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2317" y="-560222"/>
            <a:ext cx="487363" cy="487363"/>
          </a:xfrm>
          <a:prstGeom prst="rect">
            <a:avLst/>
          </a:prstGeom>
        </p:spPr>
      </p:pic>
    </p:spTree>
    <p:extLst>
      <p:ext uri="{BB962C8B-B14F-4D97-AF65-F5344CB8AC3E}">
        <p14:creationId xmlns:p14="http://schemas.microsoft.com/office/powerpoint/2010/main" val="2157282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5958C9DB-2A06-6FC7-FF83-FE61C1FE0168}"/>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7" name="Rectangle 6">
            <a:extLst>
              <a:ext uri="{FF2B5EF4-FFF2-40B4-BE49-F238E27FC236}">
                <a16:creationId xmlns:a16="http://schemas.microsoft.com/office/drawing/2014/main" id="{00D5FC4E-4DE8-1AB4-1C47-98BFD6971630}"/>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id="{CD5EFD20-32A5-8FE4-746A-42CC5E925A96}"/>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F7C7A411-4B64-A799-4615-06783129EB61}"/>
              </a:ext>
            </a:extLst>
          </p:cNvPr>
          <p:cNvSpPr txBox="1"/>
          <p:nvPr/>
        </p:nvSpPr>
        <p:spPr>
          <a:xfrm>
            <a:off x="146010" y="1608694"/>
            <a:ext cx="8098830" cy="769441"/>
          </a:xfrm>
          <a:prstGeom prst="rect">
            <a:avLst/>
          </a:prstGeom>
          <a:noFill/>
        </p:spPr>
        <p:txBody>
          <a:bodyPr wrap="square">
            <a:spAutoFit/>
          </a:bodyPr>
          <a:lstStyle/>
          <a:p>
            <a:pPr algn="r" rtl="1"/>
            <a:r>
              <a:rPr lang="ar-DZ" sz="2200" dirty="0">
                <a:solidFill>
                  <a:srgbClr val="002060"/>
                </a:solidFill>
                <a:latin typeface="Aljazeera" panose="02000000000000000000" pitchFamily="2" charset="-78"/>
                <a:ea typeface="Calibri" panose="020F0502020204030204" pitchFamily="34" charset="0"/>
                <a:cs typeface="Aljazeera" panose="02000000000000000000" pitchFamily="2" charset="-78"/>
              </a:rPr>
              <a:t>تتجلى ظاهرة العولمة في مجموعة من السلوكيات الاقتصادية التي تصدر من المؤسسة، والتي تتجاوز الحدود الوطنية لتكتسي طابع العالمية، ومن بين مظاهر العولمة نجد: </a:t>
            </a:r>
          </a:p>
        </p:txBody>
      </p:sp>
      <p:sp>
        <p:nvSpPr>
          <p:cNvPr id="16" name="ZoneTexte 15">
            <a:extLst>
              <a:ext uri="{FF2B5EF4-FFF2-40B4-BE49-F238E27FC236}">
                <a16:creationId xmlns:a16="http://schemas.microsoft.com/office/drawing/2014/main" id="{2935A166-68F0-D620-19F3-A69829229F04}"/>
              </a:ext>
            </a:extLst>
          </p:cNvPr>
          <p:cNvSpPr txBox="1"/>
          <p:nvPr/>
        </p:nvSpPr>
        <p:spPr>
          <a:xfrm>
            <a:off x="146010" y="2541159"/>
            <a:ext cx="8098830" cy="2985433"/>
          </a:xfrm>
          <a:prstGeom prst="rect">
            <a:avLst/>
          </a:prstGeom>
          <a:noFill/>
        </p:spPr>
        <p:txBody>
          <a:bodyPr wrap="square">
            <a:spAutoFit/>
          </a:bodyPr>
          <a:lstStyle/>
          <a:p>
            <a:pPr algn="just"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أصبحت العولمة اليوم تشكل السمة الغالبة على جل النشاطات الاقتصادية، ما يدفع بالمؤسسات الاقتصادية إلى ضرورة تبني هذا النهج لدعم حظوظها وتنافسيتها ولضمان استمرارها وهذا بضمان حصتها في السوق العالمية. </a:t>
            </a:r>
            <a:endPar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17" name="Rectangle 16">
            <a:extLst>
              <a:ext uri="{FF2B5EF4-FFF2-40B4-BE49-F238E27FC236}">
                <a16:creationId xmlns:a16="http://schemas.microsoft.com/office/drawing/2014/main" id="{48E232BA-90ED-64B8-6405-8F87C14871DE}"/>
              </a:ext>
            </a:extLst>
          </p:cNvPr>
          <p:cNvSpPr/>
          <p:nvPr/>
        </p:nvSpPr>
        <p:spPr>
          <a:xfrm flipH="1">
            <a:off x="8585200" y="3414105"/>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5C7F2A-51C1-7166-C51F-67B3600A70DD}"/>
              </a:ext>
            </a:extLst>
          </p:cNvPr>
          <p:cNvSpPr/>
          <p:nvPr/>
        </p:nvSpPr>
        <p:spPr>
          <a:xfrm flipH="1">
            <a:off x="8657817" y="2606532"/>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DBF3C88-377B-92D9-53C5-FFB010731663}"/>
              </a:ext>
            </a:extLst>
          </p:cNvPr>
          <p:cNvSpPr/>
          <p:nvPr/>
        </p:nvSpPr>
        <p:spPr>
          <a:xfrm flipH="1">
            <a:off x="8585198" y="4221678"/>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id="{0EE821BE-A6EE-E9BF-0B06-33A29425BFE9}"/>
              </a:ext>
            </a:extLst>
          </p:cNvPr>
          <p:cNvSpPr txBox="1"/>
          <p:nvPr/>
        </p:nvSpPr>
        <p:spPr>
          <a:xfrm>
            <a:off x="8585198" y="2680905"/>
            <a:ext cx="3606802"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التجارة</a:t>
            </a:r>
            <a:endParaRPr lang="fr-FR" sz="2000" dirty="0">
              <a:solidFill>
                <a:srgbClr val="00206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id="{33D43692-6764-E698-F20C-3DE90E2B3402}"/>
              </a:ext>
            </a:extLst>
          </p:cNvPr>
          <p:cNvSpPr txBox="1"/>
          <p:nvPr/>
        </p:nvSpPr>
        <p:spPr>
          <a:xfrm>
            <a:off x="8585196" y="3483875"/>
            <a:ext cx="355054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الاستثمار</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id="{339EB775-9350-90B8-CED1-4D407B81B4D2}"/>
              </a:ext>
            </a:extLst>
          </p:cNvPr>
          <p:cNvSpPr txBox="1"/>
          <p:nvPr/>
        </p:nvSpPr>
        <p:spPr>
          <a:xfrm>
            <a:off x="8657816" y="4302659"/>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العولمة المالية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4" name="Rectangle 23">
            <a:extLst>
              <a:ext uri="{FF2B5EF4-FFF2-40B4-BE49-F238E27FC236}">
                <a16:creationId xmlns:a16="http://schemas.microsoft.com/office/drawing/2014/main" id="{84B69747-92FD-1B6C-8057-4F08BB8F06FE}"/>
              </a:ext>
            </a:extLst>
          </p:cNvPr>
          <p:cNvSpPr/>
          <p:nvPr/>
        </p:nvSpPr>
        <p:spPr>
          <a:xfrm flipH="1">
            <a:off x="8585196" y="5029251"/>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ZoneTexte 24">
            <a:extLst>
              <a:ext uri="{FF2B5EF4-FFF2-40B4-BE49-F238E27FC236}">
                <a16:creationId xmlns:a16="http://schemas.microsoft.com/office/drawing/2014/main" id="{4EA685D2-A3B0-4DD3-3465-F3A141DD190B}"/>
              </a:ext>
            </a:extLst>
          </p:cNvPr>
          <p:cNvSpPr txBox="1"/>
          <p:nvPr/>
        </p:nvSpPr>
        <p:spPr>
          <a:xfrm>
            <a:off x="8244840" y="5064928"/>
            <a:ext cx="3947159" cy="492443"/>
          </a:xfrm>
          <a:prstGeom prst="rect">
            <a:avLst/>
          </a:prstGeom>
          <a:noFill/>
        </p:spPr>
        <p:txBody>
          <a:bodyPr wrap="square">
            <a:spAutoFit/>
          </a:bodyPr>
          <a:lstStyle/>
          <a:p>
            <a:pPr rtl="1"/>
            <a:r>
              <a:rPr lang="ar-DZ" sz="2600" b="1" dirty="0">
                <a:solidFill>
                  <a:srgbClr val="C00000"/>
                </a:solidFill>
                <a:latin typeface="AlGhadTV" panose="01000500000000020004" pitchFamily="2" charset="-78"/>
                <a:ea typeface="Calibri" panose="020F0502020204030204" pitchFamily="34" charset="0"/>
                <a:cs typeface="AlGhadTV" panose="01000500000000020004" pitchFamily="2" charset="-78"/>
              </a:rPr>
              <a:t>توجه المقاولة نحو العولمة</a:t>
            </a:r>
            <a:endParaRPr lang="fr-FR" sz="2600" dirty="0">
              <a:solidFill>
                <a:srgbClr val="C00000"/>
              </a:solidFill>
              <a:latin typeface="AlGhadTV" panose="01000500000000020004" pitchFamily="2" charset="-78"/>
              <a:cs typeface="AlGhadTV" panose="01000500000000020004" pitchFamily="2" charset="-78"/>
            </a:endParaRPr>
          </a:p>
        </p:txBody>
      </p:sp>
      <p:pic>
        <p:nvPicPr>
          <p:cNvPr id="3" name="ElevenLabs_2024-07-10T09_53_21_Sarah_pre_s50_sb75_se0_b_m2">
            <a:hlinkClick r:id="" action="ppaction://media"/>
            <a:extLst>
              <a:ext uri="{FF2B5EF4-FFF2-40B4-BE49-F238E27FC236}">
                <a16:creationId xmlns:a16="http://schemas.microsoft.com/office/drawing/2014/main" id="{08B284DE-CA7E-9BD3-5BDE-D20B449796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61295" y="2837333"/>
            <a:ext cx="487363" cy="487363"/>
          </a:xfrm>
          <a:prstGeom prst="rect">
            <a:avLst/>
          </a:prstGeom>
        </p:spPr>
      </p:pic>
    </p:spTree>
    <p:extLst>
      <p:ext uri="{BB962C8B-B14F-4D97-AF65-F5344CB8AC3E}">
        <p14:creationId xmlns:p14="http://schemas.microsoft.com/office/powerpoint/2010/main" val="2496872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5958C9DB-2A06-6FC7-FF83-FE61C1FE0168}"/>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7" name="Rectangle 6">
            <a:extLst>
              <a:ext uri="{FF2B5EF4-FFF2-40B4-BE49-F238E27FC236}">
                <a16:creationId xmlns:a16="http://schemas.microsoft.com/office/drawing/2014/main" id="{00D5FC4E-4DE8-1AB4-1C47-98BFD6971630}"/>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id="{CD5EFD20-32A5-8FE4-746A-42CC5E925A96}"/>
              </a:ext>
            </a:extLst>
          </p:cNvPr>
          <p:cNvSpPr txBox="1"/>
          <p:nvPr/>
        </p:nvSpPr>
        <p:spPr>
          <a:xfrm>
            <a:off x="7205870" y="1693270"/>
            <a:ext cx="433055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F7C7A411-4B64-A799-4615-06783129EB61}"/>
              </a:ext>
            </a:extLst>
          </p:cNvPr>
          <p:cNvSpPr txBox="1"/>
          <p:nvPr/>
        </p:nvSpPr>
        <p:spPr>
          <a:xfrm>
            <a:off x="-8098830" y="-3847226"/>
            <a:ext cx="8098830" cy="769441"/>
          </a:xfrm>
          <a:prstGeom prst="rect">
            <a:avLst/>
          </a:prstGeom>
          <a:noFill/>
        </p:spPr>
        <p:txBody>
          <a:bodyPr wrap="square">
            <a:spAutoFit/>
          </a:bodyPr>
          <a:lstStyle/>
          <a:p>
            <a:pPr algn="r" rtl="1"/>
            <a:r>
              <a:rPr lang="ar-DZ" sz="2200" dirty="0">
                <a:solidFill>
                  <a:srgbClr val="002060"/>
                </a:solidFill>
                <a:latin typeface="Aljazeera" panose="02000000000000000000" pitchFamily="2" charset="-78"/>
                <a:ea typeface="Calibri" panose="020F0502020204030204" pitchFamily="34" charset="0"/>
                <a:cs typeface="Aljazeera" panose="02000000000000000000" pitchFamily="2" charset="-78"/>
              </a:rPr>
              <a:t>تتجلى ظاهرة العولمة في مجموعة من السلوكيات الاقتصادية التي تصدر من المؤسسة، والتي تتجاوز الحدود الوطنية لتكتسي طابع العالمية، ومن بين مظاهر العولمة نجد: </a:t>
            </a:r>
          </a:p>
        </p:txBody>
      </p:sp>
      <p:sp>
        <p:nvSpPr>
          <p:cNvPr id="16" name="ZoneTexte 15">
            <a:extLst>
              <a:ext uri="{FF2B5EF4-FFF2-40B4-BE49-F238E27FC236}">
                <a16:creationId xmlns:a16="http://schemas.microsoft.com/office/drawing/2014/main" id="{2935A166-68F0-D620-19F3-A69829229F04}"/>
              </a:ext>
            </a:extLst>
          </p:cNvPr>
          <p:cNvSpPr txBox="1"/>
          <p:nvPr/>
        </p:nvSpPr>
        <p:spPr>
          <a:xfrm>
            <a:off x="-9729510" y="3226147"/>
            <a:ext cx="8098830" cy="2985433"/>
          </a:xfrm>
          <a:prstGeom prst="rect">
            <a:avLst/>
          </a:prstGeom>
          <a:noFill/>
        </p:spPr>
        <p:txBody>
          <a:bodyPr wrap="square">
            <a:spAutoFit/>
          </a:bodyPr>
          <a:lstStyle/>
          <a:p>
            <a:pPr algn="just"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أصبحت العولمة اليوم تشكل السمة الغالبة على جل النشاطات الاقتصادية، ما يدفع بالمؤسسات الاقتصادية إلى ضرورة تبني هذا النهج لدعم حظوظها وتنافسيتها ولضمان استمرارها وهذا بضمان حصتها في السوق العالمية. </a:t>
            </a:r>
            <a:endPar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17" name="Rectangle 16">
            <a:extLst>
              <a:ext uri="{FF2B5EF4-FFF2-40B4-BE49-F238E27FC236}">
                <a16:creationId xmlns:a16="http://schemas.microsoft.com/office/drawing/2014/main" id="{48E232BA-90ED-64B8-6405-8F87C14871DE}"/>
              </a:ext>
            </a:extLst>
          </p:cNvPr>
          <p:cNvSpPr/>
          <p:nvPr/>
        </p:nvSpPr>
        <p:spPr>
          <a:xfrm flipH="1">
            <a:off x="16395217" y="3411325"/>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5C7F2A-51C1-7166-C51F-67B3600A70DD}"/>
              </a:ext>
            </a:extLst>
          </p:cNvPr>
          <p:cNvSpPr/>
          <p:nvPr/>
        </p:nvSpPr>
        <p:spPr>
          <a:xfrm flipH="1">
            <a:off x="12581634" y="2675980"/>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DBF3C88-377B-92D9-53C5-FFB010731663}"/>
              </a:ext>
            </a:extLst>
          </p:cNvPr>
          <p:cNvSpPr/>
          <p:nvPr/>
        </p:nvSpPr>
        <p:spPr>
          <a:xfrm flipH="1">
            <a:off x="20186165" y="4310176"/>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id="{0EE821BE-A6EE-E9BF-0B06-33A29425BFE9}"/>
              </a:ext>
            </a:extLst>
          </p:cNvPr>
          <p:cNvSpPr txBox="1"/>
          <p:nvPr/>
        </p:nvSpPr>
        <p:spPr>
          <a:xfrm>
            <a:off x="12509015" y="2750353"/>
            <a:ext cx="3606802"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التجارة</a:t>
            </a:r>
            <a:endParaRPr lang="fr-FR" sz="2000" dirty="0">
              <a:solidFill>
                <a:srgbClr val="00206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id="{33D43692-6764-E698-F20C-3DE90E2B3402}"/>
              </a:ext>
            </a:extLst>
          </p:cNvPr>
          <p:cNvSpPr txBox="1"/>
          <p:nvPr/>
        </p:nvSpPr>
        <p:spPr>
          <a:xfrm>
            <a:off x="16395213" y="3481095"/>
            <a:ext cx="355054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الاستثمار</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id="{339EB775-9350-90B8-CED1-4D407B81B4D2}"/>
              </a:ext>
            </a:extLst>
          </p:cNvPr>
          <p:cNvSpPr txBox="1"/>
          <p:nvPr/>
        </p:nvSpPr>
        <p:spPr>
          <a:xfrm>
            <a:off x="20258783" y="4391157"/>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العولمة المالية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4" name="Rectangle 23">
            <a:extLst>
              <a:ext uri="{FF2B5EF4-FFF2-40B4-BE49-F238E27FC236}">
                <a16:creationId xmlns:a16="http://schemas.microsoft.com/office/drawing/2014/main" id="{84B69747-92FD-1B6C-8057-4F08BB8F06FE}"/>
              </a:ext>
            </a:extLst>
          </p:cNvPr>
          <p:cNvSpPr/>
          <p:nvPr/>
        </p:nvSpPr>
        <p:spPr>
          <a:xfrm flipH="1">
            <a:off x="24243813" y="5251162"/>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ZoneTexte 24">
            <a:extLst>
              <a:ext uri="{FF2B5EF4-FFF2-40B4-BE49-F238E27FC236}">
                <a16:creationId xmlns:a16="http://schemas.microsoft.com/office/drawing/2014/main" id="{4EA685D2-A3B0-4DD3-3465-F3A141DD190B}"/>
              </a:ext>
            </a:extLst>
          </p:cNvPr>
          <p:cNvSpPr txBox="1"/>
          <p:nvPr/>
        </p:nvSpPr>
        <p:spPr>
          <a:xfrm>
            <a:off x="24243813" y="5326537"/>
            <a:ext cx="360680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توجه المقاولة نحو العولمة</a:t>
            </a:r>
            <a:endParaRPr lang="fr-FR" sz="2000" dirty="0">
              <a:solidFill>
                <a:srgbClr val="002060"/>
              </a:solidFill>
              <a:latin typeface="AlGhadTV" panose="01000500000000020004" pitchFamily="2" charset="-78"/>
              <a:cs typeface="AlGhadTV" panose="01000500000000020004" pitchFamily="2" charset="-78"/>
            </a:endParaRPr>
          </a:p>
        </p:txBody>
      </p:sp>
      <p:sp>
        <p:nvSpPr>
          <p:cNvPr id="3" name="ZoneTexte 2">
            <a:extLst>
              <a:ext uri="{FF2B5EF4-FFF2-40B4-BE49-F238E27FC236}">
                <a16:creationId xmlns:a16="http://schemas.microsoft.com/office/drawing/2014/main" id="{3B55AB36-2096-7A1D-392C-0C393B1D6CF0}"/>
              </a:ext>
            </a:extLst>
          </p:cNvPr>
          <p:cNvSpPr txBox="1"/>
          <p:nvPr/>
        </p:nvSpPr>
        <p:spPr>
          <a:xfrm>
            <a:off x="1375155" y="2075138"/>
            <a:ext cx="9441687" cy="4632037"/>
          </a:xfrm>
          <a:prstGeom prst="rect">
            <a:avLst/>
          </a:prstGeom>
          <a:noFill/>
        </p:spPr>
        <p:txBody>
          <a:bodyPr wrap="square">
            <a:spAutoFit/>
          </a:bodyPr>
          <a:lstStyle/>
          <a:p>
            <a:pPr algn="ctr" rtl="1">
              <a:lnSpc>
                <a:spcPct val="150000"/>
              </a:lnSpc>
            </a:pPr>
            <a:r>
              <a:rPr lang="ar-DZ" sz="4000" dirty="0">
                <a:solidFill>
                  <a:srgbClr val="002060"/>
                </a:solidFill>
                <a:latin typeface="Aljazeera" panose="02000000000000000000" pitchFamily="2" charset="-78"/>
                <a:ea typeface="Calibri" panose="020F0502020204030204" pitchFamily="34" charset="0"/>
                <a:cs typeface="Aljazeera" panose="02000000000000000000" pitchFamily="2" charset="-78"/>
              </a:rPr>
              <a:t>ولا يمكن للمقاولة أن تبقى بمعزل عن هذه التطورات الحاصلة، بل وجب عليها الاندماج والتكيف مع مسايرة التوجهات الحديثة للاقتصاد العالمي وأن تكون لها نظرة ذات بعد عالمي. ومن العناصر التي ينبغي أن تركز عليها المقاولة لتحقيق ذلك ما يلي: </a:t>
            </a:r>
          </a:p>
        </p:txBody>
      </p:sp>
      <p:pic>
        <p:nvPicPr>
          <p:cNvPr id="5" name="ElevenLabs_2024-07-10T09_53_21_Sarah_pre_s50_sb75_se0_b_m2">
            <a:hlinkClick r:id="" action="ppaction://media"/>
            <a:extLst>
              <a:ext uri="{FF2B5EF4-FFF2-40B4-BE49-F238E27FC236}">
                <a16:creationId xmlns:a16="http://schemas.microsoft.com/office/drawing/2014/main" id="{73EC55DB-61A4-F7D8-4473-126B16BBB5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5998" y="-727731"/>
            <a:ext cx="487363" cy="487363"/>
          </a:xfrm>
          <a:prstGeom prst="rect">
            <a:avLst/>
          </a:prstGeom>
        </p:spPr>
      </p:pic>
      <p:pic>
        <p:nvPicPr>
          <p:cNvPr id="8" name="ElevenLabs_2024-07-10T09_54_02_Sarah_pre_s50_sb75_se0_b_m2">
            <a:hlinkClick r:id="" action="ppaction://media"/>
            <a:extLst>
              <a:ext uri="{FF2B5EF4-FFF2-40B4-BE49-F238E27FC236}">
                <a16:creationId xmlns:a16="http://schemas.microsoft.com/office/drawing/2014/main" id="{62B4D397-83A2-724C-3A16-9A7B15E19F9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011553" y="-769502"/>
            <a:ext cx="487363" cy="487363"/>
          </a:xfrm>
          <a:prstGeom prst="rect">
            <a:avLst/>
          </a:prstGeom>
        </p:spPr>
      </p:pic>
    </p:spTree>
    <p:extLst>
      <p:ext uri="{BB962C8B-B14F-4D97-AF65-F5344CB8AC3E}">
        <p14:creationId xmlns:p14="http://schemas.microsoft.com/office/powerpoint/2010/main" val="425970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par>
                                <p:cTn id="12" presetID="1" presetClass="mediacall" presetSubtype="0" fill="hold" nodeType="withEffect">
                                  <p:stCondLst>
                                    <p:cond delay="0"/>
                                  </p:stCondLst>
                                  <p:childTnLst>
                                    <p:cmd type="call" cmd="playFrom(0.0)">
                                      <p:cBhvr>
                                        <p:cTn id="13" dur="216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audio>
              <p:cMediaNode vol="80000">
                <p:cTn id="15"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id="{5958C9DB-2A06-6FC7-FF83-FE61C1FE0168}"/>
              </a:ext>
            </a:extLst>
          </p:cNvPr>
          <p:cNvSpPr txBox="1"/>
          <p:nvPr/>
        </p:nvSpPr>
        <p:spPr>
          <a:xfrm>
            <a:off x="0" y="962363"/>
            <a:ext cx="12192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7" name="Rectangle 6">
            <a:extLst>
              <a:ext uri="{FF2B5EF4-FFF2-40B4-BE49-F238E27FC236}">
                <a16:creationId xmlns:a16="http://schemas.microsoft.com/office/drawing/2014/main" id="{00D5FC4E-4DE8-1AB4-1C47-98BFD6971630}"/>
              </a:ext>
            </a:extLst>
          </p:cNvPr>
          <p:cNvSpPr/>
          <p:nvPr/>
        </p:nvSpPr>
        <p:spPr>
          <a:xfrm>
            <a:off x="11541990" y="1764940"/>
            <a:ext cx="504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id="{CD5EFD20-32A5-8FE4-746A-42CC5E925A96}"/>
              </a:ext>
            </a:extLst>
          </p:cNvPr>
          <p:cNvSpPr txBox="1"/>
          <p:nvPr/>
        </p:nvSpPr>
        <p:spPr>
          <a:xfrm>
            <a:off x="8264324" y="1693270"/>
            <a:ext cx="3272096"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3B55AB36-2096-7A1D-392C-0C393B1D6CF0}"/>
              </a:ext>
            </a:extLst>
          </p:cNvPr>
          <p:cNvSpPr txBox="1"/>
          <p:nvPr/>
        </p:nvSpPr>
        <p:spPr>
          <a:xfrm>
            <a:off x="8391646" y="2434291"/>
            <a:ext cx="3654344" cy="4143442"/>
          </a:xfrm>
          <a:prstGeom prst="rect">
            <a:avLst/>
          </a:prstGeom>
          <a:noFill/>
        </p:spPr>
        <p:txBody>
          <a:bodyPr wrap="square">
            <a:spAutoFit/>
          </a:bodyPr>
          <a:lstStyle/>
          <a:p>
            <a:pPr algn="just" rtl="1">
              <a:lnSpc>
                <a:spcPct val="250000"/>
              </a:lnSpc>
            </a:pPr>
            <a:r>
              <a:rPr lang="ar-DZ" dirty="0">
                <a:solidFill>
                  <a:srgbClr val="002060"/>
                </a:solidFill>
                <a:latin typeface="Aljazeera" panose="02000000000000000000" pitchFamily="2" charset="-78"/>
                <a:ea typeface="Calibri" panose="020F0502020204030204" pitchFamily="34" charset="0"/>
                <a:cs typeface="Aljazeera" panose="02000000000000000000" pitchFamily="2" charset="-78"/>
              </a:rPr>
              <a:t>ولا يمكن للمقاولة أن تبقى بمعزل عن هذه التطورات الحاصلة، بل وجب عليها الاندماج والتكيف مع مسايرة التوجهات الحديثة للاقتصاد العالمي وأن تكون لها نظرة ذات بعد عالمي. ومن العناصر التي ينبغي أن تركز عليها المقاولة لتحقيق ذلك ما يلي: </a:t>
            </a:r>
          </a:p>
        </p:txBody>
      </p:sp>
      <p:sp>
        <p:nvSpPr>
          <p:cNvPr id="34" name="ZoneTexte 33">
            <a:extLst>
              <a:ext uri="{FF2B5EF4-FFF2-40B4-BE49-F238E27FC236}">
                <a16:creationId xmlns:a16="http://schemas.microsoft.com/office/drawing/2014/main" id="{9EDE71F4-D72F-C371-3C83-7540A8037B3E}"/>
              </a:ext>
            </a:extLst>
          </p:cNvPr>
          <p:cNvSpPr txBox="1"/>
          <p:nvPr/>
        </p:nvSpPr>
        <p:spPr>
          <a:xfrm>
            <a:off x="324090" y="2170757"/>
            <a:ext cx="7697165" cy="4670509"/>
          </a:xfrm>
          <a:prstGeom prst="rect">
            <a:avLst/>
          </a:prstGeom>
          <a:noFill/>
        </p:spPr>
        <p:txBody>
          <a:bodyPr wrap="square">
            <a:spAutoFit/>
          </a:bodyPr>
          <a:lstStyle/>
          <a:p>
            <a:pPr marL="285750" indent="-285750" algn="just" rtl="1">
              <a:lnSpc>
                <a:spcPct val="150000"/>
              </a:lnSpc>
              <a:buClr>
                <a:srgbClr val="C00000"/>
              </a:buClr>
              <a:buSzPct val="120000"/>
              <a:buFont typeface="Wingdings" panose="05000000000000000000" pitchFamily="2" charset="2"/>
              <a:buChar char=""/>
            </a:pPr>
            <a:r>
              <a:rPr lang="ar-DZ" sz="2000" dirty="0">
                <a:solidFill>
                  <a:schemeClr val="accent2">
                    <a:lumMod val="50000"/>
                  </a:schemeClr>
                </a:solidFill>
                <a:latin typeface="Aljazeera" panose="02000000000000000000" pitchFamily="2" charset="-78"/>
                <a:ea typeface="Calibri" panose="020F0502020204030204" pitchFamily="34" charset="0"/>
                <a:cs typeface="Aljazeera" panose="02000000000000000000" pitchFamily="2" charset="-78"/>
              </a:rPr>
              <a:t> التوجه نحو استخدام التكنولوجيا الحديثة والبحث والتطوير وهذا لتحسين نوعية المنتجات والخدمات وجودتها. </a:t>
            </a:r>
          </a:p>
          <a:p>
            <a:pPr marL="285750" indent="-285750" algn="just" rtl="1">
              <a:lnSpc>
                <a:spcPct val="150000"/>
              </a:lnSpc>
              <a:buClr>
                <a:srgbClr val="C00000"/>
              </a:buClr>
              <a:buSzPct val="120000"/>
              <a:buFont typeface="Wingdings" panose="05000000000000000000" pitchFamily="2" charset="2"/>
              <a:buChar char=""/>
            </a:pPr>
            <a:r>
              <a:rPr lang="ar-DZ" sz="200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 السعي لتحقيق رغبات المستهلكين المتعددة والمتغيرة لكسب ثقتهم وضمان ولائهم على المدى القصير والطويل. </a:t>
            </a:r>
          </a:p>
          <a:p>
            <a:pPr marL="285750" indent="-285750" algn="just" rtl="1">
              <a:lnSpc>
                <a:spcPct val="150000"/>
              </a:lnSpc>
              <a:buClr>
                <a:srgbClr val="C00000"/>
              </a:buClr>
              <a:buSzPct val="120000"/>
              <a:buFont typeface="Wingdings" panose="05000000000000000000" pitchFamily="2" charset="2"/>
              <a:buChar char=""/>
            </a:pPr>
            <a:r>
              <a:rPr lang="ar-DZ" sz="2000" dirty="0">
                <a:solidFill>
                  <a:schemeClr val="accent4">
                    <a:lumMod val="50000"/>
                  </a:schemeClr>
                </a:solidFill>
                <a:latin typeface="Aljazeera" panose="02000000000000000000" pitchFamily="2" charset="-78"/>
                <a:ea typeface="Calibri" panose="020F0502020204030204" pitchFamily="34" charset="0"/>
                <a:cs typeface="Aljazeera" panose="02000000000000000000" pitchFamily="2" charset="-78"/>
              </a:rPr>
              <a:t> الالتزام بالشرعية العالمية والتي تتمثل في مختلف المعايير والمقاييس الدولية التي تدعم شرعية الأنشطة الاقتصادية. </a:t>
            </a:r>
          </a:p>
          <a:p>
            <a:pPr marL="285750" indent="-285750" algn="just" rtl="1">
              <a:lnSpc>
                <a:spcPct val="150000"/>
              </a:lnSpc>
              <a:buClr>
                <a:srgbClr val="C00000"/>
              </a:buClr>
              <a:buSzPct val="120000"/>
              <a:buFont typeface="Wingdings" panose="05000000000000000000" pitchFamily="2" charset="2"/>
              <a:buChar char=""/>
            </a:pPr>
            <a:r>
              <a:rPr lang="ar-DZ" sz="2000" dirty="0">
                <a:solidFill>
                  <a:schemeClr val="accent5">
                    <a:lumMod val="50000"/>
                  </a:schemeClr>
                </a:solidFill>
                <a:latin typeface="Aljazeera" panose="02000000000000000000" pitchFamily="2" charset="-78"/>
                <a:ea typeface="Calibri" panose="020F0502020204030204" pitchFamily="34" charset="0"/>
                <a:cs typeface="Aljazeera" panose="02000000000000000000" pitchFamily="2" charset="-78"/>
              </a:rPr>
              <a:t> السعي نحو الانضمام إلى مختلف المنضمات العالمية الخاصة بمنح الامتيازات التي تسهل تجاوز مختلف الحدود والاستفادة منها. </a:t>
            </a:r>
          </a:p>
          <a:p>
            <a:pPr marL="285750" indent="-285750" algn="just" rtl="1">
              <a:lnSpc>
                <a:spcPct val="150000"/>
              </a:lnSpc>
              <a:buClr>
                <a:srgbClr val="C00000"/>
              </a:buClr>
              <a:buSzPct val="120000"/>
              <a:buFont typeface="Wingdings" panose="05000000000000000000" pitchFamily="2" charset="2"/>
              <a:buChar char=""/>
            </a:pPr>
            <a:r>
              <a:rPr lang="ar-DZ" sz="2000" dirty="0">
                <a:solidFill>
                  <a:schemeClr val="accent6">
                    <a:lumMod val="50000"/>
                  </a:schemeClr>
                </a:solidFill>
                <a:latin typeface="Aljazeera" panose="02000000000000000000" pitchFamily="2" charset="-78"/>
                <a:ea typeface="Calibri" panose="020F0502020204030204" pitchFamily="34" charset="0"/>
                <a:cs typeface="Aljazeera" panose="02000000000000000000" pitchFamily="2" charset="-78"/>
              </a:rPr>
              <a:t> النجاح على المستوى المحلي الذي يعني قدرتها وتمكنها من المنافسة على المستوى الدولي. </a:t>
            </a:r>
          </a:p>
        </p:txBody>
      </p:sp>
      <p:pic>
        <p:nvPicPr>
          <p:cNvPr id="5" name="ElevenLabs_2024-07-10T09_57_10_Sarah_pre_s50_sb75_se0_b_m2(2)">
            <a:hlinkClick r:id="" action="ppaction://media"/>
            <a:extLst>
              <a:ext uri="{FF2B5EF4-FFF2-40B4-BE49-F238E27FC236}">
                <a16:creationId xmlns:a16="http://schemas.microsoft.com/office/drawing/2014/main" id="{8F131659-BBD4-04F6-CBB1-88A5281314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2317" y="-734355"/>
            <a:ext cx="487363" cy="487363"/>
          </a:xfrm>
          <a:prstGeom prst="rect">
            <a:avLst/>
          </a:prstGeom>
        </p:spPr>
      </p:pic>
      <p:sp>
        <p:nvSpPr>
          <p:cNvPr id="8" name="ZoneTexte 7">
            <a:extLst>
              <a:ext uri="{FF2B5EF4-FFF2-40B4-BE49-F238E27FC236}">
                <a16:creationId xmlns:a16="http://schemas.microsoft.com/office/drawing/2014/main" id="{13E1E0A4-5C2E-E0F3-C153-0DA08DDC879F}"/>
              </a:ext>
            </a:extLst>
          </p:cNvPr>
          <p:cNvSpPr txBox="1"/>
          <p:nvPr/>
        </p:nvSpPr>
        <p:spPr>
          <a:xfrm>
            <a:off x="67999" y="7666863"/>
            <a:ext cx="11977991" cy="5189113"/>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السادسة: الابتكار والإبداع </a:t>
            </a:r>
            <a:r>
              <a:rPr lang="ar-DZ" sz="9600" dirty="0" err="1">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المقاولاتي</a:t>
            </a: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 </a:t>
            </a:r>
            <a:endParaRPr lang="fr-FR" sz="48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spTree>
    <p:extLst>
      <p:ext uri="{BB962C8B-B14F-4D97-AF65-F5344CB8AC3E}">
        <p14:creationId xmlns:p14="http://schemas.microsoft.com/office/powerpoint/2010/main" val="3957001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4">
                                            <p:txEl>
                                              <p:pRg st="0" end="0"/>
                                            </p:txEl>
                                          </p:spTgt>
                                        </p:tgtEl>
                                        <p:attrNameLst>
                                          <p:attrName>style.visibility</p:attrName>
                                        </p:attrNameLst>
                                      </p:cBhvr>
                                      <p:to>
                                        <p:strVal val="visible"/>
                                      </p:to>
                                    </p:set>
                                    <p:animEffect transition="in" filter="fade">
                                      <p:cBhvr>
                                        <p:cTn id="10" dur="1000"/>
                                        <p:tgtEl>
                                          <p:spTgt spid="34">
                                            <p:txEl>
                                              <p:pRg st="0" end="0"/>
                                            </p:txEl>
                                          </p:spTgt>
                                        </p:tgtEl>
                                      </p:cBhvr>
                                    </p:animEffect>
                                    <p:anim calcmode="lin" valueType="num">
                                      <p:cBhvr>
                                        <p:cTn id="11"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7600"/>
                                  </p:stCondLst>
                                  <p:childTnLst>
                                    <p:set>
                                      <p:cBhvr>
                                        <p:cTn id="15" dur="1" fill="hold">
                                          <p:stCondLst>
                                            <p:cond delay="0"/>
                                          </p:stCondLst>
                                        </p:cTn>
                                        <p:tgtEl>
                                          <p:spTgt spid="34">
                                            <p:txEl>
                                              <p:pRg st="1" end="1"/>
                                            </p:txEl>
                                          </p:spTgt>
                                        </p:tgtEl>
                                        <p:attrNameLst>
                                          <p:attrName>style.visibility</p:attrName>
                                        </p:attrNameLst>
                                      </p:cBhvr>
                                      <p:to>
                                        <p:strVal val="visible"/>
                                      </p:to>
                                    </p:set>
                                    <p:animEffect transition="in" filter="fade">
                                      <p:cBhvr>
                                        <p:cTn id="16" dur="1000"/>
                                        <p:tgtEl>
                                          <p:spTgt spid="34">
                                            <p:txEl>
                                              <p:pRg st="1" end="1"/>
                                            </p:txEl>
                                          </p:spTgt>
                                        </p:tgtEl>
                                      </p:cBhvr>
                                    </p:animEffect>
                                    <p:anim calcmode="lin" valueType="num">
                                      <p:cBhvr>
                                        <p:cTn id="17"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9600"/>
                            </p:stCondLst>
                            <p:childTnLst>
                              <p:par>
                                <p:cTn id="20" presetID="42" presetClass="entr" presetSubtype="0" fill="hold" nodeType="afterEffect">
                                  <p:stCondLst>
                                    <p:cond delay="7300"/>
                                  </p:stCondLst>
                                  <p:childTnLst>
                                    <p:set>
                                      <p:cBhvr>
                                        <p:cTn id="21" dur="1" fill="hold">
                                          <p:stCondLst>
                                            <p:cond delay="0"/>
                                          </p:stCondLst>
                                        </p:cTn>
                                        <p:tgtEl>
                                          <p:spTgt spid="34">
                                            <p:txEl>
                                              <p:pRg st="2" end="2"/>
                                            </p:txEl>
                                          </p:spTgt>
                                        </p:tgtEl>
                                        <p:attrNameLst>
                                          <p:attrName>style.visibility</p:attrName>
                                        </p:attrNameLst>
                                      </p:cBhvr>
                                      <p:to>
                                        <p:strVal val="visible"/>
                                      </p:to>
                                    </p:set>
                                    <p:animEffect transition="in" filter="fade">
                                      <p:cBhvr>
                                        <p:cTn id="22" dur="1000"/>
                                        <p:tgtEl>
                                          <p:spTgt spid="34">
                                            <p:txEl>
                                              <p:pRg st="2" end="2"/>
                                            </p:txEl>
                                          </p:spTgt>
                                        </p:tgtEl>
                                      </p:cBhvr>
                                    </p:animEffect>
                                    <p:anim calcmode="lin" valueType="num">
                                      <p:cBhvr>
                                        <p:cTn id="23"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7900"/>
                            </p:stCondLst>
                            <p:childTnLst>
                              <p:par>
                                <p:cTn id="26" presetID="42" presetClass="entr" presetSubtype="0" fill="hold" nodeType="afterEffect">
                                  <p:stCondLst>
                                    <p:cond delay="7400"/>
                                  </p:stCondLst>
                                  <p:childTnLst>
                                    <p:set>
                                      <p:cBhvr>
                                        <p:cTn id="27" dur="1" fill="hold">
                                          <p:stCondLst>
                                            <p:cond delay="0"/>
                                          </p:stCondLst>
                                        </p:cTn>
                                        <p:tgtEl>
                                          <p:spTgt spid="34">
                                            <p:txEl>
                                              <p:pRg st="3" end="3"/>
                                            </p:txEl>
                                          </p:spTgt>
                                        </p:tgtEl>
                                        <p:attrNameLst>
                                          <p:attrName>style.visibility</p:attrName>
                                        </p:attrNameLst>
                                      </p:cBhvr>
                                      <p:to>
                                        <p:strVal val="visible"/>
                                      </p:to>
                                    </p:set>
                                    <p:animEffect transition="in" filter="fade">
                                      <p:cBhvr>
                                        <p:cTn id="28" dur="1000"/>
                                        <p:tgtEl>
                                          <p:spTgt spid="34">
                                            <p:txEl>
                                              <p:pRg st="3" end="3"/>
                                            </p:txEl>
                                          </p:spTgt>
                                        </p:tgtEl>
                                      </p:cBhvr>
                                    </p:animEffect>
                                    <p:anim calcmode="lin" valueType="num">
                                      <p:cBhvr>
                                        <p:cTn id="29" dur="1000" fill="hold"/>
                                        <p:tgtEl>
                                          <p:spTgt spid="3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4">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26300"/>
                            </p:stCondLst>
                            <p:childTnLst>
                              <p:par>
                                <p:cTn id="32" presetID="42" presetClass="entr" presetSubtype="0" fill="hold" nodeType="afterEffect">
                                  <p:stCondLst>
                                    <p:cond delay="8700"/>
                                  </p:stCondLst>
                                  <p:childTnLst>
                                    <p:set>
                                      <p:cBhvr>
                                        <p:cTn id="33" dur="1" fill="hold">
                                          <p:stCondLst>
                                            <p:cond delay="0"/>
                                          </p:stCondLst>
                                        </p:cTn>
                                        <p:tgtEl>
                                          <p:spTgt spid="34">
                                            <p:txEl>
                                              <p:pRg st="4" end="4"/>
                                            </p:txEl>
                                          </p:spTgt>
                                        </p:tgtEl>
                                        <p:attrNameLst>
                                          <p:attrName>style.visibility</p:attrName>
                                        </p:attrNameLst>
                                      </p:cBhvr>
                                      <p:to>
                                        <p:strVal val="visible"/>
                                      </p:to>
                                    </p:set>
                                    <p:animEffect transition="in" filter="fade">
                                      <p:cBhvr>
                                        <p:cTn id="34" dur="1000"/>
                                        <p:tgtEl>
                                          <p:spTgt spid="34">
                                            <p:txEl>
                                              <p:pRg st="4" end="4"/>
                                            </p:txEl>
                                          </p:spTgt>
                                        </p:tgtEl>
                                      </p:cBhvr>
                                    </p:animEffect>
                                    <p:anim calcmode="lin" valueType="num">
                                      <p:cBhvr>
                                        <p:cTn id="35"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id="{A65C4640-485D-AF20-C54E-87F44A0B6582}"/>
              </a:ext>
            </a:extLst>
          </p:cNvPr>
          <p:cNvSpPr/>
          <p:nvPr/>
        </p:nvSpPr>
        <p:spPr>
          <a:xfrm>
            <a:off x="11471653" y="1014916"/>
            <a:ext cx="504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036" name="ZoneTexte 1035">
            <a:extLst>
              <a:ext uri="{FF2B5EF4-FFF2-40B4-BE49-F238E27FC236}">
                <a16:creationId xmlns:a16="http://schemas.microsoft.com/office/drawing/2014/main" id="{59319264-0147-C0FD-D7C5-10F5C7C5FAC3}"/>
              </a:ext>
            </a:extLst>
          </p:cNvPr>
          <p:cNvSpPr txBox="1"/>
          <p:nvPr/>
        </p:nvSpPr>
        <p:spPr>
          <a:xfrm>
            <a:off x="6813943" y="1055918"/>
            <a:ext cx="465672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المقاولاتية والمقاربات الفكرية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34DC66E8-B1EE-77F1-6F91-3CFD85B75442}"/>
              </a:ext>
            </a:extLst>
          </p:cNvPr>
          <p:cNvSpPr txBox="1"/>
          <p:nvPr/>
        </p:nvSpPr>
        <p:spPr>
          <a:xfrm>
            <a:off x="138322" y="2016430"/>
            <a:ext cx="7556257" cy="5078313"/>
          </a:xfrm>
          <a:prstGeom prst="rect">
            <a:avLst/>
          </a:prstGeom>
          <a:noFill/>
        </p:spPr>
        <p:txBody>
          <a:bodyPr wrap="square">
            <a:spAutoFit/>
          </a:bodyPr>
          <a:lstStyle/>
          <a:p>
            <a:pPr algn="just" rtl="1"/>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حسب كل من </a:t>
            </a:r>
            <a:r>
              <a:rPr lang="ar-DZ" sz="265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r>
              <a:rPr lang="fr-FR" sz="26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cantillan</a:t>
            </a:r>
            <a:r>
              <a:rPr lang="fr-FR"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1755</a:t>
            </a:r>
            <a:r>
              <a:rPr lang="ar-DZ" sz="2650" dirty="0">
                <a:solidFill>
                  <a:srgbClr val="002060"/>
                </a:solidFill>
                <a:latin typeface="Aljazeera" panose="02000000000000000000" pitchFamily="2" charset="-78"/>
                <a:ea typeface="Calibri" panose="020F0502020204030204" pitchFamily="34" charset="0"/>
                <a:cs typeface="Aljazeera" panose="02000000000000000000" pitchFamily="2" charset="-78"/>
              </a:rPr>
              <a:t>) </a:t>
            </a:r>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a:t>
            </a:r>
            <a:r>
              <a:rPr lang="ar-DZ" sz="265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r>
              <a:rPr lang="fr-FR" sz="26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say</a:t>
            </a:r>
            <a:r>
              <a:rPr lang="fr-FR"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1803</a:t>
            </a:r>
            <a:r>
              <a:rPr lang="ar-DZ" sz="2650" dirty="0">
                <a:solidFill>
                  <a:srgbClr val="002060"/>
                </a:solidFill>
                <a:latin typeface="Aljazeera" panose="02000000000000000000" pitchFamily="2" charset="-78"/>
                <a:ea typeface="Calibri" panose="020F0502020204030204" pitchFamily="34" charset="0"/>
                <a:cs typeface="Aljazeera" panose="02000000000000000000" pitchFamily="2" charset="-78"/>
              </a:rPr>
              <a:t>) </a:t>
            </a:r>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فالمقاول هو الشخص الذي يأخذ المخاطرة لأنه يستثمر في أمواله، أي أن المقاول يشتري مواد أولية بسعر مؤكد من أجل تحويلها وإعادة بيعها بسعر غير مؤكد، إذن فهو شخص يعرف الحصول على فرصة في صورة تحقيق الذات لكن في ظل المخاطر الموجودة. </a:t>
            </a:r>
          </a:p>
          <a:p>
            <a:pPr algn="just" rtl="1"/>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أما (</a:t>
            </a:r>
            <a:r>
              <a:rPr lang="fr-FR" sz="26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say</a:t>
            </a:r>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فقد وضع فرق بين المقاول والرأسمالي وربط المقاول بمفهوم الابتكار حيث ينظر إليه كعامل للتغيير. </a:t>
            </a:r>
          </a:p>
          <a:p>
            <a:pPr algn="just" rtl="1"/>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وقد ركز (</a:t>
            </a:r>
            <a:r>
              <a:rPr lang="fr-FR"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schumpeter1928</a:t>
            </a:r>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على البعد القوي </a:t>
            </a:r>
            <a:r>
              <a:rPr lang="ar-DZ" sz="26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الإبتكاري</a:t>
            </a:r>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للمقاول: "جوهر المقاولاتية يوجد في اقتناص واستغلال الفرص الجديدة في مجال المؤسسات...."، وبالتالي فإن المقاول يشارك بصفة جد مهمة في التنمية الاقتصادية. وحسب هذه فقد ركزت على الجانب الاقتصادي والاجتماعي للمقاول.</a:t>
            </a:r>
          </a:p>
        </p:txBody>
      </p:sp>
      <p:sp>
        <p:nvSpPr>
          <p:cNvPr id="14" name="Rectangle 13">
            <a:extLst>
              <a:ext uri="{FF2B5EF4-FFF2-40B4-BE49-F238E27FC236}">
                <a16:creationId xmlns:a16="http://schemas.microsoft.com/office/drawing/2014/main" id="{9EE30286-A462-17DC-A60E-C656C3C32E90}"/>
              </a:ext>
            </a:extLst>
          </p:cNvPr>
          <p:cNvSpPr/>
          <p:nvPr/>
        </p:nvSpPr>
        <p:spPr>
          <a:xfrm flipH="1">
            <a:off x="8585199" y="2867291"/>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4BC9AB2-402D-18E0-4470-070E9D377CF5}"/>
              </a:ext>
            </a:extLst>
          </p:cNvPr>
          <p:cNvSpPr/>
          <p:nvPr/>
        </p:nvSpPr>
        <p:spPr>
          <a:xfrm flipH="1">
            <a:off x="8657816" y="2059718"/>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B8AC438-66EA-5FD7-E816-1D8D61040C05}"/>
              </a:ext>
            </a:extLst>
          </p:cNvPr>
          <p:cNvSpPr/>
          <p:nvPr/>
        </p:nvSpPr>
        <p:spPr>
          <a:xfrm flipH="1">
            <a:off x="8585197" y="3674864"/>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id="{7FC4F5AD-4B84-9A83-E3FA-3993A0A733D4}"/>
              </a:ext>
            </a:extLst>
          </p:cNvPr>
          <p:cNvSpPr txBox="1"/>
          <p:nvPr/>
        </p:nvSpPr>
        <p:spPr>
          <a:xfrm>
            <a:off x="7666376" y="2095053"/>
            <a:ext cx="4525623" cy="515526"/>
          </a:xfrm>
          <a:prstGeom prst="rect">
            <a:avLst/>
          </a:prstGeom>
          <a:noFill/>
        </p:spPr>
        <p:txBody>
          <a:bodyPr wrap="square">
            <a:spAutoFit/>
          </a:bodyPr>
          <a:lstStyle/>
          <a:p>
            <a:pPr rtl="1"/>
            <a:r>
              <a:rPr lang="ar-DZ" sz="275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المقاولاتية والمقاربة الاقتصادية</a:t>
            </a:r>
            <a:endParaRPr lang="fr-FR" sz="2750" dirty="0">
              <a:solidFill>
                <a:srgbClr val="C0000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id="{71CED491-C1F0-9F15-4F93-18BD502D0AD3}"/>
              </a:ext>
            </a:extLst>
          </p:cNvPr>
          <p:cNvSpPr txBox="1"/>
          <p:nvPr/>
        </p:nvSpPr>
        <p:spPr>
          <a:xfrm>
            <a:off x="8657814" y="2938990"/>
            <a:ext cx="3477929"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المقاولاتية والمقاربة السلوكية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id="{FAC73524-A3AA-B815-45C5-CD64296F66B4}"/>
              </a:ext>
            </a:extLst>
          </p:cNvPr>
          <p:cNvSpPr txBox="1"/>
          <p:nvPr/>
        </p:nvSpPr>
        <p:spPr>
          <a:xfrm>
            <a:off x="8657815" y="3750239"/>
            <a:ext cx="3534184"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المقاربة المرحلية لعلماء (الإدارة) </a:t>
            </a:r>
            <a:endParaRPr lang="fr-FR" sz="2000" dirty="0">
              <a:solidFill>
                <a:srgbClr val="002060"/>
              </a:solidFill>
              <a:latin typeface="AlGhadTV" panose="01000500000000020004" pitchFamily="2" charset="-78"/>
              <a:cs typeface="AlGhadTV" panose="01000500000000020004" pitchFamily="2" charset="-78"/>
            </a:endParaRPr>
          </a:p>
        </p:txBody>
      </p:sp>
      <p:pic>
        <p:nvPicPr>
          <p:cNvPr id="3" name="ElevenLabs_2024-07-08T00_16_58_Sarah_pre_s50_sb100_se0_b_m2">
            <a:hlinkClick r:id="" action="ppaction://media"/>
            <a:extLst>
              <a:ext uri="{FF2B5EF4-FFF2-40B4-BE49-F238E27FC236}">
                <a16:creationId xmlns:a16="http://schemas.microsoft.com/office/drawing/2014/main" id="{751B06B9-A288-E5A0-3452-906C74196C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9031" y="3262876"/>
            <a:ext cx="487363" cy="487363"/>
          </a:xfrm>
          <a:prstGeom prst="rect">
            <a:avLst/>
          </a:prstGeom>
        </p:spPr>
      </p:pic>
      <p:pic>
        <p:nvPicPr>
          <p:cNvPr id="4" name="ElevenLabs_2024-07-08T00_17_51_Sarah_pre_s50_sb100_se0_b_m2">
            <a:hlinkClick r:id="" action="ppaction://media"/>
            <a:extLst>
              <a:ext uri="{FF2B5EF4-FFF2-40B4-BE49-F238E27FC236}">
                <a16:creationId xmlns:a16="http://schemas.microsoft.com/office/drawing/2014/main" id="{C00D7513-72EA-6019-41FC-C2314AF152E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29032" y="4150349"/>
            <a:ext cx="487363" cy="487363"/>
          </a:xfrm>
          <a:prstGeom prst="rect">
            <a:avLst/>
          </a:prstGeom>
        </p:spPr>
      </p:pic>
    </p:spTree>
    <p:extLst>
      <p:ext uri="{BB962C8B-B14F-4D97-AF65-F5344CB8AC3E}">
        <p14:creationId xmlns:p14="http://schemas.microsoft.com/office/powerpoint/2010/main" val="2620534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wipe(right)">
                                      <p:cBhvr>
                                        <p:cTn id="13" dur="500"/>
                                        <p:tgtEl>
                                          <p:spTgt spid="1036"/>
                                        </p:tgtEl>
                                      </p:cBhvr>
                                    </p:animEffect>
                                  </p:childTnLst>
                                </p:cTn>
                              </p:par>
                              <p:par>
                                <p:cTn id="14" presetID="1" presetClass="mediacall" presetSubtype="0" fill="hold" nodeType="withEffect">
                                  <p:stCondLst>
                                    <p:cond delay="0"/>
                                  </p:stCondLst>
                                  <p:childTnLst>
                                    <p:cmd type="call" cmd="playFrom(0.0)">
                                      <p:cBhvr>
                                        <p:cTn id="15" dur="2533" fill="hold"/>
                                        <p:tgtEl>
                                          <p:spTgt spid="3"/>
                                        </p:tgtEl>
                                      </p:cBhvr>
                                    </p:cmd>
                                  </p:childTnLst>
                                </p:cTn>
                              </p:par>
                            </p:childTnLst>
                          </p:cTn>
                        </p:par>
                        <p:par>
                          <p:cTn id="16" fill="hold">
                            <p:stCondLst>
                              <p:cond delay="3033"/>
                            </p:stCondLst>
                            <p:childTnLst>
                              <p:par>
                                <p:cTn id="17" presetID="1" presetClass="mediacall" presetSubtype="0" fill="hold" nodeType="afterEffect">
                                  <p:stCondLst>
                                    <p:cond delay="0"/>
                                  </p:stCondLst>
                                  <p:childTnLst>
                                    <p:cmd type="call" cmd="playFrom(0.0)">
                                      <p:cBhvr>
                                        <p:cTn id="18" dur="56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4"/>
                </p:tgtEl>
              </p:cMediaNode>
            </p:audio>
          </p:childTnLst>
        </p:cTn>
      </p:par>
    </p:tnLst>
    <p:bldLst>
      <p:bldP spid="7" grpId="0" animBg="1"/>
      <p:bldP spid="103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7278094"/>
            <a:ext cx="12192001" cy="1032410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2B65408-1B58-77C2-E489-FC01EA2CBF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a:stretch/>
        </p:blipFill>
        <p:spPr bwMode="auto">
          <a:xfrm>
            <a:off x="0" y="0"/>
            <a:ext cx="12192000" cy="685137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C2F7598-912A-2D90-BD0F-93050E2C9A40}"/>
              </a:ext>
            </a:extLst>
          </p:cNvPr>
          <p:cNvSpPr txBox="1"/>
          <p:nvPr/>
        </p:nvSpPr>
        <p:spPr>
          <a:xfrm>
            <a:off x="107003" y="929251"/>
            <a:ext cx="11977991" cy="5189113"/>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السادسة: الابتكار والإبداع </a:t>
            </a:r>
            <a:r>
              <a:rPr lang="ar-DZ" sz="9600" dirty="0" err="1">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المقاولاتي</a:t>
            </a: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 </a:t>
            </a:r>
            <a:endParaRPr lang="fr-FR" sz="48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sp>
        <p:nvSpPr>
          <p:cNvPr id="7" name="ZoneTexte 6">
            <a:extLst>
              <a:ext uri="{FF2B5EF4-FFF2-40B4-BE49-F238E27FC236}">
                <a16:creationId xmlns:a16="http://schemas.microsoft.com/office/drawing/2014/main" id="{D63325C6-F616-0A33-7B29-6D0A1B87BCA5}"/>
              </a:ext>
            </a:extLst>
          </p:cNvPr>
          <p:cNvSpPr txBox="1"/>
          <p:nvPr/>
        </p:nvSpPr>
        <p:spPr>
          <a:xfrm>
            <a:off x="0" y="-875961"/>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id="{667DFF18-4A85-5E32-21DE-8F029B98579A}"/>
              </a:ext>
            </a:extLst>
          </p:cNvPr>
          <p:cNvSpPr txBox="1"/>
          <p:nvPr/>
        </p:nvSpPr>
        <p:spPr>
          <a:xfrm>
            <a:off x="-9461598" y="-5945009"/>
            <a:ext cx="6973311" cy="5509200"/>
          </a:xfrm>
          <a:prstGeom prst="rect">
            <a:avLst/>
          </a:prstGeom>
          <a:noFill/>
        </p:spPr>
        <p:txBody>
          <a:bodyPr wrap="square">
            <a:spAutoFit/>
          </a:bodyPr>
          <a:lstStyle/>
          <a:p>
            <a:pPr algn="just" rtl="1"/>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يعد كل من الإبداع والابتكار من العناصر المكونة للعمل </a:t>
            </a:r>
            <a:r>
              <a:rPr lang="ar-DZ" sz="44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a:t>
            </a:r>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فقد حضي المصطلحان باهتمام المفكرين الاقتصاديين المهتمين </a:t>
            </a:r>
            <a:r>
              <a:rPr lang="ar-DZ" sz="44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بالمقاولاتية</a:t>
            </a:r>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حيث يتصف كل من الإبداع والابتكار بالتلازم فالأول يعد خطوة لبداية الثاني من خلال تصميم أفكار جديدة ومحاولة تجسيدها. </a:t>
            </a:r>
            <a:endParaRPr lang="fr-FR" sz="44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5" name="Image 4">
            <a:extLst>
              <a:ext uri="{FF2B5EF4-FFF2-40B4-BE49-F238E27FC236}">
                <a16:creationId xmlns:a16="http://schemas.microsoft.com/office/drawing/2014/main" id="{EF22C6A4-D9A2-DF57-FC47-332E90C49245}"/>
              </a:ext>
            </a:extLst>
          </p:cNvPr>
          <p:cNvPicPr>
            <a:picLocks noChangeAspect="1"/>
          </p:cNvPicPr>
          <p:nvPr/>
        </p:nvPicPr>
        <p:blipFill rotWithShape="1">
          <a:blip r:embed="rId6">
            <a:extLst>
              <a:ext uri="{28A0092B-C50C-407E-A947-70E740481C1C}">
                <a14:useLocalDpi xmlns:a14="http://schemas.microsoft.com/office/drawing/2010/main" val="0"/>
              </a:ext>
            </a:extLst>
          </a:blip>
          <a:srcRect t="1773" b="5253"/>
          <a:stretch/>
        </p:blipFill>
        <p:spPr>
          <a:xfrm>
            <a:off x="-15243694" y="6851375"/>
            <a:ext cx="12755407" cy="11859199"/>
          </a:xfrm>
          <a:prstGeom prst="rect">
            <a:avLst/>
          </a:prstGeom>
          <a:effectLst>
            <a:outerShdw blurRad="50800" dist="38100" algn="l" rotWithShape="0">
              <a:prstClr val="black">
                <a:alpha val="40000"/>
              </a:prstClr>
            </a:outerShdw>
          </a:effectLst>
        </p:spPr>
      </p:pic>
      <p:pic>
        <p:nvPicPr>
          <p:cNvPr id="4" name="ElevenLabs_2024-07-10T10_50_33_Sarah_pre_s50_sb75_se0_b_m2">
            <a:hlinkClick r:id="" action="ppaction://media"/>
            <a:extLst>
              <a:ext uri="{FF2B5EF4-FFF2-40B4-BE49-F238E27FC236}">
                <a16:creationId xmlns:a16="http://schemas.microsoft.com/office/drawing/2014/main" id="{82BE4E77-87A4-2EF3-DE49-48A91C9DFE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38927" y="2200551"/>
            <a:ext cx="487363" cy="487363"/>
          </a:xfrm>
          <a:prstGeom prst="rect">
            <a:avLst/>
          </a:prstGeom>
        </p:spPr>
      </p:pic>
    </p:spTree>
    <p:extLst>
      <p:ext uri="{BB962C8B-B14F-4D97-AF65-F5344CB8AC3E}">
        <p14:creationId xmlns:p14="http://schemas.microsoft.com/office/powerpoint/2010/main" val="2066770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id="{4C123938-1471-08BC-D979-537B6F1C38FE}"/>
              </a:ext>
            </a:extLst>
          </p:cNvPr>
          <p:cNvSpPr txBox="1"/>
          <p:nvPr/>
        </p:nvSpPr>
        <p:spPr>
          <a:xfrm>
            <a:off x="5004679" y="1309080"/>
            <a:ext cx="6973311" cy="5509200"/>
          </a:xfrm>
          <a:prstGeom prst="rect">
            <a:avLst/>
          </a:prstGeom>
          <a:noFill/>
        </p:spPr>
        <p:txBody>
          <a:bodyPr wrap="square">
            <a:spAutoFit/>
          </a:bodyPr>
          <a:lstStyle/>
          <a:p>
            <a:pPr algn="just" rtl="1"/>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يعد كل من الإبداع والابتكار من العناصر المكونة للعمل </a:t>
            </a:r>
            <a:r>
              <a:rPr lang="ar-DZ" sz="44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a:t>
            </a:r>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فقد حضي المصطلحان باهتمام المفكرين الاقتصاديين المهتمين </a:t>
            </a:r>
            <a:r>
              <a:rPr lang="ar-DZ" sz="44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بالمقاولاتية</a:t>
            </a:r>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حيث يتصف كل من الإبداع والابتكار بالتلازم فالأول يعد خطوة لبداية الثاني من خلال تصميم أفكار جديدة ومحاولة تجسيدها. </a:t>
            </a:r>
            <a:endParaRPr lang="fr-FR" sz="44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1036" name="Image 1035">
            <a:extLst>
              <a:ext uri="{FF2B5EF4-FFF2-40B4-BE49-F238E27FC236}">
                <a16:creationId xmlns:a16="http://schemas.microsoft.com/office/drawing/2014/main" id="{54901527-90B0-4CAF-151E-BCBF4142FA5A}"/>
              </a:ext>
            </a:extLst>
          </p:cNvPr>
          <p:cNvPicPr>
            <a:picLocks noChangeAspect="1"/>
          </p:cNvPicPr>
          <p:nvPr/>
        </p:nvPicPr>
        <p:blipFill rotWithShape="1">
          <a:blip r:embed="rId4">
            <a:extLst>
              <a:ext uri="{28A0092B-C50C-407E-A947-70E740481C1C}">
                <a14:useLocalDpi xmlns:a14="http://schemas.microsoft.com/office/drawing/2010/main" val="0"/>
              </a:ext>
            </a:extLst>
          </a:blip>
          <a:srcRect t="1773" b="5253"/>
          <a:stretch/>
        </p:blipFill>
        <p:spPr>
          <a:xfrm>
            <a:off x="-1" y="1733063"/>
            <a:ext cx="5013488" cy="4661235"/>
          </a:xfrm>
          <a:prstGeom prst="rect">
            <a:avLst/>
          </a:prstGeom>
          <a:effectLst>
            <a:outerShdw blurRad="50800" dist="38100" algn="l" rotWithShape="0">
              <a:prstClr val="black">
                <a:alpha val="40000"/>
              </a:prstClr>
            </a:outerShdw>
          </a:effectLst>
        </p:spPr>
      </p:pic>
      <p:sp>
        <p:nvSpPr>
          <p:cNvPr id="9" name="ZoneTexte 8">
            <a:extLst>
              <a:ext uri="{FF2B5EF4-FFF2-40B4-BE49-F238E27FC236}">
                <a16:creationId xmlns:a16="http://schemas.microsoft.com/office/drawing/2014/main" id="{AD4AE2C2-9FB7-1D33-2592-ACBD7FE746A6}"/>
              </a:ext>
            </a:extLst>
          </p:cNvPr>
          <p:cNvSpPr txBox="1"/>
          <p:nvPr/>
        </p:nvSpPr>
        <p:spPr>
          <a:xfrm>
            <a:off x="13990320" y="-3046988"/>
            <a:ext cx="6319776" cy="3046988"/>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1.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الإبداع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sp>
        <p:nvSpPr>
          <p:cNvPr id="3" name="ZoneTexte 2">
            <a:extLst>
              <a:ext uri="{FF2B5EF4-FFF2-40B4-BE49-F238E27FC236}">
                <a16:creationId xmlns:a16="http://schemas.microsoft.com/office/drawing/2014/main" id="{353A45EB-BE6F-89FC-1B52-5CB2092178D1}"/>
              </a:ext>
            </a:extLst>
          </p:cNvPr>
          <p:cNvSpPr txBox="1"/>
          <p:nvPr/>
        </p:nvSpPr>
        <p:spPr>
          <a:xfrm>
            <a:off x="-1" y="-5760652"/>
            <a:ext cx="11977991" cy="5189113"/>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السادسة: الابتكار والإبداع </a:t>
            </a:r>
            <a:r>
              <a:rPr lang="ar-DZ" sz="9600" dirty="0" err="1">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المقاولاتي</a:t>
            </a: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 </a:t>
            </a:r>
            <a:endParaRPr lang="fr-FR" sz="48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pic>
        <p:nvPicPr>
          <p:cNvPr id="4" name="Image 3">
            <a:extLst>
              <a:ext uri="{FF2B5EF4-FFF2-40B4-BE49-F238E27FC236}">
                <a16:creationId xmlns:a16="http://schemas.microsoft.com/office/drawing/2014/main" id="{54F6BA47-A3D8-CDE2-FDAB-DFE8022DB44B}"/>
              </a:ext>
            </a:extLst>
          </p:cNvPr>
          <p:cNvPicPr>
            <a:picLocks noChangeAspect="1"/>
          </p:cNvPicPr>
          <p:nvPr/>
        </p:nvPicPr>
        <p:blipFill>
          <a:blip r:embed="rId5">
            <a:extLst>
              <a:ext uri="{28A0092B-C50C-407E-A947-70E740481C1C}">
                <a14:useLocalDpi xmlns:a14="http://schemas.microsoft.com/office/drawing/2010/main" val="0"/>
              </a:ext>
            </a:extLst>
          </a:blip>
          <a:srcRect t="5562" b="5562"/>
          <a:stretch/>
        </p:blipFill>
        <p:spPr>
          <a:xfrm>
            <a:off x="-7505243" y="-6160458"/>
            <a:ext cx="6939024" cy="6167083"/>
          </a:xfrm>
          <a:prstGeom prst="rect">
            <a:avLst/>
          </a:prstGeom>
          <a:effectLst>
            <a:outerShdw blurRad="88900" dist="38100" dir="5400000" sx="102000" sy="102000" algn="t" rotWithShape="0">
              <a:prstClr val="black">
                <a:alpha val="26000"/>
              </a:prstClr>
            </a:outerShdw>
          </a:effectLst>
        </p:spPr>
      </p:pic>
      <p:pic>
        <p:nvPicPr>
          <p:cNvPr id="5" name="ElevenLabs_2024-07-10T10_51_04_Sarah_pre_s50_sb75_se0_b_m2">
            <a:hlinkClick r:id="" action="ppaction://media"/>
            <a:extLst>
              <a:ext uri="{FF2B5EF4-FFF2-40B4-BE49-F238E27FC236}">
                <a16:creationId xmlns:a16="http://schemas.microsoft.com/office/drawing/2014/main" id="{F1979252-6072-7650-8B33-A70D5A7326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735" y="49192"/>
            <a:ext cx="487363" cy="487363"/>
          </a:xfrm>
          <a:prstGeom prst="rect">
            <a:avLst/>
          </a:prstGeom>
        </p:spPr>
      </p:pic>
    </p:spTree>
    <p:extLst>
      <p:ext uri="{BB962C8B-B14F-4D97-AF65-F5344CB8AC3E}">
        <p14:creationId xmlns:p14="http://schemas.microsoft.com/office/powerpoint/2010/main" val="237203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pic>
        <p:nvPicPr>
          <p:cNvPr id="13" name="Image 12">
            <a:extLst>
              <a:ext uri="{FF2B5EF4-FFF2-40B4-BE49-F238E27FC236}">
                <a16:creationId xmlns:a16="http://schemas.microsoft.com/office/drawing/2014/main" id="{A1BE120B-A08D-25C7-5E9F-1062F5A2FBD3}"/>
              </a:ext>
            </a:extLst>
          </p:cNvPr>
          <p:cNvPicPr>
            <a:picLocks noChangeAspect="1"/>
          </p:cNvPicPr>
          <p:nvPr/>
        </p:nvPicPr>
        <p:blipFill>
          <a:blip r:embed="rId4">
            <a:extLst>
              <a:ext uri="{28A0092B-C50C-407E-A947-70E740481C1C}">
                <a14:useLocalDpi xmlns:a14="http://schemas.microsoft.com/office/drawing/2010/main" val="0"/>
              </a:ext>
            </a:extLst>
          </a:blip>
          <a:srcRect t="5562" b="5562"/>
          <a:stretch/>
        </p:blipFill>
        <p:spPr>
          <a:xfrm>
            <a:off x="5699759" y="832472"/>
            <a:ext cx="6939024" cy="6167083"/>
          </a:xfrm>
          <a:prstGeom prst="rect">
            <a:avLst/>
          </a:prstGeom>
          <a:effectLst>
            <a:outerShdw blurRad="88900" dist="38100" dir="5400000" sx="102000" sy="102000" algn="t" rotWithShape="0">
              <a:prstClr val="black">
                <a:alpha val="26000"/>
              </a:prstClr>
            </a:outerShdw>
          </a:effectLst>
        </p:spPr>
      </p:pic>
      <p:sp>
        <p:nvSpPr>
          <p:cNvPr id="3" name="ZoneTexte 2">
            <a:extLst>
              <a:ext uri="{FF2B5EF4-FFF2-40B4-BE49-F238E27FC236}">
                <a16:creationId xmlns:a16="http://schemas.microsoft.com/office/drawing/2014/main" id="{E2B0AF2D-864B-A369-4F6D-648E0E01935C}"/>
              </a:ext>
            </a:extLst>
          </p:cNvPr>
          <p:cNvSpPr txBox="1"/>
          <p:nvPr/>
        </p:nvSpPr>
        <p:spPr>
          <a:xfrm>
            <a:off x="-1160137" y="2392520"/>
            <a:ext cx="6319776" cy="3046988"/>
          </a:xfrm>
          <a:prstGeom prst="rect">
            <a:avLst/>
          </a:prstGeom>
          <a:noFill/>
        </p:spPr>
        <p:txBody>
          <a:bodyPr wrap="square">
            <a:spAutoFit/>
          </a:bodyPr>
          <a:lstStyle/>
          <a:p>
            <a:pPr algn="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1.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الإبداع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pic>
        <p:nvPicPr>
          <p:cNvPr id="4" name="Image 3">
            <a:extLst>
              <a:ext uri="{FF2B5EF4-FFF2-40B4-BE49-F238E27FC236}">
                <a16:creationId xmlns:a16="http://schemas.microsoft.com/office/drawing/2014/main" id="{2CBD506D-8D29-AB0F-B30F-FAFDF3BAEE4D}"/>
              </a:ext>
            </a:extLst>
          </p:cNvPr>
          <p:cNvPicPr>
            <a:picLocks noChangeAspect="1"/>
          </p:cNvPicPr>
          <p:nvPr/>
        </p:nvPicPr>
        <p:blipFill rotWithShape="1">
          <a:blip r:embed="rId5">
            <a:extLst>
              <a:ext uri="{28A0092B-C50C-407E-A947-70E740481C1C}">
                <a14:useLocalDpi xmlns:a14="http://schemas.microsoft.com/office/drawing/2010/main" val="0"/>
              </a:ext>
            </a:extLst>
          </a:blip>
          <a:srcRect t="1773" b="5253"/>
          <a:stretch/>
        </p:blipFill>
        <p:spPr>
          <a:xfrm>
            <a:off x="13019261" y="-13418598"/>
            <a:ext cx="12755407" cy="11859199"/>
          </a:xfrm>
          <a:prstGeom prst="rect">
            <a:avLst/>
          </a:prstGeom>
          <a:effectLst>
            <a:outerShdw blurRad="50800" dist="38100" algn="l" rotWithShape="0">
              <a:prstClr val="black">
                <a:alpha val="40000"/>
              </a:prstClr>
            </a:outerShdw>
          </a:effectLst>
        </p:spPr>
      </p:pic>
      <p:sp>
        <p:nvSpPr>
          <p:cNvPr id="5" name="ZoneTexte 4">
            <a:extLst>
              <a:ext uri="{FF2B5EF4-FFF2-40B4-BE49-F238E27FC236}">
                <a16:creationId xmlns:a16="http://schemas.microsoft.com/office/drawing/2014/main" id="{B5FD5743-CA24-4B6F-41C9-040A53572BEB}"/>
              </a:ext>
            </a:extLst>
          </p:cNvPr>
          <p:cNvSpPr txBox="1"/>
          <p:nvPr/>
        </p:nvSpPr>
        <p:spPr>
          <a:xfrm>
            <a:off x="13752439" y="7770840"/>
            <a:ext cx="6973311" cy="5509200"/>
          </a:xfrm>
          <a:prstGeom prst="rect">
            <a:avLst/>
          </a:prstGeom>
          <a:noFill/>
        </p:spPr>
        <p:txBody>
          <a:bodyPr wrap="square">
            <a:spAutoFit/>
          </a:bodyPr>
          <a:lstStyle/>
          <a:p>
            <a:pPr algn="just" rtl="1"/>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يعد كل من الإبداع والابتكار من العناصر المكونة للعمل </a:t>
            </a:r>
            <a:r>
              <a:rPr lang="ar-DZ" sz="44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a:t>
            </a:r>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فقد حضي المصطلحان باهتمام المفكرين الاقتصاديين المهتمين </a:t>
            </a:r>
            <a:r>
              <a:rPr lang="ar-DZ" sz="44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بالمقاولاتية</a:t>
            </a:r>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حيث يتصف كل من الإبداع والابتكار بالتلازم فالأول يعد خطوة لبداية الثاني من خلال تصميم أفكار جديدة ومحاولة تجسيدها. </a:t>
            </a:r>
            <a:endParaRPr lang="fr-FR" sz="44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sp>
        <p:nvSpPr>
          <p:cNvPr id="14" name="Rectangle 13">
            <a:extLst>
              <a:ext uri="{FF2B5EF4-FFF2-40B4-BE49-F238E27FC236}">
                <a16:creationId xmlns:a16="http://schemas.microsoft.com/office/drawing/2014/main" id="{392886AD-1692-7A82-6B6E-AE5C687351F0}"/>
              </a:ext>
            </a:extLst>
          </p:cNvPr>
          <p:cNvSpPr/>
          <p:nvPr/>
        </p:nvSpPr>
        <p:spPr>
          <a:xfrm flipH="1">
            <a:off x="16680435" y="3653369"/>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357E58C-6B43-3F1F-6EC6-2F3CCB6483A8}"/>
              </a:ext>
            </a:extLst>
          </p:cNvPr>
          <p:cNvSpPr/>
          <p:nvPr/>
        </p:nvSpPr>
        <p:spPr>
          <a:xfrm flipH="1">
            <a:off x="12711404" y="2878139"/>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F408D0B-1F04-7A19-41C9-87B4644E027C}"/>
              </a:ext>
            </a:extLst>
          </p:cNvPr>
          <p:cNvSpPr/>
          <p:nvPr/>
        </p:nvSpPr>
        <p:spPr>
          <a:xfrm flipH="1">
            <a:off x="20655025" y="4485326"/>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id="{653B5EE1-A65A-4648-87D8-8D873C4DB703}"/>
              </a:ext>
            </a:extLst>
          </p:cNvPr>
          <p:cNvSpPr txBox="1"/>
          <p:nvPr/>
        </p:nvSpPr>
        <p:spPr>
          <a:xfrm>
            <a:off x="12638785" y="2913474"/>
            <a:ext cx="3606802"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مفهوم الإبداع</a:t>
            </a:r>
          </a:p>
        </p:txBody>
      </p:sp>
      <p:sp>
        <p:nvSpPr>
          <p:cNvPr id="18" name="ZoneTexte 17">
            <a:extLst>
              <a:ext uri="{FF2B5EF4-FFF2-40B4-BE49-F238E27FC236}">
                <a16:creationId xmlns:a16="http://schemas.microsoft.com/office/drawing/2014/main" id="{E506AC86-0866-D73B-FF4C-E05B68C10FB8}"/>
              </a:ext>
            </a:extLst>
          </p:cNvPr>
          <p:cNvSpPr txBox="1"/>
          <p:nvPr/>
        </p:nvSpPr>
        <p:spPr>
          <a:xfrm>
            <a:off x="16753050" y="3725068"/>
            <a:ext cx="3477929" cy="384721"/>
          </a:xfrm>
          <a:prstGeom prst="rect">
            <a:avLst/>
          </a:prstGeom>
          <a:noFill/>
        </p:spPr>
        <p:txBody>
          <a:bodyPr wrap="square">
            <a:spAutoFit/>
          </a:bodyPr>
          <a:lstStyle/>
          <a:p>
            <a:pPr rtl="1"/>
            <a:r>
              <a:rPr lang="ar-DZ" sz="1900" b="1" dirty="0">
                <a:solidFill>
                  <a:srgbClr val="002060"/>
                </a:solidFill>
                <a:latin typeface="AlGhadTV" panose="01000500000000020004" pitchFamily="2" charset="-78"/>
                <a:ea typeface="Calibri" panose="020F0502020204030204" pitchFamily="34" charset="0"/>
                <a:cs typeface="AlGhadTV" panose="01000500000000020004" pitchFamily="2" charset="-78"/>
              </a:rPr>
              <a:t>أسباب تبني الإبداع في المنظمات</a:t>
            </a:r>
          </a:p>
        </p:txBody>
      </p:sp>
      <p:sp>
        <p:nvSpPr>
          <p:cNvPr id="19" name="ZoneTexte 18">
            <a:extLst>
              <a:ext uri="{FF2B5EF4-FFF2-40B4-BE49-F238E27FC236}">
                <a16:creationId xmlns:a16="http://schemas.microsoft.com/office/drawing/2014/main" id="{190EB174-D807-662B-AED4-FD66C95B22A4}"/>
              </a:ext>
            </a:extLst>
          </p:cNvPr>
          <p:cNvSpPr txBox="1"/>
          <p:nvPr/>
        </p:nvSpPr>
        <p:spPr>
          <a:xfrm>
            <a:off x="20727643" y="4560701"/>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مستويات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20" name="Rectangle 19">
            <a:extLst>
              <a:ext uri="{FF2B5EF4-FFF2-40B4-BE49-F238E27FC236}">
                <a16:creationId xmlns:a16="http://schemas.microsoft.com/office/drawing/2014/main" id="{0F44D1C9-B500-0295-D715-190D6902534A}"/>
              </a:ext>
            </a:extLst>
          </p:cNvPr>
          <p:cNvSpPr/>
          <p:nvPr/>
        </p:nvSpPr>
        <p:spPr>
          <a:xfrm flipH="1">
            <a:off x="24806399" y="5298995"/>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ZoneTexte 20">
            <a:extLst>
              <a:ext uri="{FF2B5EF4-FFF2-40B4-BE49-F238E27FC236}">
                <a16:creationId xmlns:a16="http://schemas.microsoft.com/office/drawing/2014/main" id="{8DC3563D-7240-04AD-52AD-7825F531CF10}"/>
              </a:ext>
            </a:extLst>
          </p:cNvPr>
          <p:cNvSpPr txBox="1"/>
          <p:nvPr/>
        </p:nvSpPr>
        <p:spPr>
          <a:xfrm>
            <a:off x="24879018" y="5372144"/>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الإبداع</a:t>
            </a:r>
            <a:endParaRPr lang="fr-FR" sz="2000" dirty="0">
              <a:solidFill>
                <a:srgbClr val="002060"/>
              </a:solidFill>
              <a:latin typeface="AlGhadTV" panose="01000500000000020004" pitchFamily="2" charset="-78"/>
              <a:cs typeface="AlGhadTV" panose="01000500000000020004" pitchFamily="2" charset="-78"/>
            </a:endParaRPr>
          </a:p>
        </p:txBody>
      </p:sp>
      <p:pic>
        <p:nvPicPr>
          <p:cNvPr id="7" name="ElevenLabs_2024-07-10T10_52_02_Sarah_pre_s50_sb75_se0_b_m2">
            <a:hlinkClick r:id="" action="ppaction://media"/>
            <a:extLst>
              <a:ext uri="{FF2B5EF4-FFF2-40B4-BE49-F238E27FC236}">
                <a16:creationId xmlns:a16="http://schemas.microsoft.com/office/drawing/2014/main" id="{8856860B-C64D-A64E-2615-656D688125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08636" y="-812756"/>
            <a:ext cx="487363" cy="487363"/>
          </a:xfrm>
          <a:prstGeom prst="rect">
            <a:avLst/>
          </a:prstGeom>
        </p:spPr>
      </p:pic>
    </p:spTree>
    <p:extLst>
      <p:ext uri="{BB962C8B-B14F-4D97-AF65-F5344CB8AC3E}">
        <p14:creationId xmlns:p14="http://schemas.microsoft.com/office/powerpoint/2010/main" val="3194936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pic>
        <p:nvPicPr>
          <p:cNvPr id="13" name="Image 12">
            <a:extLst>
              <a:ext uri="{FF2B5EF4-FFF2-40B4-BE49-F238E27FC236}">
                <a16:creationId xmlns:a16="http://schemas.microsoft.com/office/drawing/2014/main" id="{A1BE120B-A08D-25C7-5E9F-1062F5A2FBD3}"/>
              </a:ext>
            </a:extLst>
          </p:cNvPr>
          <p:cNvPicPr>
            <a:picLocks noChangeAspect="1"/>
          </p:cNvPicPr>
          <p:nvPr/>
        </p:nvPicPr>
        <p:blipFill>
          <a:blip r:embed="rId4">
            <a:extLst>
              <a:ext uri="{28A0092B-C50C-407E-A947-70E740481C1C}">
                <a14:useLocalDpi xmlns:a14="http://schemas.microsoft.com/office/drawing/2010/main" val="0"/>
              </a:ext>
            </a:extLst>
          </a:blip>
          <a:srcRect t="5562" b="5562"/>
          <a:stretch/>
        </p:blipFill>
        <p:spPr>
          <a:xfrm>
            <a:off x="-10192249" y="-10932749"/>
            <a:ext cx="12192000" cy="10835685"/>
          </a:xfrm>
          <a:prstGeom prst="rect">
            <a:avLst/>
          </a:prstGeom>
          <a:effectLst>
            <a:outerShdw blurRad="88900" dist="38100" dir="5400000" sx="102000" sy="102000" algn="t" rotWithShape="0">
              <a:prstClr val="black">
                <a:alpha val="26000"/>
              </a:prstClr>
            </a:outerShdw>
          </a:effectLst>
        </p:spPr>
      </p:pic>
      <p:sp>
        <p:nvSpPr>
          <p:cNvPr id="3" name="ZoneTexte 2">
            <a:extLst>
              <a:ext uri="{FF2B5EF4-FFF2-40B4-BE49-F238E27FC236}">
                <a16:creationId xmlns:a16="http://schemas.microsoft.com/office/drawing/2014/main" id="{E2B0AF2D-864B-A369-4F6D-648E0E01935C}"/>
              </a:ext>
            </a:extLst>
          </p:cNvPr>
          <p:cNvSpPr txBox="1"/>
          <p:nvPr/>
        </p:nvSpPr>
        <p:spPr>
          <a:xfrm>
            <a:off x="12098954" y="-5443324"/>
            <a:ext cx="10280279" cy="1569660"/>
          </a:xfrm>
          <a:prstGeom prst="rect">
            <a:avLst/>
          </a:prstGeom>
          <a:noFill/>
        </p:spPr>
        <p:txBody>
          <a:bodyPr wrap="square">
            <a:spAutoFit/>
          </a:bodyPr>
          <a:lstStyle/>
          <a:p>
            <a:pPr algn="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1.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الإبداع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sp>
        <p:nvSpPr>
          <p:cNvPr id="15" name="ZoneTexte 14">
            <a:extLst>
              <a:ext uri="{FF2B5EF4-FFF2-40B4-BE49-F238E27FC236}">
                <a16:creationId xmlns:a16="http://schemas.microsoft.com/office/drawing/2014/main" id="{05E4E5AE-7A1A-6C83-C176-8C029D01DE1E}"/>
              </a:ext>
            </a:extLst>
          </p:cNvPr>
          <p:cNvSpPr txBox="1"/>
          <p:nvPr/>
        </p:nvSpPr>
        <p:spPr>
          <a:xfrm>
            <a:off x="147384" y="1033394"/>
            <a:ext cx="7853616" cy="5863144"/>
          </a:xfrm>
          <a:prstGeom prst="rect">
            <a:avLst/>
          </a:prstGeom>
          <a:noFill/>
        </p:spPr>
        <p:txBody>
          <a:bodyPr wrap="square">
            <a:spAutoFit/>
          </a:bodyPr>
          <a:lstStyle/>
          <a:p>
            <a:pPr algn="just" rtl="1"/>
            <a:r>
              <a:rPr lang="ar-DZ"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يعتبر الإبداع من المفاهيم التي أثير حولها الجدل والدراسات فيما يتعلق بوضع تعريف موحد وشامل له، ويعود هذا تعدد وجهات النظر بين المدارس الاقتصادية المختلفة. </a:t>
            </a:r>
          </a:p>
          <a:p>
            <a:pPr algn="just" rtl="1"/>
            <a:r>
              <a:rPr lang="ar-DZ"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إذ عرف على انه أفكار جديدة ومفيدة ومتصلة بحل مشكلات معينة أو تجميع وإعادة تركيب الأنماط المعروفة من المعرفة في أشكال فريدة. </a:t>
            </a:r>
          </a:p>
          <a:p>
            <a:pPr algn="just" rtl="1"/>
            <a:r>
              <a:rPr lang="ar-DZ"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كما يعرف على انه قدرة عقلية تظهر على مستوى الفرد أو الجماعة أو المنظمة، وهو عملية ذات مراحل متعددة ينتج عنها فكر أو عمل جديد يتميز بأكبر قدر من الطلاقة والمرونة والأصالة والحساسية للمشكلات والاحتفاظ بالاتجاه ومواصلته. </a:t>
            </a:r>
          </a:p>
          <a:p>
            <a:pPr algn="just" rtl="1"/>
            <a:r>
              <a:rPr lang="ar-DZ"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 وحسب </a:t>
            </a:r>
            <a:r>
              <a:rPr lang="fr-FR"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Schumpeter </a:t>
            </a:r>
            <a:r>
              <a:rPr lang="ar-DZ"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فهو النتيجة الناجمة من إنشاء طريقة أو أسلوبا جديدا في الإنتاج، وكذا التغيير في جميع مكونات المنتج أو كيفية تصميمه. </a:t>
            </a:r>
          </a:p>
          <a:p>
            <a:pPr algn="just" rtl="1"/>
            <a:r>
              <a:rPr lang="ar-DZ"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من خلال التعريفات السابقة يتضح أن الإبداع تغيير في الوضع كانت عليه المؤسسة بإدخال تجديدات أو منتجات كلية جديدة أو طريقة إنتاج بغية تحقيق مستوى أداء عالي للمؤسسة.</a:t>
            </a:r>
          </a:p>
        </p:txBody>
      </p:sp>
      <p:sp>
        <p:nvSpPr>
          <p:cNvPr id="4" name="Rectangle 3">
            <a:extLst>
              <a:ext uri="{FF2B5EF4-FFF2-40B4-BE49-F238E27FC236}">
                <a16:creationId xmlns:a16="http://schemas.microsoft.com/office/drawing/2014/main" id="{29BBFC37-00BA-442E-30DC-A6753844CC42}"/>
              </a:ext>
            </a:extLst>
          </p:cNvPr>
          <p:cNvSpPr/>
          <p:nvPr/>
        </p:nvSpPr>
        <p:spPr>
          <a:xfrm flipH="1">
            <a:off x="8585201" y="1884426"/>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1492BBD-37DF-D5B7-B6A7-FD3F4C40965B}"/>
              </a:ext>
            </a:extLst>
          </p:cNvPr>
          <p:cNvSpPr/>
          <p:nvPr/>
        </p:nvSpPr>
        <p:spPr>
          <a:xfrm flipH="1">
            <a:off x="8657818" y="1076853"/>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0AE6AC4-B146-CF34-BC52-49B3BCABF5AB}"/>
              </a:ext>
            </a:extLst>
          </p:cNvPr>
          <p:cNvSpPr/>
          <p:nvPr/>
        </p:nvSpPr>
        <p:spPr>
          <a:xfrm flipH="1">
            <a:off x="8585199" y="2691999"/>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ZoneTexte 10">
            <a:extLst>
              <a:ext uri="{FF2B5EF4-FFF2-40B4-BE49-F238E27FC236}">
                <a16:creationId xmlns:a16="http://schemas.microsoft.com/office/drawing/2014/main" id="{5A8BD22D-F2B0-3CFE-0113-4E47E20CB751}"/>
              </a:ext>
            </a:extLst>
          </p:cNvPr>
          <p:cNvSpPr txBox="1"/>
          <p:nvPr/>
        </p:nvSpPr>
        <p:spPr>
          <a:xfrm>
            <a:off x="8113777" y="1112188"/>
            <a:ext cx="4078223"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مفهوم الإبداع</a:t>
            </a:r>
            <a:endParaRPr lang="fr-FR" sz="2750" dirty="0">
              <a:solidFill>
                <a:srgbClr val="C00000"/>
              </a:solidFill>
              <a:latin typeface="AlGhadTV" panose="01000500000000020004" pitchFamily="2" charset="-78"/>
              <a:cs typeface="AlGhadTV" panose="01000500000000020004" pitchFamily="2" charset="-78"/>
            </a:endParaRPr>
          </a:p>
        </p:txBody>
      </p:sp>
      <p:sp>
        <p:nvSpPr>
          <p:cNvPr id="12" name="ZoneTexte 11">
            <a:extLst>
              <a:ext uri="{FF2B5EF4-FFF2-40B4-BE49-F238E27FC236}">
                <a16:creationId xmlns:a16="http://schemas.microsoft.com/office/drawing/2014/main" id="{E3B955B7-154C-7B8A-7700-5A8807B7023F}"/>
              </a:ext>
            </a:extLst>
          </p:cNvPr>
          <p:cNvSpPr txBox="1"/>
          <p:nvPr/>
        </p:nvSpPr>
        <p:spPr>
          <a:xfrm>
            <a:off x="8585198" y="1967385"/>
            <a:ext cx="3513758" cy="369332"/>
          </a:xfrm>
          <a:prstGeom prst="rect">
            <a:avLst/>
          </a:prstGeom>
          <a:noFill/>
        </p:spPr>
        <p:txBody>
          <a:bodyPr wrap="square">
            <a:spAutoFit/>
          </a:bodyPr>
          <a:lstStyle/>
          <a:p>
            <a:pPr rtl="1"/>
            <a:r>
              <a:rPr lang="ar-DZ" b="1" dirty="0">
                <a:solidFill>
                  <a:srgbClr val="002060"/>
                </a:solidFill>
                <a:latin typeface="AlGhadTV" panose="01000500000000020004" pitchFamily="2" charset="-78"/>
                <a:ea typeface="Calibri" panose="020F0502020204030204" pitchFamily="34" charset="0"/>
                <a:cs typeface="AlGhadTV" panose="01000500000000020004" pitchFamily="2" charset="-78"/>
              </a:rPr>
              <a:t>أسباب تبني الإبداع في المنظمات</a:t>
            </a:r>
            <a:endParaRPr lang="fr-FR" dirty="0">
              <a:solidFill>
                <a:srgbClr val="00206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id="{3BDD8802-0C89-8F99-C0AE-06B7625CD14C}"/>
              </a:ext>
            </a:extLst>
          </p:cNvPr>
          <p:cNvSpPr txBox="1"/>
          <p:nvPr/>
        </p:nvSpPr>
        <p:spPr>
          <a:xfrm>
            <a:off x="8657817" y="2767374"/>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مستويات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16" name="Rectangle 15">
            <a:extLst>
              <a:ext uri="{FF2B5EF4-FFF2-40B4-BE49-F238E27FC236}">
                <a16:creationId xmlns:a16="http://schemas.microsoft.com/office/drawing/2014/main" id="{2561CA7A-FB9C-A1C1-2214-FB3767F47CA0}"/>
              </a:ext>
            </a:extLst>
          </p:cNvPr>
          <p:cNvSpPr/>
          <p:nvPr/>
        </p:nvSpPr>
        <p:spPr>
          <a:xfrm flipH="1">
            <a:off x="8585197" y="3499572"/>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id="{2DC56BAC-8BFB-47FC-EAC4-7BA2434A792D}"/>
              </a:ext>
            </a:extLst>
          </p:cNvPr>
          <p:cNvSpPr txBox="1"/>
          <p:nvPr/>
        </p:nvSpPr>
        <p:spPr>
          <a:xfrm>
            <a:off x="8657816" y="3572721"/>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الإبداع</a:t>
            </a:r>
            <a:endParaRPr lang="fr-FR" sz="2000" dirty="0">
              <a:solidFill>
                <a:srgbClr val="002060"/>
              </a:solidFill>
              <a:latin typeface="AlGhadTV" panose="01000500000000020004" pitchFamily="2" charset="-78"/>
              <a:cs typeface="AlGhadTV" panose="01000500000000020004" pitchFamily="2" charset="-78"/>
            </a:endParaRPr>
          </a:p>
        </p:txBody>
      </p:sp>
      <p:pic>
        <p:nvPicPr>
          <p:cNvPr id="18" name="ElevenLabs_2024-07-10T11_20_56_Sarah_pre_s50_sb75_se0_b_m2">
            <a:hlinkClick r:id="" action="ppaction://media"/>
            <a:extLst>
              <a:ext uri="{FF2B5EF4-FFF2-40B4-BE49-F238E27FC236}">
                <a16:creationId xmlns:a16="http://schemas.microsoft.com/office/drawing/2014/main" id="{0BFCC6E4-7107-D9D8-A243-35B014E826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08605" y="-904428"/>
            <a:ext cx="487363" cy="487363"/>
          </a:xfrm>
          <a:prstGeom prst="rect">
            <a:avLst/>
          </a:prstGeom>
        </p:spPr>
      </p:pic>
    </p:spTree>
    <p:extLst>
      <p:ext uri="{BB962C8B-B14F-4D97-AF65-F5344CB8AC3E}">
        <p14:creationId xmlns:p14="http://schemas.microsoft.com/office/powerpoint/2010/main" val="2054912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5"/>
                                        </p:tgtEl>
                                        <p:attrNameLst>
                                          <p:attrName>ppt_y</p:attrName>
                                        </p:attrNameLst>
                                      </p:cBhvr>
                                      <p:tavLst>
                                        <p:tav tm="0">
                                          <p:val>
                                            <p:strVal val="#ppt_y"/>
                                          </p:val>
                                        </p:tav>
                                        <p:tav tm="100000">
                                          <p:val>
                                            <p:strVal val="#ppt_y"/>
                                          </p:val>
                                        </p:tav>
                                      </p:tavLst>
                                    </p:anim>
                                    <p:anim calcmode="lin" valueType="num">
                                      <p:cBhvr>
                                        <p:cTn id="9"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5"/>
                                        </p:tgtEl>
                                      </p:cBhvr>
                                    </p:animEffect>
                                  </p:childTnLst>
                                </p:cTn>
                              </p:par>
                              <p:par>
                                <p:cTn id="12" presetID="1" presetClass="mediacall" presetSubtype="0" fill="hold" nodeType="withEffect">
                                  <p:stCondLst>
                                    <p:cond delay="0"/>
                                  </p:stCondLst>
                                  <p:childTnLst>
                                    <p:cmd type="call" cmd="playFrom(0.0)">
                                      <p:cBhvr>
                                        <p:cTn id="13" dur="6533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8"/>
                </p:tgtEl>
              </p:cMediaNode>
            </p:audio>
          </p:childTnLst>
        </p:cTn>
      </p:par>
    </p:tnLst>
    <p:bldLst>
      <p:bldP spid="1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2985C74-1893-02CA-CD86-8394F6A35CBA}"/>
              </a:ext>
            </a:extLst>
          </p:cNvPr>
          <p:cNvSpPr/>
          <p:nvPr/>
        </p:nvSpPr>
        <p:spPr>
          <a:xfrm flipH="1">
            <a:off x="8585199" y="2691999"/>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05E4E5AE-7A1A-6C83-C176-8C029D01DE1E}"/>
              </a:ext>
            </a:extLst>
          </p:cNvPr>
          <p:cNvSpPr txBox="1"/>
          <p:nvPr/>
        </p:nvSpPr>
        <p:spPr>
          <a:xfrm>
            <a:off x="151416" y="1005353"/>
            <a:ext cx="7853616" cy="5357236"/>
          </a:xfrm>
          <a:prstGeom prst="rect">
            <a:avLst/>
          </a:prstGeom>
          <a:noFill/>
        </p:spPr>
        <p:txBody>
          <a:bodyPr wrap="square">
            <a:spAutoFit/>
          </a:bodyPr>
          <a:lstStyle/>
          <a:p>
            <a:pPr algn="just" rtl="1">
              <a:lnSpc>
                <a:spcPct val="150000"/>
              </a:lnSpc>
            </a:pPr>
            <a:r>
              <a:rPr lang="ar-DZ" sz="23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الأسباب التي تفسر احتلال الإبداع لمكانة هامة لدى المنظمات، ولعل من بينها نجد: </a:t>
            </a:r>
            <a:endParaRPr lang="fr-FR" sz="23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a:p>
            <a:pPr marL="342900" indent="-342900" algn="just" rtl="1">
              <a:lnSpc>
                <a:spcPct val="150000"/>
              </a:lnSpc>
              <a:buFont typeface="Wingdings" panose="05000000000000000000" pitchFamily="2" charset="2"/>
              <a:buChar char="ü"/>
            </a:pPr>
            <a:r>
              <a:rPr lang="ar-DZ" sz="2300" dirty="0">
                <a:solidFill>
                  <a:srgbClr val="002060"/>
                </a:solidFill>
                <a:latin typeface="Aljazeera" panose="02000000000000000000" pitchFamily="2" charset="-78"/>
                <a:ea typeface="Calibri" panose="020F0502020204030204" pitchFamily="34" charset="0"/>
                <a:cs typeface="Aljazeera" panose="02000000000000000000" pitchFamily="2" charset="-78"/>
              </a:rPr>
              <a:t>الظروف المتغيرة التي تعيشها المنظمات اليوم، سواء كانت ظروف اقتصادية أو سياسية أو ثقافية أو اجتماعية والتي تحتم على المنظمات الاستجابة لهذه المتغيرات بأسلوب إبداعي يضمن بقاء المنظمة واستمرارها.</a:t>
            </a:r>
          </a:p>
          <a:p>
            <a:pPr marL="342900" indent="-342900" algn="just" rtl="1">
              <a:lnSpc>
                <a:spcPct val="150000"/>
              </a:lnSpc>
              <a:buFont typeface="Wingdings" panose="05000000000000000000" pitchFamily="2" charset="2"/>
              <a:buChar char="ü"/>
            </a:pPr>
            <a:r>
              <a:rPr lang="ar-DZ" sz="2300" dirty="0">
                <a:solidFill>
                  <a:srgbClr val="002060"/>
                </a:solidFill>
                <a:latin typeface="Aljazeera" panose="02000000000000000000" pitchFamily="2" charset="-78"/>
                <a:ea typeface="Calibri" panose="020F0502020204030204" pitchFamily="34" charset="0"/>
                <a:cs typeface="Aljazeera" panose="02000000000000000000" pitchFamily="2" charset="-78"/>
              </a:rPr>
              <a:t>يحتم الإبداع الفني والتكنولوجي في مجال السلع والخدمات وطرق إنتاجها وقصر دورة حياتها على المنظمات أن يستجيبوا لهذه الثورة التكنولوجية وما يستلزم ذلك من تغييرات في هيكل المنظمة وأسلوب إدارتها بطرق إبداعية أيضا، مما يمكنها من زيادة أرباحها وزيادة قدرتها التنافسية والاستمرار في السوق.</a:t>
            </a:r>
          </a:p>
        </p:txBody>
      </p:sp>
      <p:sp>
        <p:nvSpPr>
          <p:cNvPr id="24" name="Rectangle 23">
            <a:extLst>
              <a:ext uri="{FF2B5EF4-FFF2-40B4-BE49-F238E27FC236}">
                <a16:creationId xmlns:a16="http://schemas.microsoft.com/office/drawing/2014/main" id="{C0BE1B36-1CDA-2037-E2A0-08CE5B741185}"/>
              </a:ext>
            </a:extLst>
          </p:cNvPr>
          <p:cNvSpPr/>
          <p:nvPr/>
        </p:nvSpPr>
        <p:spPr>
          <a:xfrm flipH="1">
            <a:off x="8585201" y="1884426"/>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64E8419-292B-DD3A-54E2-D5B5A1570B5B}"/>
              </a:ext>
            </a:extLst>
          </p:cNvPr>
          <p:cNvSpPr/>
          <p:nvPr/>
        </p:nvSpPr>
        <p:spPr>
          <a:xfrm flipH="1">
            <a:off x="8657818" y="1076853"/>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ZoneTexte 28">
            <a:extLst>
              <a:ext uri="{FF2B5EF4-FFF2-40B4-BE49-F238E27FC236}">
                <a16:creationId xmlns:a16="http://schemas.microsoft.com/office/drawing/2014/main" id="{FE345085-9171-C2B7-4CCC-9EE781BA6284}"/>
              </a:ext>
            </a:extLst>
          </p:cNvPr>
          <p:cNvSpPr txBox="1"/>
          <p:nvPr/>
        </p:nvSpPr>
        <p:spPr>
          <a:xfrm>
            <a:off x="8657817" y="2767374"/>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مستويات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30" name="Rectangle 29">
            <a:extLst>
              <a:ext uri="{FF2B5EF4-FFF2-40B4-BE49-F238E27FC236}">
                <a16:creationId xmlns:a16="http://schemas.microsoft.com/office/drawing/2014/main" id="{D85A240F-A32C-5602-2D63-0FE323E538CF}"/>
              </a:ext>
            </a:extLst>
          </p:cNvPr>
          <p:cNvSpPr/>
          <p:nvPr/>
        </p:nvSpPr>
        <p:spPr>
          <a:xfrm flipH="1">
            <a:off x="8585197" y="3499572"/>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ZoneTexte 30">
            <a:extLst>
              <a:ext uri="{FF2B5EF4-FFF2-40B4-BE49-F238E27FC236}">
                <a16:creationId xmlns:a16="http://schemas.microsoft.com/office/drawing/2014/main" id="{E98772B5-6D29-2376-5DB8-CEC433741A8E}"/>
              </a:ext>
            </a:extLst>
          </p:cNvPr>
          <p:cNvSpPr txBox="1"/>
          <p:nvPr/>
        </p:nvSpPr>
        <p:spPr>
          <a:xfrm>
            <a:off x="8657816" y="3572721"/>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18" name="ZoneTexte 17">
            <a:extLst>
              <a:ext uri="{FF2B5EF4-FFF2-40B4-BE49-F238E27FC236}">
                <a16:creationId xmlns:a16="http://schemas.microsoft.com/office/drawing/2014/main" id="{05FF31BA-82AD-A3DB-7954-79D0917911C5}"/>
              </a:ext>
            </a:extLst>
          </p:cNvPr>
          <p:cNvSpPr txBox="1"/>
          <p:nvPr/>
        </p:nvSpPr>
        <p:spPr>
          <a:xfrm>
            <a:off x="8113776" y="1949954"/>
            <a:ext cx="4078223" cy="430887"/>
          </a:xfrm>
          <a:prstGeom prst="rect">
            <a:avLst/>
          </a:prstGeom>
          <a:noFill/>
        </p:spPr>
        <p:txBody>
          <a:bodyPr wrap="square">
            <a:spAutoFit/>
          </a:bodyPr>
          <a:lstStyle/>
          <a:p>
            <a:pPr rtl="1"/>
            <a:r>
              <a:rPr lang="ar-DZ" sz="2200" b="1" dirty="0">
                <a:solidFill>
                  <a:srgbClr val="C00000"/>
                </a:solidFill>
                <a:latin typeface="AlGhadTV" panose="01000500000000020004" pitchFamily="2" charset="-78"/>
                <a:ea typeface="Calibri" panose="020F0502020204030204" pitchFamily="34" charset="0"/>
                <a:cs typeface="AlGhadTV" panose="01000500000000020004" pitchFamily="2" charset="-78"/>
              </a:rPr>
              <a:t>أسباب تبني الإبداع في المنظمات</a:t>
            </a:r>
            <a:endParaRPr lang="fr-FR" sz="2200" dirty="0">
              <a:solidFill>
                <a:srgbClr val="C00000"/>
              </a:solidFill>
              <a:latin typeface="AlGhadTV" panose="01000500000000020004" pitchFamily="2" charset="-78"/>
              <a:cs typeface="AlGhadTV" panose="01000500000000020004" pitchFamily="2" charset="-78"/>
            </a:endParaRPr>
          </a:p>
        </p:txBody>
      </p:sp>
      <p:sp>
        <p:nvSpPr>
          <p:cNvPr id="33" name="ZoneTexte 32">
            <a:extLst>
              <a:ext uri="{FF2B5EF4-FFF2-40B4-BE49-F238E27FC236}">
                <a16:creationId xmlns:a16="http://schemas.microsoft.com/office/drawing/2014/main" id="{CDC07AD9-323D-8BF9-FC44-597A2639AD86}"/>
              </a:ext>
            </a:extLst>
          </p:cNvPr>
          <p:cNvSpPr txBox="1"/>
          <p:nvPr/>
        </p:nvSpPr>
        <p:spPr>
          <a:xfrm>
            <a:off x="8657815" y="1155905"/>
            <a:ext cx="3497875"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الإبداع</a:t>
            </a:r>
            <a:endParaRPr lang="fr-FR" sz="2000" dirty="0">
              <a:solidFill>
                <a:srgbClr val="002060"/>
              </a:solidFill>
              <a:latin typeface="AlGhadTV" panose="01000500000000020004" pitchFamily="2" charset="-78"/>
              <a:cs typeface="AlGhadTV" panose="01000500000000020004" pitchFamily="2" charset="-78"/>
            </a:endParaRPr>
          </a:p>
        </p:txBody>
      </p:sp>
      <p:pic>
        <p:nvPicPr>
          <p:cNvPr id="4" name="ElevenLabs_2024-07-10T11_23_02_Sarah_pre_s50_sb75_se0_b_m2">
            <a:hlinkClick r:id="" action="ppaction://media"/>
            <a:extLst>
              <a:ext uri="{FF2B5EF4-FFF2-40B4-BE49-F238E27FC236}">
                <a16:creationId xmlns:a16="http://schemas.microsoft.com/office/drawing/2014/main" id="{8006E9B1-7153-F7D6-C2A0-CE7E32D370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00112" y="-659595"/>
            <a:ext cx="487363" cy="487363"/>
          </a:xfrm>
          <a:prstGeom prst="rect">
            <a:avLst/>
          </a:prstGeom>
        </p:spPr>
      </p:pic>
    </p:spTree>
    <p:extLst>
      <p:ext uri="{BB962C8B-B14F-4D97-AF65-F5344CB8AC3E}">
        <p14:creationId xmlns:p14="http://schemas.microsoft.com/office/powerpoint/2010/main" val="4073186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84" fill="hold"/>
                                        <p:tgtEl>
                                          <p:spTgt spid="4"/>
                                        </p:tgtEl>
                                      </p:cBhvr>
                                    </p:cmd>
                                  </p:childTnLst>
                                </p:cTn>
                              </p:par>
                              <p:par>
                                <p:cTn id="7" presetID="41" presetClass="entr" presetSubtype="0" fill="hold" nodeType="withEffect">
                                  <p:stCondLst>
                                    <p:cond delay="2500"/>
                                  </p:stCondLst>
                                  <p:iterate type="lt">
                                    <p:tmPct val="10000"/>
                                  </p:iterate>
                                  <p:childTnLst>
                                    <p:set>
                                      <p:cBhvr>
                                        <p:cTn id="8" dur="1" fill="hold">
                                          <p:stCondLst>
                                            <p:cond delay="0"/>
                                          </p:stCondLst>
                                        </p:cTn>
                                        <p:tgtEl>
                                          <p:spTgt spid="15">
                                            <p:txEl>
                                              <p:pRg st="0" end="0"/>
                                            </p:txEl>
                                          </p:spTgt>
                                        </p:tgtEl>
                                        <p:attrNameLst>
                                          <p:attrName>style.visibility</p:attrName>
                                        </p:attrNameLst>
                                      </p:cBhvr>
                                      <p:to>
                                        <p:strVal val="visible"/>
                                      </p:to>
                                    </p:set>
                                    <p:anim calcmode="lin" valueType="num">
                                      <p:cBhvr>
                                        <p:cTn id="9" dur="20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 dur="20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11" dur="20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 dur="20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3" dur="200" tmFilter="0,0; .5, 1; 1, 1"/>
                                        <p:tgtEl>
                                          <p:spTgt spid="15">
                                            <p:txEl>
                                              <p:pRg st="0" end="0"/>
                                            </p:txEl>
                                          </p:spTgt>
                                        </p:tgtEl>
                                      </p:cBhvr>
                                    </p:animEffect>
                                  </p:childTnLst>
                                </p:cTn>
                              </p:par>
                              <p:par>
                                <p:cTn id="14" presetID="42" presetClass="entr" presetSubtype="0" fill="hold" nodeType="withEffect">
                                  <p:stCondLst>
                                    <p:cond delay="990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fade">
                                      <p:cBhvr>
                                        <p:cTn id="16" dur="1000"/>
                                        <p:tgtEl>
                                          <p:spTgt spid="15">
                                            <p:txEl>
                                              <p:pRg st="1" end="1"/>
                                            </p:txEl>
                                          </p:spTgt>
                                        </p:tgtEl>
                                      </p:cBhvr>
                                    </p:animEffect>
                                    <p:anim calcmode="lin" valueType="num">
                                      <p:cBhvr>
                                        <p:cTn id="17"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30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05E4E5AE-7A1A-6C83-C176-8C029D01DE1E}"/>
              </a:ext>
            </a:extLst>
          </p:cNvPr>
          <p:cNvSpPr txBox="1"/>
          <p:nvPr/>
        </p:nvSpPr>
        <p:spPr>
          <a:xfrm>
            <a:off x="260160" y="966256"/>
            <a:ext cx="7853616" cy="5586145"/>
          </a:xfrm>
          <a:prstGeom prst="rect">
            <a:avLst/>
          </a:prstGeom>
          <a:noFill/>
        </p:spPr>
        <p:txBody>
          <a:bodyPr wrap="square">
            <a:spAutoFit/>
          </a:bodyPr>
          <a:lstStyle/>
          <a:p>
            <a:pPr algn="just" rtl="1">
              <a:lnSpc>
                <a:spcPct val="150000"/>
              </a:lnSpc>
            </a:pP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يظهر الإبداع في العديد من المستويات، نذكر منها ما يلي: </a:t>
            </a:r>
            <a:endParaRPr lang="fr-FR" sz="24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a:p>
            <a:pPr marL="342900" indent="-342900" algn="just" rtl="1">
              <a:lnSpc>
                <a:spcPct val="150000"/>
              </a:lnSpc>
              <a:buClr>
                <a:srgbClr val="C00000"/>
              </a:buClr>
              <a:buFont typeface="Webdings" panose="05030102010509060703" pitchFamily="18" charset="2"/>
              <a:buChar char=""/>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الإبداع على المستوى الفردي: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بحيث يكون لدى العاملين إبداعية خلاقة لتطوير العمل وذلك من خلال خصائص فطرية يتمتعون بها كالذكاء والموهبة أو من خلال خصائص مكتسبة من التأهيل العلمي أو العملي. </a:t>
            </a:r>
          </a:p>
          <a:p>
            <a:pPr marL="342900" indent="-342900" algn="just" rtl="1">
              <a:lnSpc>
                <a:spcPct val="150000"/>
              </a:lnSpc>
              <a:buClr>
                <a:srgbClr val="C00000"/>
              </a:buClr>
              <a:buFont typeface="Webdings" panose="05030102010509060703" pitchFamily="18" charset="2"/>
              <a:buChar char=""/>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الإبداع على مستوى الجماعات: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بحيث تكون هناك جماعات محددة في العمل تتعاون فيما بينها لتطبيق الأفكار التي يحملونها وتغيير الوضع القائم نحو الأفضل كجماعة فنية في قسم الإنتاج مثلا. </a:t>
            </a:r>
          </a:p>
          <a:p>
            <a:pPr marL="342900" indent="-342900" algn="just" rtl="1">
              <a:lnSpc>
                <a:spcPct val="150000"/>
              </a:lnSpc>
              <a:buClr>
                <a:srgbClr val="C00000"/>
              </a:buClr>
              <a:buFont typeface="Webdings" panose="05030102010509060703" pitchFamily="18" charset="2"/>
              <a:buChar char=""/>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الإبداع على مستوى المنظمة: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فهناك منظمات متميزة في مستوى أدائها وعملها وغالبا ما يكون عمل هذه المنظمات نموذجي ومثالي للمنظمات الأخرى، وحتى تصل المنظمة إلى الإبداع لابد من وجود إبداع فردي وجماعي. </a:t>
            </a:r>
          </a:p>
        </p:txBody>
      </p:sp>
      <p:sp>
        <p:nvSpPr>
          <p:cNvPr id="11" name="Rectangle 10">
            <a:extLst>
              <a:ext uri="{FF2B5EF4-FFF2-40B4-BE49-F238E27FC236}">
                <a16:creationId xmlns:a16="http://schemas.microsoft.com/office/drawing/2014/main" id="{B076A473-5DDD-871A-A51B-C358509B4894}"/>
              </a:ext>
            </a:extLst>
          </p:cNvPr>
          <p:cNvSpPr/>
          <p:nvPr/>
        </p:nvSpPr>
        <p:spPr>
          <a:xfrm flipH="1">
            <a:off x="8585199" y="2691999"/>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ZoneTexte 18">
            <a:extLst>
              <a:ext uri="{FF2B5EF4-FFF2-40B4-BE49-F238E27FC236}">
                <a16:creationId xmlns:a16="http://schemas.microsoft.com/office/drawing/2014/main" id="{7CAFA4D8-552A-DA58-E7FD-C502EB908D1F}"/>
              </a:ext>
            </a:extLst>
          </p:cNvPr>
          <p:cNvSpPr txBox="1"/>
          <p:nvPr/>
        </p:nvSpPr>
        <p:spPr>
          <a:xfrm>
            <a:off x="8113777" y="2709666"/>
            <a:ext cx="4078223"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مستويات الإبداع</a:t>
            </a:r>
            <a:endParaRPr lang="fr-FR" sz="2750" dirty="0">
              <a:solidFill>
                <a:srgbClr val="C00000"/>
              </a:solidFill>
              <a:latin typeface="AlGhadTV" panose="01000500000000020004" pitchFamily="2" charset="-78"/>
              <a:cs typeface="AlGhadTV" panose="01000500000000020004" pitchFamily="2" charset="-78"/>
            </a:endParaRPr>
          </a:p>
        </p:txBody>
      </p:sp>
      <p:sp>
        <p:nvSpPr>
          <p:cNvPr id="12" name="Rectangle 11">
            <a:extLst>
              <a:ext uri="{FF2B5EF4-FFF2-40B4-BE49-F238E27FC236}">
                <a16:creationId xmlns:a16="http://schemas.microsoft.com/office/drawing/2014/main" id="{6E152DD7-14DD-FB7A-B935-191A637CF3B7}"/>
              </a:ext>
            </a:extLst>
          </p:cNvPr>
          <p:cNvSpPr/>
          <p:nvPr/>
        </p:nvSpPr>
        <p:spPr>
          <a:xfrm flipH="1">
            <a:off x="8585201" y="1884426"/>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C971E48-5CD1-207C-4601-B0FC52DE18A6}"/>
              </a:ext>
            </a:extLst>
          </p:cNvPr>
          <p:cNvSpPr/>
          <p:nvPr/>
        </p:nvSpPr>
        <p:spPr>
          <a:xfrm flipH="1">
            <a:off x="8657818" y="1076853"/>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CA2A257-1617-0BB9-E26F-89BAD62B07CF}"/>
              </a:ext>
            </a:extLst>
          </p:cNvPr>
          <p:cNvSpPr/>
          <p:nvPr/>
        </p:nvSpPr>
        <p:spPr>
          <a:xfrm flipH="1">
            <a:off x="8585197" y="3499572"/>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ZoneTexte 22">
            <a:extLst>
              <a:ext uri="{FF2B5EF4-FFF2-40B4-BE49-F238E27FC236}">
                <a16:creationId xmlns:a16="http://schemas.microsoft.com/office/drawing/2014/main" id="{58C1DE98-40B3-BD6A-B549-6693512A9BE3}"/>
              </a:ext>
            </a:extLst>
          </p:cNvPr>
          <p:cNvSpPr txBox="1"/>
          <p:nvPr/>
        </p:nvSpPr>
        <p:spPr>
          <a:xfrm>
            <a:off x="8657816" y="3572721"/>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25" name="ZoneTexte 24">
            <a:extLst>
              <a:ext uri="{FF2B5EF4-FFF2-40B4-BE49-F238E27FC236}">
                <a16:creationId xmlns:a16="http://schemas.microsoft.com/office/drawing/2014/main" id="{48B95038-5960-240B-DE6B-CA61B528CD7B}"/>
              </a:ext>
            </a:extLst>
          </p:cNvPr>
          <p:cNvSpPr txBox="1"/>
          <p:nvPr/>
        </p:nvSpPr>
        <p:spPr>
          <a:xfrm>
            <a:off x="8657815" y="1155905"/>
            <a:ext cx="3497875"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26" name="ZoneTexte 25">
            <a:extLst>
              <a:ext uri="{FF2B5EF4-FFF2-40B4-BE49-F238E27FC236}">
                <a16:creationId xmlns:a16="http://schemas.microsoft.com/office/drawing/2014/main" id="{10FAD7ED-2335-F06C-77CE-1B8FEE4C8EB0}"/>
              </a:ext>
            </a:extLst>
          </p:cNvPr>
          <p:cNvSpPr txBox="1"/>
          <p:nvPr/>
        </p:nvSpPr>
        <p:spPr>
          <a:xfrm>
            <a:off x="8585198" y="1967385"/>
            <a:ext cx="3513758" cy="369332"/>
          </a:xfrm>
          <a:prstGeom prst="rect">
            <a:avLst/>
          </a:prstGeom>
          <a:noFill/>
        </p:spPr>
        <p:txBody>
          <a:bodyPr wrap="square">
            <a:spAutoFit/>
          </a:bodyPr>
          <a:lstStyle/>
          <a:p>
            <a:pPr rtl="1"/>
            <a:r>
              <a:rPr lang="ar-DZ" b="1" dirty="0">
                <a:solidFill>
                  <a:srgbClr val="002060"/>
                </a:solidFill>
                <a:latin typeface="AlGhadTV" panose="01000500000000020004" pitchFamily="2" charset="-78"/>
                <a:ea typeface="Calibri" panose="020F0502020204030204" pitchFamily="34" charset="0"/>
                <a:cs typeface="AlGhadTV" panose="01000500000000020004" pitchFamily="2" charset="-78"/>
              </a:rPr>
              <a:t>أسباب تبني الإبداع في المنظمات</a:t>
            </a:r>
            <a:endParaRPr lang="fr-FR" dirty="0">
              <a:solidFill>
                <a:srgbClr val="002060"/>
              </a:solidFill>
              <a:latin typeface="AlGhadTV" panose="01000500000000020004" pitchFamily="2" charset="-78"/>
              <a:cs typeface="AlGhadTV" panose="01000500000000020004" pitchFamily="2" charset="-78"/>
            </a:endParaRPr>
          </a:p>
        </p:txBody>
      </p:sp>
      <p:pic>
        <p:nvPicPr>
          <p:cNvPr id="3" name="ElevenLabs_2024-07-10T13_15_59_Sarah_pre_s50_sb75_se0_b_m2">
            <a:hlinkClick r:id="" action="ppaction://media"/>
            <a:extLst>
              <a:ext uri="{FF2B5EF4-FFF2-40B4-BE49-F238E27FC236}">
                <a16:creationId xmlns:a16="http://schemas.microsoft.com/office/drawing/2014/main" id="{2A6B4D64-A62D-8C69-C72E-23D4C7BFEF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5999" y="-836841"/>
            <a:ext cx="487363" cy="487363"/>
          </a:xfrm>
          <a:prstGeom prst="rect">
            <a:avLst/>
          </a:prstGeom>
        </p:spPr>
      </p:pic>
    </p:spTree>
    <p:extLst>
      <p:ext uri="{BB962C8B-B14F-4D97-AF65-F5344CB8AC3E}">
        <p14:creationId xmlns:p14="http://schemas.microsoft.com/office/powerpoint/2010/main" val="2468237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95" fill="hold"/>
                                        <p:tgtEl>
                                          <p:spTgt spid="3"/>
                                        </p:tgtEl>
                                      </p:cBhvr>
                                    </p:cmd>
                                  </p:childTnLst>
                                </p:cTn>
                              </p:par>
                              <p:par>
                                <p:cTn id="7" presetID="41" presetClass="entr" presetSubtype="0" fill="hold" nodeType="withEffect">
                                  <p:stCondLst>
                                    <p:cond delay="1600"/>
                                  </p:stCondLst>
                                  <p:iterate type="lt">
                                    <p:tmPct val="10000"/>
                                  </p:iterate>
                                  <p:childTnLst>
                                    <p:set>
                                      <p:cBhvr>
                                        <p:cTn id="8" dur="1" fill="hold">
                                          <p:stCondLst>
                                            <p:cond delay="0"/>
                                          </p:stCondLst>
                                        </p:cTn>
                                        <p:tgtEl>
                                          <p:spTgt spid="15">
                                            <p:txEl>
                                              <p:pRg st="0" end="0"/>
                                            </p:txEl>
                                          </p:spTgt>
                                        </p:tgtEl>
                                        <p:attrNameLst>
                                          <p:attrName>style.visibility</p:attrName>
                                        </p:attrNameLst>
                                      </p:cBhvr>
                                      <p:to>
                                        <p:strVal val="visible"/>
                                      </p:to>
                                    </p:set>
                                    <p:anim calcmode="lin" valueType="num">
                                      <p:cBhvr>
                                        <p:cTn id="9"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11"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3" dur="250" tmFilter="0,0; .5, 1; 1, 1"/>
                                        <p:tgtEl>
                                          <p:spTgt spid="15">
                                            <p:txEl>
                                              <p:pRg st="0" end="0"/>
                                            </p:txEl>
                                          </p:spTgt>
                                        </p:tgtEl>
                                      </p:cBhvr>
                                    </p:animEffect>
                                  </p:childTnLst>
                                </p:cTn>
                              </p:par>
                              <p:par>
                                <p:cTn id="14" presetID="42" presetClass="entr" presetSubtype="0" fill="hold" nodeType="withEffect">
                                  <p:stCondLst>
                                    <p:cond delay="620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fade">
                                      <p:cBhvr>
                                        <p:cTn id="16" dur="1000"/>
                                        <p:tgtEl>
                                          <p:spTgt spid="15">
                                            <p:txEl>
                                              <p:pRg st="1" end="1"/>
                                            </p:txEl>
                                          </p:spTgt>
                                        </p:tgtEl>
                                      </p:cBhvr>
                                    </p:animEffect>
                                    <p:anim calcmode="lin" valueType="num">
                                      <p:cBhvr>
                                        <p:cTn id="17"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160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35400"/>
                                  </p:stCondLst>
                                  <p:childTnLst>
                                    <p:set>
                                      <p:cBhvr>
                                        <p:cTn id="25" dur="1" fill="hold">
                                          <p:stCondLst>
                                            <p:cond delay="0"/>
                                          </p:stCondLst>
                                        </p:cTn>
                                        <p:tgtEl>
                                          <p:spTgt spid="15">
                                            <p:txEl>
                                              <p:pRg st="3" end="3"/>
                                            </p:txEl>
                                          </p:spTgt>
                                        </p:tgtEl>
                                        <p:attrNameLst>
                                          <p:attrName>style.visibility</p:attrName>
                                        </p:attrNameLst>
                                      </p:cBhvr>
                                      <p:to>
                                        <p:strVal val="visible"/>
                                      </p:to>
                                    </p:set>
                                    <p:animEffect transition="in" filter="fade">
                                      <p:cBhvr>
                                        <p:cTn id="26" dur="1000"/>
                                        <p:tgtEl>
                                          <p:spTgt spid="15">
                                            <p:txEl>
                                              <p:pRg st="3" end="3"/>
                                            </p:txEl>
                                          </p:spTgt>
                                        </p:tgtEl>
                                      </p:cBhvr>
                                    </p:animEffect>
                                    <p:anim calcmode="lin" valueType="num">
                                      <p:cBhvr>
                                        <p:cTn id="27"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41833CB-A6BB-E972-D57E-6E0A7A741E69}"/>
              </a:ext>
            </a:extLst>
          </p:cNvPr>
          <p:cNvSpPr/>
          <p:nvPr/>
        </p:nvSpPr>
        <p:spPr>
          <a:xfrm flipH="1">
            <a:off x="8585197" y="3499572"/>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05E4E5AE-7A1A-6C83-C176-8C029D01DE1E}"/>
              </a:ext>
            </a:extLst>
          </p:cNvPr>
          <p:cNvSpPr txBox="1"/>
          <p:nvPr/>
        </p:nvSpPr>
        <p:spPr>
          <a:xfrm>
            <a:off x="0" y="851894"/>
            <a:ext cx="8351520" cy="5940088"/>
          </a:xfrm>
          <a:prstGeom prst="rect">
            <a:avLst/>
          </a:prstGeom>
          <a:noFill/>
        </p:spPr>
        <p:txBody>
          <a:bodyPr wrap="square">
            <a:spAutoFit/>
          </a:bodyPr>
          <a:lstStyle/>
          <a:p>
            <a:pPr algn="just" rtl="1"/>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يتوفر الإبداع على العديد من الأنواع، يمكن تقسيمها إلى قسمين هما على حسب طبيعة الإبداع ودرجة الإبداع. </a:t>
            </a:r>
            <a:endParaRPr lang="fr-FR" sz="20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a:p>
            <a:pPr marL="342900" indent="-342900" algn="just" rtl="1">
              <a:buClr>
                <a:srgbClr val="C00000"/>
              </a:buClr>
              <a:buFont typeface="Webdings" panose="05030102010509060703" pitchFamily="18" charset="2"/>
              <a:buChar char=""/>
            </a:pPr>
            <a:r>
              <a:rPr lang="ar-DZ" sz="2000" dirty="0">
                <a:solidFill>
                  <a:srgbClr val="C00000"/>
                </a:solidFill>
                <a:latin typeface="Aljazeera" panose="02000000000000000000" pitchFamily="2" charset="-78"/>
                <a:ea typeface="Calibri" panose="020F0502020204030204" pitchFamily="34" charset="0"/>
                <a:cs typeface="Aljazeera" panose="02000000000000000000" pitchFamily="2" charset="-78"/>
              </a:rPr>
              <a:t>طبيعة الإبداع: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يمكن التمييز على حسب هذه النقطة عدة أنواع من الإبداع، من بينها نجد: </a:t>
            </a:r>
          </a:p>
          <a:p>
            <a:pPr marL="800100" lvl="1" indent="-342900" algn="just" rtl="1">
              <a:buClr>
                <a:srgbClr val="7030A0"/>
              </a:buClr>
              <a:buFont typeface="Wingdings" panose="05000000000000000000" pitchFamily="2" charset="2"/>
              <a:buChar char="v"/>
            </a:pP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الإبداع في المنتج: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ويقصد بها إدخال في السوق منتج جديد أو محسن مقارنة بخصائصه الأساسية. </a:t>
            </a:r>
          </a:p>
          <a:p>
            <a:pPr marL="800100" lvl="1" indent="-342900" algn="just" rtl="1">
              <a:buClr>
                <a:srgbClr val="7030A0"/>
              </a:buClr>
              <a:buFont typeface="Wingdings" panose="05000000000000000000" pitchFamily="2" charset="2"/>
              <a:buChar char="v"/>
            </a:pP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الإبداع في طريقة الانتاج: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وتشمل التغيرات في صيرورة الإنتاج، تغييرات في المواد الأولية أو في المعدات الإنتاجية. والهدف المرجو منها هو تدنية التكاليف وتعظيم الارباح. </a:t>
            </a:r>
          </a:p>
          <a:p>
            <a:pPr marL="800100" lvl="1" indent="-342900" algn="just" rtl="1">
              <a:buClr>
                <a:srgbClr val="7030A0"/>
              </a:buClr>
              <a:buFont typeface="Wingdings" panose="05000000000000000000" pitchFamily="2" charset="2"/>
              <a:buChar char="v"/>
            </a:pP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إبداعات تجارية: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وتضم مختلف التغيرات التي تحصل على مستوى قنوات التوزيع والإشهار وكل ما يتعلق بالوظيفة التجارية، وتهدف إلى زيادة المبيعات. </a:t>
            </a:r>
          </a:p>
          <a:p>
            <a:pPr marL="800100" lvl="1" indent="-342900" algn="just" rtl="1">
              <a:buClr>
                <a:srgbClr val="7030A0"/>
              </a:buClr>
              <a:buFont typeface="Wingdings" panose="05000000000000000000" pitchFamily="2" charset="2"/>
              <a:buChar char="v"/>
            </a:pP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إبداعات تنظيمية: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تتوقف على تحويلات في اقتسام وتوزيع النشاطات بين الأفراد في المؤسسة وفي تركيب الوظائف، فيمكن أن تجلب هيكلة تجارية جديدة أو هيكلة توزيع جديدة طريقة تسيير للمخزون جديدة وغيرها من التغييرات. </a:t>
            </a:r>
          </a:p>
          <a:p>
            <a:pPr marL="342900" indent="-342900" algn="just" rtl="1">
              <a:buClr>
                <a:srgbClr val="C00000"/>
              </a:buClr>
              <a:buFont typeface="Webdings" panose="05030102010509060703" pitchFamily="18" charset="2"/>
              <a:buChar char=""/>
            </a:pPr>
            <a:r>
              <a:rPr lang="ar-DZ" sz="2000" dirty="0">
                <a:solidFill>
                  <a:srgbClr val="C00000"/>
                </a:solidFill>
                <a:latin typeface="Aljazeera" panose="02000000000000000000" pitchFamily="2" charset="-78"/>
                <a:ea typeface="Calibri" panose="020F0502020204030204" pitchFamily="34" charset="0"/>
                <a:cs typeface="Aljazeera" panose="02000000000000000000" pitchFamily="2" charset="-78"/>
              </a:rPr>
              <a:t>درجة الإبداع: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وتندرج تحت هذا المعيار نوعين من الإبداع هما:</a:t>
            </a:r>
          </a:p>
          <a:p>
            <a:pPr marL="800100" lvl="1" indent="-342900" algn="just" rtl="1">
              <a:buClr>
                <a:srgbClr val="7030A0"/>
              </a:buClr>
              <a:buFont typeface="Wingdings" panose="05000000000000000000" pitchFamily="2" charset="2"/>
              <a:buChar char="v"/>
            </a:pP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الإبداع الجزئي (الطفيف):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وتتمثل في مجموعة التحسينات والتغييرات التي تصيب جزء معين من المؤسسة، بينما تبقى بقية الأجزاء كما هي، فهذه التحسينات لا يكون لها اثر كبير على مستوى المؤسسة. </a:t>
            </a:r>
          </a:p>
          <a:p>
            <a:pPr marL="800100" lvl="1" indent="-342900" algn="just" rtl="1">
              <a:buClr>
                <a:srgbClr val="7030A0"/>
              </a:buClr>
              <a:buFont typeface="Wingdings" panose="05000000000000000000" pitchFamily="2" charset="2"/>
              <a:buChar char="v"/>
            </a:pP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الإبداع النافذ (الجذري):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تأثير هذا النوع من الإبداع يكون كبيرا على المؤسسة ويتطلب معرفة كبيرة وجديدة، وتتطلب العديد من السنوات والاستثمارات المالية واللجوء إلى الكفاءات التي تنشط خارج المؤسسة للتعاون في تحقيق هذا النوع من الإبداع. </a:t>
            </a:r>
          </a:p>
        </p:txBody>
      </p:sp>
      <p:sp>
        <p:nvSpPr>
          <p:cNvPr id="21" name="ZoneTexte 20">
            <a:extLst>
              <a:ext uri="{FF2B5EF4-FFF2-40B4-BE49-F238E27FC236}">
                <a16:creationId xmlns:a16="http://schemas.microsoft.com/office/drawing/2014/main" id="{258A4068-7F98-568C-3FFA-27C8F1017EE0}"/>
              </a:ext>
            </a:extLst>
          </p:cNvPr>
          <p:cNvSpPr txBox="1"/>
          <p:nvPr/>
        </p:nvSpPr>
        <p:spPr>
          <a:xfrm>
            <a:off x="8113777" y="3516927"/>
            <a:ext cx="4078223"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أنواع الإبداع</a:t>
            </a:r>
            <a:endParaRPr lang="fr-FR" sz="2750" dirty="0">
              <a:solidFill>
                <a:srgbClr val="C00000"/>
              </a:solidFill>
              <a:latin typeface="AlGhadTV" panose="01000500000000020004" pitchFamily="2" charset="-78"/>
              <a:cs typeface="AlGhadTV" panose="01000500000000020004" pitchFamily="2" charset="-78"/>
            </a:endParaRPr>
          </a:p>
        </p:txBody>
      </p:sp>
      <p:pic>
        <p:nvPicPr>
          <p:cNvPr id="3" name="Image 2">
            <a:extLst>
              <a:ext uri="{FF2B5EF4-FFF2-40B4-BE49-F238E27FC236}">
                <a16:creationId xmlns:a16="http://schemas.microsoft.com/office/drawing/2014/main" id="{18D38499-EF68-8494-98E8-5B0A1AB5F9AF}"/>
              </a:ext>
            </a:extLst>
          </p:cNvPr>
          <p:cNvPicPr>
            <a:picLocks noChangeAspect="1"/>
          </p:cNvPicPr>
          <p:nvPr/>
        </p:nvPicPr>
        <p:blipFill rotWithShape="1">
          <a:blip r:embed="rId4">
            <a:extLst>
              <a:ext uri="{28A0092B-C50C-407E-A947-70E740481C1C}">
                <a14:useLocalDpi xmlns:a14="http://schemas.microsoft.com/office/drawing/2010/main" val="0"/>
              </a:ext>
            </a:extLst>
          </a:blip>
          <a:srcRect l="-298" t="32261" r="-3030" b="37250"/>
          <a:stretch/>
        </p:blipFill>
        <p:spPr>
          <a:xfrm>
            <a:off x="7204496" y="-8708194"/>
            <a:ext cx="7499263" cy="5947076"/>
          </a:xfrm>
          <a:prstGeom prst="rect">
            <a:avLst/>
          </a:prstGeom>
          <a:effectLst>
            <a:outerShdw blurRad="88900" dist="38100" dir="5400000" sx="102000" sy="102000" algn="t" rotWithShape="0">
              <a:prstClr val="black">
                <a:alpha val="26000"/>
              </a:prstClr>
            </a:outerShdw>
          </a:effectLst>
        </p:spPr>
      </p:pic>
      <p:sp>
        <p:nvSpPr>
          <p:cNvPr id="10" name="ZoneTexte 9">
            <a:extLst>
              <a:ext uri="{FF2B5EF4-FFF2-40B4-BE49-F238E27FC236}">
                <a16:creationId xmlns:a16="http://schemas.microsoft.com/office/drawing/2014/main" id="{07417589-C589-BB4E-7C55-3EBD12358782}"/>
              </a:ext>
            </a:extLst>
          </p:cNvPr>
          <p:cNvSpPr txBox="1"/>
          <p:nvPr/>
        </p:nvSpPr>
        <p:spPr>
          <a:xfrm>
            <a:off x="-6096000" y="8272298"/>
            <a:ext cx="10969390" cy="1569660"/>
          </a:xfrm>
          <a:prstGeom prst="rect">
            <a:avLst/>
          </a:prstGeom>
          <a:noFill/>
        </p:spPr>
        <p:txBody>
          <a:bodyPr wrap="square">
            <a:spAutoFit/>
          </a:bodyPr>
          <a:lstStyle/>
          <a:p>
            <a:pPr algn="r" rtl="1"/>
            <a:r>
              <a:rPr lang="fr-FR"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2</a:t>
            </a:r>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الابتكار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sp>
        <p:nvSpPr>
          <p:cNvPr id="13" name="Rectangle 12">
            <a:extLst>
              <a:ext uri="{FF2B5EF4-FFF2-40B4-BE49-F238E27FC236}">
                <a16:creationId xmlns:a16="http://schemas.microsoft.com/office/drawing/2014/main" id="{A6135E47-D04A-7086-D945-6D35E7E04DD7}"/>
              </a:ext>
            </a:extLst>
          </p:cNvPr>
          <p:cNvSpPr/>
          <p:nvPr/>
        </p:nvSpPr>
        <p:spPr>
          <a:xfrm flipH="1">
            <a:off x="8585199" y="2691999"/>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8B3976A-3C35-F339-2424-70884EFE5F97}"/>
              </a:ext>
            </a:extLst>
          </p:cNvPr>
          <p:cNvSpPr/>
          <p:nvPr/>
        </p:nvSpPr>
        <p:spPr>
          <a:xfrm flipH="1">
            <a:off x="8657818" y="1076853"/>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ZoneTexte 21">
            <a:extLst>
              <a:ext uri="{FF2B5EF4-FFF2-40B4-BE49-F238E27FC236}">
                <a16:creationId xmlns:a16="http://schemas.microsoft.com/office/drawing/2014/main" id="{50FB619A-3B83-3DB7-F4DA-9ACCAE8F5413}"/>
              </a:ext>
            </a:extLst>
          </p:cNvPr>
          <p:cNvSpPr txBox="1"/>
          <p:nvPr/>
        </p:nvSpPr>
        <p:spPr>
          <a:xfrm>
            <a:off x="8657817" y="2767374"/>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مستويات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24" name="ZoneTexte 23">
            <a:extLst>
              <a:ext uri="{FF2B5EF4-FFF2-40B4-BE49-F238E27FC236}">
                <a16:creationId xmlns:a16="http://schemas.microsoft.com/office/drawing/2014/main" id="{940DD766-2663-B93A-1F2E-2B6E77B63E0E}"/>
              </a:ext>
            </a:extLst>
          </p:cNvPr>
          <p:cNvSpPr txBox="1"/>
          <p:nvPr/>
        </p:nvSpPr>
        <p:spPr>
          <a:xfrm>
            <a:off x="8657815" y="1155905"/>
            <a:ext cx="3497875"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25" name="Rectangle 24">
            <a:extLst>
              <a:ext uri="{FF2B5EF4-FFF2-40B4-BE49-F238E27FC236}">
                <a16:creationId xmlns:a16="http://schemas.microsoft.com/office/drawing/2014/main" id="{FDFF4D0F-4250-DFB9-5BB8-69DC7967A98F}"/>
              </a:ext>
            </a:extLst>
          </p:cNvPr>
          <p:cNvSpPr/>
          <p:nvPr/>
        </p:nvSpPr>
        <p:spPr>
          <a:xfrm flipH="1">
            <a:off x="8585201" y="1884426"/>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ZoneTexte 25">
            <a:extLst>
              <a:ext uri="{FF2B5EF4-FFF2-40B4-BE49-F238E27FC236}">
                <a16:creationId xmlns:a16="http://schemas.microsoft.com/office/drawing/2014/main" id="{241BE907-B81B-39D4-CAE3-AE57E91E3760}"/>
              </a:ext>
            </a:extLst>
          </p:cNvPr>
          <p:cNvSpPr txBox="1"/>
          <p:nvPr/>
        </p:nvSpPr>
        <p:spPr>
          <a:xfrm>
            <a:off x="8585198" y="1967385"/>
            <a:ext cx="3513758" cy="369332"/>
          </a:xfrm>
          <a:prstGeom prst="rect">
            <a:avLst/>
          </a:prstGeom>
          <a:noFill/>
        </p:spPr>
        <p:txBody>
          <a:bodyPr wrap="square">
            <a:spAutoFit/>
          </a:bodyPr>
          <a:lstStyle/>
          <a:p>
            <a:pPr rtl="1"/>
            <a:r>
              <a:rPr lang="ar-DZ" b="1" dirty="0">
                <a:solidFill>
                  <a:srgbClr val="002060"/>
                </a:solidFill>
                <a:latin typeface="AlGhadTV" panose="01000500000000020004" pitchFamily="2" charset="-78"/>
                <a:ea typeface="Calibri" panose="020F0502020204030204" pitchFamily="34" charset="0"/>
                <a:cs typeface="AlGhadTV" panose="01000500000000020004" pitchFamily="2" charset="-78"/>
              </a:rPr>
              <a:t>أسباب تبني الإبداع في المنظمات</a:t>
            </a:r>
            <a:endParaRPr lang="fr-FR" dirty="0">
              <a:solidFill>
                <a:srgbClr val="002060"/>
              </a:solidFill>
              <a:latin typeface="AlGhadTV" panose="01000500000000020004" pitchFamily="2" charset="-78"/>
              <a:cs typeface="AlGhadTV" panose="01000500000000020004" pitchFamily="2" charset="-78"/>
            </a:endParaRPr>
          </a:p>
        </p:txBody>
      </p:sp>
      <p:pic>
        <p:nvPicPr>
          <p:cNvPr id="4" name="ElevenLabs_2024-07-10T13_39_51_Sarah_pre_s50_sb75_se0_b_m2">
            <a:hlinkClick r:id="" action="ppaction://media"/>
            <a:extLst>
              <a:ext uri="{FF2B5EF4-FFF2-40B4-BE49-F238E27FC236}">
                <a16:creationId xmlns:a16="http://schemas.microsoft.com/office/drawing/2014/main" id="{D8A0A313-9C12-C6B0-B421-D337F4B981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987" y="2204636"/>
            <a:ext cx="487363" cy="487363"/>
          </a:xfrm>
          <a:prstGeom prst="rect">
            <a:avLst/>
          </a:prstGeom>
        </p:spPr>
      </p:pic>
    </p:spTree>
    <p:extLst>
      <p:ext uri="{BB962C8B-B14F-4D97-AF65-F5344CB8AC3E}">
        <p14:creationId xmlns:p14="http://schemas.microsoft.com/office/powerpoint/2010/main" val="3182295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164" fill="hold"/>
                                        <p:tgtEl>
                                          <p:spTgt spid="4"/>
                                        </p:tgtEl>
                                      </p:cBhvr>
                                    </p:cmd>
                                  </p:childTnLst>
                                </p:cTn>
                              </p:par>
                              <p:par>
                                <p:cTn id="7" presetID="41" presetClass="entr" presetSubtype="0" fill="hold" nodeType="withEffect">
                                  <p:stCondLst>
                                    <p:cond delay="1500"/>
                                  </p:stCondLst>
                                  <p:iterate type="lt">
                                    <p:tmPct val="10000"/>
                                  </p:iterate>
                                  <p:childTnLst>
                                    <p:set>
                                      <p:cBhvr>
                                        <p:cTn id="8" dur="1" fill="hold">
                                          <p:stCondLst>
                                            <p:cond delay="0"/>
                                          </p:stCondLst>
                                        </p:cTn>
                                        <p:tgtEl>
                                          <p:spTgt spid="15">
                                            <p:txEl>
                                              <p:pRg st="0" end="0"/>
                                            </p:txEl>
                                          </p:spTgt>
                                        </p:tgtEl>
                                        <p:attrNameLst>
                                          <p:attrName>style.visibility</p:attrName>
                                        </p:attrNameLst>
                                      </p:cBhvr>
                                      <p:to>
                                        <p:strVal val="visible"/>
                                      </p:to>
                                    </p:set>
                                    <p:anim calcmode="lin" valueType="num">
                                      <p:cBhvr>
                                        <p:cTn id="9"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11"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3" dur="250" tmFilter="0,0; .5, 1; 1, 1"/>
                                        <p:tgtEl>
                                          <p:spTgt spid="15">
                                            <p:txEl>
                                              <p:pRg st="0" end="0"/>
                                            </p:txEl>
                                          </p:spTgt>
                                        </p:tgtEl>
                                      </p:cBhvr>
                                    </p:animEffect>
                                  </p:childTnLst>
                                </p:cTn>
                              </p:par>
                              <p:par>
                                <p:cTn id="14" presetID="53" presetClass="entr" presetSubtype="16" fill="hold" nodeType="withEffect">
                                  <p:stCondLst>
                                    <p:cond delay="9100"/>
                                  </p:stCondLst>
                                  <p:childTnLst>
                                    <p:set>
                                      <p:cBhvr>
                                        <p:cTn id="15" dur="1" fill="hold">
                                          <p:stCondLst>
                                            <p:cond delay="0"/>
                                          </p:stCondLst>
                                        </p:cTn>
                                        <p:tgtEl>
                                          <p:spTgt spid="15">
                                            <p:txEl>
                                              <p:pRg st="1" end="1"/>
                                            </p:txEl>
                                          </p:spTgt>
                                        </p:tgtEl>
                                        <p:attrNameLst>
                                          <p:attrName>style.visibility</p:attrName>
                                        </p:attrNameLst>
                                      </p:cBhvr>
                                      <p:to>
                                        <p:strVal val="visible"/>
                                      </p:to>
                                    </p:set>
                                    <p:anim calcmode="lin" valueType="num">
                                      <p:cBhvr>
                                        <p:cTn id="16"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15">
                                            <p:txEl>
                                              <p:pRg st="1" end="1"/>
                                            </p:txEl>
                                          </p:spTgt>
                                        </p:tgtEl>
                                      </p:cBhvr>
                                    </p:animEffect>
                                  </p:childTnLst>
                                </p:cTn>
                              </p:par>
                              <p:par>
                                <p:cTn id="19" presetID="42" presetClass="entr" presetSubtype="0" fill="hold" nodeType="withEffect">
                                  <p:stCondLst>
                                    <p:cond delay="1600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3600"/>
                                  </p:stCondLst>
                                  <p:childTnLst>
                                    <p:set>
                                      <p:cBhvr>
                                        <p:cTn id="25" dur="1" fill="hold">
                                          <p:stCondLst>
                                            <p:cond delay="0"/>
                                          </p:stCondLst>
                                        </p:cTn>
                                        <p:tgtEl>
                                          <p:spTgt spid="15">
                                            <p:txEl>
                                              <p:pRg st="3" end="3"/>
                                            </p:txEl>
                                          </p:spTgt>
                                        </p:tgtEl>
                                        <p:attrNameLst>
                                          <p:attrName>style.visibility</p:attrName>
                                        </p:attrNameLst>
                                      </p:cBhvr>
                                      <p:to>
                                        <p:strVal val="visible"/>
                                      </p:to>
                                    </p:set>
                                    <p:animEffect transition="in" filter="fade">
                                      <p:cBhvr>
                                        <p:cTn id="26" dur="1000"/>
                                        <p:tgtEl>
                                          <p:spTgt spid="15">
                                            <p:txEl>
                                              <p:pRg st="3" end="3"/>
                                            </p:txEl>
                                          </p:spTgt>
                                        </p:tgtEl>
                                      </p:cBhvr>
                                    </p:animEffect>
                                    <p:anim calcmode="lin" valueType="num">
                                      <p:cBhvr>
                                        <p:cTn id="27"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36500"/>
                                  </p:stCondLst>
                                  <p:childTnLst>
                                    <p:set>
                                      <p:cBhvr>
                                        <p:cTn id="30" dur="1" fill="hold">
                                          <p:stCondLst>
                                            <p:cond delay="0"/>
                                          </p:stCondLst>
                                        </p:cTn>
                                        <p:tgtEl>
                                          <p:spTgt spid="15">
                                            <p:txEl>
                                              <p:pRg st="4" end="4"/>
                                            </p:txEl>
                                          </p:spTgt>
                                        </p:tgtEl>
                                        <p:attrNameLst>
                                          <p:attrName>style.visibility</p:attrName>
                                        </p:attrNameLst>
                                      </p:cBhvr>
                                      <p:to>
                                        <p:strVal val="visible"/>
                                      </p:to>
                                    </p:set>
                                    <p:animEffect transition="in" filter="fade">
                                      <p:cBhvr>
                                        <p:cTn id="31" dur="1000"/>
                                        <p:tgtEl>
                                          <p:spTgt spid="15">
                                            <p:txEl>
                                              <p:pRg st="4" end="4"/>
                                            </p:txEl>
                                          </p:spTgt>
                                        </p:tgtEl>
                                      </p:cBhvr>
                                    </p:animEffect>
                                    <p:anim calcmode="lin" valueType="num">
                                      <p:cBhvr>
                                        <p:cTn id="3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47200"/>
                                  </p:stCondLst>
                                  <p:childTnLst>
                                    <p:set>
                                      <p:cBhvr>
                                        <p:cTn id="35" dur="1" fill="hold">
                                          <p:stCondLst>
                                            <p:cond delay="0"/>
                                          </p:stCondLst>
                                        </p:cTn>
                                        <p:tgtEl>
                                          <p:spTgt spid="15">
                                            <p:txEl>
                                              <p:pRg st="5" end="5"/>
                                            </p:txEl>
                                          </p:spTgt>
                                        </p:tgtEl>
                                        <p:attrNameLst>
                                          <p:attrName>style.visibility</p:attrName>
                                        </p:attrNameLst>
                                      </p:cBhvr>
                                      <p:to>
                                        <p:strVal val="visible"/>
                                      </p:to>
                                    </p:set>
                                    <p:animEffect transition="in" filter="fade">
                                      <p:cBhvr>
                                        <p:cTn id="36" dur="1000"/>
                                        <p:tgtEl>
                                          <p:spTgt spid="15">
                                            <p:txEl>
                                              <p:pRg st="5" end="5"/>
                                            </p:txEl>
                                          </p:spTgt>
                                        </p:tgtEl>
                                      </p:cBhvr>
                                    </p:animEffect>
                                    <p:anim calcmode="lin" valueType="num">
                                      <p:cBhvr>
                                        <p:cTn id="37"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5">
                                            <p:txEl>
                                              <p:pRg st="5" end="5"/>
                                            </p:txEl>
                                          </p:spTgt>
                                        </p:tgtEl>
                                        <p:attrNameLst>
                                          <p:attrName>ppt_y</p:attrName>
                                        </p:attrNameLst>
                                      </p:cBhvr>
                                      <p:tavLst>
                                        <p:tav tm="0">
                                          <p:val>
                                            <p:strVal val="#ppt_y+.1"/>
                                          </p:val>
                                        </p:tav>
                                        <p:tav tm="100000">
                                          <p:val>
                                            <p:strVal val="#ppt_y"/>
                                          </p:val>
                                        </p:tav>
                                      </p:tavLst>
                                    </p:anim>
                                  </p:childTnLst>
                                </p:cTn>
                              </p:par>
                              <p:par>
                                <p:cTn id="39" presetID="53" presetClass="entr" presetSubtype="16" fill="hold" nodeType="withEffect">
                                  <p:stCondLst>
                                    <p:cond delay="64000"/>
                                  </p:stCondLst>
                                  <p:childTnLst>
                                    <p:set>
                                      <p:cBhvr>
                                        <p:cTn id="40" dur="1" fill="hold">
                                          <p:stCondLst>
                                            <p:cond delay="0"/>
                                          </p:stCondLst>
                                        </p:cTn>
                                        <p:tgtEl>
                                          <p:spTgt spid="15">
                                            <p:txEl>
                                              <p:pRg st="6" end="6"/>
                                            </p:txEl>
                                          </p:spTgt>
                                        </p:tgtEl>
                                        <p:attrNameLst>
                                          <p:attrName>style.visibility</p:attrName>
                                        </p:attrNameLst>
                                      </p:cBhvr>
                                      <p:to>
                                        <p:strVal val="visible"/>
                                      </p:to>
                                    </p:set>
                                    <p:anim calcmode="lin" valueType="num">
                                      <p:cBhvr>
                                        <p:cTn id="41" dur="500" fill="hold"/>
                                        <p:tgtEl>
                                          <p:spTgt spid="15">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15">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15">
                                            <p:txEl>
                                              <p:pRg st="6" end="6"/>
                                            </p:txEl>
                                          </p:spTgt>
                                        </p:tgtEl>
                                      </p:cBhvr>
                                    </p:animEffect>
                                  </p:childTnLst>
                                </p:cTn>
                              </p:par>
                              <p:par>
                                <p:cTn id="44" presetID="42" presetClass="entr" presetSubtype="0" fill="hold" nodeType="withEffect">
                                  <p:stCondLst>
                                    <p:cond delay="69000"/>
                                  </p:stCondLst>
                                  <p:childTnLst>
                                    <p:set>
                                      <p:cBhvr>
                                        <p:cTn id="45" dur="1" fill="hold">
                                          <p:stCondLst>
                                            <p:cond delay="0"/>
                                          </p:stCondLst>
                                        </p:cTn>
                                        <p:tgtEl>
                                          <p:spTgt spid="15">
                                            <p:txEl>
                                              <p:pRg st="7" end="7"/>
                                            </p:txEl>
                                          </p:spTgt>
                                        </p:tgtEl>
                                        <p:attrNameLst>
                                          <p:attrName>style.visibility</p:attrName>
                                        </p:attrNameLst>
                                      </p:cBhvr>
                                      <p:to>
                                        <p:strVal val="visible"/>
                                      </p:to>
                                    </p:set>
                                    <p:animEffect transition="in" filter="fade">
                                      <p:cBhvr>
                                        <p:cTn id="46" dur="1000"/>
                                        <p:tgtEl>
                                          <p:spTgt spid="15">
                                            <p:txEl>
                                              <p:pRg st="7" end="7"/>
                                            </p:txEl>
                                          </p:spTgt>
                                        </p:tgtEl>
                                      </p:cBhvr>
                                    </p:animEffect>
                                    <p:anim calcmode="lin" valueType="num">
                                      <p:cBhvr>
                                        <p:cTn id="47"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15">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83000"/>
                                  </p:stCondLst>
                                  <p:childTnLst>
                                    <p:set>
                                      <p:cBhvr>
                                        <p:cTn id="50" dur="1" fill="hold">
                                          <p:stCondLst>
                                            <p:cond delay="0"/>
                                          </p:stCondLst>
                                        </p:cTn>
                                        <p:tgtEl>
                                          <p:spTgt spid="15">
                                            <p:txEl>
                                              <p:pRg st="8" end="8"/>
                                            </p:txEl>
                                          </p:spTgt>
                                        </p:tgtEl>
                                        <p:attrNameLst>
                                          <p:attrName>style.visibility</p:attrName>
                                        </p:attrNameLst>
                                      </p:cBhvr>
                                      <p:to>
                                        <p:strVal val="visible"/>
                                      </p:to>
                                    </p:set>
                                    <p:animEffect transition="in" filter="fade">
                                      <p:cBhvr>
                                        <p:cTn id="51" dur="1000"/>
                                        <p:tgtEl>
                                          <p:spTgt spid="15">
                                            <p:txEl>
                                              <p:pRg st="8" end="8"/>
                                            </p:txEl>
                                          </p:spTgt>
                                        </p:tgtEl>
                                      </p:cBhvr>
                                    </p:animEffect>
                                    <p:anim calcmode="lin" valueType="num">
                                      <p:cBhvr>
                                        <p:cTn id="52"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1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4"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id="{05139028-B11B-4EAF-B7EA-81430AF85676}"/>
              </a:ext>
            </a:extLst>
          </p:cNvPr>
          <p:cNvSpPr txBox="1">
            <a:spLocks/>
          </p:cNvSpPr>
          <p:nvPr/>
        </p:nvSpPr>
        <p:spPr>
          <a:xfrm>
            <a:off x="1713502" y="519561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pic>
        <p:nvPicPr>
          <p:cNvPr id="13" name="Image 12">
            <a:extLst>
              <a:ext uri="{FF2B5EF4-FFF2-40B4-BE49-F238E27FC236}">
                <a16:creationId xmlns:a16="http://schemas.microsoft.com/office/drawing/2014/main" id="{A1BE120B-A08D-25C7-5E9F-1062F5A2FBD3}"/>
              </a:ext>
            </a:extLst>
          </p:cNvPr>
          <p:cNvPicPr>
            <a:picLocks noChangeAspect="1"/>
          </p:cNvPicPr>
          <p:nvPr/>
        </p:nvPicPr>
        <p:blipFill rotWithShape="1">
          <a:blip r:embed="rId4">
            <a:extLst>
              <a:ext uri="{28A0092B-C50C-407E-A947-70E740481C1C}">
                <a14:useLocalDpi xmlns:a14="http://schemas.microsoft.com/office/drawing/2010/main" val="0"/>
              </a:ext>
            </a:extLst>
          </a:blip>
          <a:srcRect l="-298" t="32261" r="-3030" b="37250"/>
          <a:stretch/>
        </p:blipFill>
        <p:spPr>
          <a:xfrm>
            <a:off x="6095999" y="910924"/>
            <a:ext cx="7499263" cy="5947076"/>
          </a:xfrm>
          <a:prstGeom prst="rect">
            <a:avLst/>
          </a:prstGeom>
          <a:effectLst>
            <a:outerShdw blurRad="88900" dist="38100" dir="5400000" sx="102000" sy="102000" algn="t" rotWithShape="0">
              <a:prstClr val="black">
                <a:alpha val="26000"/>
              </a:prstClr>
            </a:outerShdw>
          </a:effectLst>
        </p:spPr>
      </p:pic>
      <p:sp>
        <p:nvSpPr>
          <p:cNvPr id="3" name="ZoneTexte 2">
            <a:extLst>
              <a:ext uri="{FF2B5EF4-FFF2-40B4-BE49-F238E27FC236}">
                <a16:creationId xmlns:a16="http://schemas.microsoft.com/office/drawing/2014/main" id="{E2B0AF2D-864B-A369-4F6D-648E0E01935C}"/>
              </a:ext>
            </a:extLst>
          </p:cNvPr>
          <p:cNvSpPr txBox="1"/>
          <p:nvPr/>
        </p:nvSpPr>
        <p:spPr>
          <a:xfrm>
            <a:off x="-1160137" y="2392520"/>
            <a:ext cx="6319776" cy="3046988"/>
          </a:xfrm>
          <a:prstGeom prst="rect">
            <a:avLst/>
          </a:prstGeom>
          <a:noFill/>
        </p:spPr>
        <p:txBody>
          <a:bodyPr wrap="square">
            <a:spAutoFit/>
          </a:bodyPr>
          <a:lstStyle/>
          <a:p>
            <a:pPr algn="r" rtl="1"/>
            <a:r>
              <a:rPr lang="fr-FR"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2</a:t>
            </a:r>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الابتكار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sp>
        <p:nvSpPr>
          <p:cNvPr id="14" name="Rectangle 13">
            <a:extLst>
              <a:ext uri="{FF2B5EF4-FFF2-40B4-BE49-F238E27FC236}">
                <a16:creationId xmlns:a16="http://schemas.microsoft.com/office/drawing/2014/main" id="{392886AD-1692-7A82-6B6E-AE5C687351F0}"/>
              </a:ext>
            </a:extLst>
          </p:cNvPr>
          <p:cNvSpPr/>
          <p:nvPr/>
        </p:nvSpPr>
        <p:spPr>
          <a:xfrm flipH="1">
            <a:off x="16680435" y="3653369"/>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357E58C-6B43-3F1F-6EC6-2F3CCB6483A8}"/>
              </a:ext>
            </a:extLst>
          </p:cNvPr>
          <p:cNvSpPr/>
          <p:nvPr/>
        </p:nvSpPr>
        <p:spPr>
          <a:xfrm flipH="1">
            <a:off x="12711404" y="2878139"/>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F408D0B-1F04-7A19-41C9-87B4644E027C}"/>
              </a:ext>
            </a:extLst>
          </p:cNvPr>
          <p:cNvSpPr/>
          <p:nvPr/>
        </p:nvSpPr>
        <p:spPr>
          <a:xfrm flipH="1">
            <a:off x="20655025" y="4485326"/>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id="{653B5EE1-A65A-4648-87D8-8D873C4DB703}"/>
              </a:ext>
            </a:extLst>
          </p:cNvPr>
          <p:cNvSpPr txBox="1"/>
          <p:nvPr/>
        </p:nvSpPr>
        <p:spPr>
          <a:xfrm>
            <a:off x="12638785" y="2913474"/>
            <a:ext cx="3606802"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مفهوم الإبداع</a:t>
            </a:r>
          </a:p>
        </p:txBody>
      </p:sp>
      <p:sp>
        <p:nvSpPr>
          <p:cNvPr id="18" name="ZoneTexte 17">
            <a:extLst>
              <a:ext uri="{FF2B5EF4-FFF2-40B4-BE49-F238E27FC236}">
                <a16:creationId xmlns:a16="http://schemas.microsoft.com/office/drawing/2014/main" id="{E506AC86-0866-D73B-FF4C-E05B68C10FB8}"/>
              </a:ext>
            </a:extLst>
          </p:cNvPr>
          <p:cNvSpPr txBox="1"/>
          <p:nvPr/>
        </p:nvSpPr>
        <p:spPr>
          <a:xfrm>
            <a:off x="16753050" y="3725068"/>
            <a:ext cx="3477929" cy="384721"/>
          </a:xfrm>
          <a:prstGeom prst="rect">
            <a:avLst/>
          </a:prstGeom>
          <a:noFill/>
        </p:spPr>
        <p:txBody>
          <a:bodyPr wrap="square">
            <a:spAutoFit/>
          </a:bodyPr>
          <a:lstStyle/>
          <a:p>
            <a:pPr rtl="1"/>
            <a:r>
              <a:rPr lang="ar-DZ" sz="1900" b="1" dirty="0">
                <a:solidFill>
                  <a:srgbClr val="002060"/>
                </a:solidFill>
                <a:latin typeface="AlGhadTV" panose="01000500000000020004" pitchFamily="2" charset="-78"/>
                <a:ea typeface="Calibri" panose="020F0502020204030204" pitchFamily="34" charset="0"/>
                <a:cs typeface="AlGhadTV" panose="01000500000000020004" pitchFamily="2" charset="-78"/>
              </a:rPr>
              <a:t>أسباب تبني الإبداع في المنظمات</a:t>
            </a:r>
          </a:p>
        </p:txBody>
      </p:sp>
      <p:sp>
        <p:nvSpPr>
          <p:cNvPr id="19" name="ZoneTexte 18">
            <a:extLst>
              <a:ext uri="{FF2B5EF4-FFF2-40B4-BE49-F238E27FC236}">
                <a16:creationId xmlns:a16="http://schemas.microsoft.com/office/drawing/2014/main" id="{190EB174-D807-662B-AED4-FD66C95B22A4}"/>
              </a:ext>
            </a:extLst>
          </p:cNvPr>
          <p:cNvSpPr txBox="1"/>
          <p:nvPr/>
        </p:nvSpPr>
        <p:spPr>
          <a:xfrm>
            <a:off x="20727643" y="4560701"/>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مستويات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20" name="Rectangle 19">
            <a:extLst>
              <a:ext uri="{FF2B5EF4-FFF2-40B4-BE49-F238E27FC236}">
                <a16:creationId xmlns:a16="http://schemas.microsoft.com/office/drawing/2014/main" id="{0F44D1C9-B500-0295-D715-190D6902534A}"/>
              </a:ext>
            </a:extLst>
          </p:cNvPr>
          <p:cNvSpPr/>
          <p:nvPr/>
        </p:nvSpPr>
        <p:spPr>
          <a:xfrm flipH="1">
            <a:off x="24806399" y="5298995"/>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ZoneTexte 20">
            <a:extLst>
              <a:ext uri="{FF2B5EF4-FFF2-40B4-BE49-F238E27FC236}">
                <a16:creationId xmlns:a16="http://schemas.microsoft.com/office/drawing/2014/main" id="{8DC3563D-7240-04AD-52AD-7825F531CF10}"/>
              </a:ext>
            </a:extLst>
          </p:cNvPr>
          <p:cNvSpPr txBox="1"/>
          <p:nvPr/>
        </p:nvSpPr>
        <p:spPr>
          <a:xfrm>
            <a:off x="24879018" y="5372144"/>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7" name="Rectangle 6">
            <a:extLst>
              <a:ext uri="{FF2B5EF4-FFF2-40B4-BE49-F238E27FC236}">
                <a16:creationId xmlns:a16="http://schemas.microsoft.com/office/drawing/2014/main" id="{0D72A22F-1E41-A466-5A70-1A122DD06B0F}"/>
              </a:ext>
            </a:extLst>
          </p:cNvPr>
          <p:cNvSpPr/>
          <p:nvPr/>
        </p:nvSpPr>
        <p:spPr>
          <a:xfrm flipH="1">
            <a:off x="20655025" y="2745617"/>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id="{236BF5B8-D6D4-EDB7-2AAC-2683AFD1FF4B}"/>
              </a:ext>
            </a:extLst>
          </p:cNvPr>
          <p:cNvSpPr txBox="1"/>
          <p:nvPr/>
        </p:nvSpPr>
        <p:spPr>
          <a:xfrm>
            <a:off x="20727643" y="2820992"/>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11" name="Rectangle 10">
            <a:extLst>
              <a:ext uri="{FF2B5EF4-FFF2-40B4-BE49-F238E27FC236}">
                <a16:creationId xmlns:a16="http://schemas.microsoft.com/office/drawing/2014/main" id="{4FACAB12-2DB9-D423-8ED7-E801046DFB55}"/>
              </a:ext>
            </a:extLst>
          </p:cNvPr>
          <p:cNvSpPr/>
          <p:nvPr/>
        </p:nvSpPr>
        <p:spPr>
          <a:xfrm flipH="1">
            <a:off x="16717224" y="1946754"/>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id="{3EBDBCBD-3578-FA49-86C5-BDF4450101EE}"/>
              </a:ext>
            </a:extLst>
          </p:cNvPr>
          <p:cNvSpPr txBox="1"/>
          <p:nvPr/>
        </p:nvSpPr>
        <p:spPr>
          <a:xfrm>
            <a:off x="16717221" y="2029713"/>
            <a:ext cx="351375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مراحل العملية الابتكارية</a:t>
            </a:r>
            <a:endParaRPr lang="fr-FR" sz="2000" dirty="0">
              <a:solidFill>
                <a:srgbClr val="002060"/>
              </a:solidFill>
              <a:latin typeface="AlGhadTV" panose="01000500000000020004" pitchFamily="2" charset="-78"/>
              <a:cs typeface="AlGhadTV" panose="01000500000000020004" pitchFamily="2" charset="-78"/>
            </a:endParaRPr>
          </a:p>
        </p:txBody>
      </p:sp>
      <p:grpSp>
        <p:nvGrpSpPr>
          <p:cNvPr id="25" name="Groupe 24">
            <a:extLst>
              <a:ext uri="{FF2B5EF4-FFF2-40B4-BE49-F238E27FC236}">
                <a16:creationId xmlns:a16="http://schemas.microsoft.com/office/drawing/2014/main" id="{0CE00F87-A6DA-B72C-4B1D-093B19EDA20C}"/>
              </a:ext>
            </a:extLst>
          </p:cNvPr>
          <p:cNvGrpSpPr/>
          <p:nvPr/>
        </p:nvGrpSpPr>
        <p:grpSpPr>
          <a:xfrm>
            <a:off x="12492510" y="1230650"/>
            <a:ext cx="4078224" cy="550861"/>
            <a:chOff x="12492510" y="1230650"/>
            <a:chExt cx="4078224" cy="550861"/>
          </a:xfrm>
        </p:grpSpPr>
        <p:sp>
          <p:nvSpPr>
            <p:cNvPr id="9" name="Rectangle 8">
              <a:extLst>
                <a:ext uri="{FF2B5EF4-FFF2-40B4-BE49-F238E27FC236}">
                  <a16:creationId xmlns:a16="http://schemas.microsoft.com/office/drawing/2014/main" id="{7E98E9E4-5559-4A42-FDC8-8A3DF10CD5B7}"/>
                </a:ext>
              </a:extLst>
            </p:cNvPr>
            <p:cNvSpPr/>
            <p:nvPr/>
          </p:nvSpPr>
          <p:spPr>
            <a:xfrm flipH="1">
              <a:off x="13036551" y="1230650"/>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ZoneTexte 21">
              <a:extLst>
                <a:ext uri="{FF2B5EF4-FFF2-40B4-BE49-F238E27FC236}">
                  <a16:creationId xmlns:a16="http://schemas.microsoft.com/office/drawing/2014/main" id="{83C74C28-5DCE-1A78-CEDE-F1F092F0D5E5}"/>
                </a:ext>
              </a:extLst>
            </p:cNvPr>
            <p:cNvSpPr txBox="1"/>
            <p:nvPr/>
          </p:nvSpPr>
          <p:spPr>
            <a:xfrm>
              <a:off x="12492510" y="1265985"/>
              <a:ext cx="4078223"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مفهوم الابتكار</a:t>
              </a:r>
              <a:endParaRPr lang="fr-FR" sz="2750" dirty="0">
                <a:solidFill>
                  <a:srgbClr val="C00000"/>
                </a:solidFill>
                <a:latin typeface="AlGhadTV" panose="01000500000000020004" pitchFamily="2" charset="-78"/>
                <a:cs typeface="AlGhadTV" panose="01000500000000020004" pitchFamily="2" charset="-78"/>
              </a:endParaRPr>
            </a:p>
          </p:txBody>
        </p:sp>
      </p:grpSp>
      <p:sp>
        <p:nvSpPr>
          <p:cNvPr id="23" name="Rectangle 22">
            <a:extLst>
              <a:ext uri="{FF2B5EF4-FFF2-40B4-BE49-F238E27FC236}">
                <a16:creationId xmlns:a16="http://schemas.microsoft.com/office/drawing/2014/main" id="{252D3D73-45F5-BFFE-2082-797927F17BC7}"/>
              </a:ext>
            </a:extLst>
          </p:cNvPr>
          <p:cNvSpPr/>
          <p:nvPr/>
        </p:nvSpPr>
        <p:spPr>
          <a:xfrm flipH="1">
            <a:off x="24879018" y="3650499"/>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ZoneTexte 23">
            <a:extLst>
              <a:ext uri="{FF2B5EF4-FFF2-40B4-BE49-F238E27FC236}">
                <a16:creationId xmlns:a16="http://schemas.microsoft.com/office/drawing/2014/main" id="{D43F2A62-1744-C91C-2070-D3C43E9B4A28}"/>
              </a:ext>
            </a:extLst>
          </p:cNvPr>
          <p:cNvSpPr txBox="1"/>
          <p:nvPr/>
        </p:nvSpPr>
        <p:spPr>
          <a:xfrm>
            <a:off x="24951637" y="3723648"/>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أهمية الابتكار</a:t>
            </a:r>
            <a:endParaRPr lang="fr-FR" sz="2000" dirty="0">
              <a:solidFill>
                <a:srgbClr val="002060"/>
              </a:solidFill>
              <a:latin typeface="AlGhadTV" panose="01000500000000020004" pitchFamily="2" charset="-78"/>
              <a:cs typeface="AlGhadTV" panose="01000500000000020004" pitchFamily="2" charset="-78"/>
            </a:endParaRPr>
          </a:p>
        </p:txBody>
      </p:sp>
      <p:pic>
        <p:nvPicPr>
          <p:cNvPr id="4" name="ElevenLabs_2024-07-10T13_56_21_Sarah_pre_s50_sb75_se0_b_m2(1)">
            <a:hlinkClick r:id="" action="ppaction://media"/>
            <a:extLst>
              <a:ext uri="{FF2B5EF4-FFF2-40B4-BE49-F238E27FC236}">
                <a16:creationId xmlns:a16="http://schemas.microsoft.com/office/drawing/2014/main" id="{C176761D-326B-DF9A-6C11-DF350E2CF7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15957" y="-2150175"/>
            <a:ext cx="487363" cy="487363"/>
          </a:xfrm>
          <a:prstGeom prst="rect">
            <a:avLst/>
          </a:prstGeom>
        </p:spPr>
      </p:pic>
    </p:spTree>
    <p:extLst>
      <p:ext uri="{BB962C8B-B14F-4D97-AF65-F5344CB8AC3E}">
        <p14:creationId xmlns:p14="http://schemas.microsoft.com/office/powerpoint/2010/main" val="725599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05E4E5AE-7A1A-6C83-C176-8C029D01DE1E}"/>
              </a:ext>
            </a:extLst>
          </p:cNvPr>
          <p:cNvSpPr txBox="1"/>
          <p:nvPr/>
        </p:nvSpPr>
        <p:spPr>
          <a:xfrm>
            <a:off x="147384" y="1033394"/>
            <a:ext cx="7853616" cy="5586145"/>
          </a:xfrm>
          <a:prstGeom prst="rect">
            <a:avLst/>
          </a:prstGeom>
          <a:noFill/>
        </p:spPr>
        <p:txBody>
          <a:bodyPr wrap="square">
            <a:spAutoFit/>
          </a:bodyPr>
          <a:lstStyle/>
          <a:p>
            <a:pPr algn="just" rtl="1">
              <a:lnSpc>
                <a:spcPct val="150000"/>
              </a:lnSpc>
            </a:pP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كغيره من المصطلحات ذات الأبعاد المتعددة، عجز المفكرين على وضع تعريف موحد وشامل للمصطلح، مما تفرع عنه العديد من التعاريف نجد منها: </a:t>
            </a:r>
          </a:p>
          <a:p>
            <a:pPr marL="342900" indent="-342900" algn="just" rtl="1">
              <a:lnSpc>
                <a:spcPct val="150000"/>
              </a:lnSpc>
              <a:buFont typeface="Webdings" panose="05030102010509060703" pitchFamily="18" charset="2"/>
              <a:buChar char=""/>
            </a:pP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يعرف </a:t>
            </a:r>
            <a:r>
              <a:rPr lang="ar-DZ"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دراكر</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a:t>
            </a:r>
            <a:r>
              <a:rPr lang="fr-FR"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P.F.Druker</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الابتكار بأنه التخلي المنظم عن القديم، وفي المقابل يعني الإدخال المنظم للجديد مع التأكيد على الاستمرارية في العمل. </a:t>
            </a:r>
          </a:p>
          <a:p>
            <a:pPr marL="342900" indent="-342900" algn="just" rtl="1">
              <a:lnSpc>
                <a:spcPct val="150000"/>
              </a:lnSpc>
              <a:buFont typeface="Webdings" panose="05030102010509060703" pitchFamily="18" charset="2"/>
              <a:buChar char=""/>
            </a:pP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ويعرفه </a:t>
            </a:r>
            <a:r>
              <a:rPr lang="ar-DZ"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ديبورغ</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ماري (</a:t>
            </a:r>
            <a:r>
              <a:rPr lang="fr-FR"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D.Marie</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على انه تطبيق جاري للاختراع. </a:t>
            </a:r>
          </a:p>
          <a:p>
            <a:pPr algn="just" rtl="1">
              <a:lnSpc>
                <a:spcPct val="150000"/>
              </a:lnSpc>
            </a:pP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ومن هنا يتضح أن الابتكار هو تجسيد للأفكار الجديدة وطريقة جديدة لعمل الأشياء. وقد يكون الابتكار في المنتجات أو الخدمات أو الأفكار الجديدة أو التنظيم والإدارة، ويتخذ شكلين داخل المنظمة تغييرات جذرية في الهيكل والمكونات أو تغييرات بسيطة. </a:t>
            </a:r>
          </a:p>
        </p:txBody>
      </p:sp>
      <p:sp>
        <p:nvSpPr>
          <p:cNvPr id="4" name="Rectangle 3">
            <a:extLst>
              <a:ext uri="{FF2B5EF4-FFF2-40B4-BE49-F238E27FC236}">
                <a16:creationId xmlns:a16="http://schemas.microsoft.com/office/drawing/2014/main" id="{6230382A-0EF5-3A04-D51D-1C90DD615ABA}"/>
              </a:ext>
            </a:extLst>
          </p:cNvPr>
          <p:cNvSpPr/>
          <p:nvPr/>
        </p:nvSpPr>
        <p:spPr>
          <a:xfrm flipH="1">
            <a:off x="8585199" y="2691999"/>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id="{904EEE0A-F358-2176-77F9-61B3A23B9322}"/>
              </a:ext>
            </a:extLst>
          </p:cNvPr>
          <p:cNvSpPr txBox="1"/>
          <p:nvPr/>
        </p:nvSpPr>
        <p:spPr>
          <a:xfrm>
            <a:off x="8657817" y="2767374"/>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11" name="Rectangle 10">
            <a:extLst>
              <a:ext uri="{FF2B5EF4-FFF2-40B4-BE49-F238E27FC236}">
                <a16:creationId xmlns:a16="http://schemas.microsoft.com/office/drawing/2014/main" id="{FE088E16-7D60-85EA-8A7E-383E15692E47}"/>
              </a:ext>
            </a:extLst>
          </p:cNvPr>
          <p:cNvSpPr/>
          <p:nvPr/>
        </p:nvSpPr>
        <p:spPr>
          <a:xfrm flipH="1">
            <a:off x="8585201" y="1884426"/>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id="{3A0D3529-F5B6-7590-423D-A94786CFC92D}"/>
              </a:ext>
            </a:extLst>
          </p:cNvPr>
          <p:cNvSpPr txBox="1"/>
          <p:nvPr/>
        </p:nvSpPr>
        <p:spPr>
          <a:xfrm>
            <a:off x="8585198" y="1967385"/>
            <a:ext cx="351375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مراحل العملية الابتكارية</a:t>
            </a:r>
            <a:endParaRPr lang="fr-FR" sz="2000" dirty="0">
              <a:solidFill>
                <a:srgbClr val="002060"/>
              </a:solidFill>
              <a:latin typeface="AlGhadTV" panose="01000500000000020004" pitchFamily="2" charset="-78"/>
              <a:cs typeface="AlGhadTV" panose="01000500000000020004" pitchFamily="2" charset="-78"/>
            </a:endParaRPr>
          </a:p>
        </p:txBody>
      </p:sp>
      <p:grpSp>
        <p:nvGrpSpPr>
          <p:cNvPr id="20" name="Groupe 19">
            <a:extLst>
              <a:ext uri="{FF2B5EF4-FFF2-40B4-BE49-F238E27FC236}">
                <a16:creationId xmlns:a16="http://schemas.microsoft.com/office/drawing/2014/main" id="{401BC9F0-1EEE-1A89-47C0-70B06E795BED}"/>
              </a:ext>
            </a:extLst>
          </p:cNvPr>
          <p:cNvGrpSpPr/>
          <p:nvPr/>
        </p:nvGrpSpPr>
        <p:grpSpPr>
          <a:xfrm>
            <a:off x="8113777" y="1076853"/>
            <a:ext cx="4078224" cy="550861"/>
            <a:chOff x="8113777" y="1076853"/>
            <a:chExt cx="4078224" cy="550861"/>
          </a:xfrm>
        </p:grpSpPr>
        <p:sp>
          <p:nvSpPr>
            <p:cNvPr id="5" name="Rectangle 4">
              <a:extLst>
                <a:ext uri="{FF2B5EF4-FFF2-40B4-BE49-F238E27FC236}">
                  <a16:creationId xmlns:a16="http://schemas.microsoft.com/office/drawing/2014/main" id="{1B4E505C-9F79-4F07-D0BC-76EACD43E53C}"/>
                </a:ext>
              </a:extLst>
            </p:cNvPr>
            <p:cNvSpPr/>
            <p:nvPr/>
          </p:nvSpPr>
          <p:spPr>
            <a:xfrm flipH="1">
              <a:off x="8657818" y="1076853"/>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ZoneTexte 13">
              <a:extLst>
                <a:ext uri="{FF2B5EF4-FFF2-40B4-BE49-F238E27FC236}">
                  <a16:creationId xmlns:a16="http://schemas.microsoft.com/office/drawing/2014/main" id="{587ECFAF-FC3B-264E-8E59-4B6A70F12F34}"/>
                </a:ext>
              </a:extLst>
            </p:cNvPr>
            <p:cNvSpPr txBox="1"/>
            <p:nvPr/>
          </p:nvSpPr>
          <p:spPr>
            <a:xfrm>
              <a:off x="8113777" y="1112188"/>
              <a:ext cx="4078223"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مفهوم الابتكار</a:t>
              </a:r>
              <a:endParaRPr lang="fr-FR" sz="2750" dirty="0">
                <a:solidFill>
                  <a:srgbClr val="C00000"/>
                </a:solidFill>
                <a:latin typeface="AlGhadTV" panose="01000500000000020004" pitchFamily="2" charset="-78"/>
                <a:cs typeface="AlGhadTV" panose="01000500000000020004" pitchFamily="2" charset="-78"/>
              </a:endParaRPr>
            </a:p>
          </p:txBody>
        </p:sp>
      </p:grpSp>
      <p:sp>
        <p:nvSpPr>
          <p:cNvPr id="16" name="Rectangle 15">
            <a:extLst>
              <a:ext uri="{FF2B5EF4-FFF2-40B4-BE49-F238E27FC236}">
                <a16:creationId xmlns:a16="http://schemas.microsoft.com/office/drawing/2014/main" id="{18A953A3-7B7A-8F8A-A84F-3F22FEB1D40B}"/>
              </a:ext>
            </a:extLst>
          </p:cNvPr>
          <p:cNvSpPr/>
          <p:nvPr/>
        </p:nvSpPr>
        <p:spPr>
          <a:xfrm flipH="1">
            <a:off x="8585197" y="3499572"/>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id="{FCEA43B0-7E14-B7F0-E58C-2A57A9B6BA8D}"/>
              </a:ext>
            </a:extLst>
          </p:cNvPr>
          <p:cNvSpPr txBox="1"/>
          <p:nvPr/>
        </p:nvSpPr>
        <p:spPr>
          <a:xfrm>
            <a:off x="8657816" y="3572721"/>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أهمية الابتكار</a:t>
            </a:r>
            <a:endParaRPr lang="fr-FR" sz="2000" dirty="0">
              <a:solidFill>
                <a:srgbClr val="002060"/>
              </a:solidFill>
              <a:latin typeface="AlGhadTV" panose="01000500000000020004" pitchFamily="2" charset="-78"/>
              <a:cs typeface="AlGhadTV" panose="01000500000000020004" pitchFamily="2" charset="-78"/>
            </a:endParaRPr>
          </a:p>
        </p:txBody>
      </p:sp>
      <p:pic>
        <p:nvPicPr>
          <p:cNvPr id="18" name="Image 17">
            <a:extLst>
              <a:ext uri="{FF2B5EF4-FFF2-40B4-BE49-F238E27FC236}">
                <a16:creationId xmlns:a16="http://schemas.microsoft.com/office/drawing/2014/main" id="{6BDDD667-AFE4-EBE0-CF2A-9BBA1D8C9324}"/>
              </a:ext>
            </a:extLst>
          </p:cNvPr>
          <p:cNvPicPr>
            <a:picLocks noChangeAspect="1"/>
          </p:cNvPicPr>
          <p:nvPr/>
        </p:nvPicPr>
        <p:blipFill rotWithShape="1">
          <a:blip r:embed="rId10">
            <a:extLst>
              <a:ext uri="{28A0092B-C50C-407E-A947-70E740481C1C}">
                <a14:useLocalDpi xmlns:a14="http://schemas.microsoft.com/office/drawing/2010/main" val="0"/>
              </a:ext>
            </a:extLst>
          </a:blip>
          <a:srcRect l="-298" t="32261" r="-3030" b="37250"/>
          <a:stretch/>
        </p:blipFill>
        <p:spPr>
          <a:xfrm>
            <a:off x="7204496" y="-8708194"/>
            <a:ext cx="7499263" cy="5947076"/>
          </a:xfrm>
          <a:prstGeom prst="rect">
            <a:avLst/>
          </a:prstGeom>
          <a:effectLst>
            <a:outerShdw blurRad="88900" dist="38100" dir="5400000" sx="102000" sy="102000" algn="t" rotWithShape="0">
              <a:prstClr val="black">
                <a:alpha val="26000"/>
              </a:prstClr>
            </a:outerShdw>
          </a:effectLst>
        </p:spPr>
      </p:pic>
      <p:sp>
        <p:nvSpPr>
          <p:cNvPr id="19" name="ZoneTexte 18">
            <a:extLst>
              <a:ext uri="{FF2B5EF4-FFF2-40B4-BE49-F238E27FC236}">
                <a16:creationId xmlns:a16="http://schemas.microsoft.com/office/drawing/2014/main" id="{BB0F074A-1F8E-66F9-7B48-95E03BBCBC3E}"/>
              </a:ext>
            </a:extLst>
          </p:cNvPr>
          <p:cNvSpPr txBox="1"/>
          <p:nvPr/>
        </p:nvSpPr>
        <p:spPr>
          <a:xfrm>
            <a:off x="-6096000" y="8272298"/>
            <a:ext cx="10969390" cy="1569660"/>
          </a:xfrm>
          <a:prstGeom prst="rect">
            <a:avLst/>
          </a:prstGeom>
          <a:noFill/>
        </p:spPr>
        <p:txBody>
          <a:bodyPr wrap="square">
            <a:spAutoFit/>
          </a:bodyPr>
          <a:lstStyle/>
          <a:p>
            <a:pPr algn="r" rtl="1"/>
            <a:r>
              <a:rPr lang="fr-FR"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2</a:t>
            </a:r>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الابتكار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pic>
        <p:nvPicPr>
          <p:cNvPr id="3" name="ElevenLabs_2024-07-10T16_22_00_Sarah_pre_s50_sb75_se0_b_m2">
            <a:hlinkClick r:id="" action="ppaction://media"/>
            <a:extLst>
              <a:ext uri="{FF2B5EF4-FFF2-40B4-BE49-F238E27FC236}">
                <a16:creationId xmlns:a16="http://schemas.microsoft.com/office/drawing/2014/main" id="{2ECB3D69-9320-4C0A-BA59-2B3C899361E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2317" y="-863047"/>
            <a:ext cx="487363" cy="487363"/>
          </a:xfrm>
          <a:prstGeom prst="rect">
            <a:avLst/>
          </a:prstGeom>
        </p:spPr>
      </p:pic>
      <p:pic>
        <p:nvPicPr>
          <p:cNvPr id="7" name="ElevenLabs_2024-07-10T16_24_01_Sarah_pre_s50_sb75_se0_b_m2">
            <a:hlinkClick r:id="" action="ppaction://media"/>
            <a:extLst>
              <a:ext uri="{FF2B5EF4-FFF2-40B4-BE49-F238E27FC236}">
                <a16:creationId xmlns:a16="http://schemas.microsoft.com/office/drawing/2014/main" id="{4A623BFB-0767-7557-9872-16C3C003695A}"/>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830510" y="-971295"/>
            <a:ext cx="487363" cy="487363"/>
          </a:xfrm>
          <a:prstGeom prst="rect">
            <a:avLst/>
          </a:prstGeom>
        </p:spPr>
      </p:pic>
      <p:pic>
        <p:nvPicPr>
          <p:cNvPr id="8" name="ElevenLabs_2024-07-10T16_24_22_Sarah_pre_s50_sb75_se0_b_m2">
            <a:hlinkClick r:id="" action="ppaction://media"/>
            <a:extLst>
              <a:ext uri="{FF2B5EF4-FFF2-40B4-BE49-F238E27FC236}">
                <a16:creationId xmlns:a16="http://schemas.microsoft.com/office/drawing/2014/main" id="{AC710605-0F12-DE22-A9C1-1EAE707DC563}"/>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870095" y="-967866"/>
            <a:ext cx="487363" cy="487363"/>
          </a:xfrm>
          <a:prstGeom prst="rect">
            <a:avLst/>
          </a:prstGeom>
        </p:spPr>
      </p:pic>
      <p:pic>
        <p:nvPicPr>
          <p:cNvPr id="9" name="ElevenLabs_2024-07-10T16_25_53_Sarah_pre_s50_sb75_se0_b_m2(1)">
            <a:hlinkClick r:id="" action="ppaction://media"/>
            <a:extLst>
              <a:ext uri="{FF2B5EF4-FFF2-40B4-BE49-F238E27FC236}">
                <a16:creationId xmlns:a16="http://schemas.microsoft.com/office/drawing/2014/main" id="{AD7BD2F0-14F1-2532-6B69-21021E135703}"/>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098668" y="-2108291"/>
            <a:ext cx="487363" cy="487363"/>
          </a:xfrm>
          <a:prstGeom prst="rect">
            <a:avLst/>
          </a:prstGeom>
        </p:spPr>
      </p:pic>
    </p:spTree>
    <p:extLst>
      <p:ext uri="{BB962C8B-B14F-4D97-AF65-F5344CB8AC3E}">
        <p14:creationId xmlns:p14="http://schemas.microsoft.com/office/powerpoint/2010/main" val="2909516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180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5">
                                            <p:txEl>
                                              <p:pRg st="0" end="0"/>
                                            </p:txEl>
                                          </p:spTgt>
                                        </p:tgtEl>
                                      </p:cBhvr>
                                    </p:animEffect>
                                  </p:childTnLst>
                                </p:cTn>
                              </p:par>
                              <p:par>
                                <p:cTn id="12" presetID="1" presetClass="mediacall" presetSubtype="0" fill="hold" nodeType="withEffect">
                                  <p:stCondLst>
                                    <p:cond delay="0"/>
                                  </p:stCondLst>
                                  <p:childTnLst>
                                    <p:cmd type="call" cmd="playFrom(0.0)">
                                      <p:cBhvr>
                                        <p:cTn id="13" dur="13923" fill="hold"/>
                                        <p:tgtEl>
                                          <p:spTgt spid="3"/>
                                        </p:tgtEl>
                                      </p:cBhvr>
                                    </p:cmd>
                                  </p:childTnLst>
                                </p:cTn>
                              </p:par>
                            </p:childTnLst>
                          </p:cTn>
                        </p:par>
                        <p:par>
                          <p:cTn id="14" fill="hold">
                            <p:stCondLst>
                              <p:cond delay="13923"/>
                            </p:stCondLst>
                            <p:childTnLst>
                              <p:par>
                                <p:cTn id="15" presetID="42" presetClass="entr" presetSubtype="0" fill="hold" nodeType="after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1000"/>
                                        <p:tgtEl>
                                          <p:spTgt spid="15">
                                            <p:txEl>
                                              <p:pRg st="1" end="1"/>
                                            </p:txEl>
                                          </p:spTgt>
                                        </p:tgtEl>
                                      </p:cBhvr>
                                    </p:animEffect>
                                    <p:anim calcmode="lin" valueType="num">
                                      <p:cBhvr>
                                        <p:cTn id="1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13217" fill="hold"/>
                                        <p:tgtEl>
                                          <p:spTgt spid="7"/>
                                        </p:tgtEl>
                                      </p:cBhvr>
                                    </p:cmd>
                                  </p:childTnLst>
                                </p:cTn>
                              </p:par>
                            </p:childTnLst>
                          </p:cTn>
                        </p:par>
                        <p:par>
                          <p:cTn id="22" fill="hold">
                            <p:stCondLst>
                              <p:cond delay="27140"/>
                            </p:stCondLst>
                            <p:childTnLst>
                              <p:par>
                                <p:cTn id="23" presetID="42" presetClass="entr" presetSubtype="0" fill="hold" nodeType="after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fade">
                                      <p:cBhvr>
                                        <p:cTn id="25" dur="1000"/>
                                        <p:tgtEl>
                                          <p:spTgt spid="15">
                                            <p:txEl>
                                              <p:pRg st="2" end="2"/>
                                            </p:txEl>
                                          </p:spTgt>
                                        </p:tgtEl>
                                      </p:cBhvr>
                                    </p:animEffect>
                                    <p:anim calcmode="lin" valueType="num">
                                      <p:cBhvr>
                                        <p:cTn id="26"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5877" fill="hold"/>
                                        <p:tgtEl>
                                          <p:spTgt spid="8"/>
                                        </p:tgtEl>
                                      </p:cBhvr>
                                    </p:cmd>
                                  </p:childTnLst>
                                </p:cTn>
                              </p:par>
                            </p:childTnLst>
                          </p:cTn>
                        </p:par>
                        <p:par>
                          <p:cTn id="30" fill="hold">
                            <p:stCondLst>
                              <p:cond delay="33017"/>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15">
                                            <p:txEl>
                                              <p:pRg st="3" end="3"/>
                                            </p:txEl>
                                          </p:spTgt>
                                        </p:tgtEl>
                                        <p:attrNameLst>
                                          <p:attrName>style.visibility</p:attrName>
                                        </p:attrNameLst>
                                      </p:cBhvr>
                                      <p:to>
                                        <p:strVal val="visible"/>
                                      </p:to>
                                    </p:set>
                                    <p:anim calcmode="lin" valueType="num">
                                      <p:cBhvr>
                                        <p:cTn id="33" dur="250" fill="hold"/>
                                        <p:tgtEl>
                                          <p:spTgt spid="1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15">
                                            <p:txEl>
                                              <p:pRg st="3" end="3"/>
                                            </p:txEl>
                                          </p:spTgt>
                                        </p:tgtEl>
                                        <p:attrNameLst>
                                          <p:attrName>ppt_y</p:attrName>
                                        </p:attrNameLst>
                                      </p:cBhvr>
                                      <p:tavLst>
                                        <p:tav tm="0">
                                          <p:val>
                                            <p:strVal val="#ppt_y"/>
                                          </p:val>
                                        </p:tav>
                                        <p:tav tm="100000">
                                          <p:val>
                                            <p:strVal val="#ppt_y"/>
                                          </p:val>
                                        </p:tav>
                                      </p:tavLst>
                                    </p:anim>
                                    <p:anim calcmode="lin" valueType="num">
                                      <p:cBhvr>
                                        <p:cTn id="35" dur="250" fill="hold"/>
                                        <p:tgtEl>
                                          <p:spTgt spid="1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1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15">
                                            <p:txEl>
                                              <p:pRg st="3" end="3"/>
                                            </p:txEl>
                                          </p:spTgt>
                                        </p:tgtEl>
                                      </p:cBhvr>
                                    </p:animEffect>
                                  </p:childTnLst>
                                </p:cTn>
                              </p:par>
                              <p:par>
                                <p:cTn id="38" presetID="1" presetClass="mediacall" presetSubtype="0" fill="hold" nodeType="withEffect">
                                  <p:stCondLst>
                                    <p:cond delay="0"/>
                                  </p:stCondLst>
                                  <p:childTnLst>
                                    <p:cmd type="call" cmd="playFrom(0.0)">
                                      <p:cBhvr>
                                        <p:cTn id="39" dur="210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3"/>
                </p:tgtEl>
              </p:cMediaNode>
            </p:audio>
            <p:audio>
              <p:cMediaNode vol="80000">
                <p:cTn id="41" fill="hold" display="0">
                  <p:stCondLst>
                    <p:cond delay="indefinite"/>
                  </p:stCondLst>
                  <p:endCondLst>
                    <p:cond evt="onStopAudio" delay="0">
                      <p:tgtEl>
                        <p:sldTgt/>
                      </p:tgtEl>
                    </p:cond>
                  </p:endCondLst>
                </p:cTn>
                <p:tgtEl>
                  <p:spTgt spid="7"/>
                </p:tgtEl>
              </p:cMediaNode>
            </p:audio>
            <p:audio>
              <p:cMediaNode vol="80000">
                <p:cTn id="42" fill="hold" display="0">
                  <p:stCondLst>
                    <p:cond delay="indefinite"/>
                  </p:stCondLst>
                  <p:endCondLst>
                    <p:cond evt="onStopAudio" delay="0">
                      <p:tgtEl>
                        <p:sldTgt/>
                      </p:tgtEl>
                    </p:cond>
                  </p:endCondLst>
                </p:cTn>
                <p:tgtEl>
                  <p:spTgt spid="8"/>
                </p:tgtEl>
              </p:cMediaNode>
            </p:audio>
            <p:audio>
              <p:cMediaNode vol="80000">
                <p:cTn id="43" fill="hold" display="0">
                  <p:stCondLst>
                    <p:cond delay="indefinite"/>
                  </p:stCondLst>
                  <p:endCondLst>
                    <p:cond evt="onStopAudio" delay="0">
                      <p:tgtEl>
                        <p:sldTgt/>
                      </p:tgtEl>
                    </p:cond>
                  </p:endCondLst>
                </p:cTn>
                <p:tgtEl>
                  <p:spTgt spid="9"/>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87704-99FA-B8B6-3EA5-7AFE92BF6317}"/>
              </a:ext>
            </a:extLst>
          </p:cNvPr>
          <p:cNvSpPr/>
          <p:nvPr/>
        </p:nvSpPr>
        <p:spPr>
          <a:xfrm>
            <a:off x="-1" y="1"/>
            <a:ext cx="12192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2F7598-912A-2D90-BD0F-93050E2C9A40}"/>
              </a:ext>
            </a:extLst>
          </p:cNvPr>
          <p:cNvSpPr txBox="1"/>
          <p:nvPr/>
        </p:nvSpPr>
        <p:spPr>
          <a:xfrm>
            <a:off x="-1" y="6625"/>
            <a:ext cx="12192002" cy="729430"/>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id="{05E4E5AE-7A1A-6C83-C176-8C029D01DE1E}"/>
              </a:ext>
            </a:extLst>
          </p:cNvPr>
          <p:cNvSpPr txBox="1"/>
          <p:nvPr/>
        </p:nvSpPr>
        <p:spPr>
          <a:xfrm>
            <a:off x="151416" y="965757"/>
            <a:ext cx="7853616" cy="6014147"/>
          </a:xfrm>
          <a:prstGeom prst="rect">
            <a:avLst/>
          </a:prstGeom>
          <a:noFill/>
        </p:spPr>
        <p:txBody>
          <a:bodyPr wrap="square">
            <a:spAutoFit/>
          </a:bodyPr>
          <a:lstStyle/>
          <a:p>
            <a:pPr algn="just" rtl="1">
              <a:lnSpc>
                <a:spcPct val="150000"/>
              </a:lnSpc>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تتكون عملية الابتكار الناجحة من عدة مراحل يضعها (</a:t>
            </a:r>
            <a:r>
              <a:rPr lang="fr-FR" sz="235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Tid</a:t>
            </a:r>
            <a:r>
              <a:rPr lang="fr-FR" sz="235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&amp; </a:t>
            </a:r>
            <a:r>
              <a:rPr lang="fr-FR" sz="235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Bessant</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 في أربعة مراحل هي: </a:t>
            </a:r>
          </a:p>
          <a:p>
            <a:pPr marL="342900" indent="-342900" algn="just" rtl="1">
              <a:lnSpc>
                <a:spcPct val="150000"/>
              </a:lnSpc>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البحث: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إيجاد الفرص للابتكار وإحضار أفكار جديدة للنظام، مصدرها الإبداع والاختراع ومن البحث والتطوير. </a:t>
            </a:r>
          </a:p>
          <a:p>
            <a:pPr marL="342900" indent="-342900" algn="just" rtl="1">
              <a:lnSpc>
                <a:spcPct val="150000"/>
              </a:lnSpc>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الاختيار: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توليد مجموعة من الأفكار ليس كافيا، بل هناك حاجة إلى الاختيار من مجموعة الأفكار المطروحة. وبالتالي فهي تأخذ شكل المفاضلة التنافسية. </a:t>
            </a:r>
          </a:p>
          <a:p>
            <a:pPr marL="342900" indent="-342900" algn="just" rtl="1">
              <a:lnSpc>
                <a:spcPct val="150000"/>
              </a:lnSpc>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التطبيق: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بعد توليد الأفكار واختيار انسبها تأتي مرحلة تجسيدها على ارض الواقع، مع الحرص على توظيف الأدوات الملائمة للتطبيق. </a:t>
            </a:r>
          </a:p>
          <a:p>
            <a:pPr marL="342900" indent="-342900" algn="just" rtl="1">
              <a:lnSpc>
                <a:spcPct val="150000"/>
              </a:lnSpc>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الاقتناص: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هذه المرحلة تشمل كيفية الحصول على الفوائد من الابتكار، فهي تبرير للجهود بأشكال تجارية أو توليد قيمة اجتماعية</a:t>
            </a:r>
          </a:p>
        </p:txBody>
      </p:sp>
      <p:sp>
        <p:nvSpPr>
          <p:cNvPr id="4" name="Rectangle 3">
            <a:extLst>
              <a:ext uri="{FF2B5EF4-FFF2-40B4-BE49-F238E27FC236}">
                <a16:creationId xmlns:a16="http://schemas.microsoft.com/office/drawing/2014/main" id="{6230382A-0EF5-3A04-D51D-1C90DD615ABA}"/>
              </a:ext>
            </a:extLst>
          </p:cNvPr>
          <p:cNvSpPr/>
          <p:nvPr/>
        </p:nvSpPr>
        <p:spPr>
          <a:xfrm flipH="1">
            <a:off x="8585199" y="2691999"/>
            <a:ext cx="36068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id="{904EEE0A-F358-2176-77F9-61B3A23B9322}"/>
              </a:ext>
            </a:extLst>
          </p:cNvPr>
          <p:cNvSpPr txBox="1"/>
          <p:nvPr/>
        </p:nvSpPr>
        <p:spPr>
          <a:xfrm>
            <a:off x="8657817" y="2767374"/>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11" name="Rectangle 10">
            <a:extLst>
              <a:ext uri="{FF2B5EF4-FFF2-40B4-BE49-F238E27FC236}">
                <a16:creationId xmlns:a16="http://schemas.microsoft.com/office/drawing/2014/main" id="{FE088E16-7D60-85EA-8A7E-383E15692E47}"/>
              </a:ext>
            </a:extLst>
          </p:cNvPr>
          <p:cNvSpPr/>
          <p:nvPr/>
        </p:nvSpPr>
        <p:spPr>
          <a:xfrm flipH="1">
            <a:off x="8585201" y="1884426"/>
            <a:ext cx="36068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id="{3A0D3529-F5B6-7590-423D-A94786CFC92D}"/>
              </a:ext>
            </a:extLst>
          </p:cNvPr>
          <p:cNvSpPr txBox="1"/>
          <p:nvPr/>
        </p:nvSpPr>
        <p:spPr>
          <a:xfrm>
            <a:off x="8113777" y="1897405"/>
            <a:ext cx="3985179"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مراحل العملية الابتكارية</a:t>
            </a:r>
            <a:endParaRPr lang="fr-FR" sz="2750" dirty="0">
              <a:solidFill>
                <a:srgbClr val="C00000"/>
              </a:solidFill>
              <a:latin typeface="AlGhadTV" panose="01000500000000020004" pitchFamily="2" charset="-78"/>
              <a:cs typeface="AlGhadTV" panose="01000500000000020004" pitchFamily="2" charset="-78"/>
            </a:endParaRPr>
          </a:p>
        </p:txBody>
      </p:sp>
      <p:grpSp>
        <p:nvGrpSpPr>
          <p:cNvPr id="3" name="Groupe 2">
            <a:extLst>
              <a:ext uri="{FF2B5EF4-FFF2-40B4-BE49-F238E27FC236}">
                <a16:creationId xmlns:a16="http://schemas.microsoft.com/office/drawing/2014/main" id="{25FA07D0-54EE-B6A5-59BB-AD7B99A4AEF8}"/>
              </a:ext>
            </a:extLst>
          </p:cNvPr>
          <p:cNvGrpSpPr/>
          <p:nvPr/>
        </p:nvGrpSpPr>
        <p:grpSpPr>
          <a:xfrm>
            <a:off x="8657816" y="1076853"/>
            <a:ext cx="3534185" cy="550861"/>
            <a:chOff x="8657816" y="1076853"/>
            <a:chExt cx="3534185" cy="550861"/>
          </a:xfrm>
        </p:grpSpPr>
        <p:sp>
          <p:nvSpPr>
            <p:cNvPr id="5" name="Rectangle 4">
              <a:extLst>
                <a:ext uri="{FF2B5EF4-FFF2-40B4-BE49-F238E27FC236}">
                  <a16:creationId xmlns:a16="http://schemas.microsoft.com/office/drawing/2014/main" id="{1B4E505C-9F79-4F07-D0BC-76EACD43E53C}"/>
                </a:ext>
              </a:extLst>
            </p:cNvPr>
            <p:cNvSpPr/>
            <p:nvPr/>
          </p:nvSpPr>
          <p:spPr>
            <a:xfrm flipH="1">
              <a:off x="8657818" y="1076853"/>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ZoneTexte 13">
              <a:extLst>
                <a:ext uri="{FF2B5EF4-FFF2-40B4-BE49-F238E27FC236}">
                  <a16:creationId xmlns:a16="http://schemas.microsoft.com/office/drawing/2014/main" id="{587ECFAF-FC3B-264E-8E59-4B6A70F12F34}"/>
                </a:ext>
              </a:extLst>
            </p:cNvPr>
            <p:cNvSpPr txBox="1"/>
            <p:nvPr/>
          </p:nvSpPr>
          <p:spPr>
            <a:xfrm>
              <a:off x="8657816" y="1152228"/>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الابتكار</a:t>
              </a:r>
              <a:endParaRPr lang="fr-FR" sz="2000" dirty="0">
                <a:solidFill>
                  <a:srgbClr val="002060"/>
                </a:solidFill>
                <a:latin typeface="AlGhadTV" panose="01000500000000020004" pitchFamily="2" charset="-78"/>
                <a:cs typeface="AlGhadTV" panose="01000500000000020004" pitchFamily="2" charset="-78"/>
              </a:endParaRPr>
            </a:p>
          </p:txBody>
        </p:sp>
      </p:grpSp>
      <p:sp>
        <p:nvSpPr>
          <p:cNvPr id="16" name="Rectangle 15">
            <a:extLst>
              <a:ext uri="{FF2B5EF4-FFF2-40B4-BE49-F238E27FC236}">
                <a16:creationId xmlns:a16="http://schemas.microsoft.com/office/drawing/2014/main" id="{18A953A3-7B7A-8F8A-A84F-3F22FEB1D40B}"/>
              </a:ext>
            </a:extLst>
          </p:cNvPr>
          <p:cNvSpPr/>
          <p:nvPr/>
        </p:nvSpPr>
        <p:spPr>
          <a:xfrm flipH="1">
            <a:off x="8585197" y="3499572"/>
            <a:ext cx="3606804"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id="{FCEA43B0-7E14-B7F0-E58C-2A57A9B6BA8D}"/>
              </a:ext>
            </a:extLst>
          </p:cNvPr>
          <p:cNvSpPr txBox="1"/>
          <p:nvPr/>
        </p:nvSpPr>
        <p:spPr>
          <a:xfrm>
            <a:off x="8657816" y="3572721"/>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أهمية الابتكار</a:t>
            </a:r>
            <a:endParaRPr lang="fr-FR" sz="2000" dirty="0">
              <a:solidFill>
                <a:srgbClr val="002060"/>
              </a:solidFill>
              <a:latin typeface="AlGhadTV" panose="01000500000000020004" pitchFamily="2" charset="-78"/>
              <a:cs typeface="AlGhadTV" panose="01000500000000020004" pitchFamily="2" charset="-78"/>
            </a:endParaRPr>
          </a:p>
        </p:txBody>
      </p:sp>
      <p:pic>
        <p:nvPicPr>
          <p:cNvPr id="7" name="ElevenLabs_2024-07-10T16_26_21_Sarah_pre_s50_sb75_se0_b_m2">
            <a:hlinkClick r:id="" action="ppaction://media"/>
            <a:extLst>
              <a:ext uri="{FF2B5EF4-FFF2-40B4-BE49-F238E27FC236}">
                <a16:creationId xmlns:a16="http://schemas.microsoft.com/office/drawing/2014/main" id="{78751CA5-E93B-2C17-11C7-7BB01E32747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5999" y="-1294987"/>
            <a:ext cx="487363" cy="487363"/>
          </a:xfrm>
          <a:prstGeom prst="rect">
            <a:avLst/>
          </a:prstGeom>
        </p:spPr>
      </p:pic>
      <p:pic>
        <p:nvPicPr>
          <p:cNvPr id="8" name="ElevenLabs_2024-07-10T16_28_32_Sarah_pre_s50_sb75_se0_b_m2">
            <a:hlinkClick r:id="" action="ppaction://media"/>
            <a:extLst>
              <a:ext uri="{FF2B5EF4-FFF2-40B4-BE49-F238E27FC236}">
                <a16:creationId xmlns:a16="http://schemas.microsoft.com/office/drawing/2014/main" id="{97B8659C-1D4F-74A3-4388-1A667F1976A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749160" y="-1294987"/>
            <a:ext cx="487363" cy="487363"/>
          </a:xfrm>
          <a:prstGeom prst="rect">
            <a:avLst/>
          </a:prstGeom>
        </p:spPr>
      </p:pic>
      <p:pic>
        <p:nvPicPr>
          <p:cNvPr id="9" name="ElevenLabs_2024-07-10T16_28_45_Sarah_pre_s50_sb75_se0_b_m2">
            <a:hlinkClick r:id="" action="ppaction://media"/>
            <a:extLst>
              <a:ext uri="{FF2B5EF4-FFF2-40B4-BE49-F238E27FC236}">
                <a16:creationId xmlns:a16="http://schemas.microsoft.com/office/drawing/2014/main" id="{44607B50-D7C6-D813-7050-3AD512D1FEA7}"/>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862684" y="-1134856"/>
            <a:ext cx="487363" cy="487363"/>
          </a:xfrm>
          <a:prstGeom prst="rect">
            <a:avLst/>
          </a:prstGeom>
        </p:spPr>
      </p:pic>
      <p:pic>
        <p:nvPicPr>
          <p:cNvPr id="13" name="ElevenLabs_2024-07-10T16_28_59_Sarah_pre_s50_sb75_se0_b_m2">
            <a:hlinkClick r:id="" action="ppaction://media"/>
            <a:extLst>
              <a:ext uri="{FF2B5EF4-FFF2-40B4-BE49-F238E27FC236}">
                <a16:creationId xmlns:a16="http://schemas.microsoft.com/office/drawing/2014/main" id="{61AD333D-D66B-5A19-5B2D-C8996F06EADA}"/>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577126" y="-1189102"/>
            <a:ext cx="487363" cy="487363"/>
          </a:xfrm>
          <a:prstGeom prst="rect">
            <a:avLst/>
          </a:prstGeom>
        </p:spPr>
      </p:pic>
      <p:pic>
        <p:nvPicPr>
          <p:cNvPr id="18" name="ElevenLabs_2024-07-10T16_29_12_Sarah_pre_s50_sb75_se0_b_m2">
            <a:hlinkClick r:id="" action="ppaction://media"/>
            <a:extLst>
              <a:ext uri="{FF2B5EF4-FFF2-40B4-BE49-F238E27FC236}">
                <a16:creationId xmlns:a16="http://schemas.microsoft.com/office/drawing/2014/main" id="{7972F504-A52A-3972-0AF7-F68A9B090A82}"/>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8005032" y="-975106"/>
            <a:ext cx="487363" cy="487363"/>
          </a:xfrm>
          <a:prstGeom prst="rect">
            <a:avLst/>
          </a:prstGeom>
        </p:spPr>
      </p:pic>
    </p:spTree>
    <p:extLst>
      <p:ext uri="{BB962C8B-B14F-4D97-AF65-F5344CB8AC3E}">
        <p14:creationId xmlns:p14="http://schemas.microsoft.com/office/powerpoint/2010/main" val="2897717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290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5">
                                            <p:txEl>
                                              <p:pRg st="0" end="0"/>
                                            </p:txEl>
                                          </p:spTgt>
                                        </p:tgtEl>
                                      </p:cBhvr>
                                    </p:animEffect>
                                  </p:childTnLst>
                                </p:cTn>
                              </p:par>
                              <p:par>
                                <p:cTn id="12" presetID="1" presetClass="mediacall" presetSubtype="0" fill="hold" nodeType="withEffect">
                                  <p:stCondLst>
                                    <p:cond delay="0"/>
                                  </p:stCondLst>
                                  <p:childTnLst>
                                    <p:cmd type="call" cmd="playFrom(0.0)">
                                      <p:cBhvr>
                                        <p:cTn id="13" dur="10945" fill="hold"/>
                                        <p:tgtEl>
                                          <p:spTgt spid="7"/>
                                        </p:tgtEl>
                                      </p:cBhvr>
                                    </p:cmd>
                                  </p:childTnLst>
                                </p:cTn>
                              </p:par>
                            </p:childTnLst>
                          </p:cTn>
                        </p:par>
                        <p:par>
                          <p:cTn id="14" fill="hold">
                            <p:stCondLst>
                              <p:cond delay="10945"/>
                            </p:stCondLst>
                            <p:childTnLst>
                              <p:par>
                                <p:cTn id="15" presetID="42" presetClass="entr" presetSubtype="0" fill="hold" nodeType="after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1000"/>
                                        <p:tgtEl>
                                          <p:spTgt spid="15">
                                            <p:txEl>
                                              <p:pRg st="1" end="1"/>
                                            </p:txEl>
                                          </p:spTgt>
                                        </p:tgtEl>
                                      </p:cBhvr>
                                    </p:animEffect>
                                    <p:anim calcmode="lin" valueType="num">
                                      <p:cBhvr>
                                        <p:cTn id="1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9221" fill="hold"/>
                                        <p:tgtEl>
                                          <p:spTgt spid="8"/>
                                        </p:tgtEl>
                                      </p:cBhvr>
                                    </p:cmd>
                                  </p:childTnLst>
                                </p:cTn>
                              </p:par>
                            </p:childTnLst>
                          </p:cTn>
                        </p:par>
                        <p:par>
                          <p:cTn id="22" fill="hold">
                            <p:stCondLst>
                              <p:cond delay="20166"/>
                            </p:stCondLst>
                            <p:childTnLst>
                              <p:par>
                                <p:cTn id="23" presetID="42" presetClass="entr" presetSubtype="0" fill="hold" nodeType="after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fade">
                                      <p:cBhvr>
                                        <p:cTn id="25" dur="1000"/>
                                        <p:tgtEl>
                                          <p:spTgt spid="15">
                                            <p:txEl>
                                              <p:pRg st="2" end="2"/>
                                            </p:txEl>
                                          </p:spTgt>
                                        </p:tgtEl>
                                      </p:cBhvr>
                                    </p:animEffect>
                                    <p:anim calcmode="lin" valueType="num">
                                      <p:cBhvr>
                                        <p:cTn id="26"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13217" fill="hold"/>
                                        <p:tgtEl>
                                          <p:spTgt spid="9"/>
                                        </p:tgtEl>
                                      </p:cBhvr>
                                    </p:cmd>
                                  </p:childTnLst>
                                </p:cTn>
                              </p:par>
                            </p:childTnLst>
                          </p:cTn>
                        </p:par>
                        <p:par>
                          <p:cTn id="30" fill="hold">
                            <p:stCondLst>
                              <p:cond delay="33383"/>
                            </p:stCondLst>
                            <p:childTnLst>
                              <p:par>
                                <p:cTn id="31" presetID="42" presetClass="entr" presetSubtype="0" fill="hold" nodeType="after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fade">
                                      <p:cBhvr>
                                        <p:cTn id="33" dur="1000"/>
                                        <p:tgtEl>
                                          <p:spTgt spid="15">
                                            <p:txEl>
                                              <p:pRg st="3" end="3"/>
                                            </p:txEl>
                                          </p:spTgt>
                                        </p:tgtEl>
                                      </p:cBhvr>
                                    </p:animEffect>
                                    <p:anim calcmode="lin" valueType="num">
                                      <p:cBhvr>
                                        <p:cTn id="34"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3" end="3"/>
                                            </p:txEl>
                                          </p:spTgt>
                                        </p:tgtEl>
                                        <p:attrNameLst>
                                          <p:attrName>ppt_y</p:attrName>
                                        </p:attrNameLst>
                                      </p:cBhvr>
                                      <p:tavLst>
                                        <p:tav tm="0">
                                          <p:val>
                                            <p:strVal val="#ppt_y+.1"/>
                                          </p:val>
                                        </p:tav>
                                        <p:tav tm="100000">
                                          <p:val>
                                            <p:strVal val="#ppt_y"/>
                                          </p:val>
                                        </p:tav>
                                      </p:tavLst>
                                    </p:anim>
                                  </p:childTnLst>
                                </p:cTn>
                              </p:par>
                              <p:par>
                                <p:cTn id="36" presetID="1" presetClass="mediacall" presetSubtype="0" fill="hold" nodeType="withEffect">
                                  <p:stCondLst>
                                    <p:cond delay="0"/>
                                  </p:stCondLst>
                                  <p:childTnLst>
                                    <p:cmd type="call" cmd="playFrom(0.0)">
                                      <p:cBhvr>
                                        <p:cTn id="37" dur="10448" fill="hold"/>
                                        <p:tgtEl>
                                          <p:spTgt spid="13"/>
                                        </p:tgtEl>
                                      </p:cBhvr>
                                    </p:cmd>
                                  </p:childTnLst>
                                </p:cTn>
                              </p:par>
                            </p:childTnLst>
                          </p:cTn>
                        </p:par>
                        <p:par>
                          <p:cTn id="38" fill="hold">
                            <p:stCondLst>
                              <p:cond delay="43831"/>
                            </p:stCondLst>
                            <p:childTnLst>
                              <p:par>
                                <p:cTn id="39" presetID="42" presetClass="entr" presetSubtype="0" fill="hold" nodeType="after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animEffect transition="in" filter="fade">
                                      <p:cBhvr>
                                        <p:cTn id="41" dur="1000"/>
                                        <p:tgtEl>
                                          <p:spTgt spid="15">
                                            <p:txEl>
                                              <p:pRg st="4" end="4"/>
                                            </p:txEl>
                                          </p:spTgt>
                                        </p:tgtEl>
                                      </p:cBhvr>
                                    </p:animEffect>
                                    <p:anim calcmode="lin" valueType="num">
                                      <p:cBhvr>
                                        <p:cTn id="4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44" presetID="1" presetClass="mediacall" presetSubtype="0" fill="hold" nodeType="withEffect">
                                  <p:stCondLst>
                                    <p:cond delay="0"/>
                                  </p:stCondLst>
                                  <p:childTnLst>
                                    <p:cmd type="call" cmd="playFrom(0.0)">
                                      <p:cBhvr>
                                        <p:cTn id="45" dur="1165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7"/>
                </p:tgtEl>
              </p:cMediaNode>
            </p:audio>
            <p:audio>
              <p:cMediaNode vol="80000">
                <p:cTn id="47" fill="hold" display="0">
                  <p:stCondLst>
                    <p:cond delay="indefinite"/>
                  </p:stCondLst>
                  <p:endCondLst>
                    <p:cond evt="onStopAudio" delay="0">
                      <p:tgtEl>
                        <p:sldTgt/>
                      </p:tgtEl>
                    </p:cond>
                  </p:endCondLst>
                </p:cTn>
                <p:tgtEl>
                  <p:spTgt spid="8"/>
                </p:tgtEl>
              </p:cMediaNode>
            </p:audio>
            <p:audio>
              <p:cMediaNode vol="80000">
                <p:cTn id="48" fill="hold" display="0">
                  <p:stCondLst>
                    <p:cond delay="indefinite"/>
                  </p:stCondLst>
                  <p:endCondLst>
                    <p:cond evt="onStopAudio" delay="0">
                      <p:tgtEl>
                        <p:sldTgt/>
                      </p:tgtEl>
                    </p:cond>
                  </p:endCondLst>
                </p:cTn>
                <p:tgtEl>
                  <p:spTgt spid="9"/>
                </p:tgtEl>
              </p:cMediaNode>
            </p:audio>
            <p:audio>
              <p:cMediaNode vol="80000">
                <p:cTn id="49" fill="hold" display="0">
                  <p:stCondLst>
                    <p:cond delay="indefinite"/>
                  </p:stCondLst>
                  <p:endCondLst>
                    <p:cond evt="onStopAudio" delay="0">
                      <p:tgtEl>
                        <p:sldTgt/>
                      </p:tgtEl>
                    </p:cond>
                  </p:endCondLst>
                </p:cTn>
                <p:tgtEl>
                  <p:spTgt spid="13"/>
                </p:tgtEl>
              </p:cMediaNode>
            </p:audio>
            <p:audio>
              <p:cMediaNode vol="80000">
                <p:cTn id="50"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2401</TotalTime>
  <Words>11499</Words>
  <Application>Microsoft Office PowerPoint</Application>
  <PresentationFormat>Grand écran</PresentationFormat>
  <Paragraphs>930</Paragraphs>
  <Slides>107</Slides>
  <Notes>0</Notes>
  <HiddenSlides>0</HiddenSlides>
  <MMClips>208</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107</vt:i4>
      </vt:variant>
    </vt:vector>
  </HeadingPairs>
  <TitlesOfParts>
    <vt:vector size="120" baseType="lpstr">
      <vt:lpstr>Adobe Garamond Pro Bold</vt:lpstr>
      <vt:lpstr>AlGhadTV</vt:lpstr>
      <vt:lpstr>AlHurraTxtBold</vt:lpstr>
      <vt:lpstr>Aljazeera</vt:lpstr>
      <vt:lpstr>Arial</vt:lpstr>
      <vt:lpstr>Calibri</vt:lpstr>
      <vt:lpstr>Calibri Light</vt:lpstr>
      <vt:lpstr>Calibri Light (Headings)</vt:lpstr>
      <vt:lpstr>Changa ExtraBold</vt:lpstr>
      <vt:lpstr>Times New Roman</vt:lpstr>
      <vt:lpstr>Webdings</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Growth Concept for PowerPoint</dc:title>
  <dc:creator>Online Cyber</dc:creator>
  <cp:lastModifiedBy>Online Cyber</cp:lastModifiedBy>
  <cp:revision>46</cp:revision>
  <cp:lastPrinted>2024-06-24T17:35:46Z</cp:lastPrinted>
  <dcterms:created xsi:type="dcterms:W3CDTF">2022-02-08T15:52:34Z</dcterms:created>
  <dcterms:modified xsi:type="dcterms:W3CDTF">2024-07-11T19:09:46Z</dcterms:modified>
</cp:coreProperties>
</file>