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4"/>
  </p:sldMasterIdLst>
  <p:sldIdLst>
    <p:sldId id="256" r:id="rId5"/>
    <p:sldId id="387" r:id="rId6"/>
    <p:sldId id="389" r:id="rId7"/>
    <p:sldId id="388" r:id="rId8"/>
    <p:sldId id="359" r:id="rId9"/>
    <p:sldId id="360" r:id="rId10"/>
    <p:sldId id="361" r:id="rId11"/>
    <p:sldId id="362" r:id="rId12"/>
    <p:sldId id="363" r:id="rId13"/>
    <p:sldId id="364" r:id="rId14"/>
    <p:sldId id="365" r:id="rId15"/>
    <p:sldId id="368" r:id="rId16"/>
    <p:sldId id="366" r:id="rId17"/>
    <p:sldId id="367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miha" initials="s" lastIdx="1" clrIdx="0">
    <p:extLst>
      <p:ext uri="{19B8F6BF-5375-455C-9EA6-DF929625EA0E}">
        <p15:presenceInfo xmlns:p15="http://schemas.microsoft.com/office/powerpoint/2012/main" userId="samih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D729DB"/>
    <a:srgbClr val="FFCCCC"/>
    <a:srgbClr val="CC9900"/>
    <a:srgbClr val="E371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Style moyen 4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6" d="100"/>
          <a:sy n="96" d="100"/>
        </p:scale>
        <p:origin x="180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11/3/2024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676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32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11/3/2024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74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542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490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871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940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902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55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068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11/3/2024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695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11/3/2024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75553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11/3/2024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707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1117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4292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060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11/3/2024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303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11/3/2024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171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196643" y="2524060"/>
            <a:ext cx="9782205" cy="14941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 err="1">
                <a:solidFill>
                  <a:schemeClr val="accent1">
                    <a:lumMod val="75000"/>
                  </a:schemeClr>
                </a:solidFill>
              </a:rPr>
              <a:t>Magnetique</a:t>
            </a:r>
            <a:r>
              <a:rPr lang="fr-FR" sz="4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FR" sz="4000" b="1" dirty="0" err="1">
                <a:solidFill>
                  <a:schemeClr val="accent1">
                    <a:lumMod val="75000"/>
                  </a:schemeClr>
                </a:solidFill>
              </a:rPr>
              <a:t>resonance</a:t>
            </a:r>
            <a:r>
              <a:rPr lang="fr-FR" sz="4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FR" sz="4000" b="1" dirty="0" err="1">
                <a:solidFill>
                  <a:schemeClr val="accent1">
                    <a:lumMod val="75000"/>
                  </a:schemeClr>
                </a:solidFill>
              </a:rPr>
              <a:t>imagering</a:t>
            </a:r>
            <a:endParaRPr lang="fr-FR" sz="40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4000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1959586" y="1318114"/>
            <a:ext cx="8601075" cy="116791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134723" y="4693656"/>
            <a:ext cx="3432517" cy="6049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i="1" dirty="0" err="1">
                <a:solidFill>
                  <a:srgbClr val="FF0066"/>
                </a:solidFill>
                <a:latin typeface="Arial Rounded MT Bold" panose="020F0704030504030204" pitchFamily="34" charset="0"/>
              </a:rPr>
              <a:t>Created</a:t>
            </a:r>
            <a:r>
              <a:rPr lang="fr-FR" sz="2000" b="1" i="1" dirty="0">
                <a:solidFill>
                  <a:srgbClr val="FF0066"/>
                </a:solidFill>
                <a:latin typeface="Arial Rounded MT Bold" panose="020F0704030504030204" pitchFamily="34" charset="0"/>
              </a:rPr>
              <a:t> </a:t>
            </a:r>
            <a:r>
              <a:rPr lang="fr-FR" sz="2000" b="1" i="1" dirty="0" smtClean="0">
                <a:solidFill>
                  <a:srgbClr val="FF0066"/>
                </a:solidFill>
                <a:latin typeface="Arial Rounded MT Bold" panose="020F0704030504030204" pitchFamily="34" charset="0"/>
              </a:rPr>
              <a:t>by:</a:t>
            </a:r>
            <a:endParaRPr lang="fr-FR" sz="2000" b="1" i="1" dirty="0">
              <a:solidFill>
                <a:srgbClr val="FF0066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246073" y="5453312"/>
            <a:ext cx="2841673" cy="3763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French Script MT" panose="03020402040607040605" pitchFamily="66" charset="0"/>
              </a:rPr>
              <a:t>Iles Amel</a:t>
            </a:r>
          </a:p>
        </p:txBody>
      </p:sp>
    </p:spTree>
    <p:extLst>
      <p:ext uri="{BB962C8B-B14F-4D97-AF65-F5344CB8AC3E}">
        <p14:creationId xmlns:p14="http://schemas.microsoft.com/office/powerpoint/2010/main" val="34556591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Chapter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</a:t>
            </a:r>
            <a:endParaRPr 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942773" y="3270832"/>
            <a:ext cx="2818400" cy="752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fr-F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Image </a:t>
            </a:r>
            <a:r>
              <a:rPr lang="fr-FR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contrast</a:t>
            </a:r>
            <a:endParaRPr lang="fr-FR" sz="32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835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36784" y="0"/>
            <a:ext cx="8610600" cy="1293028"/>
          </a:xfrm>
        </p:spPr>
        <p:txBody>
          <a:bodyPr/>
          <a:lstStyle/>
          <a:p>
            <a:r>
              <a:rPr lang="fr-FR" b="1" dirty="0" smtClean="0"/>
              <a:t>introduction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1942" y="1600392"/>
            <a:ext cx="10820400" cy="4024125"/>
          </a:xfrm>
        </p:spPr>
        <p:txBody>
          <a:bodyPr/>
          <a:lstStyle/>
          <a:p>
            <a:r>
              <a:rPr lang="en-US" dirty="0"/>
              <a:t>The MR image displays certain physical characteristics of tissue.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6030" y="2183349"/>
            <a:ext cx="5625296" cy="445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493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introduction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fr-FR" altLang="fr-FR" sz="2400" b="1" dirty="0" bmk="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maging Protocol </a:t>
            </a:r>
            <a:r>
              <a:rPr lang="fr-FR" altLang="fr-F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altLang="fr-FR" sz="2400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</a:t>
            </a:r>
            <a:r>
              <a:rPr lang="fr-FR" altLang="fr-F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imaging</a:t>
            </a:r>
            <a:r>
              <a:rPr lang="fr-FR" altLang="fr-F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procedure</a:t>
            </a:r>
            <a:r>
              <a:rPr lang="fr-FR" altLang="fr-F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fr-FR" altLang="fr-F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controlled</a:t>
            </a:r>
            <a:r>
              <a:rPr lang="fr-FR" altLang="fr-F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by a </a:t>
            </a:r>
            <a:r>
              <a:rPr lang="fr-FR" altLang="fr-FR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protocol</a:t>
            </a:r>
            <a:r>
              <a:rPr lang="fr-FR" altLang="fr-F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fr-FR" altLang="fr-F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has been </a:t>
            </a:r>
            <a:r>
              <a:rPr lang="fr-FR" altLang="fr-FR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entered</a:t>
            </a:r>
            <a:r>
              <a:rPr lang="fr-FR" altLang="fr-F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into</a:t>
            </a:r>
            <a:r>
              <a:rPr lang="fr-FR" altLang="fr-F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computer.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Issues </a:t>
            </a:r>
            <a:r>
              <a:rPr lang="fr-FR" altLang="fr-FR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fr-FR" altLang="fr-F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must </a:t>
            </a:r>
            <a:r>
              <a:rPr lang="fr-FR" altLang="fr-FR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fr-FR" altLang="fr-F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considered</a:t>
            </a:r>
            <a:r>
              <a:rPr lang="fr-FR" altLang="fr-F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fr-FR" altLang="fr-FR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selecting</a:t>
            </a:r>
            <a:r>
              <a:rPr lang="fr-FR" altLang="fr-F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altLang="fr-FR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modifying</a:t>
            </a:r>
            <a:r>
              <a:rPr lang="fr-FR" altLang="fr-F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or </a:t>
            </a:r>
            <a:r>
              <a:rPr lang="fr-FR" altLang="fr-FR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developing</a:t>
            </a:r>
            <a:r>
              <a:rPr lang="fr-FR" altLang="fr-F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fr-FR" altLang="fr-FR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protocol</a:t>
            </a:r>
            <a:r>
              <a:rPr lang="fr-FR" altLang="fr-F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a </a:t>
            </a:r>
            <a:r>
              <a:rPr lang="fr-FR" altLang="fr-FR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specific</a:t>
            </a:r>
            <a:r>
              <a:rPr lang="fr-FR" altLang="fr-F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clinical</a:t>
            </a:r>
            <a:r>
              <a:rPr lang="fr-FR" altLang="fr-F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procedure</a:t>
            </a:r>
            <a:r>
              <a:rPr lang="fr-FR" altLang="fr-F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include</a:t>
            </a:r>
            <a:r>
              <a:rPr lang="fr-FR" altLang="fr-F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fr-FR" altLang="fr-FR" sz="2400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fr-FR" altLang="fr-F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imaging</a:t>
            </a:r>
            <a:r>
              <a:rPr lang="fr-FR" altLang="fr-F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r>
              <a:rPr lang="fr-FR" altLang="fr-F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fr-FR" altLang="fr-F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fr-FR" altLang="fr-F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endParaRPr lang="fr-FR" altLang="fr-FR" sz="1600" dirty="0">
              <a:solidFill>
                <a:srgbClr val="000000"/>
              </a:solidFill>
              <a:latin typeface="Times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image types (PD, T1, T2, etc.)</a:t>
            </a:r>
            <a:endParaRPr lang="fr-FR" altLang="fr-FR" sz="1600" dirty="0">
              <a:solidFill>
                <a:srgbClr val="000000"/>
              </a:solidFill>
              <a:latin typeface="Times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Spatial </a:t>
            </a:r>
            <a:r>
              <a:rPr lang="fr-FR" altLang="fr-F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</a:t>
            </a:r>
            <a:r>
              <a:rPr lang="fr-FR" altLang="fr-F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(slice </a:t>
            </a:r>
            <a:r>
              <a:rPr lang="fr-FR" altLang="fr-F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thickness</a:t>
            </a:r>
            <a:r>
              <a:rPr lang="fr-FR" altLang="fr-F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altLang="fr-F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number</a:t>
            </a:r>
            <a:r>
              <a:rPr lang="fr-FR" altLang="fr-F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etc.)</a:t>
            </a:r>
            <a:endParaRPr lang="fr-FR" altLang="fr-FR" sz="1600" dirty="0">
              <a:solidFill>
                <a:srgbClr val="000000"/>
              </a:solidFill>
              <a:latin typeface="Times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Detail</a:t>
            </a:r>
            <a:r>
              <a:rPr lang="fr-FR" altLang="fr-F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fr-FR" altLang="fr-F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visual</a:t>
            </a:r>
            <a:r>
              <a:rPr lang="fr-FR" altLang="fr-F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noise </a:t>
            </a:r>
            <a:r>
              <a:rPr lang="fr-FR" altLang="fr-F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requirements</a:t>
            </a:r>
            <a:endParaRPr lang="fr-FR" altLang="fr-FR" sz="1600" dirty="0">
              <a:solidFill>
                <a:srgbClr val="000000"/>
              </a:solidFill>
              <a:latin typeface="Times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of </a:t>
            </a:r>
            <a:r>
              <a:rPr lang="fr-FR" altLang="fr-F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selective</a:t>
            </a:r>
            <a:r>
              <a:rPr lang="fr-FR" altLang="fr-F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signal suppression techniques</a:t>
            </a:r>
            <a:endParaRPr lang="fr-FR" altLang="fr-FR" sz="1600" dirty="0">
              <a:solidFill>
                <a:srgbClr val="000000"/>
              </a:solidFill>
              <a:latin typeface="Times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of </a:t>
            </a:r>
            <a:r>
              <a:rPr lang="fr-FR" altLang="fr-F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artifact</a:t>
            </a:r>
            <a:r>
              <a:rPr lang="fr-FR" altLang="fr-F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reduction</a:t>
            </a:r>
            <a:r>
              <a:rPr lang="fr-FR" altLang="fr-F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techniques</a:t>
            </a:r>
            <a:endParaRPr lang="fr-FR" altLang="fr-FR" sz="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0531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r" rtl="0">
              <a:lnSpc>
                <a:spcPct val="90000"/>
              </a:lnSpc>
              <a:spcBef>
                <a:spcPct val="0"/>
              </a:spcBef>
            </a:pPr>
            <a:r>
              <a:rPr lang="fr-FR" sz="2400" b="1" i="1" dirty="0" smtClean="0"/>
              <a:t>T1-weighting</a:t>
            </a:r>
            <a:r>
              <a:rPr lang="fr-FR" sz="2400" dirty="0"/>
              <a:t/>
            </a:r>
            <a:br>
              <a:rPr lang="fr-FR" sz="2400" dirty="0"/>
            </a:br>
            <a:endParaRPr lang="fr-FR" sz="2400" dirty="0"/>
          </a:p>
        </p:txBody>
      </p:sp>
      <p:sp>
        <p:nvSpPr>
          <p:cNvPr id="4" name="Rectangle 3"/>
          <p:cNvSpPr/>
          <p:nvPr/>
        </p:nvSpPr>
        <p:spPr>
          <a:xfrm>
            <a:off x="1236372" y="2280762"/>
            <a:ext cx="985569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The repetition time (TR) between two successive RF pulses determines the T1-weighting, i.e., the level of recovery of the longitudinal magnetization in T1: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/>
              <a:t>If the repetition time (TR) is long compared to T1 (TR = 4T1), the longitudinal magnetization returns to its equilibrium position at the end of each cycle (98% recovery), allowing enough time for all spins to return to their initial </a:t>
            </a:r>
            <a:r>
              <a:rPr lang="en-US" sz="2400" dirty="0" smtClean="0"/>
              <a:t>state.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/>
              <a:t>If </a:t>
            </a:r>
            <a:r>
              <a:rPr lang="en-US" sz="2400" dirty="0"/>
              <a:t>the repetition time is short compared to T1 (TR ≤ T1), the longitudinal magnetization does not have enough time to recover its initial position at the end of each cycle (recovery ≤ 63%).</a:t>
            </a:r>
          </a:p>
        </p:txBody>
      </p:sp>
    </p:spTree>
    <p:extLst>
      <p:ext uri="{BB962C8B-B14F-4D97-AF65-F5344CB8AC3E}">
        <p14:creationId xmlns:p14="http://schemas.microsoft.com/office/powerpoint/2010/main" val="216669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60554" y="1239716"/>
            <a:ext cx="105994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Let’s consider, for example, two tissues (C) and (L) with different T1 values. Tissue (L) has a longer T1 than tissue (C).</a:t>
            </a:r>
            <a:endParaRPr lang="fr-FR" sz="2000" dirty="0"/>
          </a:p>
        </p:txBody>
      </p:sp>
      <p:pic>
        <p:nvPicPr>
          <p:cNvPr id="5" name="Imag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171" y="2273606"/>
            <a:ext cx="6580080" cy="4536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7470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88243" y="1123260"/>
            <a:ext cx="95280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For a short TR, since tissue (C) has a shorter T1 compared to tissue (L), it will recover more quickly than tissue (L)</a:t>
            </a:r>
            <a:r>
              <a:rPr lang="fr-FR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fr-FR" sz="2400" dirty="0"/>
          </a:p>
        </p:txBody>
      </p:sp>
      <p:pic>
        <p:nvPicPr>
          <p:cNvPr id="5" name="Imag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262" y="1954257"/>
            <a:ext cx="7042588" cy="48660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277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765960" y="108615"/>
            <a:ext cx="2746187" cy="522288"/>
          </a:xfrm>
        </p:spPr>
        <p:txBody>
          <a:bodyPr>
            <a:noAutofit/>
          </a:bodyPr>
          <a:lstStyle/>
          <a:p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Exemple </a:t>
            </a:r>
            <a:r>
              <a:rPr lang="fr-FR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fr-FR" sz="2400" dirty="0"/>
          </a:p>
        </p:txBody>
      </p:sp>
      <p:sp>
        <p:nvSpPr>
          <p:cNvPr id="4" name="Rectangle 3"/>
          <p:cNvSpPr/>
          <p:nvPr/>
        </p:nvSpPr>
        <p:spPr>
          <a:xfrm>
            <a:off x="7006540" y="2166478"/>
            <a:ext cx="488521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50000"/>
              </a:lnSpc>
              <a:spcAft>
                <a:spcPts val="1000"/>
              </a:spcAft>
            </a:pPr>
            <a:r>
              <a:rPr lang="en-US" dirty="0"/>
              <a:t>The T1 of fat is short, the T1 of tissues is </a:t>
            </a:r>
            <a:r>
              <a:rPr lang="en-US" dirty="0" smtClean="0"/>
              <a:t>intermediate, </a:t>
            </a:r>
            <a:r>
              <a:rPr lang="en-US" dirty="0"/>
              <a:t>and the T1 of water is long. The figure illustrates an example comparing the intensities of the three longitudinal magnetization vectors for the three cases: fat, tissue, and water. With a short TR, there is a strong contrast between the three cases</a:t>
            </a:r>
            <a:r>
              <a:rPr lang="fr-FR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Obje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9135115"/>
              </p:ext>
            </p:extLst>
          </p:nvPr>
        </p:nvGraphicFramePr>
        <p:xfrm>
          <a:off x="631825" y="1720769"/>
          <a:ext cx="6312070" cy="48017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7" name="Image bitmap" r:id="rId3" imgW="5257143" imgH="3971429" progId="Paint.Picture">
                  <p:embed/>
                </p:oleObj>
              </mc:Choice>
              <mc:Fallback>
                <p:oleObj name="Image bitmap" r:id="rId3" imgW="5257143" imgH="3971429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825" y="1720769"/>
                        <a:ext cx="6312070" cy="480173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948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22772" y="68880"/>
            <a:ext cx="3778876" cy="816521"/>
          </a:xfrm>
        </p:spPr>
        <p:txBody>
          <a:bodyPr>
            <a:normAutofit/>
          </a:bodyPr>
          <a:lstStyle/>
          <a:p>
            <a:pPr lvl="1" algn="r" rtl="0">
              <a:lnSpc>
                <a:spcPct val="90000"/>
              </a:lnSpc>
              <a:spcBef>
                <a:spcPct val="0"/>
              </a:spcBef>
            </a:pPr>
            <a:r>
              <a:rPr lang="fr-FR" sz="2400" b="1" i="1" dirty="0"/>
              <a:t>T2-weighting </a:t>
            </a:r>
            <a:endParaRPr lang="fr-FR" sz="2400" dirty="0"/>
          </a:p>
        </p:txBody>
      </p:sp>
      <p:sp>
        <p:nvSpPr>
          <p:cNvPr id="5" name="Rectangle 4"/>
          <p:cNvSpPr/>
          <p:nvPr/>
        </p:nvSpPr>
        <p:spPr>
          <a:xfrm>
            <a:off x="8518967" y="1747020"/>
            <a:ext cx="313141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First, a long TR must be applied to minimize T1-weighting. </a:t>
            </a:r>
            <a:endParaRPr lang="en-US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echo time (TE) corresponds to the time after which the decay of transverse magnetization in T2 can be measured. </a:t>
            </a:r>
            <a:endParaRPr lang="en-US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echo time (TE) determines T2-weighting, that is, the level of decay of transverse magnetization in T2.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776" y="1647072"/>
            <a:ext cx="7622553" cy="484889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0" y="2886037"/>
            <a:ext cx="1921552" cy="5799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fr-FR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Pour </a:t>
            </a:r>
            <a:r>
              <a:rPr lang="fr-F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 court</a:t>
            </a: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31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11088" y="232046"/>
            <a:ext cx="8610600" cy="1293028"/>
          </a:xfrm>
        </p:spPr>
        <p:txBody>
          <a:bodyPr>
            <a:normAutofit/>
          </a:bodyPr>
          <a:lstStyle/>
          <a:p>
            <a:r>
              <a:rPr lang="fr-FR" b="1" dirty="0"/>
              <a:t>For a long TE</a:t>
            </a:r>
            <a:endParaRPr lang="fr-FR" b="1" dirty="0"/>
          </a:p>
        </p:txBody>
      </p:sp>
      <p:pic>
        <p:nvPicPr>
          <p:cNvPr id="4" name="Imag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623" y="1738649"/>
            <a:ext cx="6439436" cy="44432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704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619280" y="1399722"/>
            <a:ext cx="346354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50000"/>
              </a:lnSpc>
              <a:spcAft>
                <a:spcPts val="1000"/>
              </a:spcAft>
            </a:pPr>
            <a:r>
              <a:rPr lang="en-US" dirty="0"/>
              <a:t>The figure illustrates an example comparing the intensities of the three transverse magnetization vectors for the three cases: fat, tissue, and water. With a long TE, we observe a strong contrast between the three cases</a:t>
            </a:r>
            <a:r>
              <a:rPr lang="fr-FR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83" y="1582272"/>
            <a:ext cx="7959144" cy="45410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309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/>
          <a:stretch>
            <a:fillRect/>
          </a:stretch>
        </p:blipFill>
        <p:spPr>
          <a:xfrm>
            <a:off x="2528694" y="1197737"/>
            <a:ext cx="6898640" cy="438015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365419" y="5908912"/>
            <a:ext cx="6920248" cy="462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en-US" dirty="0"/>
              <a:t>T2-weighted brain image acquired from a 1.5 T MRI </a:t>
            </a:r>
            <a:r>
              <a:rPr lang="en-US" dirty="0" smtClean="0"/>
              <a:t>scanner.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26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50028" y="764373"/>
            <a:ext cx="7256172" cy="1293028"/>
          </a:xfrm>
        </p:spPr>
        <p:txBody>
          <a:bodyPr/>
          <a:lstStyle/>
          <a:p>
            <a:pPr lvl="1" algn="r" rtl="0">
              <a:lnSpc>
                <a:spcPct val="90000"/>
              </a:lnSpc>
              <a:spcBef>
                <a:spcPct val="0"/>
              </a:spcBef>
            </a:pPr>
            <a:r>
              <a:rPr lang="fr-FR" sz="2400" b="1" dirty="0" smtClean="0"/>
              <a:t>Proton </a:t>
            </a:r>
            <a:r>
              <a:rPr lang="fr-FR" sz="2400" b="1" dirty="0" err="1" smtClean="0"/>
              <a:t>Density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Weighting</a:t>
            </a:r>
            <a:endParaRPr lang="fr-FR" sz="2400" b="1" dirty="0"/>
          </a:p>
        </p:txBody>
      </p:sp>
      <p:sp>
        <p:nvSpPr>
          <p:cNvPr id="4" name="Rectangle 3"/>
          <p:cNvSpPr/>
          <p:nvPr/>
        </p:nvSpPr>
        <p:spPr>
          <a:xfrm>
            <a:off x="837127" y="2938203"/>
            <a:ext cx="105091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To weight a sequence in proton density, you should choose</a:t>
            </a:r>
            <a:r>
              <a:rPr lang="en-US" sz="2400" dirty="0" smtClean="0"/>
              <a:t>: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 long TR to minimize T1 weighting.</a:t>
            </a:r>
            <a:br>
              <a:rPr lang="en-US" sz="2400" dirty="0"/>
            </a:b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A </a:t>
            </a:r>
            <a:r>
              <a:rPr lang="en-US" sz="2400" dirty="0"/>
              <a:t>short TE to minimize T2 weighting.</a:t>
            </a:r>
          </a:p>
        </p:txBody>
      </p:sp>
    </p:spTree>
    <p:extLst>
      <p:ext uri="{BB962C8B-B14F-4D97-AF65-F5344CB8AC3E}">
        <p14:creationId xmlns:p14="http://schemas.microsoft.com/office/powerpoint/2010/main" val="158209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10073" y="1389586"/>
            <a:ext cx="1117886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figures summarize the different weightings: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short TR and a short TE produce a T1-weighted </a:t>
            </a:r>
            <a:r>
              <a:rPr lang="en-US" dirty="0" smtClean="0"/>
              <a:t>image.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 </a:t>
            </a:r>
            <a:r>
              <a:rPr lang="en-US" dirty="0"/>
              <a:t>long TR and a long TE produce a T2-weighted </a:t>
            </a:r>
            <a:r>
              <a:rPr lang="en-US" dirty="0" smtClean="0"/>
              <a:t>image.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 </a:t>
            </a:r>
            <a:r>
              <a:rPr lang="en-US" dirty="0"/>
              <a:t>long TR and a short TE produce a proton density-weighted image, meaning it is minimally influenced by T1 and T2.</a:t>
            </a:r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605307" y="-408260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pSp>
        <p:nvGrpSpPr>
          <p:cNvPr id="6" name="Groupe 5"/>
          <p:cNvGrpSpPr/>
          <p:nvPr/>
        </p:nvGrpSpPr>
        <p:grpSpPr>
          <a:xfrm>
            <a:off x="394598" y="3337868"/>
            <a:ext cx="6465194" cy="3348507"/>
            <a:chOff x="7401" y="-63669"/>
            <a:chExt cx="5498206" cy="3191390"/>
          </a:xfrm>
        </p:grpSpPr>
        <p:grpSp>
          <p:nvGrpSpPr>
            <p:cNvPr id="7" name="Groupe 6"/>
            <p:cNvGrpSpPr/>
            <p:nvPr/>
          </p:nvGrpSpPr>
          <p:grpSpPr>
            <a:xfrm>
              <a:off x="7401" y="-63669"/>
              <a:ext cx="5118390" cy="2907082"/>
              <a:chOff x="7401" y="-63669"/>
              <a:chExt cx="5118390" cy="2907082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212501" y="746974"/>
                <a:ext cx="4199709" cy="1626326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12501" y="1822360"/>
                <a:ext cx="1545465" cy="53447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865549" y="1822360"/>
                <a:ext cx="1545465" cy="53447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2859110" y="740535"/>
                <a:ext cx="1545465" cy="53447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13" name="Zone de texte 26"/>
              <p:cNvSpPr txBox="1"/>
              <p:nvPr/>
            </p:nvSpPr>
            <p:spPr>
              <a:xfrm>
                <a:off x="405471" y="1929901"/>
                <a:ext cx="1302556" cy="913512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non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120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Pondération T1</a:t>
                </a:r>
                <a:endParaRPr lang="fr-FR" sz="1100">
                  <a:effectLst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Zone de texte 27"/>
              <p:cNvSpPr txBox="1"/>
              <p:nvPr/>
            </p:nvSpPr>
            <p:spPr>
              <a:xfrm>
                <a:off x="2852672" y="1822364"/>
                <a:ext cx="1526146" cy="91440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120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Pondération densité de proton</a:t>
                </a:r>
                <a:endParaRPr lang="fr-FR" sz="1100">
                  <a:effectLst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Zone de texte 28"/>
              <p:cNvSpPr txBox="1"/>
              <p:nvPr/>
            </p:nvSpPr>
            <p:spPr>
              <a:xfrm>
                <a:off x="3057454" y="862133"/>
                <a:ext cx="1302556" cy="915081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non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120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Pondération T2</a:t>
                </a:r>
                <a:endParaRPr lang="fr-FR" sz="1100">
                  <a:effectLst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6" name="Connecteur droit avec flèche 15"/>
              <p:cNvCxnSpPr/>
              <p:nvPr/>
            </p:nvCxnSpPr>
            <p:spPr>
              <a:xfrm>
                <a:off x="212501" y="2369712"/>
                <a:ext cx="4913290" cy="0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avec flèche 16"/>
              <p:cNvCxnSpPr/>
              <p:nvPr/>
            </p:nvCxnSpPr>
            <p:spPr>
              <a:xfrm flipV="1">
                <a:off x="212501" y="206062"/>
                <a:ext cx="0" cy="2163212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Zone de texte 32"/>
              <p:cNvSpPr txBox="1"/>
              <p:nvPr/>
            </p:nvSpPr>
            <p:spPr>
              <a:xfrm>
                <a:off x="7401" y="-63669"/>
                <a:ext cx="430229" cy="913914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non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fr-FR" sz="120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TE</a:t>
                </a:r>
                <a:endParaRPr lang="fr-FR" sz="1100">
                  <a:effectLst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" name="Zone de texte 33"/>
            <p:cNvSpPr txBox="1"/>
            <p:nvPr/>
          </p:nvSpPr>
          <p:spPr>
            <a:xfrm>
              <a:off x="5065930" y="2213808"/>
              <a:ext cx="439677" cy="913913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fr-FR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TR</a:t>
              </a:r>
              <a:endParaRPr lang="fr-FR" sz="110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" name="Rectangle 20"/>
          <p:cNvSpPr>
            <a:spLocks noChangeArrowheads="1"/>
          </p:cNvSpPr>
          <p:nvPr/>
        </p:nvSpPr>
        <p:spPr bwMode="auto">
          <a:xfrm>
            <a:off x="1062507" y="-3625403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3050" y="3376901"/>
            <a:ext cx="3645809" cy="294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75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aînée de condensation">
  <a:themeElements>
    <a:clrScheme name="Traînée de condensation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Traînée de condensation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raînée de condensation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4CABCF48337846AE25B20C303DAD83" ma:contentTypeVersion="5" ma:contentTypeDescription="Crée un document." ma:contentTypeScope="" ma:versionID="0942c97629f4f3f18ad9a74f33e02ff2">
  <xsd:schema xmlns:xsd="http://www.w3.org/2001/XMLSchema" xmlns:xs="http://www.w3.org/2001/XMLSchema" xmlns:p="http://schemas.microsoft.com/office/2006/metadata/properties" xmlns:ns2="3e09d498-3e73-485b-99f6-ad835f785115" targetNamespace="http://schemas.microsoft.com/office/2006/metadata/properties" ma:root="true" ma:fieldsID="359c0b2b18fc42a7b7bea41013a3fe7e" ns2:_="">
    <xsd:import namespace="3e09d498-3e73-485b-99f6-ad835f78511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09d498-3e73-485b-99f6-ad835f7851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03ACC23-E1EF-435F-A0D5-85CCBD0C54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09d498-3e73-485b-99f6-ad835f7851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EC1F669-C991-4CC7-A7B4-7DDD1102759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EDF27E4-79A2-4FDD-BAAB-E3AF6141D448}">
  <ds:schemaRefs>
    <ds:schemaRef ds:uri="http://purl.org/dc/terms/"/>
    <ds:schemaRef ds:uri="http://schemas.openxmlformats.org/package/2006/metadata/core-properties"/>
    <ds:schemaRef ds:uri="3e09d498-3e73-485b-99f6-ad835f785115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TM04033937[[fn=Traînée de condensation]]</Template>
  <TotalTime>3217</TotalTime>
  <Words>474</Words>
  <Application>Microsoft Office PowerPoint</Application>
  <PresentationFormat>Grand écran</PresentationFormat>
  <Paragraphs>47</Paragraphs>
  <Slides>14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3" baseType="lpstr">
      <vt:lpstr>Arial</vt:lpstr>
      <vt:lpstr>Arial Rounded MT Bold</vt:lpstr>
      <vt:lpstr>Calibri</vt:lpstr>
      <vt:lpstr>Century Gothic</vt:lpstr>
      <vt:lpstr>French Script MT</vt:lpstr>
      <vt:lpstr>Times</vt:lpstr>
      <vt:lpstr>Times New Roman</vt:lpstr>
      <vt:lpstr>Traînée de condensation</vt:lpstr>
      <vt:lpstr>Image bitmap</vt:lpstr>
      <vt:lpstr>Présentation PowerPoint</vt:lpstr>
      <vt:lpstr>Chapter 6</vt:lpstr>
      <vt:lpstr>introduction</vt:lpstr>
      <vt:lpstr>introduction</vt:lpstr>
      <vt:lpstr>T1-weighting </vt:lpstr>
      <vt:lpstr>Présentation PowerPoint</vt:lpstr>
      <vt:lpstr>Présentation PowerPoint</vt:lpstr>
      <vt:lpstr>Exemple  </vt:lpstr>
      <vt:lpstr>T2-weighting </vt:lpstr>
      <vt:lpstr>For a long TE</vt:lpstr>
      <vt:lpstr>Présentation PowerPoint</vt:lpstr>
      <vt:lpstr>Présentation PowerPoint</vt:lpstr>
      <vt:lpstr>Proton Density Weighting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samiha</dc:creator>
  <cp:lastModifiedBy>Spectre</cp:lastModifiedBy>
  <cp:revision>243</cp:revision>
  <dcterms:created xsi:type="dcterms:W3CDTF">2013-10-31T12:04:11Z</dcterms:created>
  <dcterms:modified xsi:type="dcterms:W3CDTF">2024-11-03T20:07:52Z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0x010100A64CABCF48337846AE25B20C303DAD83</vt:lpwstr>
  </property>
</Properties>
</file>