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59" r:id="rId3"/>
    <p:sldId id="322" r:id="rId4"/>
    <p:sldId id="323" r:id="rId5"/>
    <p:sldId id="324" r:id="rId6"/>
    <p:sldId id="325" r:id="rId7"/>
    <p:sldId id="326" r:id="rId8"/>
    <p:sldId id="327" r:id="rId9"/>
    <p:sldId id="328" r:id="rId10"/>
    <p:sldId id="329" r:id="rId11"/>
    <p:sldId id="330" r:id="rId12"/>
    <p:sldId id="331" r:id="rId13"/>
    <p:sldId id="332" r:id="rId14"/>
    <p:sldId id="333" r:id="rId15"/>
    <p:sldId id="334" r:id="rId16"/>
    <p:sldId id="335" r:id="rId17"/>
    <p:sldId id="336" r:id="rId18"/>
    <p:sldId id="337" r:id="rId19"/>
    <p:sldId id="338" r:id="rId20"/>
    <p:sldId id="339" r:id="rId21"/>
    <p:sldId id="357" r:id="rId22"/>
  </p:sldIdLst>
  <p:sldSz cx="9144000" cy="6858000" type="screen4x3"/>
  <p:notesSz cx="9144000" cy="6858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66" d="100"/>
          <a:sy n="66" d="100"/>
        </p:scale>
        <p:origin x="1280" y="4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 u="heavy">
                <a:solidFill>
                  <a:srgbClr val="FF9900"/>
                </a:solidFill>
                <a:latin typeface="Tahoma" panose="020B0604030504040204"/>
                <a:cs typeface="Tahoma" panose="020B060403050404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 u="heavy">
                <a:solidFill>
                  <a:srgbClr val="FF9900"/>
                </a:solidFill>
                <a:latin typeface="Tahoma" panose="020B0604030504040204"/>
                <a:cs typeface="Tahoma" panose="020B060403050404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 u="heavy">
                <a:solidFill>
                  <a:srgbClr val="FF9900"/>
                </a:solidFill>
                <a:latin typeface="Tahoma" panose="020B0604030504040204"/>
                <a:cs typeface="Tahoma" panose="020B060403050404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image" Target="../media/image2.png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71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0" y="925575"/>
            <a:ext cx="7123176" cy="10556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0" y="0"/>
            <a:ext cx="7242175" cy="190347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02590" y="220471"/>
            <a:ext cx="3899535" cy="8489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 u="heavy">
                <a:solidFill>
                  <a:srgbClr val="FF9900"/>
                </a:solidFill>
                <a:latin typeface="Tahoma" panose="020B0604030504040204"/>
                <a:cs typeface="Tahoma" panose="020B060403050404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541525" y="1335150"/>
            <a:ext cx="4405630" cy="36093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hyperlink" Target="http://fr.wikipedia.org/wiki/Antioxydant" TargetMode="External"/><Relationship Id="rId8" Type="http://schemas.openxmlformats.org/officeDocument/2006/relationships/hyperlink" Target="http://fr.wikipedia.org/wiki/Conservateur_alimentaire" TargetMode="External"/><Relationship Id="rId7" Type="http://schemas.openxmlformats.org/officeDocument/2006/relationships/hyperlink" Target="http://fr.wikipedia.org/wiki/Colorant_alimentaire" TargetMode="External"/><Relationship Id="rId6" Type="http://schemas.openxmlformats.org/officeDocument/2006/relationships/hyperlink" Target="http://fr.wikipedia.org/wiki/Artificielle" TargetMode="External"/><Relationship Id="rId5" Type="http://schemas.openxmlformats.org/officeDocument/2006/relationships/hyperlink" Target="http://fr.wikipedia.org/wiki/Synth%C3%A8se_chimique" TargetMode="External"/><Relationship Id="rId4" Type="http://schemas.openxmlformats.org/officeDocument/2006/relationships/hyperlink" Target="http://fr.wikipedia.org/wiki/Alimentation_animale" TargetMode="External"/><Relationship Id="rId3" Type="http://schemas.openxmlformats.org/officeDocument/2006/relationships/hyperlink" Target="http://fr.wikipedia.org/wiki/Alimentation" TargetMode="External"/><Relationship Id="rId2" Type="http://schemas.openxmlformats.org/officeDocument/2006/relationships/hyperlink" Target="http://fr.wikipedia.org/wiki/Aliments_industriels" TargetMode="External"/><Relationship Id="rId13" Type="http://schemas.openxmlformats.org/officeDocument/2006/relationships/slideLayout" Target="../slideLayouts/slideLayout2.xml"/><Relationship Id="rId12" Type="http://schemas.openxmlformats.org/officeDocument/2006/relationships/hyperlink" Target="http://fr.wikipedia.org/wiki/Exhausteur_de_go%C3%BBt" TargetMode="External"/><Relationship Id="rId11" Type="http://schemas.openxmlformats.org/officeDocument/2006/relationships/hyperlink" Target="http://fr.wikipedia.org/wiki/%C3%89dulcorant" TargetMode="External"/><Relationship Id="rId10" Type="http://schemas.openxmlformats.org/officeDocument/2006/relationships/hyperlink" Target="http://fr.wikipedia.org/wiki/%C3%89mulsifiant" TargetMode="Externa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hyperlink" Target="http://fr.wikipedia.org/wiki/Additif_alimentaire" TargetMode="External"/><Relationship Id="rId1" Type="http://schemas.openxmlformats.org/officeDocument/2006/relationships/hyperlink" Target="http://fr.wikipedia.org/wiki/Codex_Alimentarius" TargetMode="External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hyperlink" Target="http://fr.wikipedia.org/wiki/Synth%C3%A8se_chimique" TargetMode="External"/><Relationship Id="rId4" Type="http://schemas.openxmlformats.org/officeDocument/2006/relationships/hyperlink" Target="http://fr.wikipedia.org/wiki/Naturelle" TargetMode="External"/><Relationship Id="rId3" Type="http://schemas.openxmlformats.org/officeDocument/2006/relationships/hyperlink" Target="http://fr.wikipedia.org/wiki/Pigment" TargetMode="External"/><Relationship Id="rId2" Type="http://schemas.openxmlformats.org/officeDocument/2006/relationships/hyperlink" Target="http://fr.wikipedia.org/wiki/Teinture" TargetMode="External"/><Relationship Id="rId1" Type="http://schemas.openxmlformats.org/officeDocument/2006/relationships/hyperlink" Target="http://fr.wikipedia.org/wiki/Colorant_alimentaire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5.png"/><Relationship Id="rId1" Type="http://schemas.openxmlformats.org/officeDocument/2006/relationships/hyperlink" Target="http://fr.wikipedia.org/wiki/Conservateur_alimentaire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6.png"/><Relationship Id="rId1" Type="http://schemas.openxmlformats.org/officeDocument/2006/relationships/hyperlink" Target="http://fr.wikipedia.org/wiki/Antioxydant" TargetMode="External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7.png"/><Relationship Id="rId3" Type="http://schemas.openxmlformats.org/officeDocument/2006/relationships/hyperlink" Target="http://fr.wikipedia.org/wiki/Viscosit%C3%A9" TargetMode="External"/><Relationship Id="rId2" Type="http://schemas.openxmlformats.org/officeDocument/2006/relationships/hyperlink" Target="http://fr.wikipedia.org/wiki/Algues_brunes" TargetMode="External"/><Relationship Id="rId1" Type="http://schemas.openxmlformats.org/officeDocument/2006/relationships/hyperlink" Target="http://fr.wikipedia.org/wiki/Polysaccharide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9.png"/><Relationship Id="rId1" Type="http://schemas.openxmlformats.org/officeDocument/2006/relationships/hyperlink" Target="http://fr.wikipedia.org/wiki/Exhausteur_de_go%C3%BBt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1.png"/><Relationship Id="rId2" Type="http://schemas.openxmlformats.org/officeDocument/2006/relationships/hyperlink" Target="http://fr.wikipedia.org/wiki/Go%C3%BBt" TargetMode="External"/><Relationship Id="rId1" Type="http://schemas.openxmlformats.org/officeDocument/2006/relationships/hyperlink" Target="http://fr.wikipedia.org/wiki/%C3%89dulcorant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8.png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5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762000" y="1219200"/>
            <a:ext cx="7772400" cy="2708434"/>
          </a:xfrm>
        </p:spPr>
        <p:txBody>
          <a:bodyPr/>
          <a:lstStyle/>
          <a:p>
            <a:pPr algn="r"/>
            <a:br>
              <a:rPr lang="fr-FR" sz="4400" dirty="0" smtClean="0">
                <a:solidFill>
                  <a:schemeClr val="bg1"/>
                </a:solidFill>
              </a:rPr>
            </a:br>
            <a:r>
              <a:rPr lang="fr-FR" sz="4400" u="none" dirty="0" smtClean="0">
                <a:solidFill>
                  <a:srgbClr val="FFFFCC"/>
                </a:solidFill>
              </a:rPr>
              <a:t>ADDITIFS</a:t>
            </a:r>
            <a:r>
              <a:rPr lang="fr-FR" sz="4400" u="none" spc="-70" dirty="0" smtClean="0">
                <a:solidFill>
                  <a:srgbClr val="FFFFCC"/>
                </a:solidFill>
              </a:rPr>
              <a:t> </a:t>
            </a:r>
            <a:r>
              <a:rPr lang="fr-FR" sz="4400" u="none" dirty="0" smtClean="0">
                <a:solidFill>
                  <a:srgbClr val="FFFFCC"/>
                </a:solidFill>
              </a:rPr>
              <a:t>ALIMENTAIRES</a:t>
            </a:r>
            <a:br>
              <a:rPr lang="fr-FR" sz="4400" u="none" dirty="0" smtClean="0">
                <a:solidFill>
                  <a:srgbClr val="FFFFCC"/>
                </a:solidFill>
              </a:rPr>
            </a:br>
            <a:br>
              <a:rPr lang="fr-FR" sz="4400" u="none" dirty="0" smtClean="0">
                <a:solidFill>
                  <a:srgbClr val="FFFFCC"/>
                </a:solidFill>
              </a:rPr>
            </a:br>
            <a:r>
              <a:rPr lang="fr-FR" sz="4400" u="sng" dirty="0" smtClean="0">
                <a:solidFill>
                  <a:schemeClr val="bg1"/>
                </a:solidFill>
              </a:rPr>
              <a:t>Danger</a:t>
            </a:r>
            <a:endParaRPr lang="fr-FR" sz="4400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6072" y="333756"/>
            <a:ext cx="8033004" cy="89916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08710" y="495122"/>
            <a:ext cx="733361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u="none" dirty="0">
                <a:solidFill>
                  <a:srgbClr val="FFFFCC"/>
                </a:solidFill>
              </a:rPr>
              <a:t>ADDITIFS</a:t>
            </a:r>
            <a:r>
              <a:rPr sz="4400" u="none" spc="-70" dirty="0">
                <a:solidFill>
                  <a:srgbClr val="FFFFCC"/>
                </a:solidFill>
              </a:rPr>
              <a:t> </a:t>
            </a:r>
            <a:r>
              <a:rPr sz="4400" u="none" dirty="0">
                <a:solidFill>
                  <a:srgbClr val="FFFFCC"/>
                </a:solidFill>
              </a:rPr>
              <a:t>ALIMENTAIRES</a:t>
            </a:r>
            <a:endParaRPr sz="4400" dirty="0"/>
          </a:p>
        </p:txBody>
      </p:sp>
      <p:sp>
        <p:nvSpPr>
          <p:cNvPr id="4" name="object 4"/>
          <p:cNvSpPr txBox="1"/>
          <p:nvPr/>
        </p:nvSpPr>
        <p:spPr>
          <a:xfrm>
            <a:off x="721868" y="1603324"/>
            <a:ext cx="7276465" cy="4964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99695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Les </a:t>
            </a:r>
            <a:r>
              <a:rPr sz="1800" b="1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additifs alimentaires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sont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des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produits ajoutés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aux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denrées  alimentaires commerciales (notamment </a:t>
            </a:r>
            <a:r>
              <a:rPr sz="1800" u="heavy" dirty="0">
                <a:solidFill>
                  <a:srgbClr val="FFCC66"/>
                </a:solidFill>
                <a:uFill>
                  <a:solidFill>
                    <a:srgbClr val="FFCC66"/>
                  </a:solidFill>
                </a:uFill>
                <a:latin typeface="Tahoma" panose="020B0604030504040204"/>
                <a:cs typeface="Tahoma" panose="020B0604030504040204"/>
                <a:hlinkClick r:id="rId2"/>
              </a:rPr>
              <a:t>aliments </a:t>
            </a:r>
            <a:r>
              <a:rPr sz="1800" u="heavy" spc="-5" dirty="0">
                <a:solidFill>
                  <a:srgbClr val="FFCC66"/>
                </a:solidFill>
                <a:uFill>
                  <a:solidFill>
                    <a:srgbClr val="FFCC66"/>
                  </a:solidFill>
                </a:uFill>
                <a:latin typeface="Tahoma" panose="020B0604030504040204"/>
                <a:cs typeface="Tahoma" panose="020B0604030504040204"/>
                <a:hlinkClick r:id="rId2"/>
              </a:rPr>
              <a:t>industriels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) destinés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à 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l'</a:t>
            </a:r>
            <a:r>
              <a:rPr sz="1800" u="heavy" spc="-5" dirty="0">
                <a:solidFill>
                  <a:srgbClr val="FFCC66"/>
                </a:solidFill>
                <a:uFill>
                  <a:solidFill>
                    <a:srgbClr val="FFCC66"/>
                  </a:solidFill>
                </a:uFill>
                <a:latin typeface="Tahoma" panose="020B0604030504040204"/>
                <a:cs typeface="Tahoma" panose="020B0604030504040204"/>
                <a:hlinkClick r:id="rId3"/>
              </a:rPr>
              <a:t>alimentation</a:t>
            </a:r>
            <a:r>
              <a:rPr sz="1800" spc="-5" dirty="0">
                <a:solidFill>
                  <a:srgbClr val="FFCC66"/>
                </a:solidFill>
                <a:latin typeface="Tahoma" panose="020B0604030504040204"/>
                <a:cs typeface="Tahoma" panose="020B0604030504040204"/>
                <a:hlinkClick r:id="rId3"/>
              </a:rPr>
              <a:t>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humaine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et/ou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à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l'</a:t>
            </a:r>
            <a:r>
              <a:rPr sz="1800" u="heavy" spc="-5" dirty="0">
                <a:solidFill>
                  <a:srgbClr val="FFCC66"/>
                </a:solidFill>
                <a:uFill>
                  <a:solidFill>
                    <a:srgbClr val="FFCC66"/>
                  </a:solidFill>
                </a:uFill>
                <a:latin typeface="Tahoma" panose="020B0604030504040204"/>
                <a:cs typeface="Tahoma" panose="020B0604030504040204"/>
                <a:hlinkClick r:id="rId4"/>
              </a:rPr>
              <a:t>alimentation </a:t>
            </a:r>
            <a:r>
              <a:rPr sz="1800" u="heavy" dirty="0">
                <a:solidFill>
                  <a:srgbClr val="FFCC66"/>
                </a:solidFill>
                <a:uFill>
                  <a:solidFill>
                    <a:srgbClr val="FFCC66"/>
                  </a:solidFill>
                </a:uFill>
                <a:latin typeface="Tahoma" panose="020B0604030504040204"/>
                <a:cs typeface="Tahoma" panose="020B0604030504040204"/>
                <a:hlinkClick r:id="rId4"/>
              </a:rPr>
              <a:t>animale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.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Il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peut s'agir de 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produits naturels, ou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de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produits </a:t>
            </a:r>
            <a:r>
              <a:rPr sz="1800" u="heavy" spc="-5" dirty="0">
                <a:solidFill>
                  <a:srgbClr val="FFCC66"/>
                </a:solidFill>
                <a:uFill>
                  <a:solidFill>
                    <a:srgbClr val="FFCC66"/>
                  </a:solidFill>
                </a:uFill>
                <a:latin typeface="Tahoma" panose="020B0604030504040204"/>
                <a:cs typeface="Tahoma" panose="020B0604030504040204"/>
                <a:hlinkClick r:id="rId5"/>
              </a:rPr>
              <a:t>synthétisés</a:t>
            </a:r>
            <a:r>
              <a:rPr sz="1800" spc="-5" dirty="0">
                <a:solidFill>
                  <a:srgbClr val="FFCC66"/>
                </a:solidFill>
                <a:latin typeface="Tahoma" panose="020B0604030504040204"/>
                <a:cs typeface="Tahoma" panose="020B0604030504040204"/>
                <a:hlinkClick r:id="rId5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(« identique nature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»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et  </a:t>
            </a:r>
            <a:r>
              <a:rPr sz="1800" u="heavy" spc="-5" dirty="0">
                <a:solidFill>
                  <a:srgbClr val="FFCC66"/>
                </a:solidFill>
                <a:uFill>
                  <a:solidFill>
                    <a:srgbClr val="FFCC66"/>
                  </a:solidFill>
                </a:uFill>
                <a:latin typeface="Tahoma" panose="020B0604030504040204"/>
                <a:cs typeface="Tahoma" panose="020B0604030504040204"/>
                <a:hlinkClick r:id="rId6"/>
              </a:rPr>
              <a:t>artificielle</a:t>
            </a:r>
            <a:endParaRPr sz="1800">
              <a:latin typeface="Tahoma" panose="020B0604030504040204"/>
              <a:cs typeface="Tahoma" panose="020B0604030504040204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750">
              <a:latin typeface="Tahoma" panose="020B0604030504040204"/>
              <a:cs typeface="Tahoma" panose="020B0604030504040204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Les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additifs autorisés se décomposent en plusieurs groupes</a:t>
            </a:r>
            <a:r>
              <a:rPr sz="1800" spc="4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:</a:t>
            </a:r>
            <a:endParaRPr sz="1800">
              <a:latin typeface="Tahoma" panose="020B0604030504040204"/>
              <a:cs typeface="Tahoma" panose="020B0604030504040204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-les </a:t>
            </a:r>
            <a:r>
              <a:rPr sz="1800" u="heavy" dirty="0">
                <a:solidFill>
                  <a:srgbClr val="FFCC66"/>
                </a:solidFill>
                <a:uFill>
                  <a:solidFill>
                    <a:srgbClr val="FFCC66"/>
                  </a:solidFill>
                </a:uFill>
                <a:latin typeface="Tahoma" panose="020B0604030504040204"/>
                <a:cs typeface="Tahoma" panose="020B0604030504040204"/>
                <a:hlinkClick r:id="rId7"/>
              </a:rPr>
              <a:t>agents </a:t>
            </a:r>
            <a:r>
              <a:rPr sz="1800" u="heavy" spc="-10" dirty="0">
                <a:solidFill>
                  <a:srgbClr val="FFCC66"/>
                </a:solidFill>
                <a:uFill>
                  <a:solidFill>
                    <a:srgbClr val="FFCC66"/>
                  </a:solidFill>
                </a:uFill>
                <a:latin typeface="Tahoma" panose="020B0604030504040204"/>
                <a:cs typeface="Tahoma" panose="020B0604030504040204"/>
                <a:hlinkClick r:id="rId7"/>
              </a:rPr>
              <a:t>colorants</a:t>
            </a:r>
            <a:r>
              <a:rPr sz="1800" spc="-10" dirty="0">
                <a:solidFill>
                  <a:srgbClr val="FFCC66"/>
                </a:solidFill>
                <a:latin typeface="Tahoma" panose="020B0604030504040204"/>
                <a:cs typeface="Tahoma" panose="020B0604030504040204"/>
                <a:hlinkClick r:id="rId7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codés </a:t>
            </a:r>
            <a:r>
              <a:rPr sz="1800" spc="-10" dirty="0">
                <a:solidFill>
                  <a:srgbClr val="33CC33"/>
                </a:solidFill>
                <a:latin typeface="Tahoma" panose="020B0604030504040204"/>
                <a:cs typeface="Tahoma" panose="020B0604030504040204"/>
              </a:rPr>
              <a:t>E1xx</a:t>
            </a:r>
            <a:r>
              <a:rPr sz="1800" spc="-1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,</a:t>
            </a:r>
            <a:endParaRPr sz="1800">
              <a:latin typeface="Tahoma" panose="020B0604030504040204"/>
              <a:cs typeface="Tahoma" panose="020B0604030504040204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-les </a:t>
            </a:r>
            <a:r>
              <a:rPr sz="1800" u="heavy" spc="-5" dirty="0">
                <a:solidFill>
                  <a:srgbClr val="FFCC66"/>
                </a:solidFill>
                <a:uFill>
                  <a:solidFill>
                    <a:srgbClr val="FFCC66"/>
                  </a:solidFill>
                </a:uFill>
                <a:latin typeface="Tahoma" panose="020B0604030504040204"/>
                <a:cs typeface="Tahoma" panose="020B0604030504040204"/>
                <a:hlinkClick r:id="rId8"/>
              </a:rPr>
              <a:t>conservateurs alimentaires</a:t>
            </a:r>
            <a:r>
              <a:rPr sz="1800" spc="-5" dirty="0">
                <a:solidFill>
                  <a:srgbClr val="FFCC66"/>
                </a:solidFill>
                <a:latin typeface="Tahoma" panose="020B0604030504040204"/>
                <a:cs typeface="Tahoma" panose="020B0604030504040204"/>
                <a:hlinkClick r:id="rId8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codés</a:t>
            </a:r>
            <a:r>
              <a:rPr sz="1800" spc="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33CC33"/>
                </a:solidFill>
                <a:latin typeface="Tahoma" panose="020B0604030504040204"/>
                <a:cs typeface="Tahoma" panose="020B0604030504040204"/>
              </a:rPr>
              <a:t>E2xx</a:t>
            </a:r>
            <a:r>
              <a:rPr sz="1800" spc="-1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,</a:t>
            </a:r>
            <a:endParaRPr sz="1800">
              <a:latin typeface="Tahoma" panose="020B0604030504040204"/>
              <a:cs typeface="Tahoma" panose="020B0604030504040204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-les </a:t>
            </a:r>
            <a:r>
              <a:rPr sz="1800" u="heavy" spc="-5" dirty="0">
                <a:solidFill>
                  <a:srgbClr val="FFCC66"/>
                </a:solidFill>
                <a:uFill>
                  <a:solidFill>
                    <a:srgbClr val="FFCC66"/>
                  </a:solidFill>
                </a:uFill>
                <a:latin typeface="Tahoma" panose="020B0604030504040204"/>
                <a:cs typeface="Tahoma" panose="020B0604030504040204"/>
                <a:hlinkClick r:id="rId9"/>
              </a:rPr>
              <a:t>antioxydants</a:t>
            </a:r>
            <a:r>
              <a:rPr sz="1800" spc="-5" dirty="0">
                <a:solidFill>
                  <a:srgbClr val="FFCC66"/>
                </a:solidFill>
                <a:latin typeface="Tahoma" panose="020B0604030504040204"/>
                <a:cs typeface="Tahoma" panose="020B0604030504040204"/>
                <a:hlinkClick r:id="rId9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codés </a:t>
            </a:r>
            <a:r>
              <a:rPr sz="1800" spc="-10" dirty="0">
                <a:solidFill>
                  <a:srgbClr val="33CC33"/>
                </a:solidFill>
                <a:latin typeface="Tahoma" panose="020B0604030504040204"/>
                <a:cs typeface="Tahoma" panose="020B0604030504040204"/>
              </a:rPr>
              <a:t>E3xx</a:t>
            </a:r>
            <a:r>
              <a:rPr sz="1800" spc="-1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,</a:t>
            </a:r>
            <a:r>
              <a:rPr sz="1800" spc="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l</a:t>
            </a:r>
            <a:endParaRPr sz="1800">
              <a:latin typeface="Tahoma" panose="020B0604030504040204"/>
              <a:cs typeface="Tahoma" panose="020B0604030504040204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-les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agents de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texture codés </a:t>
            </a:r>
            <a:r>
              <a:rPr sz="1800" spc="-5" dirty="0">
                <a:solidFill>
                  <a:srgbClr val="33CC33"/>
                </a:solidFill>
                <a:latin typeface="Tahoma" panose="020B0604030504040204"/>
                <a:cs typeface="Tahoma" panose="020B0604030504040204"/>
              </a:rPr>
              <a:t>E4xx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(dont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les </a:t>
            </a:r>
            <a:r>
              <a:rPr sz="1800" u="heavy" spc="-5" dirty="0">
                <a:solidFill>
                  <a:srgbClr val="FFCC66"/>
                </a:solidFill>
                <a:uFill>
                  <a:solidFill>
                    <a:srgbClr val="FFCC66"/>
                  </a:solidFill>
                </a:uFill>
                <a:latin typeface="Tahoma" panose="020B0604030504040204"/>
                <a:cs typeface="Tahoma" panose="020B0604030504040204"/>
                <a:hlinkClick r:id="rId10"/>
              </a:rPr>
              <a:t>émulsifiants</a:t>
            </a:r>
            <a:r>
              <a:rPr sz="1800" spc="-5" dirty="0">
                <a:solidFill>
                  <a:srgbClr val="FFCC66"/>
                </a:solidFill>
                <a:latin typeface="Tahoma" panose="020B0604030504040204"/>
                <a:cs typeface="Tahoma" panose="020B0604030504040204"/>
                <a:hlinkClick r:id="rId10"/>
              </a:rPr>
              <a:t>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par</a:t>
            </a:r>
            <a:r>
              <a:rPr sz="1800" spc="1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exemple)</a:t>
            </a:r>
            <a:endParaRPr sz="1800">
              <a:latin typeface="Tahoma" panose="020B0604030504040204"/>
              <a:cs typeface="Tahoma" panose="020B0604030504040204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750">
              <a:latin typeface="Tahoma" panose="020B0604030504040204"/>
              <a:cs typeface="Tahoma" panose="020B0604030504040204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-et E</a:t>
            </a:r>
            <a:r>
              <a:rPr sz="1800" spc="-5" dirty="0">
                <a:solidFill>
                  <a:srgbClr val="33CC33"/>
                </a:solidFill>
                <a:latin typeface="Tahoma" panose="020B0604030504040204"/>
                <a:cs typeface="Tahoma" panose="020B0604030504040204"/>
              </a:rPr>
              <a:t>14xx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(amidons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modifiés)</a:t>
            </a:r>
            <a:endParaRPr sz="1800">
              <a:latin typeface="Tahoma" panose="020B0604030504040204"/>
              <a:cs typeface="Tahoma" panose="020B0604030504040204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750">
              <a:latin typeface="Tahoma" panose="020B0604030504040204"/>
              <a:cs typeface="Tahoma" panose="020B0604030504040204"/>
            </a:endParaRPr>
          </a:p>
          <a:p>
            <a:pPr marL="82550">
              <a:lnSpc>
                <a:spcPct val="100000"/>
              </a:lnSpc>
              <a:tabLst>
                <a:tab pos="504825" algn="l"/>
              </a:tabLst>
            </a:pP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-et	les </a:t>
            </a:r>
            <a:r>
              <a:rPr sz="1800" u="heavy" spc="-10" dirty="0">
                <a:solidFill>
                  <a:srgbClr val="FFCC66"/>
                </a:solidFill>
                <a:uFill>
                  <a:solidFill>
                    <a:srgbClr val="FFCC66"/>
                  </a:solidFill>
                </a:uFill>
                <a:latin typeface="Tahoma" panose="020B0604030504040204"/>
                <a:cs typeface="Tahoma" panose="020B0604030504040204"/>
                <a:hlinkClick r:id="rId11"/>
              </a:rPr>
              <a:t>édulcorants</a:t>
            </a:r>
            <a:r>
              <a:rPr sz="1800" spc="-1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, </a:t>
            </a:r>
            <a:r>
              <a:rPr sz="1800" u="heavy" spc="-5" dirty="0">
                <a:solidFill>
                  <a:srgbClr val="FFCC66"/>
                </a:solidFill>
                <a:uFill>
                  <a:solidFill>
                    <a:srgbClr val="FFCC66"/>
                  </a:solidFill>
                </a:uFill>
                <a:latin typeface="Tahoma" panose="020B0604030504040204"/>
                <a:cs typeface="Tahoma" panose="020B0604030504040204"/>
                <a:hlinkClick r:id="rId12"/>
              </a:rPr>
              <a:t>exhausteur </a:t>
            </a:r>
            <a:r>
              <a:rPr sz="1800" u="heavy" dirty="0">
                <a:solidFill>
                  <a:srgbClr val="FFCC66"/>
                </a:solidFill>
                <a:uFill>
                  <a:solidFill>
                    <a:srgbClr val="FFCC66"/>
                  </a:solidFill>
                </a:uFill>
                <a:latin typeface="Tahoma" panose="020B0604030504040204"/>
                <a:cs typeface="Tahoma" panose="020B0604030504040204"/>
                <a:hlinkClick r:id="rId12"/>
              </a:rPr>
              <a:t>de goût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,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acidifiants etc.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de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code </a:t>
            </a:r>
            <a:r>
              <a:rPr sz="1800" dirty="0">
                <a:solidFill>
                  <a:srgbClr val="33CC33"/>
                </a:solidFill>
                <a:latin typeface="Tahoma" panose="020B0604030504040204"/>
                <a:cs typeface="Tahoma" panose="020B0604030504040204"/>
              </a:rPr>
              <a:t>5xx</a:t>
            </a:r>
            <a:r>
              <a:rPr sz="1800" spc="70" dirty="0">
                <a:solidFill>
                  <a:srgbClr val="33CC33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et</a:t>
            </a:r>
            <a:endParaRPr sz="1800">
              <a:latin typeface="Tahoma" panose="020B0604030504040204"/>
              <a:cs typeface="Tahoma" panose="020B0604030504040204"/>
            </a:endParaRPr>
          </a:p>
          <a:p>
            <a:pPr marL="12700">
              <a:lnSpc>
                <a:spcPct val="100000"/>
              </a:lnSpc>
            </a:pPr>
            <a:r>
              <a:rPr sz="1800" spc="-3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supérieur.</a:t>
            </a:r>
            <a:endParaRPr sz="1800">
              <a:latin typeface="Tahoma" panose="020B0604030504040204"/>
              <a:cs typeface="Tahoma" panose="020B0604030504040204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750">
              <a:latin typeface="Tahoma" panose="020B0604030504040204"/>
              <a:cs typeface="Tahoma" panose="020B0604030504040204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-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enzymes : série</a:t>
            </a:r>
            <a:r>
              <a:rPr sz="1800" spc="-2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33CC33"/>
                </a:solidFill>
                <a:latin typeface="Tahoma" panose="020B0604030504040204"/>
                <a:cs typeface="Tahoma" panose="020B0604030504040204"/>
              </a:rPr>
              <a:t>11xx</a:t>
            </a:r>
            <a:endParaRPr sz="1800">
              <a:latin typeface="Tahoma" panose="020B0604030504040204"/>
              <a:cs typeface="Tahoma" panose="020B060403050404020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50240" y="1007490"/>
            <a:ext cx="48075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0" u="none" spc="-5" dirty="0">
                <a:solidFill>
                  <a:srgbClr val="FFFF00"/>
                </a:solidFill>
                <a:latin typeface="Tahoma" panose="020B0604030504040204"/>
                <a:cs typeface="Tahoma" panose="020B0604030504040204"/>
              </a:rPr>
              <a:t>Auxiliaire</a:t>
            </a:r>
            <a:r>
              <a:rPr sz="3600" b="0" u="none" spc="-60" dirty="0">
                <a:solidFill>
                  <a:srgbClr val="FFFF0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3600" b="0" u="none" spc="-5" dirty="0">
                <a:solidFill>
                  <a:srgbClr val="FFFF00"/>
                </a:solidFill>
                <a:latin typeface="Tahoma" panose="020B0604030504040204"/>
                <a:cs typeface="Tahoma" panose="020B0604030504040204"/>
              </a:rPr>
              <a:t>technologique</a:t>
            </a:r>
            <a:endParaRPr sz="36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57200" y="2438400"/>
            <a:ext cx="8417560" cy="25109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3591560" algn="l"/>
              </a:tabLst>
            </a:pP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Le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terme</a:t>
            </a:r>
            <a:r>
              <a:rPr sz="1800" spc="1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'auxiliaire</a:t>
            </a:r>
            <a:r>
              <a:rPr sz="1800" spc="3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technologique'	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a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été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adopté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pour la </a:t>
            </a:r>
            <a:r>
              <a:rPr sz="1800" spc="-1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première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fois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par le  </a:t>
            </a:r>
            <a:r>
              <a:rPr sz="1800" u="heavy" spc="-5" dirty="0">
                <a:solidFill>
                  <a:srgbClr val="FFCC66"/>
                </a:solidFill>
                <a:uFill>
                  <a:solidFill>
                    <a:srgbClr val="FFCC66"/>
                  </a:solidFill>
                </a:uFill>
                <a:latin typeface="Tahoma" panose="020B0604030504040204"/>
                <a:cs typeface="Tahoma" panose="020B0604030504040204"/>
                <a:hlinkClick r:id="rId1"/>
              </a:rPr>
              <a:t>Codex Alimentarius</a:t>
            </a:r>
            <a:r>
              <a:rPr sz="1800" spc="-5" dirty="0">
                <a:solidFill>
                  <a:srgbClr val="FFCC66"/>
                </a:solidFill>
                <a:latin typeface="Tahoma" panose="020B0604030504040204"/>
                <a:cs typeface="Tahoma" panose="020B0604030504040204"/>
                <a:hlinkClick r:id="rId1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en</a:t>
            </a:r>
            <a:r>
              <a:rPr sz="1800" spc="-1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1979.</a:t>
            </a:r>
            <a:endParaRPr sz="1800" dirty="0">
              <a:latin typeface="Tahoma" panose="020B0604030504040204"/>
              <a:cs typeface="Tahoma" panose="020B0604030504040204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750" dirty="0">
              <a:latin typeface="Tahoma" panose="020B0604030504040204"/>
              <a:cs typeface="Tahoma" panose="020B0604030504040204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Un </a:t>
            </a:r>
            <a:r>
              <a:rPr sz="1800" b="1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auxiliaire technologique </a:t>
            </a:r>
            <a:r>
              <a:rPr sz="1800" spc="-1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(ou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auxiliaire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de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fabrication) est</a:t>
            </a:r>
            <a:r>
              <a:rPr sz="1800" spc="9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une</a:t>
            </a:r>
            <a:endParaRPr sz="1800" dirty="0">
              <a:latin typeface="Tahoma" panose="020B0604030504040204"/>
              <a:cs typeface="Tahoma" panose="020B0604030504040204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substance qui n'est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pas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consommée comme ingrédient alimentaire</a:t>
            </a:r>
            <a:r>
              <a:rPr sz="1800" spc="5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,</a:t>
            </a:r>
            <a:endParaRPr sz="1800" dirty="0">
              <a:latin typeface="Tahoma" panose="020B0604030504040204"/>
              <a:cs typeface="Tahoma" panose="020B0604030504040204"/>
            </a:endParaRPr>
          </a:p>
          <a:p>
            <a:pPr marL="12700" marR="20320" indent="69850">
              <a:lnSpc>
                <a:spcPct val="100000"/>
              </a:lnSpc>
            </a:pP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qui est intentionnellement utilisée en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quantité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nécessaire et suffisante pour  permettre, faciliter ou optimiser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une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étape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de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la fabrication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d'un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aliment et  qui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ne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doit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pas </a:t>
            </a:r>
            <a:r>
              <a:rPr sz="1800" spc="-1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avoir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une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finalité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dans le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produit fini </a:t>
            </a:r>
            <a:r>
              <a:rPr sz="1800" spc="-1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contrairement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aux  </a:t>
            </a:r>
            <a:r>
              <a:rPr sz="1800" u="heavy" spc="-5" dirty="0">
                <a:solidFill>
                  <a:srgbClr val="FFCC66"/>
                </a:solidFill>
                <a:uFill>
                  <a:solidFill>
                    <a:srgbClr val="FFCC66"/>
                  </a:solidFill>
                </a:uFill>
                <a:latin typeface="Tahoma" panose="020B0604030504040204"/>
                <a:cs typeface="Tahoma" panose="020B0604030504040204"/>
                <a:hlinkClick r:id="rId2"/>
              </a:rPr>
              <a:t>additifs alimentaires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. Il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peut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techniquement rester sous formes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des </a:t>
            </a:r>
            <a:r>
              <a:rPr sz="1800" spc="-1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résidus 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inévitables.</a:t>
            </a:r>
            <a:endParaRPr sz="1800" dirty="0">
              <a:latin typeface="Tahoma" panose="020B0604030504040204"/>
              <a:cs typeface="Tahoma" panose="020B060403050404020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79093" y="601421"/>
            <a:ext cx="268160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0" u="none" spc="-10" dirty="0">
                <a:solidFill>
                  <a:srgbClr val="33CC33"/>
                </a:solidFill>
                <a:latin typeface="Tahoma" panose="020B0604030504040204"/>
                <a:cs typeface="Tahoma" panose="020B0604030504040204"/>
              </a:rPr>
              <a:t>Colorants</a:t>
            </a:r>
            <a:r>
              <a:rPr sz="3200" b="0" u="none" spc="-55" dirty="0">
                <a:solidFill>
                  <a:srgbClr val="33CC33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3200" b="0" u="none" spc="-5" dirty="0">
                <a:solidFill>
                  <a:srgbClr val="33CC33"/>
                </a:solidFill>
                <a:latin typeface="Tahoma" panose="020B0604030504040204"/>
                <a:cs typeface="Tahoma" panose="020B0604030504040204"/>
              </a:rPr>
              <a:t>E1xx</a:t>
            </a:r>
            <a:endParaRPr sz="32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79093" y="1365250"/>
            <a:ext cx="7044055" cy="3317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112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-Les </a:t>
            </a:r>
            <a:r>
              <a:rPr sz="1800" u="heavy" spc="-10" dirty="0">
                <a:solidFill>
                  <a:srgbClr val="FFCC66"/>
                </a:solidFill>
                <a:uFill>
                  <a:solidFill>
                    <a:srgbClr val="FFCC66"/>
                  </a:solidFill>
                </a:uFill>
                <a:latin typeface="Tahoma" panose="020B0604030504040204"/>
                <a:cs typeface="Tahoma" panose="020B0604030504040204"/>
                <a:hlinkClick r:id="rId1"/>
              </a:rPr>
              <a:t>colorants </a:t>
            </a:r>
            <a:r>
              <a:rPr sz="1800" u="heavy" spc="-5" dirty="0">
                <a:solidFill>
                  <a:srgbClr val="FFCC66"/>
                </a:solidFill>
                <a:uFill>
                  <a:solidFill>
                    <a:srgbClr val="FFCC66"/>
                  </a:solidFill>
                </a:uFill>
                <a:latin typeface="Tahoma" panose="020B0604030504040204"/>
                <a:cs typeface="Tahoma" panose="020B0604030504040204"/>
                <a:hlinkClick r:id="rId1"/>
              </a:rPr>
              <a:t>alimentaires</a:t>
            </a:r>
            <a:r>
              <a:rPr sz="1800" spc="-5" dirty="0">
                <a:solidFill>
                  <a:srgbClr val="FFCC66"/>
                </a:solidFill>
                <a:latin typeface="Tahoma" panose="020B0604030504040204"/>
                <a:cs typeface="Tahoma" panose="020B0604030504040204"/>
                <a:hlinkClick r:id="rId1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: ils ajoutent artificiellement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de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la couleur 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aux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aliments, pour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les </a:t>
            </a:r>
            <a:r>
              <a:rPr sz="1800" spc="-1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rendre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théoriquement plus</a:t>
            </a:r>
            <a:r>
              <a:rPr sz="1800" spc="4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appétissants.</a:t>
            </a:r>
            <a:endParaRPr sz="1800">
              <a:latin typeface="Tahoma" panose="020B0604030504040204"/>
              <a:cs typeface="Tahoma" panose="020B0604030504040204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750">
              <a:latin typeface="Tahoma" panose="020B0604030504040204"/>
              <a:cs typeface="Tahoma" panose="020B0604030504040204"/>
            </a:endParaRPr>
          </a:p>
          <a:p>
            <a:pPr marL="12700" marR="51435">
              <a:lnSpc>
                <a:spcPct val="100000"/>
              </a:lnSpc>
            </a:pP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-On désigne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par le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terme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de </a:t>
            </a:r>
            <a:r>
              <a:rPr sz="1800" spc="-1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colorant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toute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substance </a:t>
            </a:r>
            <a:r>
              <a:rPr sz="1800" spc="-1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colorée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utilisée  pour changer la couleur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d'un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support (textile, </a:t>
            </a:r>
            <a:r>
              <a:rPr sz="1800" spc="-3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papier,</a:t>
            </a:r>
            <a:r>
              <a:rPr sz="1800" spc="3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aliment...).</a:t>
            </a:r>
            <a:endParaRPr sz="1800">
              <a:latin typeface="Tahoma" panose="020B0604030504040204"/>
              <a:cs typeface="Tahoma" panose="020B0604030504040204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750">
              <a:latin typeface="Tahoma" panose="020B0604030504040204"/>
              <a:cs typeface="Tahoma" panose="020B0604030504040204"/>
            </a:endParaRPr>
          </a:p>
          <a:p>
            <a:pPr marL="12700" marR="5080">
              <a:lnSpc>
                <a:spcPct val="100000"/>
              </a:lnSpc>
            </a:pP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-Un </a:t>
            </a:r>
            <a:r>
              <a:rPr sz="1800" spc="-1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colorant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est appelé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« </a:t>
            </a:r>
            <a:r>
              <a:rPr sz="1800" u="heavy" spc="-10" dirty="0">
                <a:solidFill>
                  <a:srgbClr val="FFCC66"/>
                </a:solidFill>
                <a:uFill>
                  <a:solidFill>
                    <a:srgbClr val="FFCC66"/>
                  </a:solidFill>
                </a:uFill>
                <a:latin typeface="Tahoma" panose="020B0604030504040204"/>
                <a:cs typeface="Tahoma" panose="020B0604030504040204"/>
                <a:hlinkClick r:id="rId2"/>
              </a:rPr>
              <a:t>teinture</a:t>
            </a:r>
            <a:r>
              <a:rPr sz="1800" spc="-10" dirty="0">
                <a:solidFill>
                  <a:srgbClr val="FFCC66"/>
                </a:solidFill>
                <a:latin typeface="Tahoma" panose="020B0604030504040204"/>
                <a:cs typeface="Tahoma" panose="020B0604030504040204"/>
                <a:hlinkClick r:id="rId2"/>
              </a:rPr>
              <a:t>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»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s'il est soluble dans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le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milieu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qu'il  </a:t>
            </a:r>
            <a:r>
              <a:rPr sz="1800" spc="-1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colore</a:t>
            </a:r>
            <a:endParaRPr sz="1800">
              <a:latin typeface="Tahoma" panose="020B0604030504040204"/>
              <a:cs typeface="Tahoma" panose="020B0604030504040204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-ou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« </a:t>
            </a:r>
            <a:r>
              <a:rPr sz="1800" u="heavy" spc="-5" dirty="0">
                <a:solidFill>
                  <a:srgbClr val="FFCC66"/>
                </a:solidFill>
                <a:uFill>
                  <a:solidFill>
                    <a:srgbClr val="FFCC66"/>
                  </a:solidFill>
                </a:uFill>
                <a:latin typeface="Tahoma" panose="020B0604030504040204"/>
                <a:cs typeface="Tahoma" panose="020B0604030504040204"/>
                <a:hlinkClick r:id="rId3"/>
              </a:rPr>
              <a:t>pigment</a:t>
            </a:r>
            <a:r>
              <a:rPr sz="1800" spc="-5" dirty="0">
                <a:solidFill>
                  <a:srgbClr val="FFCC66"/>
                </a:solidFill>
                <a:latin typeface="Tahoma" panose="020B0604030504040204"/>
                <a:cs typeface="Tahoma" panose="020B0604030504040204"/>
                <a:hlinkClick r:id="rId3"/>
              </a:rPr>
              <a:t>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»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s'il est</a:t>
            </a:r>
            <a:r>
              <a:rPr sz="1800" spc="-1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insoluble.</a:t>
            </a:r>
            <a:endParaRPr sz="1800">
              <a:latin typeface="Tahoma" panose="020B0604030504040204"/>
              <a:cs typeface="Tahoma" panose="020B0604030504040204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750">
              <a:latin typeface="Tahoma" panose="020B0604030504040204"/>
              <a:cs typeface="Tahoma" panose="020B0604030504040204"/>
            </a:endParaRPr>
          </a:p>
          <a:p>
            <a:pPr marL="12700" marR="640080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-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Son origine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peut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être</a:t>
            </a:r>
            <a:r>
              <a:rPr sz="1800" spc="-5" dirty="0">
                <a:solidFill>
                  <a:srgbClr val="FFCC6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u="heavy" spc="-5" dirty="0">
                <a:solidFill>
                  <a:srgbClr val="FFCC66"/>
                </a:solidFill>
                <a:uFill>
                  <a:solidFill>
                    <a:srgbClr val="FFCC66"/>
                  </a:solidFill>
                </a:uFill>
                <a:latin typeface="Tahoma" panose="020B0604030504040204"/>
                <a:cs typeface="Tahoma" panose="020B0604030504040204"/>
                <a:hlinkClick r:id="rId4"/>
              </a:rPr>
              <a:t>naturelle</a:t>
            </a:r>
            <a:r>
              <a:rPr sz="1800" spc="-5" dirty="0">
                <a:solidFill>
                  <a:srgbClr val="FFCC66"/>
                </a:solidFill>
                <a:latin typeface="Tahoma" panose="020B0604030504040204"/>
                <a:cs typeface="Tahoma" panose="020B0604030504040204"/>
                <a:hlinkClick r:id="rId4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(organique ou minérale) ou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de </a:t>
            </a:r>
            <a:r>
              <a:rPr sz="1800" u="heavy" dirty="0">
                <a:solidFill>
                  <a:srgbClr val="FFCC66"/>
                </a:solidFill>
                <a:uFill>
                  <a:solidFill>
                    <a:srgbClr val="FFCC66"/>
                  </a:solidFill>
                </a:uFill>
                <a:latin typeface="Tahoma" panose="020B0604030504040204"/>
                <a:cs typeface="Tahoma" panose="020B0604030504040204"/>
                <a:hlinkClick r:id="rId5"/>
              </a:rPr>
              <a:t> </a:t>
            </a:r>
            <a:r>
              <a:rPr sz="1800" u="heavy" spc="-5" dirty="0">
                <a:solidFill>
                  <a:srgbClr val="FFCC66"/>
                </a:solidFill>
                <a:uFill>
                  <a:solidFill>
                    <a:srgbClr val="FFCC66"/>
                  </a:solidFill>
                </a:uFill>
                <a:latin typeface="Tahoma" panose="020B0604030504040204"/>
                <a:cs typeface="Tahoma" panose="020B0604030504040204"/>
                <a:hlinkClick r:id="rId5"/>
              </a:rPr>
              <a:t>synthèse</a:t>
            </a:r>
            <a:endParaRPr sz="1800">
              <a:latin typeface="Tahoma" panose="020B0604030504040204"/>
              <a:cs typeface="Tahoma" panose="020B0604030504040204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85812" y="214375"/>
            <a:ext cx="7357999" cy="6214999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21868" y="531622"/>
            <a:ext cx="7588884" cy="12757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0" u="none" spc="-10" dirty="0">
                <a:solidFill>
                  <a:srgbClr val="33CC33"/>
                </a:solidFill>
                <a:latin typeface="Tahoma" panose="020B0604030504040204"/>
                <a:cs typeface="Tahoma" panose="020B0604030504040204"/>
              </a:rPr>
              <a:t>Conservateurs</a:t>
            </a:r>
            <a:r>
              <a:rPr sz="2800" b="0" u="none" spc="25" dirty="0">
                <a:solidFill>
                  <a:srgbClr val="33CC33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800" b="0" u="none" spc="-10" dirty="0">
                <a:solidFill>
                  <a:srgbClr val="33CC33"/>
                </a:solidFill>
                <a:latin typeface="Tahoma" panose="020B0604030504040204"/>
                <a:cs typeface="Tahoma" panose="020B0604030504040204"/>
              </a:rPr>
              <a:t>E2xx</a:t>
            </a:r>
            <a:endParaRPr sz="2800">
              <a:latin typeface="Tahoma" panose="020B0604030504040204"/>
              <a:cs typeface="Tahoma" panose="020B0604030504040204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b="0" u="none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Les </a:t>
            </a:r>
            <a:r>
              <a:rPr b="0" u="heavy" dirty="0">
                <a:solidFill>
                  <a:srgbClr val="FFCC66"/>
                </a:solidFill>
                <a:uFill>
                  <a:solidFill>
                    <a:srgbClr val="FFCC66"/>
                  </a:solidFill>
                </a:uFill>
                <a:latin typeface="Tahoma" panose="020B0604030504040204"/>
                <a:cs typeface="Tahoma" panose="020B0604030504040204"/>
                <a:hlinkClick r:id="rId1"/>
              </a:rPr>
              <a:t>agents </a:t>
            </a:r>
            <a:r>
              <a:rPr b="0" u="heavy" spc="-5" dirty="0">
                <a:solidFill>
                  <a:srgbClr val="FFCC66"/>
                </a:solidFill>
                <a:uFill>
                  <a:solidFill>
                    <a:srgbClr val="FFCC66"/>
                  </a:solidFill>
                </a:uFill>
                <a:latin typeface="Tahoma" panose="020B0604030504040204"/>
                <a:cs typeface="Tahoma" panose="020B0604030504040204"/>
                <a:hlinkClick r:id="rId1"/>
              </a:rPr>
              <a:t>conservateurs</a:t>
            </a:r>
            <a:r>
              <a:rPr b="0" u="none" spc="-5" dirty="0">
                <a:solidFill>
                  <a:srgbClr val="FFCC66"/>
                </a:solidFill>
                <a:latin typeface="Tahoma" panose="020B0604030504040204"/>
                <a:cs typeface="Tahoma" panose="020B0604030504040204"/>
                <a:hlinkClick r:id="rId1"/>
              </a:rPr>
              <a:t> </a:t>
            </a:r>
            <a:r>
              <a:rPr b="0" u="none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sont </a:t>
            </a:r>
            <a:r>
              <a:rPr b="0" u="none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des </a:t>
            </a:r>
            <a:r>
              <a:rPr b="0" u="none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substances dont l'effet direct retarde ou  empêche d'indésirables modifications microbiologiques </a:t>
            </a:r>
            <a:r>
              <a:rPr b="0" u="none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dans les </a:t>
            </a:r>
            <a:r>
              <a:rPr b="0" u="none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denrées  alimentaires, en particulier </a:t>
            </a:r>
            <a:r>
              <a:rPr b="0" u="none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leur</a:t>
            </a:r>
            <a:r>
              <a:rPr b="0" u="none" spc="2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b="0" u="none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altération</a:t>
            </a:r>
            <a:endParaRPr b="0" u="none" spc="-5" dirty="0">
              <a:solidFill>
                <a:srgbClr val="FFFFFF"/>
              </a:solidFill>
              <a:latin typeface="Tahoma" panose="020B0604030504040204"/>
              <a:cs typeface="Tahoma" panose="020B0604030504040204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71500" y="2071687"/>
            <a:ext cx="8072501" cy="44291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93191" y="245821"/>
            <a:ext cx="7342505" cy="12757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0" u="none" spc="-10" dirty="0">
                <a:solidFill>
                  <a:srgbClr val="33CC33"/>
                </a:solidFill>
                <a:latin typeface="Tahoma" panose="020B0604030504040204"/>
                <a:cs typeface="Tahoma" panose="020B0604030504040204"/>
              </a:rPr>
              <a:t>Antioxydants</a:t>
            </a:r>
            <a:r>
              <a:rPr sz="2800" b="0" u="none" spc="15" dirty="0">
                <a:solidFill>
                  <a:srgbClr val="33CC33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800" b="0" u="none" spc="-10" dirty="0">
                <a:solidFill>
                  <a:srgbClr val="33CC33"/>
                </a:solidFill>
                <a:latin typeface="Tahoma" panose="020B0604030504040204"/>
                <a:cs typeface="Tahoma" panose="020B0604030504040204"/>
              </a:rPr>
              <a:t>E3xx</a:t>
            </a:r>
            <a:endParaRPr sz="2800">
              <a:latin typeface="Tahoma" panose="020B0604030504040204"/>
              <a:cs typeface="Tahoma" panose="020B0604030504040204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b="0" u="none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Les </a:t>
            </a:r>
            <a:r>
              <a:rPr b="0" u="heavy" spc="-5" dirty="0">
                <a:solidFill>
                  <a:srgbClr val="FFCC66"/>
                </a:solidFill>
                <a:uFill>
                  <a:solidFill>
                    <a:srgbClr val="FFCC66"/>
                  </a:solidFill>
                </a:uFill>
                <a:latin typeface="Tahoma" panose="020B0604030504040204"/>
                <a:cs typeface="Tahoma" panose="020B0604030504040204"/>
                <a:hlinkClick r:id="rId1"/>
              </a:rPr>
              <a:t>antioxydants</a:t>
            </a:r>
            <a:r>
              <a:rPr b="0" u="none" spc="-5" dirty="0">
                <a:solidFill>
                  <a:srgbClr val="FFCC66"/>
                </a:solidFill>
                <a:latin typeface="Tahoma" panose="020B0604030504040204"/>
                <a:cs typeface="Tahoma" panose="020B0604030504040204"/>
                <a:hlinkClick r:id="rId1"/>
              </a:rPr>
              <a:t> </a:t>
            </a:r>
            <a:r>
              <a:rPr b="0" u="none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sont </a:t>
            </a:r>
            <a:r>
              <a:rPr b="0" u="none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des </a:t>
            </a:r>
            <a:r>
              <a:rPr b="0" u="none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molécules qui aident </a:t>
            </a:r>
            <a:r>
              <a:rPr b="0" u="none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à </a:t>
            </a:r>
            <a:r>
              <a:rPr b="0" u="none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protéger </a:t>
            </a:r>
            <a:r>
              <a:rPr b="0" u="none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les </a:t>
            </a:r>
            <a:r>
              <a:rPr b="0" u="none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aliments  contre </a:t>
            </a:r>
            <a:r>
              <a:rPr b="0" u="none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les </a:t>
            </a:r>
            <a:r>
              <a:rPr b="0" u="none" spc="-1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réactions </a:t>
            </a:r>
            <a:r>
              <a:rPr b="0" u="none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d'oxydation </a:t>
            </a:r>
            <a:r>
              <a:rPr b="0" u="none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qui </a:t>
            </a:r>
            <a:r>
              <a:rPr b="0" u="none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accélèrent </a:t>
            </a:r>
            <a:r>
              <a:rPr b="0" u="none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le </a:t>
            </a:r>
            <a:r>
              <a:rPr b="0" u="none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vieillissement. Il </a:t>
            </a:r>
            <a:r>
              <a:rPr b="0" u="none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peut  </a:t>
            </a:r>
            <a:r>
              <a:rPr b="0" u="none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s'agir d'altérations </a:t>
            </a:r>
            <a:r>
              <a:rPr b="0" u="none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dues à </a:t>
            </a:r>
            <a:r>
              <a:rPr b="0" u="none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l'oxygène </a:t>
            </a:r>
            <a:r>
              <a:rPr b="0" u="none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de </a:t>
            </a:r>
            <a:r>
              <a:rPr b="0" u="none" spc="-4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l'air, </a:t>
            </a:r>
            <a:r>
              <a:rPr b="0" u="none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à </a:t>
            </a:r>
            <a:r>
              <a:rPr b="0" u="none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la lumière ou </a:t>
            </a:r>
            <a:r>
              <a:rPr b="0" u="none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des</a:t>
            </a:r>
            <a:r>
              <a:rPr b="0" u="none" spc="13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b="0" u="none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enzymes</a:t>
            </a:r>
            <a:endParaRPr b="0" u="none" spc="-5" dirty="0">
              <a:solidFill>
                <a:srgbClr val="FFFFFF"/>
              </a:solidFill>
              <a:latin typeface="Tahoma" panose="020B0604030504040204"/>
              <a:cs typeface="Tahoma" panose="020B0604030504040204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85750" y="2000250"/>
            <a:ext cx="8858250" cy="4572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07593" y="317372"/>
            <a:ext cx="8050530" cy="1245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155190" algn="l"/>
              </a:tabLst>
            </a:pPr>
            <a:r>
              <a:rPr sz="2400" b="0" u="none" dirty="0">
                <a:solidFill>
                  <a:srgbClr val="33CC33"/>
                </a:solidFill>
                <a:latin typeface="Tahoma" panose="020B0604030504040204"/>
                <a:cs typeface="Tahoma" panose="020B0604030504040204"/>
              </a:rPr>
              <a:t>Alginates</a:t>
            </a:r>
            <a:r>
              <a:rPr sz="2400" b="0" u="none" spc="-40" dirty="0">
                <a:solidFill>
                  <a:srgbClr val="33CC33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b="0" u="none" spc="-5" dirty="0">
                <a:solidFill>
                  <a:srgbClr val="33CC33"/>
                </a:solidFill>
                <a:latin typeface="Tahoma" panose="020B0604030504040204"/>
                <a:cs typeface="Tahoma" panose="020B0604030504040204"/>
              </a:rPr>
              <a:t>E4xx	</a:t>
            </a:r>
            <a:r>
              <a:rPr sz="2400" b="0" u="none" dirty="0">
                <a:solidFill>
                  <a:srgbClr val="33CC33"/>
                </a:solidFill>
                <a:latin typeface="Tahoma" panose="020B0604030504040204"/>
                <a:cs typeface="Tahoma" panose="020B0604030504040204"/>
              </a:rPr>
              <a:t>(gélifiants </a:t>
            </a:r>
            <a:r>
              <a:rPr sz="2400" b="0" u="none" spc="-5" dirty="0">
                <a:solidFill>
                  <a:srgbClr val="33CC33"/>
                </a:solidFill>
                <a:latin typeface="Tahoma" panose="020B0604030504040204"/>
                <a:cs typeface="Tahoma" panose="020B0604030504040204"/>
              </a:rPr>
              <a:t>et</a:t>
            </a:r>
            <a:r>
              <a:rPr sz="2400" b="0" u="none" spc="-15" dirty="0">
                <a:solidFill>
                  <a:srgbClr val="33CC33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b="0" u="none" spc="-5" dirty="0">
                <a:solidFill>
                  <a:srgbClr val="33CC33"/>
                </a:solidFill>
                <a:latin typeface="Tahoma" panose="020B0604030504040204"/>
                <a:cs typeface="Tahoma" panose="020B0604030504040204"/>
              </a:rPr>
              <a:t>épaississants)</a:t>
            </a:r>
            <a:endParaRPr sz="2400">
              <a:latin typeface="Tahoma" panose="020B0604030504040204"/>
              <a:cs typeface="Tahoma" panose="020B0604030504040204"/>
            </a:endParaRPr>
          </a:p>
          <a:p>
            <a:pPr marL="12700" marR="5080">
              <a:lnSpc>
                <a:spcPct val="100000"/>
              </a:lnSpc>
            </a:pPr>
            <a:r>
              <a:rPr sz="1400" b="0" u="none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Ces produits </a:t>
            </a:r>
            <a:r>
              <a:rPr sz="1400" b="0" u="none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sont </a:t>
            </a:r>
            <a:r>
              <a:rPr sz="1400" b="0" u="none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utilisés comme </a:t>
            </a:r>
            <a:r>
              <a:rPr sz="1400" b="0" u="none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gélifiants </a:t>
            </a:r>
            <a:r>
              <a:rPr sz="1400" b="0" u="none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et </a:t>
            </a:r>
            <a:r>
              <a:rPr sz="1400" b="0" u="none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épaississants. </a:t>
            </a:r>
            <a:r>
              <a:rPr sz="1400" b="0" u="none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Les </a:t>
            </a:r>
            <a:r>
              <a:rPr sz="1400" u="none" spc="-5" dirty="0">
                <a:solidFill>
                  <a:srgbClr val="FFFFFF"/>
                </a:solidFill>
              </a:rPr>
              <a:t>alginates </a:t>
            </a:r>
            <a:r>
              <a:rPr sz="1400" b="0" u="none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sont </a:t>
            </a:r>
            <a:r>
              <a:rPr sz="1400" b="0" u="none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des </a:t>
            </a:r>
            <a:r>
              <a:rPr sz="1400" b="0" u="sng" spc="-5" dirty="0">
                <a:solidFill>
                  <a:srgbClr val="FFCC66"/>
                </a:solidFill>
                <a:uFill>
                  <a:solidFill>
                    <a:srgbClr val="FFCC66"/>
                  </a:solidFill>
                </a:uFill>
                <a:latin typeface="Tahoma" panose="020B0604030504040204"/>
                <a:cs typeface="Tahoma" panose="020B0604030504040204"/>
                <a:hlinkClick r:id="rId1"/>
              </a:rPr>
              <a:t>polysaccharides </a:t>
            </a:r>
            <a:r>
              <a:rPr sz="1400" b="0" u="none" spc="-5" dirty="0">
                <a:solidFill>
                  <a:srgbClr val="FFCC6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400" b="0" u="none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obtenus à partir d'une </a:t>
            </a:r>
            <a:r>
              <a:rPr sz="1400" b="0" u="none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famille </a:t>
            </a:r>
            <a:r>
              <a:rPr sz="1400" b="0" u="none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d'</a:t>
            </a:r>
            <a:r>
              <a:rPr sz="1400" b="0" u="sng" dirty="0">
                <a:solidFill>
                  <a:srgbClr val="FFCC66"/>
                </a:solidFill>
                <a:uFill>
                  <a:solidFill>
                    <a:srgbClr val="FFCC66"/>
                  </a:solidFill>
                </a:uFill>
                <a:latin typeface="Tahoma" panose="020B0604030504040204"/>
                <a:cs typeface="Tahoma" panose="020B0604030504040204"/>
                <a:hlinkClick r:id="rId2"/>
              </a:rPr>
              <a:t>algues brunes</a:t>
            </a:r>
            <a:r>
              <a:rPr sz="1400" b="0" u="none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. Les </a:t>
            </a:r>
            <a:r>
              <a:rPr sz="1400" b="0" u="none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alginates </a:t>
            </a:r>
            <a:r>
              <a:rPr sz="1400" b="0" u="none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donnent </a:t>
            </a:r>
            <a:r>
              <a:rPr sz="1400" b="0" u="none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une texture onctueuse </a:t>
            </a:r>
            <a:r>
              <a:rPr sz="1400" b="0" u="none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à </a:t>
            </a:r>
            <a:r>
              <a:rPr sz="1400" b="0" u="none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nombre  </a:t>
            </a:r>
            <a:r>
              <a:rPr sz="1400" b="0" u="none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d'aliments tels que les </a:t>
            </a:r>
            <a:r>
              <a:rPr sz="1400" b="0" u="none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crèmes </a:t>
            </a:r>
            <a:r>
              <a:rPr sz="1400" b="0" u="none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glacées. </a:t>
            </a:r>
            <a:r>
              <a:rPr sz="1400" b="0" u="sng" dirty="0">
                <a:solidFill>
                  <a:srgbClr val="33CC33"/>
                </a:solidFill>
                <a:uFill>
                  <a:solidFill>
                    <a:srgbClr val="33CC33"/>
                  </a:solidFill>
                </a:uFill>
                <a:latin typeface="Tahoma" panose="020B0604030504040204"/>
                <a:cs typeface="Tahoma" panose="020B0604030504040204"/>
              </a:rPr>
              <a:t>Une </a:t>
            </a:r>
            <a:r>
              <a:rPr sz="1400" b="0" u="sng" spc="-5" dirty="0">
                <a:solidFill>
                  <a:srgbClr val="33CC33"/>
                </a:solidFill>
                <a:uFill>
                  <a:solidFill>
                    <a:srgbClr val="33CC33"/>
                  </a:solidFill>
                </a:uFill>
                <a:latin typeface="Tahoma" panose="020B0604030504040204"/>
                <a:cs typeface="Tahoma" panose="020B0604030504040204"/>
              </a:rPr>
              <a:t>substance épaississante</a:t>
            </a:r>
            <a:r>
              <a:rPr sz="1400" b="0" u="none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, </a:t>
            </a:r>
            <a:r>
              <a:rPr sz="1400" b="0" u="none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est capable d'augmenter la  </a:t>
            </a:r>
            <a:r>
              <a:rPr sz="1400" b="0" u="sng" spc="-5" dirty="0">
                <a:solidFill>
                  <a:srgbClr val="FFCC66"/>
                </a:solidFill>
                <a:uFill>
                  <a:solidFill>
                    <a:srgbClr val="FFCC66"/>
                  </a:solidFill>
                </a:uFill>
                <a:latin typeface="Tahoma" panose="020B0604030504040204"/>
                <a:cs typeface="Tahoma" panose="020B0604030504040204"/>
                <a:hlinkClick r:id="rId3"/>
              </a:rPr>
              <a:t>viscosité</a:t>
            </a:r>
            <a:r>
              <a:rPr sz="1400" b="0" u="none" spc="-5" dirty="0">
                <a:solidFill>
                  <a:srgbClr val="FFCC66"/>
                </a:solidFill>
                <a:latin typeface="Tahoma" panose="020B0604030504040204"/>
                <a:cs typeface="Tahoma" panose="020B0604030504040204"/>
                <a:hlinkClick r:id="rId3"/>
              </a:rPr>
              <a:t> </a:t>
            </a:r>
            <a:r>
              <a:rPr sz="1400" b="0" u="none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d'une </a:t>
            </a:r>
            <a:r>
              <a:rPr sz="1400" b="0" u="none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autre</a:t>
            </a:r>
            <a:r>
              <a:rPr sz="1400" b="0" u="none" spc="-4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400" b="0" u="none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substance</a:t>
            </a:r>
            <a:endParaRPr sz="14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07593" y="1750313"/>
            <a:ext cx="8027670" cy="666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solidFill>
                  <a:srgbClr val="FFFF00"/>
                </a:solidFill>
                <a:latin typeface="Tahoma" panose="020B0604030504040204"/>
                <a:cs typeface="Tahoma" panose="020B0604030504040204"/>
              </a:rPr>
              <a:t>Les émulsifiants </a:t>
            </a:r>
            <a:r>
              <a:rPr sz="1400" b="1" dirty="0">
                <a:solidFill>
                  <a:srgbClr val="FFFF00"/>
                </a:solidFill>
                <a:latin typeface="Tahoma" panose="020B0604030504040204"/>
                <a:cs typeface="Tahoma" panose="020B0604030504040204"/>
              </a:rPr>
              <a:t>dans l'industrie</a:t>
            </a:r>
            <a:r>
              <a:rPr sz="1400" b="1" spc="25" dirty="0">
                <a:solidFill>
                  <a:srgbClr val="FFFF0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400" b="1" spc="-5" dirty="0">
                <a:solidFill>
                  <a:srgbClr val="FFFF00"/>
                </a:solidFill>
                <a:latin typeface="Tahoma" panose="020B0604030504040204"/>
                <a:cs typeface="Tahoma" panose="020B0604030504040204"/>
              </a:rPr>
              <a:t>agro-alimentaire</a:t>
            </a:r>
            <a:endParaRPr sz="1400">
              <a:latin typeface="Tahoma" panose="020B0604030504040204"/>
              <a:cs typeface="Tahoma" panose="020B0604030504040204"/>
            </a:endParaRPr>
          </a:p>
          <a:p>
            <a:pPr marL="12700" marR="5080">
              <a:lnSpc>
                <a:spcPct val="100000"/>
              </a:lnSpc>
            </a:pPr>
            <a:r>
              <a:rPr sz="14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Dans </a:t>
            </a:r>
            <a:r>
              <a:rPr sz="14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l'industrie </a:t>
            </a:r>
            <a:r>
              <a:rPr sz="14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agro-alimentaire, </a:t>
            </a:r>
            <a:r>
              <a:rPr sz="14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les émulsifiants </a:t>
            </a:r>
            <a:r>
              <a:rPr sz="14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sont </a:t>
            </a:r>
            <a:r>
              <a:rPr sz="14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des produits </a:t>
            </a:r>
            <a:r>
              <a:rPr sz="14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chimiques </a:t>
            </a:r>
            <a:r>
              <a:rPr sz="14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utilisés pour augmenter  </a:t>
            </a:r>
            <a:r>
              <a:rPr sz="14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l'onctuosité </a:t>
            </a:r>
            <a:r>
              <a:rPr sz="14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de </a:t>
            </a:r>
            <a:r>
              <a:rPr sz="14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certains </a:t>
            </a:r>
            <a:r>
              <a:rPr sz="14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produits, </a:t>
            </a:r>
            <a:r>
              <a:rPr sz="14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permettant ainsi </a:t>
            </a:r>
            <a:r>
              <a:rPr sz="14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d'obtenir </a:t>
            </a:r>
            <a:r>
              <a:rPr sz="14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une texture</a:t>
            </a:r>
            <a:r>
              <a:rPr sz="1400" spc="-16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4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particulière.</a:t>
            </a:r>
            <a:endParaRPr sz="14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42937" y="2571686"/>
            <a:ext cx="8001000" cy="408152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93191" y="388746"/>
            <a:ext cx="631507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5476875" algn="l"/>
              </a:tabLst>
            </a:pPr>
            <a:r>
              <a:rPr sz="2400" u="none" spc="-10" dirty="0">
                <a:solidFill>
                  <a:srgbClr val="33CC33"/>
                </a:solidFill>
              </a:rPr>
              <a:t>Carbonates, </a:t>
            </a:r>
            <a:r>
              <a:rPr sz="2400" b="0" u="none" spc="-5" dirty="0">
                <a:solidFill>
                  <a:srgbClr val="33CC33"/>
                </a:solidFill>
                <a:latin typeface="Tahoma" panose="020B0604030504040204"/>
                <a:cs typeface="Tahoma" panose="020B0604030504040204"/>
              </a:rPr>
              <a:t>Chlorures, Sulfates, </a:t>
            </a:r>
            <a:r>
              <a:rPr sz="2400" b="0" u="none" spc="-10" dirty="0">
                <a:solidFill>
                  <a:srgbClr val="33CC33"/>
                </a:solidFill>
                <a:latin typeface="Tahoma" panose="020B0604030504040204"/>
                <a:cs typeface="Tahoma" panose="020B0604030504040204"/>
              </a:rPr>
              <a:t>Hydroxydes,  Ferrocyanures,</a:t>
            </a:r>
            <a:r>
              <a:rPr sz="2400" b="0" u="none" spc="5" dirty="0">
                <a:solidFill>
                  <a:srgbClr val="33CC33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b="0" u="none" spc="-5" dirty="0">
                <a:solidFill>
                  <a:srgbClr val="33CC33"/>
                </a:solidFill>
                <a:latin typeface="Tahoma" panose="020B0604030504040204"/>
                <a:cs typeface="Tahoma" panose="020B0604030504040204"/>
              </a:rPr>
              <a:t>Thiosulfate,</a:t>
            </a:r>
            <a:r>
              <a:rPr sz="2400" b="0" u="none" spc="-25" dirty="0">
                <a:solidFill>
                  <a:srgbClr val="33CC33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b="0" u="none" spc="-5" dirty="0">
                <a:solidFill>
                  <a:srgbClr val="33CC33"/>
                </a:solidFill>
                <a:latin typeface="Tahoma" panose="020B0604030504040204"/>
                <a:cs typeface="Tahoma" panose="020B0604030504040204"/>
              </a:rPr>
              <a:t>Phosphates	</a:t>
            </a:r>
            <a:r>
              <a:rPr sz="2400" b="0" u="none" spc="-5" dirty="0">
                <a:solidFill>
                  <a:srgbClr val="FFFF00"/>
                </a:solidFill>
                <a:latin typeface="Tahoma" panose="020B0604030504040204"/>
                <a:cs typeface="Tahoma" panose="020B0604030504040204"/>
              </a:rPr>
              <a:t>E5xx</a:t>
            </a:r>
            <a:endParaRPr sz="24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28625" y="1714436"/>
            <a:ext cx="8072501" cy="4786376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93191" y="673100"/>
            <a:ext cx="7400290" cy="13379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0" u="none" spc="-5" dirty="0">
                <a:solidFill>
                  <a:srgbClr val="33CC33"/>
                </a:solidFill>
                <a:latin typeface="Tahoma" panose="020B0604030504040204"/>
                <a:cs typeface="Tahoma" panose="020B0604030504040204"/>
              </a:rPr>
              <a:t>Exhausteurs </a:t>
            </a:r>
            <a:r>
              <a:rPr sz="3200" b="0" u="none" dirty="0">
                <a:solidFill>
                  <a:srgbClr val="33CC33"/>
                </a:solidFill>
                <a:latin typeface="Tahoma" panose="020B0604030504040204"/>
                <a:cs typeface="Tahoma" panose="020B0604030504040204"/>
              </a:rPr>
              <a:t>de goût</a:t>
            </a:r>
            <a:r>
              <a:rPr sz="3200" b="0" u="none" spc="-20" dirty="0">
                <a:solidFill>
                  <a:srgbClr val="33CC33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3200" b="0" u="none" spc="-5" dirty="0">
                <a:solidFill>
                  <a:srgbClr val="33CC33"/>
                </a:solidFill>
                <a:latin typeface="Tahoma" panose="020B0604030504040204"/>
                <a:cs typeface="Tahoma" panose="020B0604030504040204"/>
              </a:rPr>
              <a:t>E6xx</a:t>
            </a:r>
            <a:endParaRPr sz="3200">
              <a:latin typeface="Tahoma" panose="020B0604030504040204"/>
              <a:cs typeface="Tahoma" panose="020B0604030504040204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b="0" u="none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Les </a:t>
            </a:r>
            <a:r>
              <a:rPr b="0" u="heavy" spc="-5" dirty="0">
                <a:solidFill>
                  <a:srgbClr val="FFCC66"/>
                </a:solidFill>
                <a:uFill>
                  <a:solidFill>
                    <a:srgbClr val="FFCC66"/>
                  </a:solidFill>
                </a:uFill>
                <a:latin typeface="Tahoma" panose="020B0604030504040204"/>
                <a:cs typeface="Tahoma" panose="020B0604030504040204"/>
                <a:hlinkClick r:id="rId1"/>
              </a:rPr>
              <a:t>exhausteurs </a:t>
            </a:r>
            <a:r>
              <a:rPr b="0" u="heavy" dirty="0">
                <a:solidFill>
                  <a:srgbClr val="FFCC66"/>
                </a:solidFill>
                <a:uFill>
                  <a:solidFill>
                    <a:srgbClr val="FFCC66"/>
                  </a:solidFill>
                </a:uFill>
                <a:latin typeface="Tahoma" panose="020B0604030504040204"/>
                <a:cs typeface="Tahoma" panose="020B0604030504040204"/>
                <a:hlinkClick r:id="rId1"/>
              </a:rPr>
              <a:t>de </a:t>
            </a:r>
            <a:r>
              <a:rPr b="0" u="heavy" spc="-5" dirty="0">
                <a:solidFill>
                  <a:srgbClr val="FFCC66"/>
                </a:solidFill>
                <a:uFill>
                  <a:solidFill>
                    <a:srgbClr val="FFCC66"/>
                  </a:solidFill>
                </a:uFill>
                <a:latin typeface="Tahoma" panose="020B0604030504040204"/>
                <a:cs typeface="Tahoma" panose="020B0604030504040204"/>
                <a:hlinkClick r:id="rId1"/>
              </a:rPr>
              <a:t>goût</a:t>
            </a:r>
            <a:r>
              <a:rPr b="0" u="none" spc="-5" dirty="0">
                <a:solidFill>
                  <a:srgbClr val="FFCC66"/>
                </a:solidFill>
                <a:latin typeface="Tahoma" panose="020B0604030504040204"/>
                <a:cs typeface="Tahoma" panose="020B0604030504040204"/>
                <a:hlinkClick r:id="rId1"/>
              </a:rPr>
              <a:t> </a:t>
            </a:r>
            <a:r>
              <a:rPr b="0" u="none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sont </a:t>
            </a:r>
            <a:r>
              <a:rPr b="0" u="none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des </a:t>
            </a:r>
            <a:r>
              <a:rPr b="0" u="none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substances organiques </a:t>
            </a:r>
            <a:r>
              <a:rPr b="0" u="none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qui, </a:t>
            </a:r>
            <a:r>
              <a:rPr b="0" u="none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sans </a:t>
            </a:r>
            <a:r>
              <a:rPr b="0" u="none" spc="-1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avoir  </a:t>
            </a:r>
            <a:r>
              <a:rPr b="0" u="none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une </a:t>
            </a:r>
            <a:r>
              <a:rPr b="0" u="none" spc="-1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saveur propre </a:t>
            </a:r>
            <a:r>
              <a:rPr b="0" u="none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prononcée, ont </a:t>
            </a:r>
            <a:r>
              <a:rPr b="0" u="none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néanmoins la </a:t>
            </a:r>
            <a:r>
              <a:rPr b="0" u="none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propriété </a:t>
            </a:r>
            <a:r>
              <a:rPr b="0" u="none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de </a:t>
            </a:r>
            <a:r>
              <a:rPr b="0" u="none" spc="-1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renforcer </a:t>
            </a:r>
            <a:r>
              <a:rPr b="0" u="none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le  goût et/ou l'odeur </a:t>
            </a:r>
            <a:r>
              <a:rPr b="0" u="none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d'une </a:t>
            </a:r>
            <a:r>
              <a:rPr b="0" u="none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denrée</a:t>
            </a:r>
            <a:r>
              <a:rPr b="0" u="none" spc="-1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b="0" u="none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alimentaire.</a:t>
            </a:r>
            <a:endParaRPr b="0" u="none" spc="-5" dirty="0">
              <a:solidFill>
                <a:srgbClr val="FFFFFF"/>
              </a:solidFill>
              <a:latin typeface="Tahoma" panose="020B0604030504040204"/>
              <a:cs typeface="Tahoma" panose="020B0604030504040204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71500" y="2285936"/>
            <a:ext cx="7858125" cy="43577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3000" y="1000125"/>
            <a:ext cx="6715125" cy="485775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50619" y="388747"/>
            <a:ext cx="301561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258060" algn="l"/>
              </a:tabLst>
            </a:pPr>
            <a:r>
              <a:rPr sz="2800" b="0" u="none" spc="-5" dirty="0">
                <a:solidFill>
                  <a:srgbClr val="33CC33"/>
                </a:solidFill>
                <a:latin typeface="Tahoma" panose="020B0604030504040204"/>
                <a:cs typeface="Tahoma" panose="020B0604030504040204"/>
              </a:rPr>
              <a:t>Antibiotiques	</a:t>
            </a:r>
            <a:r>
              <a:rPr sz="2800" b="0" u="none" spc="-10" dirty="0">
                <a:solidFill>
                  <a:srgbClr val="33CC33"/>
                </a:solidFill>
                <a:latin typeface="Tahoma" panose="020B0604030504040204"/>
                <a:cs typeface="Tahoma" panose="020B0604030504040204"/>
              </a:rPr>
              <a:t>E7xx</a:t>
            </a:r>
            <a:endParaRPr sz="2800">
              <a:latin typeface="Tahoma" panose="020B0604030504040204"/>
              <a:cs typeface="Tahoma" panose="020B0604030504040204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21868" y="388747"/>
            <a:ext cx="281114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0" u="heavy" spc="-10" dirty="0">
                <a:solidFill>
                  <a:srgbClr val="FFCC66"/>
                </a:solidFill>
                <a:uFill>
                  <a:solidFill>
                    <a:srgbClr val="FFCC66"/>
                  </a:solidFill>
                </a:uFill>
                <a:latin typeface="Tahoma" panose="020B0604030504040204"/>
                <a:cs typeface="Tahoma" panose="020B0604030504040204"/>
                <a:hlinkClick r:id="rId1"/>
              </a:rPr>
              <a:t>Edulcorants</a:t>
            </a:r>
            <a:r>
              <a:rPr sz="2800" b="0" u="heavy" spc="830" dirty="0">
                <a:solidFill>
                  <a:srgbClr val="33CC33"/>
                </a:solidFill>
                <a:uFill>
                  <a:solidFill>
                    <a:srgbClr val="FFCC66"/>
                  </a:solidFill>
                </a:uFill>
                <a:latin typeface="Tahoma" panose="020B0604030504040204"/>
                <a:cs typeface="Tahoma" panose="020B0604030504040204"/>
              </a:rPr>
              <a:t> </a:t>
            </a:r>
            <a:r>
              <a:rPr sz="2800" b="0" u="heavy" spc="-10" dirty="0">
                <a:solidFill>
                  <a:srgbClr val="33CC33"/>
                </a:solidFill>
                <a:uFill>
                  <a:solidFill>
                    <a:srgbClr val="FFCC66"/>
                  </a:solidFill>
                </a:uFill>
                <a:latin typeface="Tahoma" panose="020B0604030504040204"/>
                <a:cs typeface="Tahoma" panose="020B0604030504040204"/>
              </a:rPr>
              <a:t>E9xx</a:t>
            </a:r>
            <a:endParaRPr sz="28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21868" y="1090040"/>
            <a:ext cx="811466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Les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additifs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« </a:t>
            </a:r>
            <a:r>
              <a:rPr sz="1800" u="heavy" spc="-10" dirty="0">
                <a:solidFill>
                  <a:srgbClr val="FFCC66"/>
                </a:solidFill>
                <a:uFill>
                  <a:solidFill>
                    <a:srgbClr val="FFCC66"/>
                  </a:solidFill>
                </a:uFill>
                <a:latin typeface="Tahoma" panose="020B0604030504040204"/>
                <a:cs typeface="Tahoma" panose="020B0604030504040204"/>
                <a:hlinkClick r:id="rId1"/>
              </a:rPr>
              <a:t>édulcorants</a:t>
            </a:r>
            <a:r>
              <a:rPr sz="1800" spc="-10" dirty="0">
                <a:solidFill>
                  <a:srgbClr val="FFCC66"/>
                </a:solidFill>
                <a:latin typeface="Tahoma" panose="020B0604030504040204"/>
                <a:cs typeface="Tahoma" panose="020B0604030504040204"/>
                <a:hlinkClick r:id="rId1"/>
              </a:rPr>
              <a:t>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» </a:t>
            </a:r>
            <a:r>
              <a:rPr sz="1800" spc="-1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correspondent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aux substances utilisées pour donner 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une </a:t>
            </a:r>
            <a:r>
              <a:rPr sz="1800" u="heavy" spc="-10" dirty="0">
                <a:solidFill>
                  <a:srgbClr val="FFCC66"/>
                </a:solidFill>
                <a:uFill>
                  <a:solidFill>
                    <a:srgbClr val="FFCC66"/>
                  </a:solidFill>
                </a:uFill>
                <a:latin typeface="Tahoma" panose="020B0604030504040204"/>
                <a:cs typeface="Tahoma" panose="020B0604030504040204"/>
                <a:hlinkClick r:id="rId2"/>
              </a:rPr>
              <a:t>saveur </a:t>
            </a:r>
            <a:r>
              <a:rPr sz="1800" u="heavy" spc="-5" dirty="0">
                <a:solidFill>
                  <a:srgbClr val="FFCC66"/>
                </a:solidFill>
                <a:uFill>
                  <a:solidFill>
                    <a:srgbClr val="FFCC66"/>
                  </a:solidFill>
                </a:uFill>
                <a:latin typeface="Tahoma" panose="020B0604030504040204"/>
                <a:cs typeface="Tahoma" panose="020B0604030504040204"/>
                <a:hlinkClick r:id="rId2"/>
              </a:rPr>
              <a:t>sucrée</a:t>
            </a:r>
            <a:r>
              <a:rPr sz="1800" spc="-5" dirty="0">
                <a:solidFill>
                  <a:srgbClr val="FFCC66"/>
                </a:solidFill>
                <a:latin typeface="Tahoma" panose="020B0604030504040204"/>
                <a:cs typeface="Tahoma" panose="020B0604030504040204"/>
                <a:hlinkClick r:id="rId2"/>
              </a:rPr>
              <a:t>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aux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denrées</a:t>
            </a:r>
            <a:r>
              <a:rPr sz="1800" spc="-2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alimentaires.</a:t>
            </a:r>
            <a:endParaRPr sz="1800">
              <a:latin typeface="Tahoma" panose="020B0604030504040204"/>
              <a:cs typeface="Tahoma" panose="020B0604030504040204"/>
            </a:endParaRPr>
          </a:p>
          <a:p>
            <a:pPr marL="12700" marR="412750" indent="69850">
              <a:lnSpc>
                <a:spcPct val="100000"/>
              </a:lnSpc>
            </a:pP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-ils sont utilisés comme denrées alimentaires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à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faible </a:t>
            </a:r>
            <a:r>
              <a:rPr sz="1800" spc="-1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valeur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énergétique, et  </a:t>
            </a:r>
            <a:r>
              <a:rPr sz="1800" spc="-1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rentre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dans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la production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de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produits</a:t>
            </a:r>
            <a:r>
              <a:rPr sz="1800" spc="2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diététiques</a:t>
            </a:r>
            <a:endParaRPr sz="18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71500" y="2928937"/>
            <a:ext cx="8143875" cy="37147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1500" y="1285811"/>
            <a:ext cx="8143875" cy="5072126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50416" y="460374"/>
            <a:ext cx="88011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0" u="none" spc="-5" dirty="0">
                <a:solidFill>
                  <a:srgbClr val="33CC33"/>
                </a:solidFill>
                <a:latin typeface="Tahoma" panose="020B0604030504040204"/>
                <a:cs typeface="Tahoma" panose="020B0604030504040204"/>
              </a:rPr>
              <a:t>E</a:t>
            </a:r>
            <a:r>
              <a:rPr sz="2800" b="0" u="none" spc="-75" dirty="0">
                <a:solidFill>
                  <a:srgbClr val="33CC33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800" b="0" u="none" spc="-15" dirty="0">
                <a:solidFill>
                  <a:srgbClr val="33CC33"/>
                </a:solidFill>
                <a:latin typeface="Tahoma" panose="020B0604030504040204"/>
                <a:cs typeface="Tahoma" panose="020B0604030504040204"/>
              </a:rPr>
              <a:t>9xx</a:t>
            </a:r>
            <a:endParaRPr sz="2800">
              <a:latin typeface="Tahoma" panose="020B0604030504040204"/>
              <a:cs typeface="Tahoma" panose="020B0604030504040204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85750" y="642937"/>
            <a:ext cx="8500999" cy="600075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93191" y="31495"/>
            <a:ext cx="49606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0" u="none" spc="-5" dirty="0">
                <a:solidFill>
                  <a:srgbClr val="33CC33"/>
                </a:solidFill>
                <a:latin typeface="Tahoma" panose="020B0604030504040204"/>
                <a:cs typeface="Tahoma" panose="020B0604030504040204"/>
              </a:rPr>
              <a:t>Autres additifs </a:t>
            </a:r>
            <a:r>
              <a:rPr sz="2400" b="0" u="none" dirty="0">
                <a:solidFill>
                  <a:srgbClr val="33CC33"/>
                </a:solidFill>
                <a:latin typeface="Tahoma" panose="020B0604030504040204"/>
                <a:cs typeface="Tahoma" panose="020B0604030504040204"/>
              </a:rPr>
              <a:t>E </a:t>
            </a:r>
            <a:r>
              <a:rPr sz="2400" b="0" u="none" spc="-5" dirty="0">
                <a:solidFill>
                  <a:srgbClr val="33CC33"/>
                </a:solidFill>
                <a:latin typeface="Tahoma" panose="020B0604030504040204"/>
                <a:cs typeface="Tahoma" panose="020B0604030504040204"/>
              </a:rPr>
              <a:t>10xx; E11xx;</a:t>
            </a:r>
            <a:r>
              <a:rPr sz="2400" b="0" u="none" spc="-60" dirty="0">
                <a:solidFill>
                  <a:srgbClr val="33CC33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b="0" u="none" spc="-5" dirty="0">
                <a:solidFill>
                  <a:srgbClr val="33CC33"/>
                </a:solidFill>
                <a:latin typeface="Tahoma" panose="020B0604030504040204"/>
                <a:cs typeface="Tahoma" panose="020B0604030504040204"/>
              </a:rPr>
              <a:t>E12xx</a:t>
            </a:r>
            <a:endParaRPr sz="2400">
              <a:latin typeface="Tahoma" panose="020B0604030504040204"/>
              <a:cs typeface="Tahoma" panose="020B0604030504040204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14312" y="714311"/>
            <a:ext cx="8286750" cy="5215001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32688" y="748283"/>
            <a:ext cx="7783195" cy="445134"/>
            <a:chOff x="932688" y="748283"/>
            <a:chExt cx="7783195" cy="445134"/>
          </a:xfrm>
        </p:grpSpPr>
        <p:sp>
          <p:nvSpPr>
            <p:cNvPr id="3" name="object 3"/>
            <p:cNvSpPr/>
            <p:nvPr/>
          </p:nvSpPr>
          <p:spPr>
            <a:xfrm>
              <a:off x="932688" y="748283"/>
              <a:ext cx="2945891" cy="420624"/>
            </a:xfrm>
            <a:prstGeom prst="rect">
              <a:avLst/>
            </a:prstGeom>
            <a:blipFill>
              <a:blip r:embed="rId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3534155" y="748283"/>
              <a:ext cx="3441192" cy="42062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3680460" y="1089659"/>
              <a:ext cx="3176016" cy="10363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6630923" y="748283"/>
              <a:ext cx="2084831" cy="42062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079093" y="817626"/>
            <a:ext cx="739330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u="none" dirty="0">
                <a:solidFill>
                  <a:srgbClr val="33CC33"/>
                </a:solidFill>
              </a:rPr>
              <a:t>4 </a:t>
            </a:r>
            <a:r>
              <a:rPr sz="2000" u="none" spc="-5" dirty="0">
                <a:solidFill>
                  <a:srgbClr val="33CC33"/>
                </a:solidFill>
              </a:rPr>
              <a:t>groupes d’additifs</a:t>
            </a:r>
            <a:r>
              <a:rPr sz="2000" u="none" spc="-5" dirty="0">
                <a:solidFill>
                  <a:srgbClr val="00AFEF"/>
                </a:solidFill>
              </a:rPr>
              <a:t> </a:t>
            </a:r>
            <a:r>
              <a:rPr sz="2000" u="heavy" spc="-5" dirty="0">
                <a:solidFill>
                  <a:srgbClr val="00AFEF"/>
                </a:solidFill>
                <a:uFill>
                  <a:solidFill>
                    <a:srgbClr val="00AFEF"/>
                  </a:solidFill>
                </a:uFill>
              </a:rPr>
              <a:t>alimentaires dangereux</a:t>
            </a:r>
            <a:r>
              <a:rPr sz="2000" u="none" spc="-5" dirty="0">
                <a:solidFill>
                  <a:srgbClr val="00AFEF"/>
                </a:solidFill>
              </a:rPr>
              <a:t> </a:t>
            </a:r>
            <a:r>
              <a:rPr sz="2000" u="none" spc="-5" dirty="0">
                <a:solidFill>
                  <a:srgbClr val="33CC33"/>
                </a:solidFill>
              </a:rPr>
              <a:t>pour </a:t>
            </a:r>
            <a:r>
              <a:rPr sz="2000" u="none" dirty="0">
                <a:solidFill>
                  <a:srgbClr val="33CC33"/>
                </a:solidFill>
              </a:rPr>
              <a:t>la</a:t>
            </a:r>
            <a:r>
              <a:rPr sz="2000" u="none" spc="-30" dirty="0">
                <a:solidFill>
                  <a:srgbClr val="33CC33"/>
                </a:solidFill>
              </a:rPr>
              <a:t> </a:t>
            </a:r>
            <a:r>
              <a:rPr sz="2000" u="none" dirty="0">
                <a:solidFill>
                  <a:srgbClr val="33CC33"/>
                </a:solidFill>
              </a:rPr>
              <a:t>santé</a:t>
            </a:r>
            <a:endParaRPr sz="2000"/>
          </a:p>
        </p:txBody>
      </p:sp>
      <p:sp>
        <p:nvSpPr>
          <p:cNvPr id="8" name="object 8"/>
          <p:cNvSpPr txBox="1"/>
          <p:nvPr/>
        </p:nvSpPr>
        <p:spPr>
          <a:xfrm>
            <a:off x="1079093" y="1396746"/>
            <a:ext cx="7473950" cy="4690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33CC33"/>
                </a:solidFill>
                <a:latin typeface="Tahoma" panose="020B0604030504040204"/>
                <a:cs typeface="Tahoma" panose="020B0604030504040204"/>
              </a:rPr>
              <a:t>1- </a:t>
            </a:r>
            <a:r>
              <a:rPr sz="1800" b="1" spc="-5" dirty="0">
                <a:solidFill>
                  <a:srgbClr val="33CC33"/>
                </a:solidFill>
                <a:latin typeface="Tahoma" panose="020B0604030504040204"/>
                <a:cs typeface="Tahoma" panose="020B0604030504040204"/>
              </a:rPr>
              <a:t>Les anti-oxydation </a:t>
            </a:r>
            <a:r>
              <a:rPr sz="1800" b="1" dirty="0">
                <a:solidFill>
                  <a:srgbClr val="33CC33"/>
                </a:solidFill>
                <a:latin typeface="Tahoma" panose="020B0604030504040204"/>
                <a:cs typeface="Tahoma" panose="020B0604030504040204"/>
              </a:rPr>
              <a:t>et</a:t>
            </a:r>
            <a:r>
              <a:rPr sz="1800" b="1" spc="-25" dirty="0">
                <a:solidFill>
                  <a:srgbClr val="33CC33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b="1" spc="-5" dirty="0">
                <a:solidFill>
                  <a:srgbClr val="33CC33"/>
                </a:solidFill>
                <a:latin typeface="Tahoma" panose="020B0604030504040204"/>
                <a:cs typeface="Tahoma" panose="020B0604030504040204"/>
              </a:rPr>
              <a:t>conservation</a:t>
            </a:r>
            <a:endParaRPr sz="1800">
              <a:latin typeface="Tahoma" panose="020B0604030504040204"/>
              <a:cs typeface="Tahoma" panose="020B0604030504040204"/>
            </a:endParaRPr>
          </a:p>
          <a:p>
            <a:pPr marL="12700" marR="167005">
              <a:lnSpc>
                <a:spcPct val="100000"/>
              </a:lnSpc>
            </a:pPr>
            <a:r>
              <a:rPr sz="1800" b="1" spc="-5" dirty="0">
                <a:solidFill>
                  <a:srgbClr val="FFFF00"/>
                </a:solidFill>
                <a:latin typeface="Tahoma" panose="020B0604030504040204"/>
                <a:cs typeface="Tahoma" panose="020B0604030504040204"/>
              </a:rPr>
              <a:t>Les </a:t>
            </a:r>
            <a:r>
              <a:rPr sz="1800" b="1" dirty="0">
                <a:solidFill>
                  <a:srgbClr val="FFFF00"/>
                </a:solidFill>
                <a:latin typeface="Tahoma" panose="020B0604030504040204"/>
                <a:cs typeface="Tahoma" panose="020B0604030504040204"/>
              </a:rPr>
              <a:t>benzoates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(de sodium,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de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potassium,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de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calcium, acide benzoïque  et autres) : Ils se </a:t>
            </a:r>
            <a:r>
              <a:rPr sz="1800" spc="-1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retrouvent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dans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certains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aliments </a:t>
            </a:r>
            <a:r>
              <a:rPr sz="1800" spc="-1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transformés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et  certaines boissons. On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les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utilise pour augmenter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le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temps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de  </a:t>
            </a:r>
            <a:r>
              <a:rPr sz="1800" spc="-1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préservation.</a:t>
            </a:r>
            <a:endParaRPr sz="1800">
              <a:latin typeface="Tahoma" panose="020B0604030504040204"/>
              <a:cs typeface="Tahoma" panose="020B0604030504040204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750">
              <a:latin typeface="Tahoma" panose="020B0604030504040204"/>
              <a:cs typeface="Tahoma" panose="020B0604030504040204"/>
            </a:endParaRPr>
          </a:p>
          <a:p>
            <a:pPr marL="12700">
              <a:lnSpc>
                <a:spcPct val="100000"/>
              </a:lnSpc>
            </a:pPr>
            <a:r>
              <a:rPr sz="1800" b="1" spc="-5" dirty="0">
                <a:solidFill>
                  <a:srgbClr val="FFFF00"/>
                </a:solidFill>
                <a:latin typeface="Tahoma" panose="020B0604030504040204"/>
                <a:cs typeface="Tahoma" panose="020B0604030504040204"/>
              </a:rPr>
              <a:t>Risques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: des </a:t>
            </a:r>
            <a:r>
              <a:rPr sz="1800" spc="-1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réactions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allergiques; ils nuiraient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à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la croissance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des</a:t>
            </a:r>
            <a:r>
              <a:rPr sz="1800" spc="9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très</a:t>
            </a:r>
            <a:endParaRPr sz="1800">
              <a:latin typeface="Tahoma" panose="020B0604030504040204"/>
              <a:cs typeface="Tahoma" panose="020B0604030504040204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jeunes</a:t>
            </a:r>
            <a:r>
              <a:rPr sz="1800" spc="-3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enfants</a:t>
            </a:r>
            <a:endParaRPr sz="1800">
              <a:latin typeface="Tahoma" panose="020B0604030504040204"/>
              <a:cs typeface="Tahoma" panose="020B0604030504040204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750">
              <a:latin typeface="Tahoma" panose="020B0604030504040204"/>
              <a:cs typeface="Tahoma" panose="020B0604030504040204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sz="1800" b="1" spc="-5" dirty="0">
                <a:solidFill>
                  <a:srgbClr val="FFFF00"/>
                </a:solidFill>
                <a:latin typeface="Tahoma" panose="020B0604030504040204"/>
                <a:cs typeface="Tahoma" panose="020B0604030504040204"/>
              </a:rPr>
              <a:t>Les BHT </a:t>
            </a:r>
            <a:r>
              <a:rPr sz="1800" b="1" dirty="0">
                <a:solidFill>
                  <a:srgbClr val="FFFF00"/>
                </a:solidFill>
                <a:latin typeface="Tahoma" panose="020B0604030504040204"/>
                <a:cs typeface="Tahoma" panose="020B0604030504040204"/>
              </a:rPr>
              <a:t>et </a:t>
            </a:r>
            <a:r>
              <a:rPr sz="1800" b="1" spc="-5" dirty="0">
                <a:solidFill>
                  <a:srgbClr val="FFFF00"/>
                </a:solidFill>
                <a:latin typeface="Tahoma" panose="020B0604030504040204"/>
                <a:cs typeface="Tahoma" panose="020B0604030504040204"/>
              </a:rPr>
              <a:t>BHA </a:t>
            </a:r>
            <a:r>
              <a:rPr sz="1800" spc="-1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(butylydroxytoluène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et </a:t>
            </a:r>
            <a:r>
              <a:rPr sz="1800" spc="-1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butylhydroxyanisol)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Utilisés pour  empêcher l'oxydation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des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huiles et matières </a:t>
            </a:r>
            <a:r>
              <a:rPr sz="1800" spc="-1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grasses.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Ils se </a:t>
            </a:r>
            <a:r>
              <a:rPr sz="1800" spc="-1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retrouvent 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dans des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produits tels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que les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huiles graisses, croustilles, </a:t>
            </a:r>
            <a:r>
              <a:rPr sz="1800" spc="-1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céréales, 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pâtisseries,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certaines poudres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à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boissons,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base de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bouillons, </a:t>
            </a:r>
            <a:r>
              <a:rPr sz="1800" spc="-1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fruits 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séchés,</a:t>
            </a:r>
            <a:r>
              <a:rPr sz="1800" spc="-3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etc.</a:t>
            </a:r>
            <a:endParaRPr sz="1800">
              <a:latin typeface="Tahoma" panose="020B0604030504040204"/>
              <a:cs typeface="Tahoma" panose="020B0604030504040204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750">
              <a:latin typeface="Tahoma" panose="020B0604030504040204"/>
              <a:cs typeface="Tahoma" panose="020B0604030504040204"/>
            </a:endParaRPr>
          </a:p>
          <a:p>
            <a:pPr marL="12700" marR="1362710">
              <a:lnSpc>
                <a:spcPct val="100000"/>
              </a:lnSpc>
              <a:spcBef>
                <a:spcPts val="5"/>
              </a:spcBef>
            </a:pPr>
            <a:r>
              <a:rPr sz="1800" b="1" spc="-10" dirty="0">
                <a:solidFill>
                  <a:srgbClr val="FFFF00"/>
                </a:solidFill>
                <a:latin typeface="Tahoma" panose="020B0604030504040204"/>
                <a:cs typeface="Tahoma" panose="020B0604030504040204"/>
              </a:rPr>
              <a:t>Risques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: allergies, </a:t>
            </a:r>
            <a:r>
              <a:rPr sz="1800" spc="-1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hyperactivité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chez l'enfant, perturbation  endocrinienne,</a:t>
            </a:r>
            <a:r>
              <a:rPr sz="1800" spc="-2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cancer</a:t>
            </a:r>
            <a:endParaRPr sz="1800">
              <a:latin typeface="Tahoma" panose="020B0604030504040204"/>
              <a:cs typeface="Tahoma" panose="020B0604030504040204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0240" y="602945"/>
            <a:ext cx="7827645" cy="3867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00"/>
                </a:solidFill>
                <a:latin typeface="Tahoma" panose="020B0604030504040204"/>
                <a:cs typeface="Tahoma" panose="020B0604030504040204"/>
              </a:rPr>
              <a:t>2- </a:t>
            </a:r>
            <a:r>
              <a:rPr sz="1800" b="1" spc="-5" dirty="0">
                <a:solidFill>
                  <a:srgbClr val="FFFF00"/>
                </a:solidFill>
                <a:latin typeface="Tahoma" panose="020B0604030504040204"/>
                <a:cs typeface="Tahoma" panose="020B0604030504040204"/>
              </a:rPr>
              <a:t>Les nitrites </a:t>
            </a:r>
            <a:r>
              <a:rPr sz="1800" b="1" dirty="0">
                <a:solidFill>
                  <a:srgbClr val="FFFF00"/>
                </a:solidFill>
                <a:latin typeface="Tahoma" panose="020B0604030504040204"/>
                <a:cs typeface="Tahoma" panose="020B0604030504040204"/>
              </a:rPr>
              <a:t>et </a:t>
            </a:r>
            <a:r>
              <a:rPr sz="1800" b="1" spc="-5" dirty="0">
                <a:solidFill>
                  <a:srgbClr val="FFFF00"/>
                </a:solidFill>
                <a:latin typeface="Tahoma" panose="020B0604030504040204"/>
                <a:cs typeface="Tahoma" panose="020B0604030504040204"/>
              </a:rPr>
              <a:t>nitrate de sodium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: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Ils sont utilisés principalement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dans 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la </a:t>
            </a:r>
            <a:r>
              <a:rPr sz="1800" spc="-1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conservation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des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viandes </a:t>
            </a:r>
            <a:r>
              <a:rPr sz="1800" spc="-1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transformées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(toutes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les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charcuteries) et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dans 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certains</a:t>
            </a:r>
            <a:r>
              <a:rPr sz="1800" spc="-3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fromages.</a:t>
            </a:r>
            <a:endParaRPr sz="1800">
              <a:latin typeface="Tahoma" panose="020B0604030504040204"/>
              <a:cs typeface="Tahoma" panose="020B0604030504040204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750">
              <a:latin typeface="Tahoma" panose="020B0604030504040204"/>
              <a:cs typeface="Tahoma" panose="020B0604030504040204"/>
            </a:endParaRPr>
          </a:p>
          <a:p>
            <a:pPr marL="12700" marR="350520">
              <a:lnSpc>
                <a:spcPct val="100000"/>
              </a:lnSpc>
            </a:pPr>
            <a:r>
              <a:rPr sz="1800" b="1" spc="-10" dirty="0">
                <a:solidFill>
                  <a:srgbClr val="FFFF00"/>
                </a:solidFill>
                <a:latin typeface="Tahoma" panose="020B0604030504040204"/>
                <a:cs typeface="Tahoma" panose="020B0604030504040204"/>
              </a:rPr>
              <a:t>Risques </a:t>
            </a:r>
            <a:r>
              <a:rPr sz="1800" b="1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: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Cancers,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anémies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(Sous </a:t>
            </a:r>
            <a:r>
              <a:rPr sz="1800" spc="-4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lřeffet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de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la cuisson ou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de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certaines  transformations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dans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l'organisme, ils forment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des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nitrosamines, composés  cancérigènes).</a:t>
            </a:r>
            <a:endParaRPr sz="1800">
              <a:latin typeface="Tahoma" panose="020B0604030504040204"/>
              <a:cs typeface="Tahoma" panose="020B0604030504040204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750">
              <a:latin typeface="Tahoma" panose="020B0604030504040204"/>
              <a:cs typeface="Tahoma" panose="020B0604030504040204"/>
            </a:endParaRPr>
          </a:p>
          <a:p>
            <a:pPr marL="12700" marR="546735" algn="just">
              <a:lnSpc>
                <a:spcPct val="100000"/>
              </a:lnSpc>
            </a:pPr>
            <a:r>
              <a:rPr sz="1800" b="1" spc="-5" dirty="0">
                <a:solidFill>
                  <a:srgbClr val="FFFF00"/>
                </a:solidFill>
                <a:latin typeface="Tahoma" panose="020B0604030504040204"/>
                <a:cs typeface="Tahoma" panose="020B0604030504040204"/>
              </a:rPr>
              <a:t>Sulfites </a:t>
            </a:r>
            <a:r>
              <a:rPr sz="1800" spc="-1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(dioxyde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de </a:t>
            </a:r>
            <a:r>
              <a:rPr sz="1800" spc="-1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soufre,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disulfite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de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sodium, disulfite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de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potassium,  anhydre </a:t>
            </a:r>
            <a:r>
              <a:rPr sz="1800" spc="-1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sulfureux).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Ils se </a:t>
            </a:r>
            <a:r>
              <a:rPr sz="1800" spc="-1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retrouvent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dans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certains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médicaments, le </a:t>
            </a:r>
            <a:r>
              <a:rPr sz="1800" spc="-1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vin, 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bières,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mélasse,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jus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de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fruits surgelés,</a:t>
            </a:r>
            <a:r>
              <a:rPr sz="1800" spc="2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etc.)</a:t>
            </a:r>
            <a:endParaRPr sz="1800">
              <a:latin typeface="Tahoma" panose="020B0604030504040204"/>
              <a:cs typeface="Tahoma" panose="020B0604030504040204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750">
              <a:latin typeface="Tahoma" panose="020B0604030504040204"/>
              <a:cs typeface="Tahoma" panose="020B0604030504040204"/>
            </a:endParaRPr>
          </a:p>
          <a:p>
            <a:pPr marL="12700" marR="155575">
              <a:lnSpc>
                <a:spcPct val="100000"/>
              </a:lnSpc>
            </a:pPr>
            <a:r>
              <a:rPr sz="1800" b="1" spc="-10" dirty="0">
                <a:solidFill>
                  <a:srgbClr val="FFFF00"/>
                </a:solidFill>
                <a:latin typeface="Tahoma" panose="020B0604030504040204"/>
                <a:cs typeface="Tahoma" panose="020B0604030504040204"/>
              </a:rPr>
              <a:t>Risques </a:t>
            </a:r>
            <a:r>
              <a:rPr sz="1800" b="1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: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Réactions allergiques,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maux de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tête, nausées, problèmes gastro-  intestinaux</a:t>
            </a:r>
            <a:endParaRPr sz="1800">
              <a:latin typeface="Tahoma" panose="020B0604030504040204"/>
              <a:cs typeface="Tahoma" panose="020B0604030504040204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7200" y="990600"/>
            <a:ext cx="8458200" cy="4985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33CC33"/>
                </a:solidFill>
                <a:latin typeface="Tahoma" panose="020B0604030504040204"/>
                <a:cs typeface="Tahoma" panose="020B0604030504040204"/>
              </a:rPr>
              <a:t>3- </a:t>
            </a:r>
            <a:r>
              <a:rPr sz="1800" b="1" spc="-5" dirty="0">
                <a:solidFill>
                  <a:srgbClr val="33CC33"/>
                </a:solidFill>
                <a:latin typeface="Tahoma" panose="020B0604030504040204"/>
                <a:cs typeface="Tahoma" panose="020B0604030504040204"/>
              </a:rPr>
              <a:t>Les édulcorants artificiels</a:t>
            </a:r>
            <a:r>
              <a:rPr sz="1800" b="1" spc="-30" dirty="0">
                <a:solidFill>
                  <a:srgbClr val="33CC33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b="1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:</a:t>
            </a:r>
            <a:endParaRPr sz="1800" dirty="0">
              <a:latin typeface="Tahoma" panose="020B0604030504040204"/>
              <a:cs typeface="Tahoma" panose="020B0604030504040204"/>
            </a:endParaRPr>
          </a:p>
          <a:p>
            <a:pPr marL="12700" marR="20320">
              <a:lnSpc>
                <a:spcPct val="100000"/>
              </a:lnSpc>
            </a:pPr>
            <a:r>
              <a:rPr sz="1800" b="1" spc="-5" dirty="0">
                <a:solidFill>
                  <a:srgbClr val="33CC33"/>
                </a:solidFill>
                <a:latin typeface="Tahoma" panose="020B0604030504040204"/>
                <a:cs typeface="Tahoma" panose="020B0604030504040204"/>
              </a:rPr>
              <a:t>Acésulfame </a:t>
            </a:r>
            <a:r>
              <a:rPr sz="1800" b="1" dirty="0">
                <a:solidFill>
                  <a:srgbClr val="33CC33"/>
                </a:solidFill>
                <a:latin typeface="Tahoma" panose="020B0604030504040204"/>
                <a:cs typeface="Tahoma" panose="020B0604030504040204"/>
              </a:rPr>
              <a:t>K </a:t>
            </a:r>
            <a:r>
              <a:rPr sz="1800" spc="-1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(ou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de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potassium) : Un </a:t>
            </a:r>
            <a:r>
              <a:rPr sz="1800" spc="-1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édulcorant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artificiel. On 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le </a:t>
            </a:r>
            <a:r>
              <a:rPr sz="1800" spc="-1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retrouve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dans les desserts, les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boissons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gazeuses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diététiques,  certains cafés et thés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instantanés, la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gomme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à mâcher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et autres  produits présentés comme faibles en</a:t>
            </a:r>
            <a:r>
              <a:rPr sz="1800" spc="1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calories</a:t>
            </a:r>
            <a:endParaRPr sz="1800" dirty="0">
              <a:latin typeface="Tahoma" panose="020B0604030504040204"/>
              <a:cs typeface="Tahoma" panose="020B0604030504040204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750" dirty="0">
              <a:latin typeface="Tahoma" panose="020B0604030504040204"/>
              <a:cs typeface="Tahoma" panose="020B0604030504040204"/>
            </a:endParaRPr>
          </a:p>
          <a:p>
            <a:pPr marL="12700" marR="169545" algn="just">
              <a:lnSpc>
                <a:spcPct val="100000"/>
              </a:lnSpc>
              <a:spcBef>
                <a:spcPts val="5"/>
              </a:spcBef>
            </a:pPr>
            <a:r>
              <a:rPr sz="1800" b="1" spc="-5" dirty="0">
                <a:solidFill>
                  <a:srgbClr val="33CC33"/>
                </a:solidFill>
                <a:latin typeface="Tahoma" panose="020B0604030504040204"/>
                <a:cs typeface="Tahoma" panose="020B0604030504040204"/>
              </a:rPr>
              <a:t>L'aspartame </a:t>
            </a:r>
            <a:r>
              <a:rPr sz="1800" b="1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: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Autre </a:t>
            </a:r>
            <a:r>
              <a:rPr sz="1800" spc="-1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édulcorant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artificiel très populaire. On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le  </a:t>
            </a:r>
            <a:r>
              <a:rPr sz="1800" spc="-1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retrouve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également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dans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toute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une gamme de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produits basses  </a:t>
            </a:r>
            <a:r>
              <a:rPr sz="1800" spc="-1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calories.</a:t>
            </a:r>
            <a:endParaRPr sz="1800" dirty="0">
              <a:latin typeface="Tahoma" panose="020B0604030504040204"/>
              <a:cs typeface="Tahoma" panose="020B0604030504040204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750" dirty="0">
              <a:latin typeface="Tahoma" panose="020B0604030504040204"/>
              <a:cs typeface="Tahoma" panose="020B0604030504040204"/>
            </a:endParaRPr>
          </a:p>
          <a:p>
            <a:pPr marL="12700" marR="1346835">
              <a:lnSpc>
                <a:spcPct val="100000"/>
              </a:lnSpc>
              <a:spcBef>
                <a:spcPts val="5"/>
              </a:spcBef>
            </a:pPr>
            <a:r>
              <a:rPr sz="1800" b="1" spc="-10" dirty="0">
                <a:solidFill>
                  <a:srgbClr val="33CC33"/>
                </a:solidFill>
                <a:latin typeface="Tahoma" panose="020B0604030504040204"/>
                <a:cs typeface="Tahoma" panose="020B0604030504040204"/>
              </a:rPr>
              <a:t>Risques </a:t>
            </a:r>
            <a:r>
              <a:rPr sz="1800" b="1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: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Cancer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(Il se décompose en substances  cancérigènes,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le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formaldéhyde et l'acide</a:t>
            </a:r>
            <a:r>
              <a:rPr sz="1800" spc="-1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formique).</a:t>
            </a:r>
            <a:endParaRPr sz="1800" dirty="0">
              <a:latin typeface="Tahoma" panose="020B0604030504040204"/>
              <a:cs typeface="Tahoma" panose="020B0604030504040204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750" dirty="0">
              <a:latin typeface="Tahoma" panose="020B0604030504040204"/>
              <a:cs typeface="Tahoma" panose="020B0604030504040204"/>
            </a:endParaRPr>
          </a:p>
          <a:p>
            <a:pPr marL="12700" algn="just">
              <a:lnSpc>
                <a:spcPct val="100000"/>
              </a:lnSpc>
            </a:pPr>
            <a:r>
              <a:rPr sz="1800" b="1" spc="-5" dirty="0">
                <a:solidFill>
                  <a:srgbClr val="33CC33"/>
                </a:solidFill>
                <a:latin typeface="Tahoma" panose="020B0604030504040204"/>
                <a:cs typeface="Tahoma" panose="020B0604030504040204"/>
              </a:rPr>
              <a:t>Modificateur de goût</a:t>
            </a:r>
            <a:endParaRPr sz="1800" dirty="0">
              <a:latin typeface="Tahoma" panose="020B0604030504040204"/>
              <a:cs typeface="Tahoma" panose="020B0604030504040204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750" dirty="0">
              <a:latin typeface="Tahoma" panose="020B0604030504040204"/>
              <a:cs typeface="Tahoma" panose="020B0604030504040204"/>
            </a:endParaRPr>
          </a:p>
          <a:p>
            <a:pPr marL="12700" marR="5080">
              <a:lnSpc>
                <a:spcPct val="100000"/>
              </a:lnSpc>
            </a:pPr>
            <a:r>
              <a:rPr sz="1800" b="1" spc="-5" dirty="0">
                <a:solidFill>
                  <a:srgbClr val="33CC33"/>
                </a:solidFill>
                <a:latin typeface="Tahoma" panose="020B0604030504040204"/>
                <a:cs typeface="Tahoma" panose="020B0604030504040204"/>
              </a:rPr>
              <a:t>Glutamate monosodique </a:t>
            </a:r>
            <a:r>
              <a:rPr sz="1800" spc="-5" dirty="0">
                <a:solidFill>
                  <a:srgbClr val="33CC33"/>
                </a:solidFill>
                <a:latin typeface="Tahoma" panose="020B0604030504040204"/>
                <a:cs typeface="Tahoma" panose="020B0604030504040204"/>
              </a:rPr>
              <a:t>: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Il rehausse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le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goût et est un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des  </a:t>
            </a:r>
            <a:r>
              <a:rPr sz="1800" spc="-1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favoris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des plats </a:t>
            </a:r>
            <a:r>
              <a:rPr sz="1800" spc="-1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chinois.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On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le </a:t>
            </a:r>
            <a:r>
              <a:rPr sz="1800" spc="-1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retrouve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dans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une </a:t>
            </a:r>
            <a:r>
              <a:rPr sz="1800" spc="-1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grande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variété  d'aliments : potages, viandes, fruits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de </a:t>
            </a:r>
            <a:r>
              <a:rPr sz="1800" spc="-6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mer,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volailles,  </a:t>
            </a:r>
            <a:r>
              <a:rPr sz="1800" spc="-1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vinaigrettes,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légumes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préparés,</a:t>
            </a:r>
            <a:r>
              <a:rPr sz="1800" spc="2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etc.</a:t>
            </a:r>
            <a:endParaRPr sz="1800" dirty="0">
              <a:latin typeface="Tahoma" panose="020B0604030504040204"/>
              <a:cs typeface="Tahoma" panose="020B0604030504040204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750" dirty="0">
              <a:latin typeface="Tahoma" panose="020B0604030504040204"/>
              <a:cs typeface="Tahoma" panose="020B0604030504040204"/>
            </a:endParaRPr>
          </a:p>
          <a:p>
            <a:pPr marL="12700" algn="just">
              <a:lnSpc>
                <a:spcPct val="100000"/>
              </a:lnSpc>
            </a:pPr>
            <a:r>
              <a:rPr sz="1800" b="1" spc="-10" dirty="0">
                <a:solidFill>
                  <a:srgbClr val="33CC33"/>
                </a:solidFill>
                <a:latin typeface="Tahoma" panose="020B0604030504040204"/>
                <a:cs typeface="Tahoma" panose="020B0604030504040204"/>
              </a:rPr>
              <a:t>Risques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: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asthme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et allergies, migraines,</a:t>
            </a:r>
            <a:r>
              <a:rPr sz="1800" spc="10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nausées</a:t>
            </a:r>
            <a:endParaRPr sz="1800" dirty="0">
              <a:latin typeface="Tahoma" panose="020B0604030504040204"/>
              <a:cs typeface="Tahoma" panose="020B0604030504040204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7200" y="1066800"/>
            <a:ext cx="8365136" cy="3317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33CC33"/>
                </a:solidFill>
                <a:latin typeface="Tahoma" panose="020B0604030504040204"/>
                <a:cs typeface="Tahoma" panose="020B0604030504040204"/>
              </a:rPr>
              <a:t>4-</a:t>
            </a:r>
            <a:r>
              <a:rPr sz="1800" b="1" spc="-25" dirty="0">
                <a:solidFill>
                  <a:srgbClr val="33CC33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b="1" spc="-5" dirty="0">
                <a:solidFill>
                  <a:srgbClr val="33CC33"/>
                </a:solidFill>
                <a:latin typeface="Tahoma" panose="020B0604030504040204"/>
                <a:cs typeface="Tahoma" panose="020B0604030504040204"/>
              </a:rPr>
              <a:t>Colorants</a:t>
            </a:r>
            <a:endParaRPr sz="1800" dirty="0">
              <a:latin typeface="Tahoma" panose="020B0604030504040204"/>
              <a:cs typeface="Tahoma" panose="020B0604030504040204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750" dirty="0">
              <a:latin typeface="Tahoma" panose="020B0604030504040204"/>
              <a:cs typeface="Tahoma" panose="020B0604030504040204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La liste est très longue.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Les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plus dangereux</a:t>
            </a:r>
            <a:r>
              <a:rPr sz="1800" spc="3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sont:</a:t>
            </a:r>
            <a:endParaRPr sz="1800" dirty="0">
              <a:latin typeface="Tahoma" panose="020B0604030504040204"/>
              <a:cs typeface="Tahoma" panose="020B0604030504040204"/>
            </a:endParaRPr>
          </a:p>
          <a:p>
            <a:pPr>
              <a:lnSpc>
                <a:spcPct val="100000"/>
              </a:lnSpc>
            </a:pPr>
            <a:endParaRPr sz="2100" dirty="0">
              <a:latin typeface="Tahoma" panose="020B0604030504040204"/>
              <a:cs typeface="Tahoma" panose="020B0604030504040204"/>
            </a:endParaRPr>
          </a:p>
          <a:p>
            <a:pPr marL="12700">
              <a:lnSpc>
                <a:spcPct val="100000"/>
              </a:lnSpc>
              <a:spcBef>
                <a:spcPts val="1790"/>
              </a:spcBef>
            </a:pP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-de couleur rouge : </a:t>
            </a:r>
            <a:r>
              <a:rPr sz="1800" b="1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l'amarante, érythrosine, cochenille</a:t>
            </a:r>
            <a:r>
              <a:rPr sz="1800" b="1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A</a:t>
            </a:r>
            <a:r>
              <a:rPr sz="1800" spc="-1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;</a:t>
            </a:r>
            <a:endParaRPr sz="1800" dirty="0">
              <a:latin typeface="Tahoma" panose="020B0604030504040204"/>
              <a:cs typeface="Tahoma" panose="020B0604030504040204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750" dirty="0">
              <a:latin typeface="Tahoma" panose="020B0604030504040204"/>
              <a:cs typeface="Tahoma" panose="020B0604030504040204"/>
            </a:endParaRPr>
          </a:p>
          <a:p>
            <a:pPr marL="12700" marR="5080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- de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couleur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jaune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: </a:t>
            </a:r>
            <a:r>
              <a:rPr sz="1800" b="1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la tartrazine, </a:t>
            </a:r>
            <a:r>
              <a:rPr sz="1800" b="1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chrysoïne </a:t>
            </a:r>
            <a:r>
              <a:rPr sz="1800" b="1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S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(sont interdit aux  Etats-Unis et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en </a:t>
            </a:r>
            <a:r>
              <a:rPr sz="1800" spc="-1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France,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mais pas au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Canada).</a:t>
            </a:r>
            <a:endParaRPr sz="1800" dirty="0">
              <a:latin typeface="Tahoma" panose="020B0604030504040204"/>
              <a:cs typeface="Tahoma" panose="020B0604030504040204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750" dirty="0">
              <a:latin typeface="Tahoma" panose="020B0604030504040204"/>
              <a:cs typeface="Tahoma" panose="020B0604030504040204"/>
            </a:endParaRPr>
          </a:p>
          <a:p>
            <a:pPr marL="12700" marR="595630">
              <a:lnSpc>
                <a:spcPct val="100000"/>
              </a:lnSpc>
            </a:pPr>
            <a:r>
              <a:rPr sz="1800" b="1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Risques </a:t>
            </a:r>
            <a:r>
              <a:rPr sz="1800" b="1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: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principalement des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réactions allergiques, cancers,  urticaire, migraines, très dangereux pour </a:t>
            </a:r>
            <a:r>
              <a:rPr sz="18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les</a:t>
            </a:r>
            <a:r>
              <a:rPr sz="1800" spc="4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enfants</a:t>
            </a:r>
            <a:endParaRPr sz="1800" dirty="0">
              <a:latin typeface="Tahoma" panose="020B0604030504040204"/>
              <a:cs typeface="Tahoma" panose="020B0604030504040204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3999" cy="6857999"/>
            </a:xfrm>
            <a:prstGeom prst="rect">
              <a:avLst/>
            </a:prstGeom>
            <a:blipFill>
              <a:blip r:embed="rId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497971" y="1928628"/>
              <a:ext cx="7544303" cy="220885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643251" y="4143375"/>
              <a:ext cx="2714625" cy="271462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4046220" y="6569962"/>
              <a:ext cx="228600" cy="28803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8244840" y="6425184"/>
              <a:ext cx="467868" cy="262128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8330945" y="6464300"/>
            <a:ext cx="2768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102</a:t>
            </a:r>
            <a:endParaRPr sz="1200">
              <a:latin typeface="Tahoma" panose="020B0604030504040204"/>
              <a:cs typeface="Tahoma" panose="020B0604030504040204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CC66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6012</Words>
  <Application>WPS Presentation</Application>
  <PresentationFormat>Affichage à l'écran (4:3)</PresentationFormat>
  <Paragraphs>111</Paragraphs>
  <Slides>20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8" baseType="lpstr">
      <vt:lpstr>Arial</vt:lpstr>
      <vt:lpstr>SimSun</vt:lpstr>
      <vt:lpstr>Wingdings</vt:lpstr>
      <vt:lpstr>Tahoma</vt:lpstr>
      <vt:lpstr>Calibri</vt:lpstr>
      <vt:lpstr>Microsoft YaHei</vt:lpstr>
      <vt:lpstr>Arial Unicode MS</vt:lpstr>
      <vt:lpstr>Office Theme</vt:lpstr>
      <vt:lpstr> ADDITIFS ALIMENTAIRES  Danger</vt:lpstr>
      <vt:lpstr>ADDITIFS ALIMENTAIRES</vt:lpstr>
      <vt:lpstr>Auxiliaire technologique</vt:lpstr>
      <vt:lpstr>Colorants E1xx</vt:lpstr>
      <vt:lpstr>PowerPoint 演示文稿</vt:lpstr>
      <vt:lpstr>Les agents conservateurs sont des substances dont l'effet direct retarde ou  empêche d'indésirables modifications microbiologiques dans les denrées  alimentaires, en particulier leur altération</vt:lpstr>
      <vt:lpstr>Les antioxydants sont des molécules qui aident à protéger les aliments  contre les réactions d'oxydation qui accélèrent le vieillissement. Il peut  s'agir d'altérations dues à l'oxygène de l'air, à la lumière ou des enzymes</vt:lpstr>
      <vt:lpstr>Ces produits sont utilisés comme gélifiants et épaississants. Les alginates sont des polysaccharides  obtenus à partir d'une famille d'algues brunes. Les alginates donnent une texture onctueuse à nombre  d'aliments tels que les crèmes glacées. Une substance épaississante, est capable d'augmenter la  viscosité d'une autre substance</vt:lpstr>
      <vt:lpstr>Carbonates, Chlorures, Sulfates, Hydroxydes,  Ferrocyanures, Thiosulfate, Phosphates	E5xx</vt:lpstr>
      <vt:lpstr>Les exhausteurs de goût sont des substances organiques qui, sans avoir  une saveur propre prononcée, ont néanmoins la propriété de renforcer le  goût et/ou l'odeur d'une denrée alimentaire.</vt:lpstr>
      <vt:lpstr>Antibiotiques	E7xx</vt:lpstr>
      <vt:lpstr>Edulcorants E9xx</vt:lpstr>
      <vt:lpstr>E 9xx</vt:lpstr>
      <vt:lpstr>Autres additifs E 10xx; E11xx; E12xx</vt:lpstr>
      <vt:lpstr>PowerPoint 演示文稿</vt:lpstr>
      <vt:lpstr>4 groupes d’additifs alimentaires dangereux pour la santé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sst</dc:creator>
  <cp:lastModifiedBy>mery all</cp:lastModifiedBy>
  <cp:revision>12</cp:revision>
  <dcterms:created xsi:type="dcterms:W3CDTF">2020-02-18T10:25:00Z</dcterms:created>
  <dcterms:modified xsi:type="dcterms:W3CDTF">2025-05-05T11:17:39Z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2016-01-04T01:00:00Z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2020-02-18T01:00:00Z</vt:filetime>
  </property>
  <property fmtid="{D5CDD505-2E9C-101B-9397-08002B2CF9AE}" pid="5" name="ICV">
    <vt:lpwstr>B42A572A274C4D2AA8914E4FEFDDAE13_12</vt:lpwstr>
  </property>
  <property fmtid="{D5CDD505-2E9C-101B-9397-08002B2CF9AE}" pid="6" name="KSOProductBuildVer">
    <vt:lpwstr>1036-12.2.0.20795</vt:lpwstr>
  </property>
</Properties>
</file>