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59" r:id="rId2"/>
    <p:sldId id="340" r:id="rId3"/>
    <p:sldId id="341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FF99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FF99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 u="heavy">
                <a:solidFill>
                  <a:srgbClr val="FF99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71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25575"/>
            <a:ext cx="7123176" cy="1055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7242175" cy="19034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2590" y="220471"/>
            <a:ext cx="389953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heavy">
                <a:solidFill>
                  <a:srgbClr val="FF99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41525" y="1335150"/>
            <a:ext cx="4405630" cy="3609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8800" y="2125980"/>
            <a:ext cx="6629400" cy="1531620"/>
          </a:xfrm>
        </p:spPr>
        <p:txBody>
          <a:bodyPr/>
          <a:lstStyle/>
          <a:p>
            <a:pPr marL="12065" lvl="2">
              <a:lnSpc>
                <a:spcPct val="100000"/>
              </a:lnSpc>
              <a:spcBef>
                <a:spcPts val="100"/>
              </a:spcBef>
              <a:tabLst>
                <a:tab pos="668020" algn="l"/>
              </a:tabLst>
            </a:pPr>
            <a:r>
              <a:rPr lang="fr-FR" sz="4800" spc="-5" dirty="0" smtClean="0">
                <a:solidFill>
                  <a:srgbClr val="FF9900"/>
                </a:solidFill>
                <a:latin typeface="Tahoma"/>
                <a:cs typeface="Tahoma"/>
              </a:rPr>
              <a:t>Les A</a:t>
            </a:r>
            <a:r>
              <a:rPr lang="fr-FR" sz="4800" spc="-5" dirty="0" smtClean="0">
                <a:solidFill>
                  <a:srgbClr val="FF9900"/>
                </a:solidFill>
                <a:latin typeface="Tahoma"/>
                <a:cs typeface="Tahoma"/>
              </a:rPr>
              <a:t>rômes</a:t>
            </a:r>
            <a:endParaRPr lang="fr-FR" sz="48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85250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52523" y="1923033"/>
            <a:ext cx="71755" cy="15240"/>
          </a:xfrm>
          <a:custGeom>
            <a:avLst/>
            <a:gdLst/>
            <a:ahLst/>
            <a:cxnLst/>
            <a:rect l="l" t="t" r="r" b="b"/>
            <a:pathLst>
              <a:path w="71755" h="15239">
                <a:moveTo>
                  <a:pt x="71627" y="0"/>
                </a:moveTo>
                <a:lnTo>
                  <a:pt x="0" y="0"/>
                </a:lnTo>
                <a:lnTo>
                  <a:pt x="0" y="15239"/>
                </a:lnTo>
                <a:lnTo>
                  <a:pt x="71627" y="15239"/>
                </a:lnTo>
                <a:lnTo>
                  <a:pt x="71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4065" y="291795"/>
            <a:ext cx="8441335" cy="5557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7385" lvl="2" indent="-65532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668020" algn="l"/>
              </a:tabLst>
            </a:pPr>
            <a:r>
              <a:rPr sz="1800" spc="-5" dirty="0" err="1">
                <a:solidFill>
                  <a:srgbClr val="FF9900"/>
                </a:solidFill>
                <a:latin typeface="Tahoma"/>
                <a:cs typeface="Tahoma"/>
              </a:rPr>
              <a:t>Règles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25" dirty="0" smtClean="0">
                <a:solidFill>
                  <a:srgbClr val="FF9900"/>
                </a:solidFill>
                <a:latin typeface="Tahoma"/>
                <a:cs typeface="Tahoma"/>
              </a:rPr>
              <a:t>d</a:t>
            </a:r>
            <a:r>
              <a:rPr lang="fr-FR" sz="1800" spc="-25" dirty="0" smtClean="0">
                <a:solidFill>
                  <a:srgbClr val="FF9900"/>
                </a:solidFill>
                <a:latin typeface="Tahoma"/>
                <a:cs typeface="Tahoma"/>
              </a:rPr>
              <a:t>'</a:t>
            </a:r>
            <a:r>
              <a:rPr sz="1800" spc="-25" dirty="0" err="1" smtClean="0">
                <a:solidFill>
                  <a:srgbClr val="FF9900"/>
                </a:solidFill>
                <a:latin typeface="Tahoma"/>
                <a:cs typeface="Tahoma"/>
              </a:rPr>
              <a:t>étiquetage</a:t>
            </a:r>
            <a:r>
              <a:rPr sz="1800" spc="-25" dirty="0" smtClean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des</a:t>
            </a:r>
            <a:r>
              <a:rPr sz="1800" spc="3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arômes</a:t>
            </a:r>
            <a:endParaRPr sz="1800" dirty="0">
              <a:latin typeface="Tahoma"/>
              <a:cs typeface="Tahoma"/>
            </a:endParaRPr>
          </a:p>
          <a:p>
            <a:pPr marL="862330" lvl="3" indent="-850265">
              <a:lnSpc>
                <a:spcPct val="100000"/>
              </a:lnSpc>
              <a:buAutoNum type="arabicPeriod"/>
              <a:tabLst>
                <a:tab pos="862965" algn="l"/>
              </a:tabLst>
            </a:pP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Mentions</a:t>
            </a:r>
            <a:r>
              <a:rPr sz="1800" spc="-10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obligatoires</a:t>
            </a:r>
            <a:endParaRPr sz="1800" dirty="0">
              <a:latin typeface="Tahoma"/>
              <a:cs typeface="Tahoma"/>
            </a:endParaRPr>
          </a:p>
          <a:p>
            <a:pPr marL="8255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mentions obligatoires sont les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suivantes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/>
              <a:cs typeface="Tahoma"/>
            </a:endParaRPr>
          </a:p>
          <a:p>
            <a:pPr marL="82550">
              <a:lnSpc>
                <a:spcPct val="100000"/>
              </a:lnSpc>
            </a:pP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*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Nom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/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Adresse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du responsable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mise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sur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marché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;</a:t>
            </a:r>
            <a:endParaRPr sz="1800" dirty="0">
              <a:latin typeface="Tahoma"/>
              <a:cs typeface="Tahoma"/>
            </a:endParaRPr>
          </a:p>
          <a:p>
            <a:pPr marL="12700" marR="27305" indent="141605">
              <a:lnSpc>
                <a:spcPct val="100000"/>
              </a:lnSpc>
              <a:tabLst>
                <a:tab pos="2485390" algn="l"/>
              </a:tabLst>
            </a:pP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*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Dénomination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: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terme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générique «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arôme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»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ou tout autre terme plus  spécifique (dans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respect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usages :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p.ex. Huile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essentielle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orange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, 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extrait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citron,…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 err="1" smtClean="0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lang="fr-FR" sz="1800" spc="-1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 err="1" smtClean="0">
                <a:solidFill>
                  <a:srgbClr val="FFFFFF"/>
                </a:solidFill>
                <a:latin typeface="Tahoma"/>
                <a:cs typeface="Tahoma"/>
              </a:rPr>
              <a:t>une</a:t>
            </a:r>
            <a:r>
              <a:rPr sz="180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description du produit (arôme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fraise)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 smtClean="0">
                <a:solidFill>
                  <a:srgbClr val="FFFFFF"/>
                </a:solidFill>
                <a:latin typeface="Tahoma"/>
                <a:cs typeface="Tahoma"/>
              </a:rPr>
              <a:t>;</a:t>
            </a:r>
            <a:endParaRPr lang="fr-FR" sz="1800" spc="-5" dirty="0" smtClean="0">
              <a:solidFill>
                <a:srgbClr val="FFFFFF"/>
              </a:solidFill>
              <a:latin typeface="Tahoma"/>
              <a:cs typeface="Tahoma"/>
            </a:endParaRPr>
          </a:p>
          <a:p>
            <a:pPr marL="12700" marR="377190" indent="141605">
              <a:lnSpc>
                <a:spcPct val="100000"/>
              </a:lnSpc>
              <a:tabLst>
                <a:tab pos="2424430" algn="l"/>
              </a:tabLst>
            </a:pPr>
            <a:r>
              <a:rPr sz="1800" spc="-5" dirty="0" smtClean="0">
                <a:solidFill>
                  <a:srgbClr val="FF9900"/>
                </a:solidFill>
                <a:latin typeface="Tahoma"/>
                <a:cs typeface="Tahoma"/>
              </a:rPr>
              <a:t>*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Destination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: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«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pour denrées alimentaires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»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ou mention plus  spécifique,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 err="1" smtClean="0">
                <a:solidFill>
                  <a:srgbClr val="FFFFFF"/>
                </a:solidFill>
                <a:latin typeface="Tahoma"/>
                <a:cs typeface="Tahoma"/>
              </a:rPr>
              <a:t>fonction</a:t>
            </a:r>
            <a:r>
              <a:rPr lang="fr-FR" sz="1800" spc="-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 smtClean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2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25" dirty="0" smtClean="0">
                <a:solidFill>
                  <a:srgbClr val="FFFFFF"/>
                </a:solidFill>
                <a:latin typeface="Tahoma"/>
                <a:cs typeface="Tahoma"/>
              </a:rPr>
              <a:t>application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éventuellement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assortie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un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dosage conseillé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;</a:t>
            </a:r>
            <a:endParaRPr sz="1800" dirty="0">
              <a:latin typeface="Tahoma"/>
              <a:cs typeface="Tahoma"/>
            </a:endParaRPr>
          </a:p>
          <a:p>
            <a:pPr marL="12700" marR="139065" indent="14160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*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Quantité nette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: celle-ci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peut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être exprimée en poids ou volume selon  la nature solide ou liquide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5" dirty="0" err="1" smtClean="0">
                <a:solidFill>
                  <a:srgbClr val="FFFFFF"/>
                </a:solidFill>
                <a:latin typeface="Tahoma"/>
                <a:cs typeface="Tahoma"/>
              </a:rPr>
              <a:t>arôme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(en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pratique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plus souvent en  poids);</a:t>
            </a:r>
            <a:endParaRPr sz="1800" dirty="0">
              <a:latin typeface="Tahoma"/>
              <a:cs typeface="Tahoma"/>
            </a:endParaRPr>
          </a:p>
          <a:p>
            <a:pPr marL="12700" marR="5080" indent="141605">
              <a:lnSpc>
                <a:spcPct val="100000"/>
              </a:lnSpc>
            </a:pP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*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Liste des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ingrédients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: celle-ci est exprimée en deux parties,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ordre 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décroissant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25" dirty="0" smtClean="0">
                <a:solidFill>
                  <a:srgbClr val="FFFFFF"/>
                </a:solidFill>
                <a:latin typeface="Tahoma"/>
                <a:cs typeface="Tahoma"/>
              </a:rPr>
              <a:t>importance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pondérale,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avec 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55" dirty="0" err="1" smtClean="0">
                <a:solidFill>
                  <a:srgbClr val="FFFFFF"/>
                </a:solidFill>
                <a:latin typeface="Tahoma"/>
                <a:cs typeface="Tahoma"/>
              </a:rPr>
              <a:t>une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part les agents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aromatisants et, </a:t>
            </a:r>
            <a:r>
              <a:rPr sz="1800" spc="-4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4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0" dirty="0" err="1" smtClean="0">
                <a:solidFill>
                  <a:srgbClr val="FFFFFF"/>
                </a:solidFill>
                <a:latin typeface="Tahoma"/>
                <a:cs typeface="Tahoma"/>
              </a:rPr>
              <a:t>autre</a:t>
            </a:r>
            <a:r>
              <a:rPr sz="1800" spc="-4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part,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autres ingrédients comprenant pour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additifs</a:t>
            </a:r>
            <a:endParaRPr sz="1800" dirty="0">
              <a:latin typeface="Tahoma"/>
              <a:cs typeface="Tahoma"/>
            </a:endParaRPr>
          </a:p>
          <a:p>
            <a:pPr marL="12700" marR="488315">
              <a:lnSpc>
                <a:spcPct val="100000"/>
              </a:lnSpc>
            </a:pP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*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Composés limités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dans les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denrées alimentaires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(principes actifs et  additifs) : indication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quantité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présente </a:t>
            </a:r>
            <a:r>
              <a:rPr sz="1800" dirty="0" err="1">
                <a:solidFill>
                  <a:srgbClr val="FFFFFF"/>
                </a:solidFill>
                <a:latin typeface="Tahoma"/>
                <a:cs typeface="Tahoma"/>
              </a:rPr>
              <a:t>dans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4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0" dirty="0" err="1" smtClean="0">
                <a:solidFill>
                  <a:srgbClr val="FFFFFF"/>
                </a:solidFill>
                <a:latin typeface="Tahoma"/>
                <a:cs typeface="Tahoma"/>
              </a:rPr>
              <a:t>arôme</a:t>
            </a:r>
            <a:r>
              <a:rPr sz="1800" spc="-4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un 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dosage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maximum ;</a:t>
            </a:r>
            <a:endParaRPr sz="1800" dirty="0">
              <a:latin typeface="Tahoma"/>
              <a:cs typeface="Tahoma"/>
            </a:endParaRPr>
          </a:p>
          <a:p>
            <a:pPr marL="279400" indent="-196850">
              <a:lnSpc>
                <a:spcPct val="100000"/>
              </a:lnSpc>
              <a:spcBef>
                <a:spcPts val="5"/>
              </a:spcBef>
              <a:buChar char="*"/>
              <a:tabLst>
                <a:tab pos="279400" algn="l"/>
              </a:tabLst>
            </a:pP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Numéro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lot</a:t>
            </a:r>
            <a:r>
              <a:rPr sz="1800" u="heavy" spc="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;</a:t>
            </a:r>
            <a:endParaRPr sz="1800" dirty="0">
              <a:latin typeface="Tahoma"/>
              <a:cs typeface="Tahoma"/>
            </a:endParaRPr>
          </a:p>
          <a:p>
            <a:pPr marL="12700" marR="153670" indent="69850">
              <a:lnSpc>
                <a:spcPct val="100000"/>
              </a:lnSpc>
              <a:buChar char="*"/>
              <a:tabLst>
                <a:tab pos="350520" algn="l"/>
                <a:tab pos="351155" algn="l"/>
                <a:tab pos="2332355" algn="l"/>
                <a:tab pos="4585970" algn="l"/>
                <a:tab pos="6058535" algn="l"/>
              </a:tabLst>
            </a:pP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DLUO</a:t>
            </a:r>
            <a:r>
              <a:rPr sz="1800" u="heavy" spc="1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:</a:t>
            </a:r>
            <a:r>
              <a:rPr sz="1800" u="heavy" spc="1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facultative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	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(exceptionnellement	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DLC,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certains	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arômes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microbiologiquement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fragiles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sont assimilés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denrées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périssables).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5975" y="0"/>
            <a:ext cx="75103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1012952"/>
            <a:ext cx="20193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E 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X  </a:t>
            </a: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E 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M  </a:t>
            </a: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P 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L  </a:t>
            </a: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E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1" y="362887"/>
            <a:ext cx="8229600" cy="5001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Extraction des</a:t>
            </a:r>
            <a:r>
              <a:rPr sz="1800" b="1" u="heavy" spc="-1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arômes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4.1.</a:t>
            </a:r>
            <a:r>
              <a:rPr sz="1800" b="1" u="heavy" spc="-3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Introduction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/>
              <a:cs typeface="Tahoma"/>
            </a:endParaRPr>
          </a:p>
          <a:p>
            <a:pPr marL="621665" marR="5080">
              <a:lnSpc>
                <a:spcPct val="100000"/>
              </a:lnSpc>
            </a:pP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action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séparer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une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substance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composé dont elle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fait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partie, met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en œuvres diverses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opératoires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fondamentales basées sur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 phénomènes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physiques. Elle cherche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isoler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mélange végétal 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complexe,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composants ou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groupes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composants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possédant des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propriétés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organoleptiques.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/>
              <a:cs typeface="Tahoma"/>
            </a:endParaRPr>
          </a:p>
          <a:p>
            <a:pPr marL="62166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principales propriétés physiques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mises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en œuvre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dans les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opérations</a:t>
            </a:r>
            <a:endParaRPr sz="1800" dirty="0">
              <a:latin typeface="Tahoma"/>
              <a:cs typeface="Tahoma"/>
            </a:endParaRPr>
          </a:p>
          <a:p>
            <a:pPr marL="621665">
              <a:lnSpc>
                <a:spcPct val="100000"/>
              </a:lnSpc>
            </a:pP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fondamentales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matières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premières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naturelles sont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 dirty="0">
              <a:latin typeface="Tahoma"/>
              <a:cs typeface="Tahoma"/>
            </a:endParaRPr>
          </a:p>
          <a:p>
            <a:pPr marL="621665">
              <a:lnSpc>
                <a:spcPct val="100000"/>
              </a:lnSpc>
              <a:tabLst>
                <a:tab pos="3341370" algn="l"/>
              </a:tabLst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la</a:t>
            </a:r>
            <a:r>
              <a:rPr sz="1800" spc="1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volatilité</a:t>
            </a:r>
            <a:r>
              <a:rPr sz="1800" spc="3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(évaporation,	distillation,…..),</a:t>
            </a:r>
            <a:endParaRPr sz="1800" dirty="0">
              <a:latin typeface="Tahoma"/>
              <a:cs typeface="Tahoma"/>
            </a:endParaRPr>
          </a:p>
          <a:p>
            <a:pPr marL="62166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la solubilité</a:t>
            </a:r>
            <a:r>
              <a:rPr sz="1800" spc="1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(extraction),</a:t>
            </a:r>
            <a:endParaRPr sz="1800" dirty="0">
              <a:latin typeface="Tahoma"/>
              <a:cs typeface="Tahoma"/>
            </a:endParaRPr>
          </a:p>
          <a:p>
            <a:pPr marL="62166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les dimensions </a:t>
            </a: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et les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formes </a:t>
            </a:r>
            <a:r>
              <a:rPr sz="1800" dirty="0">
                <a:solidFill>
                  <a:srgbClr val="FF9900"/>
                </a:solidFill>
                <a:latin typeface="Tahoma"/>
                <a:cs typeface="Tahoma"/>
              </a:rPr>
              <a:t>des</a:t>
            </a:r>
            <a:r>
              <a:rPr sz="1800" spc="-10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particules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endParaRPr sz="1800" dirty="0">
              <a:latin typeface="Tahoma"/>
              <a:cs typeface="Tahoma"/>
            </a:endParaRPr>
          </a:p>
          <a:p>
            <a:pPr marL="621665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25" dirty="0" smtClean="0">
                <a:solidFill>
                  <a:srgbClr val="FF9900"/>
                </a:solidFill>
                <a:latin typeface="Tahoma"/>
                <a:cs typeface="Tahoma"/>
              </a:rPr>
              <a:t>l</a:t>
            </a:r>
            <a:r>
              <a:rPr lang="fr-FR" sz="1800" spc="-25" dirty="0" smtClean="0">
                <a:solidFill>
                  <a:srgbClr val="FF9900"/>
                </a:solidFill>
                <a:latin typeface="Tahoma"/>
                <a:cs typeface="Tahoma"/>
              </a:rPr>
              <a:t>'</a:t>
            </a:r>
            <a:r>
              <a:rPr sz="1800" spc="-25" dirty="0" smtClean="0">
                <a:solidFill>
                  <a:srgbClr val="FF9900"/>
                </a:solidFill>
                <a:latin typeface="Tahoma"/>
                <a:cs typeface="Tahoma"/>
              </a:rPr>
              <a:t>adsorption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 dirty="0">
              <a:latin typeface="Tahoma"/>
              <a:cs typeface="Tahoma"/>
            </a:endParaRPr>
          </a:p>
          <a:p>
            <a:pPr marL="621665" marR="107759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u="heavy" spc="-5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Tahoma"/>
                <a:cs typeface="Tahoma"/>
              </a:rPr>
              <a:t>figure </a:t>
            </a:r>
            <a:r>
              <a:rPr sz="1800" u="heavy" spc="-10" dirty="0">
                <a:solidFill>
                  <a:srgbClr val="FF3300"/>
                </a:solidFill>
                <a:uFill>
                  <a:solidFill>
                    <a:srgbClr val="FF3300"/>
                  </a:solidFill>
                </a:uFill>
                <a:latin typeface="Tahoma"/>
                <a:cs typeface="Tahoma"/>
              </a:rPr>
              <a:t>suivante</a:t>
            </a:r>
            <a:r>
              <a:rPr sz="1800" spc="-10" dirty="0">
                <a:solidFill>
                  <a:srgbClr val="FF3300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donne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principales opérations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industrielles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800" spc="-3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8937" y="1190625"/>
            <a:ext cx="733425" cy="228600"/>
            <a:chOff x="388937" y="1190625"/>
            <a:chExt cx="733425" cy="228600"/>
          </a:xfrm>
        </p:grpSpPr>
        <p:sp>
          <p:nvSpPr>
            <p:cNvPr id="4" name="object 4"/>
            <p:cNvSpPr/>
            <p:nvPr/>
          </p:nvSpPr>
          <p:spPr>
            <a:xfrm>
              <a:off x="395287" y="1196975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5287" y="1196975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88937" y="2774950"/>
            <a:ext cx="733425" cy="228600"/>
            <a:chOff x="388937" y="2774950"/>
            <a:chExt cx="733425" cy="228600"/>
          </a:xfrm>
        </p:grpSpPr>
        <p:sp>
          <p:nvSpPr>
            <p:cNvPr id="7" name="object 7"/>
            <p:cNvSpPr/>
            <p:nvPr/>
          </p:nvSpPr>
          <p:spPr>
            <a:xfrm>
              <a:off x="395287" y="2781300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5287" y="2781300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17500" y="4862448"/>
            <a:ext cx="733425" cy="228600"/>
            <a:chOff x="317500" y="4862448"/>
            <a:chExt cx="733425" cy="228600"/>
          </a:xfrm>
        </p:grpSpPr>
        <p:sp>
          <p:nvSpPr>
            <p:cNvPr id="10" name="object 10"/>
            <p:cNvSpPr/>
            <p:nvPr/>
          </p:nvSpPr>
          <p:spPr>
            <a:xfrm>
              <a:off x="323850" y="4868798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3850" y="4868798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0"/>
            <a:ext cx="86106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76200"/>
            <a:ext cx="8240395" cy="6610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1809" lvl="1" indent="-499745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512445" algn="l"/>
              </a:tabLst>
            </a:pP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Entraînement </a:t>
            </a:r>
            <a:r>
              <a:rPr sz="18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à la vapeur :</a:t>
            </a:r>
            <a:r>
              <a:rPr sz="1800" b="1" u="heavy" spc="-2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distillation</a:t>
            </a:r>
            <a:endParaRPr sz="1800" dirty="0">
              <a:latin typeface="Tahoma"/>
              <a:cs typeface="Tahoma"/>
            </a:endParaRPr>
          </a:p>
          <a:p>
            <a:pPr marL="729615" lvl="2" indent="-717550">
              <a:lnSpc>
                <a:spcPct val="100000"/>
              </a:lnSpc>
              <a:buAutoNum type="arabicPeriod"/>
              <a:tabLst>
                <a:tab pos="730250" algn="l"/>
                <a:tab pos="3256915" algn="l"/>
              </a:tabLst>
            </a:pP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Extraction</a:t>
            </a:r>
            <a:r>
              <a:rPr sz="18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des</a:t>
            </a:r>
            <a:r>
              <a:rPr sz="1800" b="1" u="heavy" spc="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huiles	essentielles </a:t>
            </a:r>
            <a:r>
              <a:rPr sz="18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: 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mecanismes</a:t>
            </a:r>
            <a:r>
              <a:rPr sz="1800" b="1" u="heavy" spc="3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physico-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FF9900"/>
                </a:solidFill>
                <a:latin typeface="Tahoma"/>
                <a:cs typeface="Tahoma"/>
              </a:rPr>
              <a:t>c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himiques mis en</a:t>
            </a:r>
            <a:r>
              <a:rPr sz="1800" b="1" u="heavy" spc="-2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jeu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/>
              <a:cs typeface="Tahoma"/>
            </a:endParaRPr>
          </a:p>
          <a:p>
            <a:pPr marL="12700" marR="95885" indent="213360">
              <a:lnSpc>
                <a:spcPct val="100000"/>
              </a:lnSpc>
              <a:spcBef>
                <a:spcPts val="5"/>
              </a:spcBef>
            </a:pPr>
            <a:r>
              <a:rPr lang="fr-FR" sz="1800" dirty="0" smtClean="0">
                <a:solidFill>
                  <a:srgbClr val="FFFFFF"/>
                </a:solidFill>
                <a:latin typeface="Tahoma"/>
                <a:cs typeface="Tahoma"/>
              </a:rPr>
              <a:t>       </a:t>
            </a:r>
            <a:r>
              <a:rPr sz="1800" dirty="0" smtClean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HE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sont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produits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aromatiques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origine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végétale. 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10" dirty="0">
                <a:solidFill>
                  <a:srgbClr val="FF9900"/>
                </a:solidFill>
                <a:latin typeface="Tahoma"/>
                <a:cs typeface="Tahoma"/>
              </a:rPr>
              <a:t>retrouve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dans  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glandes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huiles, dans 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veines, dans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sacs 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huile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ou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dans 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cellules  glandulaires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plantes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aromatiques.</a:t>
            </a:r>
            <a:endParaRPr sz="1800" dirty="0">
              <a:latin typeface="Tahoma"/>
              <a:cs typeface="Tahoma"/>
            </a:endParaRPr>
          </a:p>
          <a:p>
            <a:pPr marL="12700" marR="131445" indent="914400">
              <a:lnSpc>
                <a:spcPct val="100000"/>
              </a:lnSpc>
              <a:tabLst>
                <a:tab pos="1731645" algn="l"/>
                <a:tab pos="2604770" algn="l"/>
              </a:tabLst>
            </a:pPr>
            <a:endParaRPr lang="fr-FR" sz="1750" dirty="0">
              <a:latin typeface="Tahoma"/>
              <a:cs typeface="Tahoma"/>
            </a:endParaRPr>
          </a:p>
          <a:p>
            <a:pPr marL="12700" marR="131445" indent="914400">
              <a:lnSpc>
                <a:spcPct val="100000"/>
              </a:lnSpc>
              <a:tabLst>
                <a:tab pos="1731645" algn="l"/>
                <a:tab pos="2604770" algn="l"/>
              </a:tabLst>
            </a:pPr>
            <a:r>
              <a:rPr sz="1800" dirty="0" err="1" smtClean="0">
                <a:solidFill>
                  <a:srgbClr val="FFFFFF"/>
                </a:solidFill>
                <a:latin typeface="Tahoma"/>
                <a:cs typeface="Tahoma"/>
              </a:rPr>
              <a:t>Quand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plante est laissée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intacte, 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huiles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ne peuvent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être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entraînées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vapeur	qui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après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passage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 </a:t>
            </a:r>
            <a:r>
              <a:rPr sz="1800" u="heavy" spc="-25" dirty="0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</a:t>
            </a:r>
            <a:r>
              <a:rPr lang="fr-FR" sz="1800" u="heavy" spc="-25" dirty="0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'</a:t>
            </a:r>
            <a:r>
              <a:rPr sz="1800" u="heavy" spc="-25" dirty="0" err="1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intérieur</a:t>
            </a:r>
            <a:r>
              <a:rPr sz="1800" u="heavy" spc="-25" dirty="0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des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tissus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à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la surface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du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matériel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végétal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800" spc="-60" dirty="0" smtClean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lang="fr-FR" sz="1800" spc="-6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60" dirty="0" err="1" smtClean="0">
                <a:solidFill>
                  <a:srgbClr val="FFFFFF"/>
                </a:solidFill>
                <a:latin typeface="Tahoma"/>
                <a:cs typeface="Tahoma"/>
              </a:rPr>
              <a:t>est</a:t>
            </a:r>
            <a:r>
              <a:rPr sz="1800" spc="-6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diffusion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. La diffusion est un processus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relativement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long.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composés volatils constitutifs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HE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sont retenus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fraction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lipidique, ce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qui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ralentit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leur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entraînement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la </a:t>
            </a:r>
            <a:r>
              <a:rPr sz="1800" spc="-10" dirty="0" err="1">
                <a:solidFill>
                  <a:srgbClr val="FFFFFF"/>
                </a:solidFill>
                <a:latin typeface="Tahoma"/>
                <a:cs typeface="Tahoma"/>
              </a:rPr>
              <a:t>vapeur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eau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lang="fr-FR" sz="18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55" dirty="0" err="1" smtClean="0">
                <a:solidFill>
                  <a:srgbClr val="FFFFFF"/>
                </a:solidFill>
                <a:latin typeface="Tahoma"/>
                <a:cs typeface="Tahoma"/>
              </a:rPr>
              <a:t>est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cette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étape  qui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détermine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la durée </a:t>
            </a:r>
            <a:r>
              <a:rPr sz="18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la</a:t>
            </a:r>
            <a:r>
              <a:rPr sz="1800" u="heavy" spc="3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8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distillation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 dirty="0">
              <a:latin typeface="Tahoma"/>
              <a:cs typeface="Tahoma"/>
            </a:endParaRPr>
          </a:p>
          <a:p>
            <a:pPr marL="12700" marR="5080" indent="914400">
              <a:lnSpc>
                <a:spcPct val="100000"/>
              </a:lnSpc>
            </a:pPr>
            <a:endParaRPr lang="fr-FR" sz="1750" dirty="0">
              <a:latin typeface="Tahoma"/>
              <a:cs typeface="Tahoma"/>
            </a:endParaRPr>
          </a:p>
          <a:p>
            <a:pPr marL="12700" marR="5080" indent="914400">
              <a:lnSpc>
                <a:spcPct val="100000"/>
              </a:lnSpc>
            </a:pPr>
            <a:r>
              <a:rPr sz="1800" spc="-5" dirty="0" smtClean="0">
                <a:solidFill>
                  <a:srgbClr val="FFFFFF"/>
                </a:solidFill>
                <a:latin typeface="Tahoma"/>
                <a:cs typeface="Tahoma"/>
              </a:rPr>
              <a:t>Il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ailleurs connu qui au cours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2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2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20" dirty="0" err="1" smtClean="0">
                <a:solidFill>
                  <a:srgbClr val="FFFFFF"/>
                </a:solidFill>
                <a:latin typeface="Tahoma"/>
                <a:cs typeface="Tahoma"/>
              </a:rPr>
              <a:t>hydrodistillation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vitesse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vaporisation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huiles volatils est également influencée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le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degré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solubilité 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ces constituants volatils </a:t>
            </a:r>
            <a:r>
              <a:rPr sz="1800" dirty="0" err="1">
                <a:solidFill>
                  <a:srgbClr val="FFFFFF"/>
                </a:solidFill>
                <a:latin typeface="Tahoma"/>
                <a:cs typeface="Tahoma"/>
              </a:rPr>
              <a:t>dans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eau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 dirty="0">
              <a:latin typeface="Tahoma"/>
              <a:cs typeface="Tahoma"/>
            </a:endParaRPr>
          </a:p>
          <a:p>
            <a:pPr marL="12700" marR="26034" indent="9144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Durant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distillation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vapeur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eau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800" spc="-55" dirty="0" smtClean="0">
                <a:solidFill>
                  <a:srgbClr val="FF9900"/>
                </a:solidFill>
                <a:latin typeface="Tahoma"/>
                <a:cs typeface="Tahoma"/>
              </a:rPr>
              <a:t>l</a:t>
            </a:r>
            <a:r>
              <a:rPr lang="fr-FR" sz="1800" spc="-55" dirty="0" smtClean="0">
                <a:solidFill>
                  <a:srgbClr val="FF9900"/>
                </a:solidFill>
                <a:latin typeface="Tahoma"/>
                <a:cs typeface="Tahoma"/>
              </a:rPr>
              <a:t>'</a:t>
            </a:r>
            <a:r>
              <a:rPr sz="1800" spc="-55" dirty="0" smtClean="0">
                <a:solidFill>
                  <a:srgbClr val="FF9900"/>
                </a:solidFill>
                <a:latin typeface="Tahoma"/>
                <a:cs typeface="Tahoma"/>
              </a:rPr>
              <a:t>eau </a:t>
            </a:r>
            <a:r>
              <a:rPr sz="1800" spc="-5" dirty="0">
                <a:solidFill>
                  <a:srgbClr val="FF9900"/>
                </a:solidFill>
                <a:latin typeface="Tahoma"/>
                <a:cs typeface="Tahoma"/>
              </a:rPr>
              <a:t>chaude pénètre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dans les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tissus végétaux et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dissout les parties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HE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présentes dans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cellules. Cette  solution aqueuse diffuse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travers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parois cellulaires.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Quand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ces composés  dissous </a:t>
            </a:r>
            <a:r>
              <a:rPr sz="1800" dirty="0" err="1">
                <a:solidFill>
                  <a:srgbClr val="FFFFFF"/>
                </a:solidFill>
                <a:latin typeface="Tahoma"/>
                <a:cs typeface="Tahoma"/>
              </a:rPr>
              <a:t>dans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eau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chaude se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trouvent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surface,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ils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0" dirty="0" smtClean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lang="fr-FR" sz="18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0" dirty="0" err="1" smtClean="0">
                <a:solidFill>
                  <a:srgbClr val="FFFFFF"/>
                </a:solidFill>
                <a:latin typeface="Tahoma"/>
                <a:cs typeface="Tahoma"/>
              </a:rPr>
              <a:t>évaporent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mélange 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vapeur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eau 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Ŕ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HE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passe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ensuite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travers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condenseur où il se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refroidit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pour  donner deux couches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séparées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huile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1800" spc="-6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6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60" dirty="0" smtClean="0">
                <a:solidFill>
                  <a:srgbClr val="FFFFFF"/>
                </a:solidFill>
                <a:latin typeface="Tahoma"/>
                <a:cs typeface="Tahoma"/>
              </a:rPr>
              <a:t>eau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au niveau du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récupérateur</a:t>
            </a:r>
            <a:r>
              <a:rPr sz="18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appelé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0" y="1335150"/>
            <a:ext cx="733425" cy="228600"/>
            <a:chOff x="-6350" y="1335150"/>
            <a:chExt cx="733425" cy="228600"/>
          </a:xfrm>
        </p:grpSpPr>
        <p:sp>
          <p:nvSpPr>
            <p:cNvPr id="4" name="object 4"/>
            <p:cNvSpPr/>
            <p:nvPr/>
          </p:nvSpPr>
          <p:spPr>
            <a:xfrm>
              <a:off x="0" y="1341500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341500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-6351" y="2278125"/>
            <a:ext cx="733425" cy="228600"/>
            <a:chOff x="-6350" y="2414651"/>
            <a:chExt cx="733425" cy="228600"/>
          </a:xfrm>
        </p:grpSpPr>
        <p:sp>
          <p:nvSpPr>
            <p:cNvPr id="7" name="object 7"/>
            <p:cNvSpPr/>
            <p:nvPr/>
          </p:nvSpPr>
          <p:spPr>
            <a:xfrm>
              <a:off x="0" y="2421001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2421001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-6350" y="4214748"/>
            <a:ext cx="733425" cy="228600"/>
            <a:chOff x="-6350" y="4214748"/>
            <a:chExt cx="733425" cy="228600"/>
          </a:xfrm>
        </p:grpSpPr>
        <p:sp>
          <p:nvSpPr>
            <p:cNvPr id="10" name="object 10"/>
            <p:cNvSpPr/>
            <p:nvPr/>
          </p:nvSpPr>
          <p:spPr>
            <a:xfrm>
              <a:off x="0" y="4221098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4221098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-6350" y="5151373"/>
            <a:ext cx="733425" cy="229235"/>
            <a:chOff x="-6350" y="5151373"/>
            <a:chExt cx="733425" cy="229235"/>
          </a:xfrm>
        </p:grpSpPr>
        <p:sp>
          <p:nvSpPr>
            <p:cNvPr id="13" name="object 13"/>
            <p:cNvSpPr/>
            <p:nvPr/>
          </p:nvSpPr>
          <p:spPr>
            <a:xfrm>
              <a:off x="0" y="5157723"/>
              <a:ext cx="720725" cy="216535"/>
            </a:xfrm>
            <a:custGeom>
              <a:avLst/>
              <a:gdLst/>
              <a:ahLst/>
              <a:cxnLst/>
              <a:rect l="l" t="t" r="r" b="b"/>
              <a:pathLst>
                <a:path w="720725" h="216535">
                  <a:moveTo>
                    <a:pt x="540537" y="0"/>
                  </a:moveTo>
                  <a:lnTo>
                    <a:pt x="0" y="0"/>
                  </a:lnTo>
                  <a:lnTo>
                    <a:pt x="180187" y="108076"/>
                  </a:lnTo>
                  <a:lnTo>
                    <a:pt x="0" y="216026"/>
                  </a:lnTo>
                  <a:lnTo>
                    <a:pt x="540537" y="216026"/>
                  </a:lnTo>
                  <a:lnTo>
                    <a:pt x="720725" y="108076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5157723"/>
              <a:ext cx="720725" cy="216535"/>
            </a:xfrm>
            <a:custGeom>
              <a:avLst/>
              <a:gdLst/>
              <a:ahLst/>
              <a:cxnLst/>
              <a:rect l="l" t="t" r="r" b="b"/>
              <a:pathLst>
                <a:path w="720725" h="216535">
                  <a:moveTo>
                    <a:pt x="0" y="0"/>
                  </a:moveTo>
                  <a:lnTo>
                    <a:pt x="540537" y="0"/>
                  </a:lnTo>
                  <a:lnTo>
                    <a:pt x="720725" y="108076"/>
                  </a:lnTo>
                  <a:lnTo>
                    <a:pt x="540537" y="216026"/>
                  </a:lnTo>
                  <a:lnTo>
                    <a:pt x="0" y="216026"/>
                  </a:lnTo>
                  <a:lnTo>
                    <a:pt x="180187" y="1080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749" y="50772"/>
            <a:ext cx="389953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/>
              <a:t>4.2.2. </a:t>
            </a:r>
            <a:r>
              <a:rPr spc="-5" dirty="0"/>
              <a:t>Les techniques d’extraction  La distillation </a:t>
            </a:r>
            <a:r>
              <a:rPr dirty="0"/>
              <a:t>: </a:t>
            </a:r>
            <a:r>
              <a:rPr spc="-5" dirty="0"/>
              <a:t>principe de</a:t>
            </a:r>
            <a:r>
              <a:rPr spc="-40" dirty="0"/>
              <a:t> </a:t>
            </a:r>
            <a:r>
              <a:rPr dirty="0"/>
              <a:t>base</a:t>
            </a:r>
          </a:p>
          <a:p>
            <a:pPr marL="511175">
              <a:lnSpc>
                <a:spcPct val="100000"/>
              </a:lnSpc>
            </a:pPr>
            <a:r>
              <a:rPr lang="fr-FR" b="0" u="none" dirty="0" smtClean="0">
                <a:solidFill>
                  <a:srgbClr val="FFFFFF"/>
                </a:solidFill>
                <a:latin typeface="Tahoma"/>
                <a:cs typeface="Tahoma"/>
              </a:rPr>
              <a:t/>
            </a:r>
            <a:br>
              <a:rPr lang="fr-FR" b="0" u="none" dirty="0" smtClean="0">
                <a:solidFill>
                  <a:srgbClr val="FFFFFF"/>
                </a:solidFill>
                <a:latin typeface="Tahoma"/>
                <a:cs typeface="Tahoma"/>
              </a:rPr>
            </a:br>
            <a:r>
              <a:rPr b="0" u="none" dirty="0" smtClean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b="0" u="none" spc="-5" dirty="0">
                <a:solidFill>
                  <a:srgbClr val="FFFFFF"/>
                </a:solidFill>
                <a:latin typeface="Tahoma"/>
                <a:cs typeface="Tahoma"/>
              </a:rPr>
              <a:t>principe </a:t>
            </a:r>
            <a:r>
              <a:rPr b="0" u="none" dirty="0">
                <a:solidFill>
                  <a:srgbClr val="FFFFFF"/>
                </a:solidFill>
                <a:latin typeface="Tahoma"/>
                <a:cs typeface="Tahoma"/>
              </a:rPr>
              <a:t>de base </a:t>
            </a:r>
            <a:r>
              <a:rPr b="0" u="none" spc="-5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b="0" u="none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0" u="none" spc="-5" dirty="0">
                <a:solidFill>
                  <a:srgbClr val="FFFFFF"/>
                </a:solidFill>
                <a:latin typeface="Tahoma"/>
                <a:cs typeface="Tahoma"/>
              </a:rPr>
              <a:t>résumé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2828" y="1066800"/>
            <a:ext cx="4400550" cy="1634422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endParaRPr lang="fr-FR" sz="1800" spc="-5" dirty="0" smtClean="0">
              <a:solidFill>
                <a:srgbClr val="FFFFFF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lang="fr-FR" spc="-5" dirty="0" err="1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800" spc="-5" dirty="0" err="1" smtClean="0">
                <a:solidFill>
                  <a:srgbClr val="FFFFFF"/>
                </a:solidFill>
                <a:latin typeface="Tahoma"/>
                <a:cs typeface="Tahoma"/>
              </a:rPr>
              <a:t>omme</a:t>
            </a:r>
            <a:r>
              <a:rPr sz="1800" spc="-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suit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 dirty="0">
              <a:latin typeface="Tahoma"/>
              <a:cs typeface="Tahoma"/>
            </a:endParaRPr>
          </a:p>
          <a:p>
            <a:pPr marL="43180">
              <a:lnSpc>
                <a:spcPct val="100000"/>
              </a:lnSpc>
              <a:spcBef>
                <a:spcPts val="400"/>
              </a:spcBef>
            </a:pP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-une 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source </a:t>
            </a: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de production de </a:t>
            </a:r>
            <a:r>
              <a:rPr sz="1400" spc="-5" dirty="0" err="1">
                <a:solidFill>
                  <a:srgbClr val="FF9900"/>
                </a:solidFill>
                <a:latin typeface="Tahoma"/>
                <a:cs typeface="Tahoma"/>
              </a:rPr>
              <a:t>vapeur</a:t>
            </a:r>
            <a:r>
              <a:rPr sz="1400" spc="-120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400" spc="-35" dirty="0" smtClean="0">
                <a:solidFill>
                  <a:srgbClr val="FF9900"/>
                </a:solidFill>
                <a:latin typeface="Tahoma"/>
                <a:cs typeface="Tahoma"/>
              </a:rPr>
              <a:t>d</a:t>
            </a:r>
            <a:r>
              <a:rPr lang="fr-FR" sz="1400" spc="-35" dirty="0" smtClean="0">
                <a:solidFill>
                  <a:srgbClr val="FF9900"/>
                </a:solidFill>
                <a:latin typeface="Tahoma"/>
                <a:cs typeface="Tahoma"/>
              </a:rPr>
              <a:t>'</a:t>
            </a:r>
            <a:r>
              <a:rPr sz="1400" spc="-35" dirty="0" smtClean="0">
                <a:solidFill>
                  <a:srgbClr val="FF9900"/>
                </a:solidFill>
                <a:latin typeface="Tahoma"/>
                <a:cs typeface="Tahoma"/>
              </a:rPr>
              <a:t>eau</a:t>
            </a:r>
            <a:r>
              <a:rPr sz="1400" spc="-35" dirty="0">
                <a:solidFill>
                  <a:srgbClr val="FF9900"/>
                </a:solidFill>
                <a:latin typeface="Tahoma"/>
                <a:cs typeface="Tahoma"/>
              </a:rPr>
              <a:t>,</a:t>
            </a:r>
            <a:endParaRPr sz="1400" dirty="0">
              <a:latin typeface="Tahoma"/>
              <a:cs typeface="Tahoma"/>
            </a:endParaRPr>
          </a:p>
          <a:p>
            <a:pPr marL="43180">
              <a:lnSpc>
                <a:spcPct val="100000"/>
              </a:lnSpc>
              <a:spcBef>
                <a:spcPts val="85"/>
              </a:spcBef>
            </a:pP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-alambic </a:t>
            </a: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pour le 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traitement </a:t>
            </a: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du 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matériel</a:t>
            </a:r>
            <a:r>
              <a:rPr sz="1400" spc="-6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végétal,</a:t>
            </a:r>
            <a:endParaRPr sz="1400" dirty="0">
              <a:latin typeface="Tahoma"/>
              <a:cs typeface="Tahoma"/>
            </a:endParaRPr>
          </a:p>
          <a:p>
            <a:pPr marL="43180">
              <a:lnSpc>
                <a:spcPct val="100000"/>
              </a:lnSpc>
            </a:pP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-un 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serpentin refroidissement </a:t>
            </a: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plongé </a:t>
            </a:r>
            <a:r>
              <a:rPr sz="1400" spc="-5" dirty="0" err="1">
                <a:solidFill>
                  <a:srgbClr val="FF9900"/>
                </a:solidFill>
                <a:latin typeface="Tahoma"/>
                <a:cs typeface="Tahoma"/>
              </a:rPr>
              <a:t>dans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400" spc="-45" dirty="0" smtClean="0">
                <a:solidFill>
                  <a:srgbClr val="FF9900"/>
                </a:solidFill>
                <a:latin typeface="Tahoma"/>
                <a:cs typeface="Tahoma"/>
              </a:rPr>
              <a:t>l</a:t>
            </a:r>
            <a:r>
              <a:rPr lang="fr-FR" sz="1400" spc="-45" dirty="0" smtClean="0">
                <a:solidFill>
                  <a:srgbClr val="FF9900"/>
                </a:solidFill>
                <a:latin typeface="Tahoma"/>
                <a:cs typeface="Tahoma"/>
              </a:rPr>
              <a:t>'</a:t>
            </a:r>
            <a:r>
              <a:rPr sz="1400" spc="-45" dirty="0" smtClean="0">
                <a:solidFill>
                  <a:srgbClr val="FF9900"/>
                </a:solidFill>
                <a:latin typeface="Tahoma"/>
                <a:cs typeface="Tahoma"/>
              </a:rPr>
              <a:t>eau</a:t>
            </a:r>
            <a:r>
              <a:rPr sz="1400" spc="-65" dirty="0" smtClean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froide.</a:t>
            </a:r>
            <a:endParaRPr sz="1400" dirty="0">
              <a:latin typeface="Tahoma"/>
              <a:cs typeface="Tahoma"/>
            </a:endParaRPr>
          </a:p>
          <a:p>
            <a:pPr marL="43180">
              <a:lnSpc>
                <a:spcPct val="100000"/>
              </a:lnSpc>
            </a:pP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-un essencier ou est </a:t>
            </a:r>
            <a:r>
              <a:rPr sz="1400" spc="-5" dirty="0">
                <a:solidFill>
                  <a:srgbClr val="FF9900"/>
                </a:solidFill>
                <a:latin typeface="Tahoma"/>
                <a:cs typeface="Tahoma"/>
              </a:rPr>
              <a:t>récupérée </a:t>
            </a:r>
            <a:r>
              <a:rPr sz="1400" spc="-25" dirty="0">
                <a:solidFill>
                  <a:srgbClr val="FF9900"/>
                </a:solidFill>
                <a:latin typeface="Tahoma"/>
                <a:cs typeface="Tahoma"/>
              </a:rPr>
              <a:t>lřessence </a:t>
            </a: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(HE)</a:t>
            </a:r>
            <a:r>
              <a:rPr sz="1400" spc="-100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9900"/>
                </a:solidFill>
                <a:latin typeface="Tahoma"/>
                <a:cs typeface="Tahoma"/>
              </a:rPr>
              <a:t>produite</a:t>
            </a:r>
            <a:r>
              <a:rPr sz="1400" dirty="0">
                <a:solidFill>
                  <a:srgbClr val="777777"/>
                </a:solidFill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9942" y="3239422"/>
            <a:ext cx="8131658" cy="19441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215005" algn="l"/>
              </a:tabLst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système fonctionne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manière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suivante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: la vapeur produite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le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générateur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vapeur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traverse	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charge du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matériel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végétal, se charge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800" spc="-5" dirty="0" smtClean="0">
                <a:solidFill>
                  <a:srgbClr val="FFFFFF"/>
                </a:solidFill>
                <a:latin typeface="Tahoma"/>
                <a:cs typeface="Tahoma"/>
              </a:rPr>
              <a:t>HE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contenues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dans la plante,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avant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quitter 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alambic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par la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conduite 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menant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vers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système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refroidissement où la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vapeur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6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60" dirty="0" smtClean="0">
                <a:solidFill>
                  <a:srgbClr val="FFFFFF"/>
                </a:solidFill>
                <a:latin typeface="Tahoma"/>
                <a:cs typeface="Tahoma"/>
              </a:rPr>
              <a:t>eau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chargée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HE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est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condensée.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 dirty="0">
              <a:latin typeface="Tahoma"/>
              <a:cs typeface="Tahoma"/>
            </a:endParaRPr>
          </a:p>
          <a:p>
            <a:pPr marL="12700" marR="31242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phase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liquide arrive </a:t>
            </a:r>
            <a:r>
              <a:rPr sz="1800" dirty="0" err="1">
                <a:solidFill>
                  <a:srgbClr val="FFFFFF"/>
                </a:solidFill>
                <a:latin typeface="Tahoma"/>
                <a:cs typeface="Tahoma"/>
              </a:rPr>
              <a:t>dans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0" dirty="0" err="1" smtClean="0">
                <a:solidFill>
                  <a:srgbClr val="FFFFFF"/>
                </a:solidFill>
                <a:latin typeface="Tahoma"/>
                <a:cs typeface="Tahoma"/>
              </a:rPr>
              <a:t>essencier</a:t>
            </a:r>
            <a:r>
              <a:rPr sz="1800" spc="-3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 err="1">
                <a:solidFill>
                  <a:srgbClr val="FFFFFF"/>
                </a:solidFill>
                <a:latin typeface="Tahoma"/>
                <a:cs typeface="Tahoma"/>
              </a:rPr>
              <a:t>où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huile</a:t>
            </a:r>
            <a:r>
              <a:rPr sz="18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essentielle se sépare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 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eau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décante à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surface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eau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 dirty="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873" y="1626339"/>
            <a:ext cx="733425" cy="134714"/>
            <a:chOff x="173037" y="1046225"/>
            <a:chExt cx="733425" cy="228600"/>
          </a:xfrm>
        </p:grpSpPr>
        <p:sp>
          <p:nvSpPr>
            <p:cNvPr id="6" name="object 6"/>
            <p:cNvSpPr/>
            <p:nvPr/>
          </p:nvSpPr>
          <p:spPr>
            <a:xfrm>
              <a:off x="179387" y="1052575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9387" y="1052575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9235" y="3352800"/>
            <a:ext cx="733425" cy="228600"/>
            <a:chOff x="388937" y="3710051"/>
            <a:chExt cx="733425" cy="228600"/>
          </a:xfrm>
        </p:grpSpPr>
        <p:sp>
          <p:nvSpPr>
            <p:cNvPr id="9" name="object 9"/>
            <p:cNvSpPr/>
            <p:nvPr/>
          </p:nvSpPr>
          <p:spPr>
            <a:xfrm>
              <a:off x="395287" y="3716401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5287" y="3716401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9874" y="4648200"/>
            <a:ext cx="733425" cy="228600"/>
            <a:chOff x="388937" y="5870575"/>
            <a:chExt cx="733425" cy="228600"/>
          </a:xfrm>
        </p:grpSpPr>
        <p:sp>
          <p:nvSpPr>
            <p:cNvPr id="12" name="object 12"/>
            <p:cNvSpPr/>
            <p:nvPr/>
          </p:nvSpPr>
          <p:spPr>
            <a:xfrm>
              <a:off x="395287" y="5876925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540537" y="0"/>
                  </a:moveTo>
                  <a:lnTo>
                    <a:pt x="0" y="0"/>
                  </a:lnTo>
                  <a:lnTo>
                    <a:pt x="180187" y="107950"/>
                  </a:lnTo>
                  <a:lnTo>
                    <a:pt x="0" y="215900"/>
                  </a:lnTo>
                  <a:lnTo>
                    <a:pt x="540537" y="215900"/>
                  </a:lnTo>
                  <a:lnTo>
                    <a:pt x="720725" y="107950"/>
                  </a:lnTo>
                  <a:lnTo>
                    <a:pt x="540537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5287" y="5876925"/>
              <a:ext cx="720725" cy="215900"/>
            </a:xfrm>
            <a:custGeom>
              <a:avLst/>
              <a:gdLst/>
              <a:ahLst/>
              <a:cxnLst/>
              <a:rect l="l" t="t" r="r" b="b"/>
              <a:pathLst>
                <a:path w="720725" h="215900">
                  <a:moveTo>
                    <a:pt x="0" y="0"/>
                  </a:moveTo>
                  <a:lnTo>
                    <a:pt x="540537" y="0"/>
                  </a:lnTo>
                  <a:lnTo>
                    <a:pt x="720725" y="107950"/>
                  </a:lnTo>
                  <a:lnTo>
                    <a:pt x="540537" y="215900"/>
                  </a:lnTo>
                  <a:lnTo>
                    <a:pt x="0" y="215900"/>
                  </a:lnTo>
                  <a:lnTo>
                    <a:pt x="180187" y="10795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5791200" y="252189"/>
            <a:ext cx="3024251" cy="2736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381000"/>
            <a:ext cx="8991600" cy="5860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1135" indent="91440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On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distingue généralement </a:t>
            </a:r>
            <a:r>
              <a:rPr sz="2000" spc="-5" dirty="0">
                <a:solidFill>
                  <a:srgbClr val="FF9900"/>
                </a:solidFill>
                <a:latin typeface="Tahoma"/>
                <a:cs typeface="Tahoma"/>
              </a:rPr>
              <a:t>trois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techniques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 base pour  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des HE.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Elles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diffèrent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essentiellement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degré </a:t>
            </a:r>
            <a:r>
              <a:rPr sz="20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 </a:t>
            </a:r>
            <a:r>
              <a:rPr sz="2000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20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contact entre </a:t>
            </a:r>
            <a:r>
              <a:rPr sz="20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le matériel </a:t>
            </a:r>
            <a:r>
              <a:rPr sz="2000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végétal </a:t>
            </a:r>
            <a:r>
              <a:rPr sz="2000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et </a:t>
            </a:r>
            <a:r>
              <a:rPr sz="2000" u="heavy" spc="-65" dirty="0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</a:t>
            </a:r>
            <a:r>
              <a:rPr lang="fr-FR" sz="2000" u="heavy" spc="-65" dirty="0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'</a:t>
            </a:r>
            <a:r>
              <a:rPr sz="2000" u="heavy" spc="-65" dirty="0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eau</a:t>
            </a:r>
            <a:r>
              <a:rPr sz="2000" spc="-65" dirty="0" smtClean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: ces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techniques</a:t>
            </a:r>
            <a:r>
              <a:rPr sz="20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2000" dirty="0">
              <a:latin typeface="Tahoma"/>
              <a:cs typeface="Tahoma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1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15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15" dirty="0" err="1" smtClean="0">
                <a:solidFill>
                  <a:srgbClr val="FFFFFF"/>
                </a:solidFill>
                <a:latin typeface="Tahoma"/>
                <a:cs typeface="Tahoma"/>
              </a:rPr>
              <a:t>hydrodistillation</a:t>
            </a:r>
            <a:endParaRPr sz="2000" dirty="0">
              <a:latin typeface="Tahoma"/>
              <a:cs typeface="Tahoma"/>
            </a:endParaRPr>
          </a:p>
          <a:p>
            <a:pPr marL="9271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-la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vapo-hydrodistillation</a:t>
            </a:r>
            <a:endParaRPr sz="2000" dirty="0">
              <a:latin typeface="Tahoma"/>
              <a:cs typeface="Tahoma"/>
            </a:endParaRPr>
          </a:p>
          <a:p>
            <a:pPr marL="9271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-la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distillation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la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vapeur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directe produite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séparément.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Hydrodistillation</a:t>
            </a:r>
            <a:endParaRPr sz="2000" dirty="0">
              <a:latin typeface="Tahoma"/>
              <a:cs typeface="Tahoma"/>
            </a:endParaRPr>
          </a:p>
          <a:p>
            <a:pPr marL="12700" marR="88265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Dans cette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méthode, 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le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matériel végétal 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à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distiller 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est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immergé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u="heavy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dans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 </a:t>
            </a:r>
            <a:r>
              <a:rPr sz="2000" u="heavy" spc="-6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l</a:t>
            </a:r>
            <a:r>
              <a:rPr lang="fr-FR" sz="2000" u="heavy" spc="-6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'</a:t>
            </a:r>
            <a:r>
              <a:rPr sz="2000" u="heavy" spc="-6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eau</a:t>
            </a:r>
            <a:r>
              <a:rPr sz="2000" spc="-6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bouillante. On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réalise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chauffage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alambic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soit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directement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(alambic à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feu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nu),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soit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indirectement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5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envoi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dans  cette </a:t>
            </a:r>
            <a:r>
              <a:rPr sz="2000" spc="-5" dirty="0" err="1">
                <a:solidFill>
                  <a:srgbClr val="FFFFFF"/>
                </a:solidFill>
                <a:latin typeface="Tahoma"/>
                <a:cs typeface="Tahoma"/>
              </a:rPr>
              <a:t>dernière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6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6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60" dirty="0" err="1" smtClean="0">
                <a:solidFill>
                  <a:srgbClr val="FFFFFF"/>
                </a:solidFill>
                <a:latin typeface="Tahoma"/>
                <a:cs typeface="Tahoma"/>
              </a:rPr>
              <a:t>une</a:t>
            </a:r>
            <a:r>
              <a:rPr sz="2000" spc="-6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vapeur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surchauffée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produite séparément 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(Figure….).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Vapo-hydrodistillation</a:t>
            </a:r>
            <a:endParaRPr sz="2000" dirty="0">
              <a:latin typeface="Tahoma"/>
              <a:cs typeface="Tahoma"/>
            </a:endParaRPr>
          </a:p>
          <a:p>
            <a:pPr marL="12700" marR="527685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Dans cette technique, 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le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matériel végétal </a:t>
            </a:r>
            <a:r>
              <a:rPr sz="2000" u="heavy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est supporté par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un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u="heavy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grillage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situé à une distance adéquate au dessus du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fond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de  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0" dirty="0" err="1" smtClean="0">
                <a:solidFill>
                  <a:srgbClr val="FFFFFF"/>
                </a:solidFill>
                <a:latin typeface="Tahoma"/>
                <a:cs typeface="Tahoma"/>
              </a:rPr>
              <a:t>alambic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 partie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inférieure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alambic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2000" spc="-5" dirty="0" err="1">
                <a:solidFill>
                  <a:srgbClr val="FFFFFF"/>
                </a:solidFill>
                <a:latin typeface="Tahoma"/>
                <a:cs typeface="Tahoma"/>
              </a:rPr>
              <a:t>remplie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6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6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65" dirty="0" smtClean="0">
                <a:solidFill>
                  <a:srgbClr val="FFFFFF"/>
                </a:solidFill>
                <a:latin typeface="Tahoma"/>
                <a:cs typeface="Tahoma"/>
              </a:rPr>
              <a:t>eau  </a:t>
            </a:r>
            <a:r>
              <a:rPr sz="2000" spc="-10" dirty="0" err="1">
                <a:solidFill>
                  <a:srgbClr val="FFFFFF"/>
                </a:solidFill>
                <a:latin typeface="Tahoma"/>
                <a:cs typeface="Tahoma"/>
              </a:rPr>
              <a:t>chauffée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45" dirty="0" err="1" smtClean="0">
                <a:solidFill>
                  <a:srgbClr val="FFFFFF"/>
                </a:solidFill>
                <a:latin typeface="Tahoma"/>
                <a:cs typeface="Tahoma"/>
              </a:rPr>
              <a:t>jusqu</a:t>
            </a:r>
            <a:r>
              <a:rPr lang="fr-FR" sz="20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45" dirty="0" smtClean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ébullition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afin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de produire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une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vapeur saturée 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(Figure….).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Distillation </a:t>
            </a:r>
            <a:r>
              <a:rPr sz="20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à la vapeur </a:t>
            </a: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directe produite</a:t>
            </a:r>
            <a:r>
              <a:rPr sz="2000" b="1" u="heavy" spc="-7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séparément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2000" spc="-5" dirty="0" err="1">
                <a:solidFill>
                  <a:srgbClr val="FFFFFF"/>
                </a:solidFill>
                <a:latin typeface="Tahoma"/>
                <a:cs typeface="Tahoma"/>
              </a:rPr>
              <a:t>vapeur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6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6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65" dirty="0" smtClean="0">
                <a:solidFill>
                  <a:srgbClr val="FFFFFF"/>
                </a:solidFill>
                <a:latin typeface="Tahoma"/>
                <a:cs typeface="Tahoma"/>
              </a:rPr>
              <a:t>eau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saturée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ou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surchauffée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introduite </a:t>
            </a:r>
            <a:r>
              <a:rPr sz="2000" dirty="0" err="1">
                <a:solidFill>
                  <a:srgbClr val="FFFFFF"/>
                </a:solidFill>
                <a:latin typeface="Tahoma"/>
                <a:cs typeface="Tahoma"/>
              </a:rPr>
              <a:t>dans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0" dirty="0" err="1" smtClean="0">
                <a:solidFill>
                  <a:srgbClr val="FFFFFF"/>
                </a:solidFill>
                <a:latin typeface="Tahoma"/>
                <a:cs typeface="Tahoma"/>
              </a:rPr>
              <a:t>alambic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généralement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par le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fond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traverse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directement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végétal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2000" spc="-5" dirty="0" smtClean="0">
                <a:solidFill>
                  <a:srgbClr val="FFFFFF"/>
                </a:solidFill>
                <a:latin typeface="Tahoma"/>
                <a:cs typeface="Tahoma"/>
              </a:rPr>
              <a:t>Figure</a:t>
            </a:r>
            <a:r>
              <a:rPr sz="2000" spc="-25" dirty="0" smtClean="0">
                <a:solidFill>
                  <a:srgbClr val="FFFFFF"/>
                </a:solidFill>
                <a:latin typeface="Tahoma"/>
                <a:cs typeface="Tahoma"/>
              </a:rPr>
              <a:t>….).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387" y="188912"/>
            <a:ext cx="3095625" cy="5572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83026" y="188976"/>
            <a:ext cx="5760974" cy="64086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287" y="333247"/>
            <a:ext cx="6697599" cy="460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63776" y="1628775"/>
            <a:ext cx="3352800" cy="3672204"/>
            <a:chOff x="1763776" y="1628775"/>
            <a:chExt cx="3352800" cy="3672204"/>
          </a:xfrm>
        </p:grpSpPr>
        <p:sp>
          <p:nvSpPr>
            <p:cNvPr id="3" name="object 3"/>
            <p:cNvSpPr/>
            <p:nvPr/>
          </p:nvSpPr>
          <p:spPr>
            <a:xfrm>
              <a:off x="1763776" y="1628775"/>
              <a:ext cx="3352800" cy="36719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43225" y="4638675"/>
              <a:ext cx="176212" cy="431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50439" y="796797"/>
            <a:ext cx="1837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Extracteur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soxhlet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135" y="228600"/>
            <a:ext cx="8991600" cy="49686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8780" lvl="1" indent="-386715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399415" algn="l"/>
              </a:tabLst>
            </a:pPr>
            <a:r>
              <a:rPr sz="14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Extraction </a:t>
            </a:r>
            <a:r>
              <a:rPr sz="14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par</a:t>
            </a:r>
            <a:r>
              <a:rPr sz="1400" b="1" u="heavy" spc="-2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4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solvant</a:t>
            </a:r>
            <a:endParaRPr sz="1400" dirty="0">
              <a:latin typeface="Tahoma"/>
              <a:cs typeface="Tahoma"/>
            </a:endParaRPr>
          </a:p>
          <a:p>
            <a:pPr marL="469900" marR="6223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matières végétales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les plus utilisées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renferment souvent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400" dirty="0" err="1">
                <a:solidFill>
                  <a:srgbClr val="FFFFFF"/>
                </a:solidFill>
                <a:latin typeface="Tahoma"/>
                <a:cs typeface="Tahoma"/>
              </a:rPr>
              <a:t>côté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4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45" dirty="0" err="1" smtClean="0">
                <a:solidFill>
                  <a:srgbClr val="FFFFFF"/>
                </a:solidFill>
                <a:latin typeface="Tahoma"/>
                <a:cs typeface="Tahoma"/>
              </a:rPr>
              <a:t>une</a:t>
            </a:r>
            <a:r>
              <a:rPr sz="1400" spc="-4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très faible  quantité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 composants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aromatiques,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des substances solides ou </a:t>
            </a:r>
            <a:r>
              <a:rPr sz="1400" dirty="0" err="1">
                <a:solidFill>
                  <a:srgbClr val="FFFFFF"/>
                </a:solidFill>
                <a:latin typeface="Tahoma"/>
                <a:cs typeface="Tahoma"/>
              </a:rPr>
              <a:t>liquides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40" dirty="0" err="1" smtClean="0">
                <a:solidFill>
                  <a:srgbClr val="FFFFFF"/>
                </a:solidFill>
                <a:latin typeface="Tahoma"/>
                <a:cs typeface="Tahoma"/>
              </a:rPr>
              <a:t>qu</a:t>
            </a:r>
            <a:r>
              <a:rPr lang="fr-FR" sz="1400" spc="-4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40" dirty="0" err="1" smtClean="0">
                <a:solidFill>
                  <a:srgbClr val="FFFFFF"/>
                </a:solidFill>
                <a:latin typeface="Tahoma"/>
                <a:cs typeface="Tahoma"/>
              </a:rPr>
              <a:t>il</a:t>
            </a:r>
            <a:r>
              <a:rPr sz="1400" spc="-4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faut  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séparer.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Ces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substances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ne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peuvent être récupérées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par EV à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cause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du rendement </a:t>
            </a:r>
            <a:r>
              <a:rPr sz="1400" spc="-5" dirty="0" err="1">
                <a:solidFill>
                  <a:srgbClr val="FFFFFF"/>
                </a:solidFill>
                <a:latin typeface="Tahoma"/>
                <a:cs typeface="Tahoma"/>
              </a:rPr>
              <a:t>nul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 err="1" smtClean="0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sz="140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très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faible.</a:t>
            </a:r>
            <a:endParaRPr sz="1400" dirty="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</a:pP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Pour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séparer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ces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aromatiques,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deux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types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sont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utilisées</a:t>
            </a:r>
            <a:r>
              <a:rPr sz="14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469900" marR="156210">
              <a:lnSpc>
                <a:spcPct val="100000"/>
              </a:lnSpc>
            </a:pPr>
            <a:r>
              <a:rPr sz="14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solide/liquide :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opération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transfert </a:t>
            </a:r>
            <a:r>
              <a:rPr sz="1400" dirty="0" err="1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échange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matière entre une  phase solide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(la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matière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extraire)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une phase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liquide (le </a:t>
            </a:r>
            <a:r>
              <a:rPr sz="1400" spc="-10" dirty="0" err="1">
                <a:solidFill>
                  <a:srgbClr val="FFFFFF"/>
                </a:solidFill>
                <a:latin typeface="Tahoma"/>
                <a:cs typeface="Tahoma"/>
              </a:rPr>
              <a:t>solvant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0" dirty="0" smtClean="0">
                <a:solidFill>
                  <a:srgbClr val="FFFFFF"/>
                </a:solidFill>
                <a:latin typeface="Tahoma"/>
                <a:cs typeface="Tahoma"/>
              </a:rPr>
              <a:t>extraction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endParaRPr sz="1400" dirty="0">
              <a:latin typeface="Tahoma"/>
              <a:cs typeface="Tahoma"/>
            </a:endParaRPr>
          </a:p>
          <a:p>
            <a:pPr marL="469900" marR="5080">
              <a:lnSpc>
                <a:spcPct val="100000"/>
              </a:lnSpc>
            </a:pPr>
            <a:r>
              <a:rPr sz="14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liquide/liquide :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opération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transfert </a:t>
            </a:r>
            <a:r>
              <a:rPr sz="1400" dirty="0" err="1">
                <a:solidFill>
                  <a:srgbClr val="FFFFFF"/>
                </a:solidFill>
                <a:latin typeface="Tahoma"/>
                <a:cs typeface="Tahoma"/>
              </a:rPr>
              <a:t>ou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échange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matière entre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deux 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phases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liquides, la solution et le</a:t>
            </a:r>
            <a:r>
              <a:rPr sz="14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solvant.</a:t>
            </a:r>
            <a:endParaRPr sz="1400" dirty="0">
              <a:latin typeface="Tahoma"/>
              <a:cs typeface="Tahoma"/>
            </a:endParaRPr>
          </a:p>
          <a:p>
            <a:pPr marL="567690" lvl="2" indent="-555625">
              <a:lnSpc>
                <a:spcPct val="100000"/>
              </a:lnSpc>
              <a:buAutoNum type="arabicPeriod"/>
              <a:tabLst>
                <a:tab pos="568325" algn="l"/>
              </a:tabLst>
            </a:pPr>
            <a:r>
              <a:rPr sz="14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Extraction</a:t>
            </a:r>
            <a:r>
              <a:rPr sz="1400" b="1" u="heavy" spc="-2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4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solide/liquide</a:t>
            </a:r>
            <a:endParaRPr sz="1400" dirty="0">
              <a:latin typeface="Tahoma"/>
              <a:cs typeface="Tahoma"/>
            </a:endParaRPr>
          </a:p>
          <a:p>
            <a:pPr marL="469900" marR="4027170" indent="-4572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Elle est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réalisable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 plusieurs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manières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:  par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simple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contact,</a:t>
            </a:r>
            <a:endParaRPr sz="1400" dirty="0">
              <a:latin typeface="Tahoma"/>
              <a:cs typeface="Tahoma"/>
            </a:endParaRPr>
          </a:p>
          <a:p>
            <a:pPr marL="469900" marR="312674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contacts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multiples, à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co-courants parallèles 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contacts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multiples à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contre-courants.</a:t>
            </a:r>
            <a:endParaRPr sz="1400" dirty="0">
              <a:latin typeface="Tahoma"/>
              <a:cs typeface="Tahoma"/>
            </a:endParaRPr>
          </a:p>
          <a:p>
            <a:pPr marL="469900" marR="67310" indent="-457200">
              <a:lnSpc>
                <a:spcPct val="100000"/>
              </a:lnSpc>
            </a:pPr>
            <a:r>
              <a:rPr sz="14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moyennant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solvants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liquides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volatils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a été développée à la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fin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du 19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siècle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à 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Grasse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particulier.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Selon que le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solvant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présent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dans le </a:t>
            </a:r>
            <a:r>
              <a:rPr sz="1400" dirty="0" err="1">
                <a:solidFill>
                  <a:srgbClr val="FFFFFF"/>
                </a:solidFill>
                <a:latin typeface="Tahoma"/>
                <a:cs typeface="Tahoma"/>
              </a:rPr>
              <a:t>miscella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est 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conservé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ou éliminé, on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prépare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400" dirty="0">
              <a:latin typeface="Tahoma"/>
              <a:cs typeface="Tahoma"/>
            </a:endParaRPr>
          </a:p>
          <a:p>
            <a:pPr marL="469900" marR="735330" indent="-4572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teintures, infusions (ex.vanille)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obtenues par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macération,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percolation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au </a:t>
            </a:r>
            <a:r>
              <a:rPr sz="1400" spc="-5" dirty="0" err="1">
                <a:solidFill>
                  <a:srgbClr val="FFFFFF"/>
                </a:solidFill>
                <a:latin typeface="Tahoma"/>
                <a:cs typeface="Tahoma"/>
              </a:rPr>
              <a:t>moyen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éthanol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des concrètes,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résinoïdes, oléorésines,……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chassant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</a:t>
            </a:r>
            <a:r>
              <a:rPr sz="14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solvant.</a:t>
            </a:r>
            <a:endParaRPr sz="1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solvants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les plus utilisés </a:t>
            </a:r>
            <a:r>
              <a:rPr sz="1400" spc="-5" dirty="0" err="1">
                <a:solidFill>
                  <a:srgbClr val="FFFFFF"/>
                </a:solidFill>
                <a:latin typeface="Tahoma"/>
                <a:cs typeface="Tahoma"/>
              </a:rPr>
              <a:t>sont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2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0" dirty="0" smtClean="0">
                <a:solidFill>
                  <a:srgbClr val="FFFFFF"/>
                </a:solidFill>
                <a:latin typeface="Tahoma"/>
                <a:cs typeface="Tahoma"/>
              </a:rPr>
              <a:t>hexane</a:t>
            </a:r>
            <a:r>
              <a:rPr sz="1400" spc="-20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éthanol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acétone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400" spc="-5" dirty="0" err="1">
                <a:solidFill>
                  <a:srgbClr val="FFFFFF"/>
                </a:solidFill>
                <a:latin typeface="Tahoma"/>
                <a:cs typeface="Tahoma"/>
              </a:rPr>
              <a:t>polychrométhanes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FFFFFF"/>
                </a:solidFill>
                <a:latin typeface="Tahoma"/>
                <a:cs typeface="Tahoma"/>
              </a:rPr>
              <a:t>et</a:t>
            </a:r>
            <a:r>
              <a:rPr lang="fr-FR" sz="1400" dirty="0">
                <a:latin typeface="Tahoma"/>
                <a:cs typeface="Tahoma"/>
              </a:rPr>
              <a:t> </a:t>
            </a:r>
            <a:r>
              <a:rPr sz="1400" spc="-5" dirty="0" err="1" smtClean="0">
                <a:solidFill>
                  <a:srgbClr val="FFFFFF"/>
                </a:solidFill>
                <a:latin typeface="Tahoma"/>
                <a:cs typeface="Tahoma"/>
              </a:rPr>
              <a:t>éthanes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400" dirty="0">
              <a:latin typeface="Tahoma"/>
              <a:cs typeface="Tahoma"/>
            </a:endParaRPr>
          </a:p>
          <a:p>
            <a:pPr marL="567690" lvl="2" indent="-555625">
              <a:lnSpc>
                <a:spcPct val="100000"/>
              </a:lnSpc>
              <a:buAutoNum type="arabicPeriod" startAt="2"/>
              <a:tabLst>
                <a:tab pos="568325" algn="l"/>
              </a:tabLst>
            </a:pPr>
            <a:r>
              <a:rPr sz="14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Extraction</a:t>
            </a:r>
            <a:r>
              <a:rPr sz="1400" b="1" u="heavy" spc="-2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14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liquide/liquide</a:t>
            </a:r>
            <a:endParaRPr sz="1400" dirty="0">
              <a:latin typeface="Tahoma"/>
              <a:cs typeface="Tahoma"/>
            </a:endParaRPr>
          </a:p>
          <a:p>
            <a:pPr marL="469900" marR="56515" indent="-457200">
              <a:lnSpc>
                <a:spcPct val="100000"/>
              </a:lnSpc>
            </a:pPr>
            <a:r>
              <a:rPr sz="1400" spc="-3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opération</a:t>
            </a:r>
            <a:r>
              <a:rPr sz="14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fondamentale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consiste à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extraire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un ou plusieurs </a:t>
            </a:r>
            <a:r>
              <a:rPr sz="1400" spc="-5" dirty="0" err="1">
                <a:solidFill>
                  <a:srgbClr val="FFFFFF"/>
                </a:solidFill>
                <a:latin typeface="Tahoma"/>
                <a:cs typeface="Tahoma"/>
              </a:rPr>
              <a:t>constituants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4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45" dirty="0" err="1" smtClean="0">
                <a:solidFill>
                  <a:srgbClr val="FFFFFF"/>
                </a:solidFill>
                <a:latin typeface="Tahoma"/>
                <a:cs typeface="Tahoma"/>
              </a:rPr>
              <a:t>une</a:t>
            </a:r>
            <a:r>
              <a:rPr sz="1400" spc="-4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solution par  dissolution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au contact </a:t>
            </a:r>
            <a:r>
              <a:rPr sz="1400" spc="-5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5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50" dirty="0" smtClean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solvant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liquide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dans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lequel les corps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sont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plus solubles que 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dans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 milieu liquide initial, puis à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séparer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décantation. </a:t>
            </a:r>
            <a:r>
              <a:rPr sz="1400" spc="-3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4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opération</a:t>
            </a:r>
            <a:r>
              <a:rPr sz="14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1400" dirty="0" err="1">
                <a:solidFill>
                  <a:srgbClr val="FFFFFF"/>
                </a:solidFill>
                <a:latin typeface="Tahoma"/>
                <a:cs typeface="Tahoma"/>
              </a:rPr>
              <a:t>terminée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 smtClean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élimination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du </a:t>
            </a:r>
            <a:r>
              <a:rPr sz="1400" spc="-10" dirty="0" err="1">
                <a:solidFill>
                  <a:srgbClr val="FFFFFF"/>
                </a:solidFill>
                <a:latin typeface="Tahoma"/>
                <a:cs typeface="Tahoma"/>
              </a:rPr>
              <a:t>solvant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en </a:t>
            </a:r>
            <a:r>
              <a:rPr sz="1400" spc="-5" dirty="0" err="1">
                <a:solidFill>
                  <a:srgbClr val="FFFFFF"/>
                </a:solidFill>
                <a:latin typeface="Tahoma"/>
                <a:cs typeface="Tahoma"/>
              </a:rPr>
              <a:t>vue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400" spc="-25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4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isoler</a:t>
            </a:r>
            <a:r>
              <a:rPr sz="1400" spc="-2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le ou les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constituants  recherchés.</a:t>
            </a:r>
            <a:endParaRPr sz="14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364997"/>
            <a:ext cx="8686800" cy="6428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548505">
              <a:lnSpc>
                <a:spcPct val="100000"/>
              </a:lnSpc>
              <a:spcBef>
                <a:spcPts val="105"/>
              </a:spcBef>
            </a:pP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4.3.3. Extraction par </a:t>
            </a:r>
            <a:r>
              <a:rPr sz="20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le</a:t>
            </a:r>
            <a:r>
              <a:rPr sz="2000" b="1" u="heavy" spc="-8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CO2  Principe</a:t>
            </a:r>
            <a:endParaRPr sz="2000" dirty="0">
              <a:latin typeface="Tahoma"/>
              <a:cs typeface="Tahoma"/>
            </a:endParaRPr>
          </a:p>
          <a:p>
            <a:pPr marL="12700" marR="42545">
              <a:lnSpc>
                <a:spcPct val="100000"/>
              </a:lnSpc>
            </a:pPr>
            <a:r>
              <a:rPr sz="2000" spc="-7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7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75" dirty="0" err="1" smtClean="0">
                <a:solidFill>
                  <a:srgbClr val="FFFFFF"/>
                </a:solidFill>
                <a:latin typeface="Tahoma"/>
                <a:cs typeface="Tahoma"/>
              </a:rPr>
              <a:t>état</a:t>
            </a:r>
            <a:r>
              <a:rPr sz="2000" spc="-7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supercritique correspond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un domaine de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pression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de 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température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bien défini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2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intérieur</a:t>
            </a:r>
            <a:r>
              <a:rPr sz="2000" spc="-2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duquel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fluide considéré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ne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peut  être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liquéfié. La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pression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la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température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minimale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au delà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desquelles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nous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entrons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dans ce domaine définissent 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produit</a:t>
            </a:r>
            <a:r>
              <a:rPr sz="20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critique.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ts val="2365"/>
              </a:lnSpc>
            </a:pP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Pour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CO2 : PC =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73,8 bars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TC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31,0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°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endParaRPr sz="2000" dirty="0">
              <a:latin typeface="Tahoma"/>
              <a:cs typeface="Tahoma"/>
            </a:endParaRPr>
          </a:p>
          <a:p>
            <a:pPr marL="12700" marR="353060">
              <a:lnSpc>
                <a:spcPct val="100000"/>
              </a:lnSpc>
              <a:spcBef>
                <a:spcPts val="35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 solubilité des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matières premières naturelles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dans 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CO2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liée à  son</a:t>
            </a:r>
            <a:r>
              <a:rPr sz="20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état.</a:t>
            </a:r>
            <a:endParaRPr sz="20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exemple,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2000" dirty="0" err="1">
                <a:solidFill>
                  <a:srgbClr val="FFFFFF"/>
                </a:solidFill>
                <a:latin typeface="Tahoma"/>
                <a:cs typeface="Tahoma"/>
              </a:rPr>
              <a:t>solubilité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8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8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80" dirty="0" smtClean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composé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pratiquement nulle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5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0" dirty="0" err="1" smtClean="0">
                <a:solidFill>
                  <a:srgbClr val="FFFFFF"/>
                </a:solidFill>
                <a:latin typeface="Tahoma"/>
                <a:cs typeface="Tahoma"/>
              </a:rPr>
              <a:t>état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gazeux, seulement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quelques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g/l à </a:t>
            </a:r>
            <a:r>
              <a:rPr sz="2000" spc="-5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5" dirty="0" err="1" smtClean="0">
                <a:solidFill>
                  <a:srgbClr val="FFFFFF"/>
                </a:solidFill>
                <a:latin typeface="Tahoma"/>
                <a:cs typeface="Tahoma"/>
              </a:rPr>
              <a:t>état</a:t>
            </a:r>
            <a:r>
              <a:rPr sz="2000" spc="-5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liquide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devient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importante  à 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5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0" dirty="0" err="1" smtClean="0">
                <a:solidFill>
                  <a:srgbClr val="FFFFFF"/>
                </a:solidFill>
                <a:latin typeface="Tahoma"/>
                <a:cs typeface="Tahoma"/>
              </a:rPr>
              <a:t>état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supercritique. Cette propriété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utilisée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pour </a:t>
            </a:r>
            <a:r>
              <a:rPr sz="2000" spc="-5" dirty="0" err="1">
                <a:solidFill>
                  <a:srgbClr val="FFFFFF"/>
                </a:solidFill>
                <a:latin typeface="Tahoma"/>
                <a:cs typeface="Tahoma"/>
              </a:rPr>
              <a:t>réaliser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dans le domaine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supercritique. Ainsi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CO2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refroidi et  comprimé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une P &lt; à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PC il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passe à 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5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0" dirty="0" err="1" smtClean="0">
                <a:solidFill>
                  <a:srgbClr val="FFFFFF"/>
                </a:solidFill>
                <a:latin typeface="Tahoma"/>
                <a:cs typeface="Tahoma"/>
              </a:rPr>
              <a:t>état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liquide. Il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ensuite  comprimé puis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chauffé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une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pression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température</a:t>
            </a:r>
            <a:r>
              <a:rPr sz="20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données.</a:t>
            </a:r>
            <a:endParaRPr sz="2000" dirty="0">
              <a:latin typeface="Tahoma"/>
              <a:cs typeface="Tahoma"/>
            </a:endParaRPr>
          </a:p>
          <a:p>
            <a:pPr marL="12700" marR="12128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fluide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5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0" dirty="0" err="1" smtClean="0">
                <a:solidFill>
                  <a:srgbClr val="FFFFFF"/>
                </a:solidFill>
                <a:latin typeface="Tahoma"/>
                <a:cs typeface="Tahoma"/>
              </a:rPr>
              <a:t>état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supercritique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traverse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alors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2000" spc="-10" dirty="0" err="1">
                <a:solidFill>
                  <a:srgbClr val="FFFFFF"/>
                </a:solidFill>
                <a:latin typeface="Tahoma"/>
                <a:cs typeface="Tahoma"/>
              </a:rPr>
              <a:t>cuve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3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0" dirty="0" smtClean="0">
                <a:solidFill>
                  <a:srgbClr val="FFFFFF"/>
                </a:solidFill>
                <a:latin typeface="Tahoma"/>
                <a:cs typeface="Tahoma"/>
              </a:rPr>
              <a:t>extraction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où se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trouve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matériel végétal.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CO2 supercritique chargé en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soluté est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ensuite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détendu au dessous de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la pression critique </a:t>
            </a:r>
            <a:r>
              <a:rPr sz="2000" spc="-10" dirty="0" err="1">
                <a:solidFill>
                  <a:srgbClr val="FFFFFF"/>
                </a:solidFill>
                <a:latin typeface="Tahoma"/>
                <a:cs typeface="Tahoma"/>
              </a:rPr>
              <a:t>avant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4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4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40" dirty="0" err="1" smtClean="0">
                <a:solidFill>
                  <a:srgbClr val="FFFFFF"/>
                </a:solidFill>
                <a:latin typeface="Tahoma"/>
                <a:cs typeface="Tahoma"/>
              </a:rPr>
              <a:t>autres</a:t>
            </a:r>
            <a:r>
              <a:rPr sz="2000" spc="-4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dans  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séparateur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passer à 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2000" spc="-5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0" dirty="0" err="1" smtClean="0">
                <a:solidFill>
                  <a:srgbClr val="FFFFFF"/>
                </a:solidFill>
                <a:latin typeface="Tahoma"/>
                <a:cs typeface="Tahoma"/>
              </a:rPr>
              <a:t>état</a:t>
            </a:r>
            <a:r>
              <a:rPr sz="2000" spc="-5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gazeux. Il perd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ainsi ses propriétés de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solvant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permet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aux solutés de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précipiter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et </a:t>
            </a:r>
            <a:r>
              <a:rPr sz="2000" spc="-5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5" dirty="0" err="1" smtClean="0">
                <a:solidFill>
                  <a:srgbClr val="FFFFFF"/>
                </a:solidFill>
                <a:latin typeface="Tahoma"/>
                <a:cs typeface="Tahoma"/>
              </a:rPr>
              <a:t>être</a:t>
            </a:r>
            <a:r>
              <a:rPr sz="2000" spc="-7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récupérées.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7362825" algn="l"/>
              </a:tabLst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CO2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ensuite recyclé pour une nouvelle</a:t>
            </a:r>
            <a:r>
              <a:rPr sz="20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extraction</a:t>
            </a:r>
            <a:r>
              <a:rPr sz="20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(Figure	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).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014" y="596264"/>
            <a:ext cx="8622386" cy="5818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spc="-5" dirty="0">
                <a:solidFill>
                  <a:srgbClr val="00AFEF"/>
                </a:solidFill>
                <a:latin typeface="Verdana"/>
                <a:cs typeface="Verdana"/>
              </a:rPr>
              <a:t>Extraction </a:t>
            </a:r>
            <a:r>
              <a:rPr sz="2000" b="1" i="1" dirty="0">
                <a:solidFill>
                  <a:srgbClr val="00AFEF"/>
                </a:solidFill>
                <a:latin typeface="Verdana"/>
                <a:cs typeface="Verdana"/>
              </a:rPr>
              <a:t>par</a:t>
            </a:r>
            <a:r>
              <a:rPr sz="2000" b="1" i="1" spc="-30" dirty="0">
                <a:solidFill>
                  <a:srgbClr val="00AFEF"/>
                </a:solidFill>
                <a:latin typeface="Verdana"/>
                <a:cs typeface="Verdana"/>
              </a:rPr>
              <a:t> </a:t>
            </a:r>
            <a:r>
              <a:rPr sz="2000" b="1" i="1" dirty="0">
                <a:solidFill>
                  <a:srgbClr val="00AFEF"/>
                </a:solidFill>
                <a:latin typeface="Verdana"/>
                <a:cs typeface="Verdana"/>
              </a:rPr>
              <a:t>enfleurage</a:t>
            </a:r>
            <a:endParaRPr sz="20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80"/>
              </a:spcBef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Ce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proc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utilis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Grasse,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en particulier pour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le</a:t>
            </a:r>
            <a:r>
              <a:rPr sz="200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jasmin,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la tub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reuse,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avant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le d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veloppement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l'extraction par</a:t>
            </a:r>
            <a:r>
              <a:rPr sz="20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solvants.</a:t>
            </a:r>
            <a:endParaRPr sz="20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 dirty="0">
              <a:latin typeface="Verdana"/>
              <a:cs typeface="Verdana"/>
            </a:endParaRPr>
          </a:p>
          <a:p>
            <a:pPr marL="12700" marR="1483995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Il </a:t>
            </a:r>
            <a:r>
              <a:rPr sz="2000" spc="-55" dirty="0" smtClean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lang="fr-FR" sz="2000" spc="-55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5" dirty="0" err="1" smtClean="0">
                <a:solidFill>
                  <a:srgbClr val="FFFFFF"/>
                </a:solidFill>
                <a:latin typeface="Verdana"/>
                <a:cs typeface="Verdana"/>
              </a:rPr>
              <a:t>agit</a:t>
            </a:r>
            <a:r>
              <a:rPr sz="2000" spc="-55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de placer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les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fleurs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sur un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corps 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gras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purifi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et  de laisser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les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arômes p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trer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le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corps</a:t>
            </a:r>
            <a:r>
              <a:rPr sz="2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gras.</a:t>
            </a:r>
            <a:endParaRPr sz="20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Une </a:t>
            </a:r>
            <a:r>
              <a:rPr sz="2000" spc="-5" dirty="0" err="1">
                <a:solidFill>
                  <a:srgbClr val="FFFFFF"/>
                </a:solidFill>
                <a:latin typeface="Verdana"/>
                <a:cs typeface="Verdana"/>
              </a:rPr>
              <a:t>fois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0" dirty="0" smtClean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lang="fr-FR" sz="2000" spc="-50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50" dirty="0" err="1" smtClean="0">
                <a:solidFill>
                  <a:srgbClr val="FFFFFF"/>
                </a:solidFill>
                <a:latin typeface="Verdana"/>
                <a:cs typeface="Verdana"/>
              </a:rPr>
              <a:t>arôme</a:t>
            </a:r>
            <a:r>
              <a:rPr sz="2000" spc="-50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des fleurs pomp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,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les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retire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et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remet des fleurs fra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î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ches, </a:t>
            </a:r>
            <a:r>
              <a:rPr sz="2000" spc="-45" dirty="0" err="1" smtClean="0">
                <a:solidFill>
                  <a:srgbClr val="FFFFFF"/>
                </a:solidFill>
                <a:latin typeface="Verdana"/>
                <a:cs typeface="Verdana"/>
              </a:rPr>
              <a:t>jusqu</a:t>
            </a:r>
            <a:r>
              <a:rPr lang="fr-FR" sz="2000" spc="-45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45" dirty="0" smtClean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saturation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du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corps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gras.</a:t>
            </a:r>
            <a:endParaRPr sz="20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 dirty="0">
              <a:latin typeface="Verdana"/>
              <a:cs typeface="Verdana"/>
            </a:endParaRPr>
          </a:p>
          <a:p>
            <a:pPr marL="12700" marR="1871345">
              <a:lnSpc>
                <a:spcPct val="100299"/>
              </a:lnSpc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pommade ainsi obtenue,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suffit de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2000" spc="-40" dirty="0">
                <a:solidFill>
                  <a:srgbClr val="FFFFFF"/>
                </a:solidFill>
                <a:latin typeface="Verdana"/>
                <a:cs typeface="Verdana"/>
              </a:rPr>
              <a:t>nettoyer,  </a:t>
            </a:r>
            <a:r>
              <a:rPr sz="2000" spc="-5" dirty="0" err="1">
                <a:solidFill>
                  <a:srgbClr val="FFFFFF"/>
                </a:solidFill>
                <a:latin typeface="Verdana"/>
                <a:cs typeface="Verdana"/>
              </a:rPr>
              <a:t>puis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0" dirty="0" smtClean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lang="fr-FR" sz="2000" spc="-100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100" dirty="0" smtClean="0">
                <a:solidFill>
                  <a:srgbClr val="FFFFFF"/>
                </a:solidFill>
                <a:latin typeface="Verdana"/>
                <a:cs typeface="Verdana"/>
              </a:rPr>
              <a:t>y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ajouter de </a:t>
            </a:r>
            <a:r>
              <a:rPr sz="2000" spc="-40" dirty="0" smtClean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lang="fr-FR" sz="2000" spc="-40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40" dirty="0" err="1" smtClean="0">
                <a:solidFill>
                  <a:srgbClr val="FFFFFF"/>
                </a:solidFill>
                <a:latin typeface="Verdana"/>
                <a:cs typeface="Verdana"/>
              </a:rPr>
              <a:t>alcool</a:t>
            </a:r>
            <a:r>
              <a:rPr sz="2000" spc="-40" dirty="0">
                <a:solidFill>
                  <a:srgbClr val="FFFFFF"/>
                </a:solidFill>
                <a:latin typeface="Verdana"/>
                <a:cs typeface="Verdana"/>
              </a:rPr>
              <a:t>.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Au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bout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de 24 heures, 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le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corps 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gras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et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les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huiles essentielles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sont</a:t>
            </a:r>
            <a:r>
              <a:rPr sz="20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par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s.</a:t>
            </a:r>
            <a:endParaRPr sz="2000" dirty="0">
              <a:latin typeface="Verdana"/>
              <a:cs typeface="Verdana"/>
            </a:endParaRPr>
          </a:p>
          <a:p>
            <a:pPr marL="12700" marR="760095" indent="86360">
              <a:lnSpc>
                <a:spcPts val="2390"/>
              </a:lnSpc>
              <a:spcBef>
                <a:spcPts val="90"/>
              </a:spcBef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Il ne reste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plus </a:t>
            </a:r>
            <a:r>
              <a:rPr sz="2000" spc="-75" dirty="0" err="1" smtClean="0">
                <a:solidFill>
                  <a:srgbClr val="FFFFFF"/>
                </a:solidFill>
                <a:latin typeface="Verdana"/>
                <a:cs typeface="Verdana"/>
              </a:rPr>
              <a:t>qu</a:t>
            </a:r>
            <a:r>
              <a:rPr lang="fr-FR" sz="2000" spc="-75" dirty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75" dirty="0" smtClean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recueillir la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pr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cieuse huile essentielle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! 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Pour la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rose,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fleur 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d'oranger,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l'acacia, le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mimosa,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ts val="2335"/>
              </a:lnSpc>
            </a:pP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l'enfleurage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froid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tant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insuffisant,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on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proc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dait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une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immersion dans de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la graisse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chauff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Verdana"/>
                <a:cs typeface="Verdana"/>
              </a:rPr>
              <a:t>80</a:t>
            </a:r>
            <a:r>
              <a:rPr sz="1200" spc="-5" dirty="0">
                <a:solidFill>
                  <a:srgbClr val="FFFFFF"/>
                </a:solidFill>
                <a:latin typeface="Arial Black"/>
                <a:cs typeface="Arial Black"/>
              </a:rPr>
              <a:t>°</a:t>
            </a:r>
            <a:r>
              <a:rPr sz="1200" spc="-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742" y="507872"/>
            <a:ext cx="8380730" cy="6123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121150">
              <a:lnSpc>
                <a:spcPct val="100000"/>
              </a:lnSpc>
              <a:spcBef>
                <a:spcPts val="105"/>
              </a:spcBef>
            </a:pPr>
            <a:r>
              <a:rPr sz="2000" b="1" u="heavy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Analyse </a:t>
            </a: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des extraits</a:t>
            </a:r>
            <a:r>
              <a:rPr sz="2000" b="1" u="heavy" spc="-8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aromatiques </a:t>
            </a:r>
            <a:r>
              <a:rPr sz="2000" b="1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5.1. Indices</a:t>
            </a:r>
            <a:r>
              <a:rPr sz="2000" b="1" u="heavy" spc="-4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physico-chimiques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Au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début, pour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caractériser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HE,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on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détermine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indices suivants</a:t>
            </a:r>
            <a:r>
              <a:rPr sz="20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densité</a:t>
            </a:r>
            <a:endParaRPr sz="2000" dirty="0">
              <a:latin typeface="Tahoma"/>
              <a:cs typeface="Tahoma"/>
            </a:endParaRPr>
          </a:p>
          <a:p>
            <a:pPr marL="12700" marR="5647055">
              <a:lnSpc>
                <a:spcPct val="100000"/>
              </a:lnSpc>
            </a:pP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indice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réfraction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déviation</a:t>
            </a:r>
            <a:r>
              <a:rPr sz="20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polarimétrique</a:t>
            </a:r>
            <a:endParaRPr sz="2000" dirty="0">
              <a:latin typeface="Tahoma"/>
              <a:cs typeface="Tahoma"/>
            </a:endParaRPr>
          </a:p>
          <a:p>
            <a:pPr marL="622300" marR="286385" indent="-6096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solubilité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dans </a:t>
            </a:r>
            <a:r>
              <a:rPr sz="2000" spc="-35" dirty="0">
                <a:solidFill>
                  <a:srgbClr val="FFFFFF"/>
                </a:solidFill>
                <a:latin typeface="Tahoma"/>
                <a:cs typeface="Tahoma"/>
              </a:rPr>
              <a:t>lřéthanol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(pour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voir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si le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produit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peut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être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ajouté dans les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parfums)</a:t>
            </a:r>
            <a:endParaRPr sz="2000" dirty="0">
              <a:latin typeface="Tahoma"/>
              <a:cs typeface="Tahoma"/>
            </a:endParaRPr>
          </a:p>
          <a:p>
            <a:pPr marL="12700" marR="6251575">
              <a:lnSpc>
                <a:spcPct val="100000"/>
              </a:lnSpc>
            </a:pPr>
            <a:r>
              <a:rPr sz="2000" spc="-5" dirty="0" err="1">
                <a:solidFill>
                  <a:srgbClr val="FFFFFF"/>
                </a:solidFill>
                <a:latin typeface="Tahoma"/>
                <a:cs typeface="Tahoma"/>
              </a:rPr>
              <a:t>indice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4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45" dirty="0" err="1" smtClean="0">
                <a:solidFill>
                  <a:srgbClr val="FFFFFF"/>
                </a:solidFill>
                <a:latin typeface="Tahoma"/>
                <a:cs typeface="Tahoma"/>
              </a:rPr>
              <a:t>acide</a:t>
            </a:r>
            <a:r>
              <a:rPr sz="2000" spc="-45" dirty="0" smtClean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indice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peroxyde  </a:t>
            </a:r>
            <a:r>
              <a:rPr sz="2000" spc="-5" dirty="0" err="1">
                <a:solidFill>
                  <a:srgbClr val="FFFFFF"/>
                </a:solidFill>
                <a:latin typeface="Tahoma"/>
                <a:cs typeface="Tahoma"/>
              </a:rPr>
              <a:t>indice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4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4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40" dirty="0" smtClean="0">
                <a:solidFill>
                  <a:srgbClr val="FFFFFF"/>
                </a:solidFill>
                <a:latin typeface="Tahoma"/>
                <a:cs typeface="Tahoma"/>
              </a:rPr>
              <a:t>esters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indice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phénols.</a:t>
            </a:r>
            <a:endParaRPr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5.2 Chromatographie</a:t>
            </a:r>
            <a:r>
              <a:rPr sz="2000" b="1" u="heavy" spc="-20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 </a:t>
            </a:r>
            <a:r>
              <a:rPr sz="20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préparatoire</a:t>
            </a:r>
            <a:endParaRPr sz="2000" dirty="0">
              <a:latin typeface="Tahoma"/>
              <a:cs typeface="Tahoma"/>
            </a:endParaRPr>
          </a:p>
          <a:p>
            <a:pPr marL="622300" marR="5080" indent="-609600">
              <a:lnSpc>
                <a:spcPct val="100000"/>
              </a:lnSpc>
              <a:tabLst>
                <a:tab pos="2843530" algn="l"/>
              </a:tabLst>
            </a:pP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Après ces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indices, on a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inventé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chromatographie 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micropréparative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qui 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permet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séparer	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certains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composés qui existent en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quantité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appréciable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dans le mélange à analyser . On essaie alors de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piéger</a:t>
            </a:r>
            <a:r>
              <a:rPr sz="20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composé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à la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sortie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du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détecteur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(qui est non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destructeur).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Le 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composé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ainsi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piégé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est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identifié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par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SM, IR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ou RMN.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Cette  chromatographie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ne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permet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pas 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obtenir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une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bonne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séparation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du  mélange </a:t>
            </a:r>
            <a:r>
              <a:rPr sz="2000" spc="-8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8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80" dirty="0" err="1" smtClean="0">
                <a:solidFill>
                  <a:srgbClr val="FFFFFF"/>
                </a:solidFill>
                <a:latin typeface="Tahoma"/>
                <a:cs typeface="Tahoma"/>
              </a:rPr>
              <a:t>où</a:t>
            </a:r>
            <a:r>
              <a:rPr sz="2000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2000" dirty="0" err="1">
                <a:solidFill>
                  <a:srgbClr val="FFFFFF"/>
                </a:solidFill>
                <a:latin typeface="Tahoma"/>
                <a:cs typeface="Tahoma"/>
              </a:rPr>
              <a:t>nécessité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2000" spc="-3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2000" spc="-35" dirty="0" err="1" smtClean="0">
                <a:solidFill>
                  <a:srgbClr val="FFFFFF"/>
                </a:solidFill>
                <a:latin typeface="Tahoma"/>
                <a:cs typeface="Tahoma"/>
              </a:rPr>
              <a:t>utiliser</a:t>
            </a:r>
            <a:r>
              <a:rPr sz="2000" spc="-3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chromatographie</a:t>
            </a:r>
            <a:r>
              <a:rPr sz="200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analytique.</a:t>
            </a:r>
            <a:endParaRPr sz="2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609600"/>
            <a:ext cx="8588858" cy="447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6465" marR="3099435" indent="-457200">
              <a:lnSpc>
                <a:spcPct val="100000"/>
              </a:lnSpc>
              <a:spcBef>
                <a:spcPts val="100"/>
              </a:spcBef>
            </a:pPr>
            <a:r>
              <a:rPr sz="1800" b="1" u="heavy" spc="-5" dirty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Chromatographie analytique CPG </a:t>
            </a:r>
            <a:r>
              <a:rPr sz="1800" b="1" spc="-5" dirty="0">
                <a:solidFill>
                  <a:srgbClr val="FF9900"/>
                </a:solidFill>
                <a:latin typeface="Tahoma"/>
                <a:cs typeface="Tahoma"/>
              </a:rPr>
              <a:t> </a:t>
            </a:r>
            <a:r>
              <a:rPr lang="fr-FR" sz="1800" b="1" spc="-5" dirty="0" smtClean="0">
                <a:solidFill>
                  <a:srgbClr val="FF9900"/>
                </a:solidFill>
                <a:latin typeface="Tahoma"/>
                <a:cs typeface="Tahoma"/>
              </a:rPr>
              <a:t>: </a:t>
            </a:r>
            <a:r>
              <a:rPr sz="1800" b="1" u="heavy" spc="-5" dirty="0" smtClean="0">
                <a:solidFill>
                  <a:srgbClr val="FF9900"/>
                </a:solidFill>
                <a:uFill>
                  <a:solidFill>
                    <a:srgbClr val="FF9900"/>
                  </a:solidFill>
                </a:uFill>
                <a:latin typeface="Tahoma"/>
                <a:cs typeface="Tahoma"/>
              </a:rPr>
              <a:t>Principe</a:t>
            </a:r>
            <a:endParaRPr lang="fr-FR" sz="1800" b="1" u="heavy" spc="-5" dirty="0" smtClean="0">
              <a:solidFill>
                <a:srgbClr val="FF9900"/>
              </a:solidFill>
              <a:uFill>
                <a:solidFill>
                  <a:srgbClr val="FF9900"/>
                </a:solidFill>
              </a:uFill>
              <a:latin typeface="Tahoma"/>
              <a:cs typeface="Tahoma"/>
            </a:endParaRPr>
          </a:p>
          <a:p>
            <a:pPr marL="926465" marR="3099435" indent="-457200">
              <a:lnSpc>
                <a:spcPct val="100000"/>
              </a:lnSpc>
              <a:spcBef>
                <a:spcPts val="100"/>
              </a:spcBef>
            </a:pPr>
            <a:endParaRPr lang="fr-FR" b="1" u="heavy" spc="-5" dirty="0">
              <a:solidFill>
                <a:srgbClr val="FF9900"/>
              </a:solidFill>
              <a:uFill>
                <a:solidFill>
                  <a:srgbClr val="FF9900"/>
                </a:solidFill>
              </a:uFill>
              <a:latin typeface="Tahoma"/>
              <a:cs typeface="Tahoma"/>
            </a:endParaRPr>
          </a:p>
          <a:p>
            <a:pPr marL="926465" marR="3099435" indent="-4572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La CPG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est devenue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la méthode 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choix pour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spc="-10" dirty="0" err="1">
                <a:solidFill>
                  <a:srgbClr val="FFFFFF"/>
                </a:solidFill>
                <a:latin typeface="Tahoma"/>
                <a:cs typeface="Tahoma"/>
              </a:rPr>
              <a:t>séparation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endParaRPr sz="1800" dirty="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mélange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complexe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produits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volatils.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chromatographe est constitué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 dirty="0">
              <a:latin typeface="Tahoma"/>
              <a:cs typeface="Tahoma"/>
            </a:endParaRPr>
          </a:p>
          <a:p>
            <a:pPr marL="12700" marR="284289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un injecteur pour </a:t>
            </a:r>
            <a:r>
              <a:rPr sz="1800" spc="-2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25" dirty="0" smtClean="0">
                <a:solidFill>
                  <a:srgbClr val="FFFFFF"/>
                </a:solidFill>
                <a:latin typeface="Tahoma"/>
                <a:cs typeface="Tahoma"/>
              </a:rPr>
              <a:t>injection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2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2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25" dirty="0" err="1" smtClean="0">
                <a:solidFill>
                  <a:srgbClr val="FFFFFF"/>
                </a:solidFill>
                <a:latin typeface="Tahoma"/>
                <a:cs typeface="Tahoma"/>
              </a:rPr>
              <a:t>échantillon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. 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une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colonne contenant la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phase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stationnaire.</a:t>
            </a:r>
            <a:endParaRPr sz="18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détecteur qui permet de détecter 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composés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séparés.</a:t>
            </a:r>
            <a:endParaRPr sz="1800" dirty="0">
              <a:latin typeface="Tahoma"/>
              <a:cs typeface="Tahoma"/>
            </a:endParaRPr>
          </a:p>
          <a:p>
            <a:pPr marL="469900" marR="5080" indent="-457200" algn="just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principe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cette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méthode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est la partition ou distribution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solutions  entre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une phase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stationnaire (liquide ou solide) et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une phase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mobile 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gazeuse.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Durant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leur passage à 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travers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colonne, les molécules du  mélange sont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séparées.</a:t>
            </a:r>
            <a:endParaRPr sz="1800" dirty="0">
              <a:latin typeface="Tahoma"/>
              <a:cs typeface="Tahoma"/>
            </a:endParaRPr>
          </a:p>
          <a:p>
            <a:pPr marL="469900" marR="46355" indent="-4572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séparation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dépend des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interactions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sélectives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entre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solutés et la 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phase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liquide stationnaire. 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lang="fr-FR" sz="1800" spc="-5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55" dirty="0" err="1" smtClean="0">
                <a:solidFill>
                  <a:srgbClr val="FFFFFF"/>
                </a:solidFill>
                <a:latin typeface="Tahoma"/>
                <a:cs typeface="Tahoma"/>
              </a:rPr>
              <a:t>est</a:t>
            </a:r>
            <a:r>
              <a:rPr sz="1800" spc="-5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la polarité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chaque partenaire qui  en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décide.</a:t>
            </a:r>
            <a:endParaRPr sz="1800" dirty="0">
              <a:latin typeface="Tahoma"/>
              <a:cs typeface="Tahoma"/>
            </a:endParaRPr>
          </a:p>
          <a:p>
            <a:pPr marL="469900" marR="22225" indent="-457200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 la sortie du 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détecteur,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pics sont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enregistrés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à 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lang="fr-FR" sz="1800" spc="-45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45" dirty="0" smtClean="0">
                <a:solidFill>
                  <a:srgbClr val="FFFFFF"/>
                </a:solidFill>
                <a:latin typeface="Tahoma"/>
                <a:cs typeface="Tahoma"/>
              </a:rPr>
              <a:t>aide 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lang="fr-FR" sz="1800" spc="-70" dirty="0" smtClean="0">
                <a:solidFill>
                  <a:srgbClr val="FFFFFF"/>
                </a:solidFill>
                <a:latin typeface="Tahoma"/>
                <a:cs typeface="Tahoma"/>
              </a:rPr>
              <a:t>'</a:t>
            </a:r>
            <a:r>
              <a:rPr sz="1800" spc="-70" dirty="0" smtClean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1800" spc="-5" dirty="0" err="1" smtClean="0">
                <a:solidFill>
                  <a:srgbClr val="FFFFFF"/>
                </a:solidFill>
                <a:latin typeface="Tahoma"/>
                <a:cs typeface="Tahoma"/>
              </a:rPr>
              <a:t>intégrateur</a:t>
            </a:r>
            <a:r>
              <a:rPr lang="fr-FR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 smtClean="0">
                <a:solidFill>
                  <a:srgbClr val="FFFFFF"/>
                </a:solidFill>
                <a:latin typeface="Tahoma"/>
                <a:cs typeface="Tahoma"/>
              </a:rPr>
              <a:t>qui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donne un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chromatogramme.</a:t>
            </a:r>
            <a:endParaRPr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685800"/>
            <a:ext cx="7286625" cy="46433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066800"/>
            <a:ext cx="7858125" cy="41577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8916" y="531621"/>
            <a:ext cx="2673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Exemple: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analyse par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CPG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53588" y="531621"/>
            <a:ext cx="1804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ch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omat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amme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341751" y="614426"/>
            <a:ext cx="727075" cy="155575"/>
            <a:chOff x="3341751" y="614426"/>
            <a:chExt cx="727075" cy="155575"/>
          </a:xfrm>
        </p:grpSpPr>
        <p:sp>
          <p:nvSpPr>
            <p:cNvPr id="6" name="object 6"/>
            <p:cNvSpPr/>
            <p:nvPr/>
          </p:nvSpPr>
          <p:spPr>
            <a:xfrm>
              <a:off x="3348101" y="620776"/>
              <a:ext cx="714375" cy="142875"/>
            </a:xfrm>
            <a:custGeom>
              <a:avLst/>
              <a:gdLst/>
              <a:ahLst/>
              <a:cxnLst/>
              <a:rect l="l" t="t" r="r" b="b"/>
              <a:pathLst>
                <a:path w="714375" h="142875">
                  <a:moveTo>
                    <a:pt x="642874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642874" y="142875"/>
                  </a:lnTo>
                  <a:lnTo>
                    <a:pt x="714375" y="71374"/>
                  </a:lnTo>
                  <a:lnTo>
                    <a:pt x="642874" y="0"/>
                  </a:lnTo>
                  <a:close/>
                </a:path>
              </a:pathLst>
            </a:custGeom>
            <a:solidFill>
              <a:srgbClr val="FF3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48101" y="620776"/>
              <a:ext cx="714375" cy="142875"/>
            </a:xfrm>
            <a:custGeom>
              <a:avLst/>
              <a:gdLst/>
              <a:ahLst/>
              <a:cxnLst/>
              <a:rect l="l" t="t" r="r" b="b"/>
              <a:pathLst>
                <a:path w="714375" h="142875">
                  <a:moveTo>
                    <a:pt x="0" y="0"/>
                  </a:moveTo>
                  <a:lnTo>
                    <a:pt x="642874" y="0"/>
                  </a:lnTo>
                  <a:lnTo>
                    <a:pt x="714375" y="71374"/>
                  </a:lnTo>
                  <a:lnTo>
                    <a:pt x="642874" y="142875"/>
                  </a:lnTo>
                  <a:lnTo>
                    <a:pt x="0" y="14287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6857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97971" y="1928628"/>
              <a:ext cx="7544303" cy="22088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43251" y="4143375"/>
              <a:ext cx="2714625" cy="27146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46220" y="6569962"/>
              <a:ext cx="228600" cy="28803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244840" y="6425184"/>
              <a:ext cx="467868" cy="26212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330945" y="6464300"/>
            <a:ext cx="276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102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0825" y="1"/>
            <a:ext cx="8195475" cy="65899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C6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1530</Words>
  <Application>Microsoft Office PowerPoint</Application>
  <PresentationFormat>Affichage à l'écran (4:3)</PresentationFormat>
  <Paragraphs>117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Calibri</vt:lpstr>
      <vt:lpstr>Tahoma</vt:lpstr>
      <vt:lpstr>Verdana</vt:lpstr>
      <vt:lpstr>Office Theme</vt:lpstr>
      <vt:lpstr>Les Arômes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4.2.2. Les techniques d’extraction  La distillation : principe de base  Le principe de base se résumé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sst</dc:creator>
  <cp:lastModifiedBy>hadj moh</cp:lastModifiedBy>
  <cp:revision>10</cp:revision>
  <dcterms:created xsi:type="dcterms:W3CDTF">2020-02-18T10:25:36Z</dcterms:created>
  <dcterms:modified xsi:type="dcterms:W3CDTF">2024-03-02T09:10:42Z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2016-01-04T00:00:00Z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2020-02-18T00:00:00Z</vt:filetime>
  </property>
</Properties>
</file>