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67" r:id="rId2"/>
    <p:sldId id="266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93" r:id="rId11"/>
    <p:sldId id="264" r:id="rId12"/>
    <p:sldId id="263" r:id="rId13"/>
    <p:sldId id="268" r:id="rId14"/>
    <p:sldId id="281" r:id="rId15"/>
    <p:sldId id="256" r:id="rId16"/>
    <p:sldId id="270" r:id="rId17"/>
    <p:sldId id="271" r:id="rId18"/>
    <p:sldId id="272" r:id="rId19"/>
    <p:sldId id="273" r:id="rId20"/>
    <p:sldId id="261" r:id="rId21"/>
    <p:sldId id="262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B871"/>
    <a:srgbClr val="FFCC99"/>
    <a:srgbClr val="FFE6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693" autoAdjust="0"/>
    <p:restoredTop sz="94660"/>
  </p:normalViewPr>
  <p:slideViewPr>
    <p:cSldViewPr>
      <p:cViewPr>
        <p:scale>
          <a:sx n="70" d="100"/>
          <a:sy n="70" d="100"/>
        </p:scale>
        <p:origin x="-792" y="7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28DF68-29E7-4F68-951E-CD43CC4010C7}" type="datetimeFigureOut">
              <a:rPr lang="fr-FR" smtClean="0"/>
              <a:pPr/>
              <a:t>14/03/2014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81005F-E9E6-49CF-B97D-FA030FF8ACA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1353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81005F-E9E6-49CF-B97D-FA030FF8ACAE}" type="slidenum">
              <a:rPr lang="fr-FR" smtClean="0"/>
              <a:pPr/>
              <a:t>18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EF429-A9CD-4452-A7D7-3DE163DFADE3}" type="datetimeFigureOut">
              <a:rPr lang="fr-FR" smtClean="0"/>
              <a:pPr/>
              <a:t>14/03/2014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6A088-6944-47AA-A889-15D6E6D2129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EF429-A9CD-4452-A7D7-3DE163DFADE3}" type="datetimeFigureOut">
              <a:rPr lang="fr-FR" smtClean="0"/>
              <a:pPr/>
              <a:t>14/03/2014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6A088-6944-47AA-A889-15D6E6D2129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EF429-A9CD-4452-A7D7-3DE163DFADE3}" type="datetimeFigureOut">
              <a:rPr lang="fr-FR" smtClean="0"/>
              <a:pPr/>
              <a:t>14/03/2014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6A088-6944-47AA-A889-15D6E6D2129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EF429-A9CD-4452-A7D7-3DE163DFADE3}" type="datetimeFigureOut">
              <a:rPr lang="fr-FR" smtClean="0"/>
              <a:pPr/>
              <a:t>14/03/2014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6A088-6944-47AA-A889-15D6E6D2129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EF429-A9CD-4452-A7D7-3DE163DFADE3}" type="datetimeFigureOut">
              <a:rPr lang="fr-FR" smtClean="0"/>
              <a:pPr/>
              <a:t>14/03/2014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6A088-6944-47AA-A889-15D6E6D2129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EF429-A9CD-4452-A7D7-3DE163DFADE3}" type="datetimeFigureOut">
              <a:rPr lang="fr-FR" smtClean="0"/>
              <a:pPr/>
              <a:t>14/03/2014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6A088-6944-47AA-A889-15D6E6D2129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EF429-A9CD-4452-A7D7-3DE163DFADE3}" type="datetimeFigureOut">
              <a:rPr lang="fr-FR" smtClean="0"/>
              <a:pPr/>
              <a:t>14/03/2014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6A088-6944-47AA-A889-15D6E6D2129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EF429-A9CD-4452-A7D7-3DE163DFADE3}" type="datetimeFigureOut">
              <a:rPr lang="fr-FR" smtClean="0"/>
              <a:pPr/>
              <a:t>14/03/2014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6A088-6944-47AA-A889-15D6E6D2129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EF429-A9CD-4452-A7D7-3DE163DFADE3}" type="datetimeFigureOut">
              <a:rPr lang="fr-FR" smtClean="0"/>
              <a:pPr/>
              <a:t>14/03/2014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6A088-6944-47AA-A889-15D6E6D2129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EF429-A9CD-4452-A7D7-3DE163DFADE3}" type="datetimeFigureOut">
              <a:rPr lang="fr-FR" smtClean="0"/>
              <a:pPr/>
              <a:t>14/03/2014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6A088-6944-47AA-A889-15D6E6D2129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EF429-A9CD-4452-A7D7-3DE163DFADE3}" type="datetimeFigureOut">
              <a:rPr lang="fr-FR" smtClean="0"/>
              <a:pPr/>
              <a:t>14/03/2014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6A088-6944-47AA-A889-15D6E6D2129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6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EF429-A9CD-4452-A7D7-3DE163DFADE3}" type="datetimeFigureOut">
              <a:rPr lang="fr-FR" smtClean="0"/>
              <a:pPr/>
              <a:t>14/03/2014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6A088-6944-47AA-A889-15D6E6D2129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043910" y="1013599"/>
            <a:ext cx="918375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10" name="ZoneTexte 9"/>
          <p:cNvSpPr txBox="1"/>
          <p:nvPr/>
        </p:nvSpPr>
        <p:spPr>
          <a:xfrm>
            <a:off x="6569350" y="714356"/>
            <a:ext cx="1059714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Observez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731746" y="1585396"/>
            <a:ext cx="2762808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Essayez de passer inaperçu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4731297" y="2464272"/>
            <a:ext cx="1172309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Soyez prêt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260452" y="3333648"/>
            <a:ext cx="3406702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Cherchez des indices sur le terrain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4785273" y="1150625"/>
            <a:ext cx="2227981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 faites pas de bruit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4057258" y="2023422"/>
            <a:ext cx="2108782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Utilisez des jumelles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570719" y="2901316"/>
            <a:ext cx="1787732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Prenez des notes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2426870" y="3771272"/>
            <a:ext cx="2052037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Respectez la nature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rgbClr val="FFE6B9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5635789" y="2845621"/>
            <a:ext cx="3365367" cy="3929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ZoneTexte 18"/>
          <p:cNvSpPr txBox="1"/>
          <p:nvPr/>
        </p:nvSpPr>
        <p:spPr>
          <a:xfrm>
            <a:off x="357344" y="297791"/>
            <a:ext cx="35141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i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Conseils de base</a:t>
            </a:r>
            <a:endParaRPr lang="fr-FR" sz="2800" b="1" i="1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4" y="4395170"/>
            <a:ext cx="2933700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20" name="ZoneTexte 19"/>
          <p:cNvSpPr txBox="1"/>
          <p:nvPr/>
        </p:nvSpPr>
        <p:spPr>
          <a:xfrm>
            <a:off x="488159" y="1000108"/>
            <a:ext cx="296458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>
                <a:cs typeface="Miriam" pitchFamily="34" charset="-79"/>
              </a:rPr>
              <a:t>Les oiseaux voient et entendent très bien. Toujours à la recherche de prédateurs, ils sont constamment aux aguets et prêts à s’envoler. Afin de les observer, il faut être patient et adroit. </a:t>
            </a:r>
          </a:p>
          <a:p>
            <a:pPr algn="ctr"/>
            <a:r>
              <a:rPr lang="fr-FR" sz="1600" dirty="0" smtClean="0">
                <a:cs typeface="Miriam" pitchFamily="34" charset="-79"/>
              </a:rPr>
              <a:t>Voici </a:t>
            </a:r>
            <a:r>
              <a:rPr lang="fr-FR" sz="1600" dirty="0" smtClean="0"/>
              <a:t>quelques astuces et conseils d’observation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Connecteur droit 19"/>
          <p:cNvCxnSpPr/>
          <p:nvPr/>
        </p:nvCxnSpPr>
        <p:spPr>
          <a:xfrm>
            <a:off x="7486188" y="844532"/>
            <a:ext cx="9570" cy="3636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6569350" y="714356"/>
            <a:ext cx="1059714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solidFill>
              <a:srgbClr val="FF0000"/>
            </a:solidFill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Observez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731746" y="1585396"/>
            <a:ext cx="2762808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Essayez de passer inaperçu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4731297" y="2464272"/>
            <a:ext cx="1172309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Soyez prêt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260452" y="3333648"/>
            <a:ext cx="3406702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Cherchez des indices sur le terrain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4785273" y="1150625"/>
            <a:ext cx="2227981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 faites pas de bruit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4057258" y="2023422"/>
            <a:ext cx="2108782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Utilisez des jumelles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570719" y="2901316"/>
            <a:ext cx="1787732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Prenez des notes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2426870" y="3771272"/>
            <a:ext cx="2052037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Respectez la nature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Image 21" descr="observez.png"/>
          <p:cNvPicPr>
            <a:picLocks noChangeAspect="1"/>
          </p:cNvPicPr>
          <p:nvPr/>
        </p:nvPicPr>
        <p:blipFill>
          <a:blip r:embed="rId2" cstate="print"/>
          <a:srcRect l="5783" t="22225" b="15544"/>
          <a:stretch>
            <a:fillRect/>
          </a:stretch>
        </p:blipFill>
        <p:spPr>
          <a:xfrm>
            <a:off x="2137908" y="4505332"/>
            <a:ext cx="6572264" cy="2000264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/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7692" y="1055810"/>
            <a:ext cx="3024000" cy="2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18" name="ZoneTexte 17"/>
          <p:cNvSpPr txBox="1"/>
          <p:nvPr/>
        </p:nvSpPr>
        <p:spPr>
          <a:xfrm>
            <a:off x="357344" y="297791"/>
            <a:ext cx="35141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i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Conseils de base</a:t>
            </a:r>
            <a:endParaRPr lang="fr-FR" sz="2800" b="1" i="1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Connecteur droit 19"/>
          <p:cNvCxnSpPr/>
          <p:nvPr/>
        </p:nvCxnSpPr>
        <p:spPr>
          <a:xfrm>
            <a:off x="6824678" y="1163022"/>
            <a:ext cx="9570" cy="3636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 18" descr="ne faites pas de bruit.png"/>
          <p:cNvPicPr>
            <a:picLocks noChangeAspect="1"/>
          </p:cNvPicPr>
          <p:nvPr/>
        </p:nvPicPr>
        <p:blipFill>
          <a:blip r:embed="rId2" cstate="print"/>
          <a:srcRect l="5886" t="26009" r="542" b="12923"/>
          <a:stretch>
            <a:fillRect/>
          </a:stretch>
        </p:blipFill>
        <p:spPr>
          <a:xfrm>
            <a:off x="2143108" y="4500570"/>
            <a:ext cx="6572296" cy="2000264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sp>
        <p:nvSpPr>
          <p:cNvPr id="10" name="ZoneTexte 9"/>
          <p:cNvSpPr txBox="1"/>
          <p:nvPr/>
        </p:nvSpPr>
        <p:spPr>
          <a:xfrm>
            <a:off x="6569350" y="714356"/>
            <a:ext cx="1059714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Observez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731746" y="1585396"/>
            <a:ext cx="2762808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Essayez de passer inaperçu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4731297" y="2464272"/>
            <a:ext cx="1172309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Soyez prêt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260452" y="3333648"/>
            <a:ext cx="3406702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Cherchez des indices sur le terrain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4785273" y="1150625"/>
            <a:ext cx="2227981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solidFill>
              <a:srgbClr val="FF0000"/>
            </a:solidFill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 faites pas de bruit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4057258" y="2023422"/>
            <a:ext cx="2108782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Utilisez des jumelles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570719" y="2901316"/>
            <a:ext cx="1787732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Prenez des notes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2426870" y="3771272"/>
            <a:ext cx="2052037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Respectez la nature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9859" y="941370"/>
            <a:ext cx="3000396" cy="2240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18" name="ZoneTexte 17"/>
          <p:cNvSpPr txBox="1"/>
          <p:nvPr/>
        </p:nvSpPr>
        <p:spPr>
          <a:xfrm>
            <a:off x="357344" y="297791"/>
            <a:ext cx="35141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i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Conseils de base</a:t>
            </a:r>
            <a:endParaRPr lang="fr-FR" sz="2800" b="1" i="1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Connecteur droit 19"/>
          <p:cNvCxnSpPr/>
          <p:nvPr/>
        </p:nvCxnSpPr>
        <p:spPr>
          <a:xfrm>
            <a:off x="6299212" y="1650388"/>
            <a:ext cx="9570" cy="3636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 18" descr="essayez de passer inaperçu.png"/>
          <p:cNvPicPr>
            <a:picLocks noChangeAspect="1"/>
          </p:cNvPicPr>
          <p:nvPr/>
        </p:nvPicPr>
        <p:blipFill>
          <a:blip r:embed="rId2" cstate="print"/>
          <a:srcRect l="6265" t="26229" b="12959"/>
          <a:stretch>
            <a:fillRect/>
          </a:stretch>
        </p:blipFill>
        <p:spPr>
          <a:xfrm>
            <a:off x="2143108" y="4513270"/>
            <a:ext cx="6589758" cy="1987564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sp>
        <p:nvSpPr>
          <p:cNvPr id="10" name="ZoneTexte 9"/>
          <p:cNvSpPr txBox="1"/>
          <p:nvPr/>
        </p:nvSpPr>
        <p:spPr>
          <a:xfrm>
            <a:off x="6569350" y="714356"/>
            <a:ext cx="1059714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Observez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731746" y="1585396"/>
            <a:ext cx="2762808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solidFill>
              <a:srgbClr val="FF0000"/>
            </a:solidFill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Essayez de passer inaperçu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4731297" y="2464272"/>
            <a:ext cx="1172309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Soyez prêt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260452" y="3333648"/>
            <a:ext cx="3406702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Cherchez des indices sur le terrain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4785273" y="1150625"/>
            <a:ext cx="2227981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 faites pas de bruit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4057258" y="2023422"/>
            <a:ext cx="2108782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Utilisez des jumelles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570719" y="2901316"/>
            <a:ext cx="1787732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Prenez des notes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2426870" y="3771272"/>
            <a:ext cx="2052037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Respectez la nature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196" y="1000109"/>
            <a:ext cx="3000396" cy="2197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18" name="ZoneTexte 17"/>
          <p:cNvSpPr txBox="1"/>
          <p:nvPr/>
        </p:nvSpPr>
        <p:spPr>
          <a:xfrm>
            <a:off x="357344" y="297791"/>
            <a:ext cx="35141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i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Conseils de base</a:t>
            </a:r>
            <a:endParaRPr lang="fr-FR" sz="2800" b="1" i="1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Connecteur droit 19"/>
          <p:cNvCxnSpPr/>
          <p:nvPr/>
        </p:nvCxnSpPr>
        <p:spPr>
          <a:xfrm>
            <a:off x="6000760" y="2214554"/>
            <a:ext cx="9570" cy="3636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 18" descr="utilisez des jumelles.png"/>
          <p:cNvPicPr>
            <a:picLocks noChangeAspect="1"/>
          </p:cNvPicPr>
          <p:nvPr/>
        </p:nvPicPr>
        <p:blipFill>
          <a:blip r:embed="rId2" cstate="print"/>
          <a:srcRect l="6301" t="24958" b="11383"/>
          <a:stretch>
            <a:fillRect/>
          </a:stretch>
        </p:blipFill>
        <p:spPr>
          <a:xfrm>
            <a:off x="2143108" y="4503224"/>
            <a:ext cx="6592934" cy="1997610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sp>
        <p:nvSpPr>
          <p:cNvPr id="10" name="ZoneTexte 9"/>
          <p:cNvSpPr txBox="1"/>
          <p:nvPr/>
        </p:nvSpPr>
        <p:spPr>
          <a:xfrm>
            <a:off x="6569350" y="714356"/>
            <a:ext cx="1059714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Observez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731746" y="1585396"/>
            <a:ext cx="2762808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Essayez de passer inaperçu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4731297" y="2464272"/>
            <a:ext cx="1172309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Soyez prêt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260452" y="3333648"/>
            <a:ext cx="3406702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Cherchez des indices sur le terrain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4785273" y="1150625"/>
            <a:ext cx="2227981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 faites pas de bruit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4057258" y="2023422"/>
            <a:ext cx="2108782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solidFill>
              <a:srgbClr val="FF0000"/>
            </a:solidFill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Utilisez des jumelles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570719" y="2901316"/>
            <a:ext cx="1787732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Prenez des notes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2426870" y="3771272"/>
            <a:ext cx="2052037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Respectez la nature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2558" y="1012808"/>
            <a:ext cx="3000396" cy="2166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18" name="ZoneTexte 17"/>
          <p:cNvSpPr txBox="1"/>
          <p:nvPr/>
        </p:nvSpPr>
        <p:spPr>
          <a:xfrm>
            <a:off x="357344" y="297791"/>
            <a:ext cx="35141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i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Conseils de base</a:t>
            </a:r>
            <a:endParaRPr lang="fr-FR" sz="2800" b="1" i="1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Connecteur droit 19"/>
          <p:cNvCxnSpPr/>
          <p:nvPr/>
        </p:nvCxnSpPr>
        <p:spPr>
          <a:xfrm>
            <a:off x="5643570" y="2650520"/>
            <a:ext cx="9570" cy="3636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 18" descr="soyez prêt.png"/>
          <p:cNvPicPr>
            <a:picLocks noChangeAspect="1"/>
          </p:cNvPicPr>
          <p:nvPr/>
        </p:nvPicPr>
        <p:blipFill>
          <a:blip r:embed="rId2" cstate="print"/>
          <a:srcRect l="6100" t="23866" b="15244"/>
          <a:stretch>
            <a:fillRect/>
          </a:stretch>
        </p:blipFill>
        <p:spPr>
          <a:xfrm>
            <a:off x="2143108" y="4503502"/>
            <a:ext cx="6597860" cy="1997332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sp>
        <p:nvSpPr>
          <p:cNvPr id="10" name="ZoneTexte 9"/>
          <p:cNvSpPr txBox="1"/>
          <p:nvPr/>
        </p:nvSpPr>
        <p:spPr>
          <a:xfrm>
            <a:off x="6569350" y="714356"/>
            <a:ext cx="1059714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Observez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731746" y="1585396"/>
            <a:ext cx="2762808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Essayez de passer inaperçu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4731297" y="2464272"/>
            <a:ext cx="1172309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solidFill>
              <a:srgbClr val="FF0000"/>
            </a:solidFill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Soyez prêt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260452" y="3333648"/>
            <a:ext cx="3406702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Cherchez des indices sur le terrain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4785273" y="1150625"/>
            <a:ext cx="2227981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 faites pas de bruit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4057258" y="2023422"/>
            <a:ext cx="2108782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Utilisez des jumelles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570719" y="2901316"/>
            <a:ext cx="1787732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Prenez des notes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2426870" y="3771272"/>
            <a:ext cx="2052037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Respectez la nature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 l="4049" r="2806"/>
          <a:stretch>
            <a:fillRect/>
          </a:stretch>
        </p:blipFill>
        <p:spPr bwMode="auto">
          <a:xfrm>
            <a:off x="441554" y="900065"/>
            <a:ext cx="2916000" cy="2347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18" name="ZoneTexte 17"/>
          <p:cNvSpPr txBox="1"/>
          <p:nvPr/>
        </p:nvSpPr>
        <p:spPr>
          <a:xfrm>
            <a:off x="357344" y="297791"/>
            <a:ext cx="35141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i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Conseils de base</a:t>
            </a:r>
            <a:endParaRPr lang="fr-FR" sz="2800" b="1" i="1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Connecteur droit 19"/>
          <p:cNvCxnSpPr/>
          <p:nvPr/>
        </p:nvCxnSpPr>
        <p:spPr>
          <a:xfrm>
            <a:off x="4929190" y="3066448"/>
            <a:ext cx="9570" cy="3168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 18" descr="prenez des notes.png"/>
          <p:cNvPicPr>
            <a:picLocks noChangeAspect="1"/>
          </p:cNvPicPr>
          <p:nvPr/>
        </p:nvPicPr>
        <p:blipFill>
          <a:blip r:embed="rId2" cstate="print"/>
          <a:srcRect l="5995" t="24956" b="11384"/>
          <a:stretch>
            <a:fillRect/>
          </a:stretch>
        </p:blipFill>
        <p:spPr>
          <a:xfrm>
            <a:off x="2143108" y="4503313"/>
            <a:ext cx="6599451" cy="1997521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sp>
        <p:nvSpPr>
          <p:cNvPr id="10" name="ZoneTexte 9"/>
          <p:cNvSpPr txBox="1"/>
          <p:nvPr/>
        </p:nvSpPr>
        <p:spPr>
          <a:xfrm>
            <a:off x="6569350" y="714356"/>
            <a:ext cx="1059714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Observez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731746" y="1585396"/>
            <a:ext cx="2762808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Essayez de passer inaperçu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4731297" y="2464272"/>
            <a:ext cx="1172309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Soyez prêt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260452" y="3333648"/>
            <a:ext cx="3406702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Cherchez des indices sur le terrain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4785273" y="1150625"/>
            <a:ext cx="2227981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 faites pas de bruit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4057258" y="2023422"/>
            <a:ext cx="2108782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Utilisez des jumelles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570719" y="2901316"/>
            <a:ext cx="1787732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solidFill>
              <a:srgbClr val="FF0000"/>
            </a:solidFill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Prenez des notes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2426870" y="3771272"/>
            <a:ext cx="2052037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Respectez la nature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974708"/>
            <a:ext cx="3000396" cy="2250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18" name="ZoneTexte 17"/>
          <p:cNvSpPr txBox="1"/>
          <p:nvPr/>
        </p:nvSpPr>
        <p:spPr>
          <a:xfrm>
            <a:off x="357344" y="297791"/>
            <a:ext cx="35141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i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Conseils de base</a:t>
            </a:r>
            <a:endParaRPr lang="fr-FR" sz="2800" b="1" i="1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Connecteur droit 19"/>
          <p:cNvCxnSpPr/>
          <p:nvPr/>
        </p:nvCxnSpPr>
        <p:spPr>
          <a:xfrm>
            <a:off x="4562430" y="3500438"/>
            <a:ext cx="9570" cy="2340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 18" descr="cherchez des indices sur terrain.png"/>
          <p:cNvPicPr>
            <a:picLocks noChangeAspect="1"/>
          </p:cNvPicPr>
          <p:nvPr/>
        </p:nvPicPr>
        <p:blipFill>
          <a:blip r:embed="rId2" cstate="print"/>
          <a:srcRect l="7075" t="24951" b="12043"/>
          <a:stretch>
            <a:fillRect/>
          </a:stretch>
        </p:blipFill>
        <p:spPr>
          <a:xfrm>
            <a:off x="2143108" y="4524314"/>
            <a:ext cx="6605634" cy="1976520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sp>
        <p:nvSpPr>
          <p:cNvPr id="10" name="ZoneTexte 9"/>
          <p:cNvSpPr txBox="1"/>
          <p:nvPr/>
        </p:nvSpPr>
        <p:spPr>
          <a:xfrm>
            <a:off x="6569350" y="714356"/>
            <a:ext cx="1059714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Observez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731746" y="1585396"/>
            <a:ext cx="2762808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Essayez de passer inaperçu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4731297" y="2464272"/>
            <a:ext cx="1172309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Soyez prêt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260452" y="3359048"/>
            <a:ext cx="3406702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solidFill>
              <a:srgbClr val="FF0000"/>
            </a:solidFill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Cherchez des indices sur le terrain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4785273" y="1150625"/>
            <a:ext cx="2227981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 faites pas de bruit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4057258" y="2023422"/>
            <a:ext cx="2108782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Utilisez des jumelles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570719" y="2901316"/>
            <a:ext cx="1787732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Prenez des notes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2426870" y="3822072"/>
            <a:ext cx="2052037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Respectez la nature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908052"/>
            <a:ext cx="2952744" cy="2214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18" name="ZoneTexte 17"/>
          <p:cNvSpPr txBox="1"/>
          <p:nvPr/>
        </p:nvSpPr>
        <p:spPr>
          <a:xfrm>
            <a:off x="357344" y="297791"/>
            <a:ext cx="35141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i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Conseils de base</a:t>
            </a:r>
            <a:endParaRPr lang="fr-FR" sz="2800" b="1" i="1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Connecteur droit 19"/>
          <p:cNvCxnSpPr/>
          <p:nvPr/>
        </p:nvCxnSpPr>
        <p:spPr>
          <a:xfrm>
            <a:off x="4214810" y="3936404"/>
            <a:ext cx="9570" cy="2088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 18" descr="respectez la nature.png"/>
          <p:cNvPicPr>
            <a:picLocks noChangeAspect="1"/>
          </p:cNvPicPr>
          <p:nvPr/>
        </p:nvPicPr>
        <p:blipFill>
          <a:blip r:embed="rId2" cstate="print"/>
          <a:srcRect l="6002" t="26100" b="9105"/>
          <a:stretch>
            <a:fillRect/>
          </a:stretch>
        </p:blipFill>
        <p:spPr>
          <a:xfrm>
            <a:off x="2143108" y="4513270"/>
            <a:ext cx="6610396" cy="2130440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sp>
        <p:nvSpPr>
          <p:cNvPr id="10" name="ZoneTexte 9"/>
          <p:cNvSpPr txBox="1"/>
          <p:nvPr/>
        </p:nvSpPr>
        <p:spPr>
          <a:xfrm>
            <a:off x="6569350" y="714356"/>
            <a:ext cx="1059714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Observez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731746" y="1585396"/>
            <a:ext cx="2762808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Essayez de passer inaperçu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4731297" y="2464272"/>
            <a:ext cx="1172309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Soyez prêt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260452" y="3333648"/>
            <a:ext cx="3406702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Cherchez des indices sur le terrain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4785273" y="1150625"/>
            <a:ext cx="2227981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 faites pas de bruit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4057258" y="2023422"/>
            <a:ext cx="2108782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Utilisez des jumelles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570719" y="2901316"/>
            <a:ext cx="1787732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Prenez des notes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2426870" y="3771272"/>
            <a:ext cx="2052037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7150">
            <a:solidFill>
              <a:srgbClr val="FF0000"/>
            </a:solidFill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fr-F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Respectez la nature</a:t>
            </a:r>
            <a:endParaRPr lang="fr-FR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45" y="933434"/>
            <a:ext cx="3429023" cy="2220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18" name="ZoneTexte 17"/>
          <p:cNvSpPr txBox="1"/>
          <p:nvPr/>
        </p:nvSpPr>
        <p:spPr>
          <a:xfrm>
            <a:off x="357344" y="297791"/>
            <a:ext cx="35141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i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Conseils de base</a:t>
            </a:r>
            <a:endParaRPr lang="fr-FR" sz="2800" b="1" i="1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patitouille.canalblog.com/albums/mes_tableaux/m-japan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624456"/>
            <a:ext cx="4320480" cy="5583871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18" name="ZoneTexte 17"/>
          <p:cNvSpPr txBox="1"/>
          <p:nvPr/>
        </p:nvSpPr>
        <p:spPr>
          <a:xfrm>
            <a:off x="1417296" y="2428424"/>
            <a:ext cx="6287299" cy="1323439"/>
          </a:xfrm>
          <a:prstGeom prst="rect">
            <a:avLst/>
          </a:prstGeom>
          <a:noFill/>
        </p:spPr>
        <p:txBody>
          <a:bodyPr wrap="none" rtlCol="0">
            <a:prstTxWarp prst="textWave1">
              <a:avLst>
                <a:gd name="adj1" fmla="val 13813"/>
                <a:gd name="adj2" fmla="val 0"/>
              </a:avLst>
            </a:prstTxWarp>
            <a:spAutoFit/>
          </a:bodyPr>
          <a:lstStyle/>
          <a:p>
            <a:r>
              <a:rPr lang="fr-FR" sz="4000" b="1" i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Comptage </a:t>
            </a:r>
          </a:p>
          <a:p>
            <a:r>
              <a:rPr lang="fr-FR" sz="4000" b="1" i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                des oiseaux</a:t>
            </a:r>
            <a:endParaRPr lang="fr-FR" sz="4000" b="1" i="1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"/>
          <p:cNvPicPr>
            <a:picLocks noChangeAspect="1" noChangeArrowheads="1"/>
          </p:cNvPicPr>
          <p:nvPr/>
        </p:nvPicPr>
        <p:blipFill>
          <a:blip r:embed="rId2" cstate="print"/>
          <a:srcRect l="1884" t="2849" r="1624" b="19430"/>
          <a:stretch>
            <a:fillRect/>
          </a:stretch>
        </p:blipFill>
        <p:spPr bwMode="auto">
          <a:xfrm>
            <a:off x="2214546" y="1268398"/>
            <a:ext cx="4714908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  <p:sp>
        <p:nvSpPr>
          <p:cNvPr id="3" name="ZoneTexte 2"/>
          <p:cNvSpPr txBox="1"/>
          <p:nvPr/>
        </p:nvSpPr>
        <p:spPr>
          <a:xfrm>
            <a:off x="2050611" y="4862522"/>
            <a:ext cx="50368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 smtClean="0"/>
              <a:t>Comptez 10 ou 20 oiseaux et évaluez la zone qu’ils </a:t>
            </a:r>
          </a:p>
          <a:p>
            <a:pPr algn="ctr"/>
            <a:r>
              <a:rPr lang="fr-FR" b="1" dirty="0" smtClean="0"/>
              <a:t>occupent. Utilisez une zone de densité moyenne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1526" t="2835" r="1982" b="19372"/>
          <a:stretch>
            <a:fillRect/>
          </a:stretch>
        </p:blipFill>
        <p:spPr bwMode="auto">
          <a:xfrm>
            <a:off x="2214546" y="1268398"/>
            <a:ext cx="4714908" cy="2874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  <p:sp>
        <p:nvSpPr>
          <p:cNvPr id="3" name="ZoneTexte 2"/>
          <p:cNvSpPr txBox="1"/>
          <p:nvPr/>
        </p:nvSpPr>
        <p:spPr>
          <a:xfrm>
            <a:off x="3067041" y="4862522"/>
            <a:ext cx="3003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 smtClean="0"/>
              <a:t>Il y a environ 15 dans ce carré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0488" y="1275090"/>
            <a:ext cx="1548000" cy="1404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 l="1982" t="2763" r="1526" b="19516"/>
          <a:stretch>
            <a:fillRect/>
          </a:stretch>
        </p:blipFill>
        <p:spPr bwMode="auto">
          <a:xfrm>
            <a:off x="2214546" y="1262048"/>
            <a:ext cx="4714908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  <p:sp>
        <p:nvSpPr>
          <p:cNvPr id="3" name="ZoneTexte 2"/>
          <p:cNvSpPr txBox="1"/>
          <p:nvPr/>
        </p:nvSpPr>
        <p:spPr>
          <a:xfrm>
            <a:off x="1593086" y="4862522"/>
            <a:ext cx="59518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 smtClean="0"/>
              <a:t>Pour obtenir le nombre total d’oiseaux, multipliez le nombre</a:t>
            </a:r>
          </a:p>
          <a:p>
            <a:pPr algn="ctr"/>
            <a:r>
              <a:rPr lang="fr-FR" b="1" dirty="0" smtClean="0"/>
              <a:t>de carrés par le nombre d’oiseaux dans un carré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0488" y="1284615"/>
            <a:ext cx="1548000" cy="1404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3786182" y="1285860"/>
            <a:ext cx="1548000" cy="1404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232351" y="1287105"/>
            <a:ext cx="1548000" cy="1404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5331733" y="2674977"/>
            <a:ext cx="1548000" cy="1404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3787427" y="2676222"/>
            <a:ext cx="1548000" cy="1404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2233596" y="2677467"/>
            <a:ext cx="1548000" cy="1404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6068" y="357166"/>
            <a:ext cx="4428000" cy="29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128" y="2262054"/>
            <a:ext cx="2880000" cy="4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1627" y="3702368"/>
            <a:ext cx="3708000" cy="2417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4075" y="1597012"/>
            <a:ext cx="4895850" cy="364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727048" y="1265222"/>
            <a:ext cx="4972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fr-FR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5" name="Groupe 14"/>
          <p:cNvGrpSpPr/>
          <p:nvPr/>
        </p:nvGrpSpPr>
        <p:grpSpPr>
          <a:xfrm>
            <a:off x="1854158" y="1972944"/>
            <a:ext cx="5429288" cy="3643338"/>
            <a:chOff x="1115680" y="2670478"/>
            <a:chExt cx="5429288" cy="3643338"/>
          </a:xfrm>
        </p:grpSpPr>
        <p:sp>
          <p:nvSpPr>
            <p:cNvPr id="14" name="Rectangle 13"/>
            <p:cNvSpPr/>
            <p:nvPr/>
          </p:nvSpPr>
          <p:spPr>
            <a:xfrm>
              <a:off x="1115680" y="2670478"/>
              <a:ext cx="5429288" cy="3643338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3" name="Groupe 12"/>
            <p:cNvGrpSpPr/>
            <p:nvPr/>
          </p:nvGrpSpPr>
          <p:grpSpPr>
            <a:xfrm>
              <a:off x="1228062" y="2790762"/>
              <a:ext cx="5221558" cy="3383376"/>
              <a:chOff x="1228062" y="2790762"/>
              <a:chExt cx="5221558" cy="3383376"/>
            </a:xfrm>
          </p:grpSpPr>
          <p:sp>
            <p:nvSpPr>
              <p:cNvPr id="5" name="ZoneTexte 4"/>
              <p:cNvSpPr txBox="1"/>
              <p:nvPr/>
            </p:nvSpPr>
            <p:spPr>
              <a:xfrm>
                <a:off x="1228062" y="2790762"/>
                <a:ext cx="52215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Selon vous combien y avait-il d’oiseaux </a:t>
                </a:r>
                <a:endParaRPr lang="fr-FR" sz="2400" b="1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6" name="Ellipse 5"/>
              <p:cNvSpPr/>
              <p:nvPr/>
            </p:nvSpPr>
            <p:spPr>
              <a:xfrm>
                <a:off x="1415080" y="3412154"/>
                <a:ext cx="1296000" cy="864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200" dirty="0" smtClean="0">
                    <a:latin typeface="Arial" pitchFamily="34" charset="0"/>
                    <a:cs typeface="Arial" pitchFamily="34" charset="0"/>
                  </a:rPr>
                  <a:t>2</a:t>
                </a:r>
                <a:endParaRPr lang="fr-FR" sz="3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" name="Ellipse 6"/>
              <p:cNvSpPr/>
              <p:nvPr/>
            </p:nvSpPr>
            <p:spPr>
              <a:xfrm>
                <a:off x="3190914" y="3418550"/>
                <a:ext cx="1296000" cy="864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200" dirty="0" smtClean="0">
                    <a:latin typeface="Arial" pitchFamily="34" charset="0"/>
                    <a:cs typeface="Arial" pitchFamily="34" charset="0"/>
                  </a:rPr>
                  <a:t>3</a:t>
                </a:r>
                <a:endParaRPr lang="fr-FR" sz="3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" name="Ellipse 7"/>
              <p:cNvSpPr/>
              <p:nvPr/>
            </p:nvSpPr>
            <p:spPr>
              <a:xfrm>
                <a:off x="4966748" y="3424946"/>
                <a:ext cx="1296000" cy="864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200" dirty="0" smtClean="0">
                    <a:latin typeface="Arial" pitchFamily="34" charset="0"/>
                    <a:cs typeface="Arial" pitchFamily="34" charset="0"/>
                  </a:rPr>
                  <a:t>6</a:t>
                </a:r>
                <a:endParaRPr lang="fr-FR" sz="3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" name="Ellipse 8"/>
              <p:cNvSpPr/>
              <p:nvPr/>
            </p:nvSpPr>
            <p:spPr>
              <a:xfrm>
                <a:off x="1415080" y="4714884"/>
                <a:ext cx="1296000" cy="864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200" dirty="0" smtClean="0">
                    <a:latin typeface="Arial" pitchFamily="34" charset="0"/>
                    <a:cs typeface="Arial" pitchFamily="34" charset="0"/>
                  </a:rPr>
                  <a:t>8</a:t>
                </a:r>
                <a:endParaRPr lang="fr-FR" sz="3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" name="Ellipse 9"/>
              <p:cNvSpPr/>
              <p:nvPr/>
            </p:nvSpPr>
            <p:spPr>
              <a:xfrm>
                <a:off x="3190914" y="4721280"/>
                <a:ext cx="1296000" cy="864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200" dirty="0" smtClean="0">
                    <a:latin typeface="Arial" pitchFamily="34" charset="0"/>
                    <a:cs typeface="Arial" pitchFamily="34" charset="0"/>
                  </a:rPr>
                  <a:t>10</a:t>
                </a:r>
                <a:endParaRPr lang="fr-FR" sz="3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Ellipse 10"/>
              <p:cNvSpPr/>
              <p:nvPr/>
            </p:nvSpPr>
            <p:spPr>
              <a:xfrm>
                <a:off x="4966748" y="4727676"/>
                <a:ext cx="1296000" cy="864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200" dirty="0" smtClean="0">
                    <a:latin typeface="Arial" pitchFamily="34" charset="0"/>
                    <a:cs typeface="Arial" pitchFamily="34" charset="0"/>
                  </a:rPr>
                  <a:t>15</a:t>
                </a:r>
                <a:endParaRPr lang="fr-FR" sz="3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" name="ZoneTexte 11"/>
              <p:cNvSpPr txBox="1"/>
              <p:nvPr/>
            </p:nvSpPr>
            <p:spPr>
              <a:xfrm>
                <a:off x="2693458" y="5804806"/>
                <a:ext cx="23071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 smtClean="0"/>
                  <a:t>_ </a:t>
                </a:r>
                <a:r>
                  <a:rPr lang="fr-FR" sz="1600" dirty="0" smtClean="0"/>
                  <a:t>choisissez un nombre</a:t>
                </a:r>
                <a:r>
                  <a:rPr lang="fr-FR" dirty="0" smtClean="0"/>
                  <a:t> _</a:t>
                </a:r>
                <a:endParaRPr lang="fr-FR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8838" y="1595438"/>
            <a:ext cx="4886325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566710" y="1265222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</a:t>
            </a:r>
            <a:endParaRPr lang="fr-FR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6" name="Groupe 5"/>
          <p:cNvGrpSpPr/>
          <p:nvPr/>
        </p:nvGrpSpPr>
        <p:grpSpPr>
          <a:xfrm>
            <a:off x="1854158" y="1972944"/>
            <a:ext cx="5429288" cy="3643338"/>
            <a:chOff x="1115680" y="2670478"/>
            <a:chExt cx="5429288" cy="3643338"/>
          </a:xfrm>
        </p:grpSpPr>
        <p:sp>
          <p:nvSpPr>
            <p:cNvPr id="7" name="Rectangle 6"/>
            <p:cNvSpPr/>
            <p:nvPr/>
          </p:nvSpPr>
          <p:spPr>
            <a:xfrm>
              <a:off x="1115680" y="2670478"/>
              <a:ext cx="5429288" cy="3643338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8" name="Groupe 12"/>
            <p:cNvGrpSpPr/>
            <p:nvPr/>
          </p:nvGrpSpPr>
          <p:grpSpPr>
            <a:xfrm>
              <a:off x="1228062" y="2790762"/>
              <a:ext cx="5221558" cy="3383376"/>
              <a:chOff x="1228062" y="2790762"/>
              <a:chExt cx="5221558" cy="3383376"/>
            </a:xfrm>
          </p:grpSpPr>
          <p:sp>
            <p:nvSpPr>
              <p:cNvPr id="9" name="ZoneTexte 8"/>
              <p:cNvSpPr txBox="1"/>
              <p:nvPr/>
            </p:nvSpPr>
            <p:spPr>
              <a:xfrm>
                <a:off x="1228062" y="2790762"/>
                <a:ext cx="52215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Selon vous combien y avait-il d’oiseaux </a:t>
                </a:r>
                <a:endParaRPr lang="fr-FR" sz="2400" b="1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" name="Ellipse 9"/>
              <p:cNvSpPr/>
              <p:nvPr/>
            </p:nvSpPr>
            <p:spPr>
              <a:xfrm>
                <a:off x="1415080" y="3412154"/>
                <a:ext cx="1296000" cy="864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200" dirty="0" smtClean="0">
                    <a:latin typeface="Arial" pitchFamily="34" charset="0"/>
                    <a:cs typeface="Arial" pitchFamily="34" charset="0"/>
                  </a:rPr>
                  <a:t>20</a:t>
                </a:r>
                <a:endParaRPr lang="fr-FR" sz="3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Ellipse 10"/>
              <p:cNvSpPr/>
              <p:nvPr/>
            </p:nvSpPr>
            <p:spPr>
              <a:xfrm>
                <a:off x="3190914" y="3418550"/>
                <a:ext cx="1296000" cy="864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200" dirty="0" smtClean="0">
                    <a:latin typeface="Arial" pitchFamily="34" charset="0"/>
                    <a:cs typeface="Arial" pitchFamily="34" charset="0"/>
                  </a:rPr>
                  <a:t>25</a:t>
                </a:r>
                <a:endParaRPr lang="fr-FR" sz="3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" name="Ellipse 11"/>
              <p:cNvSpPr/>
              <p:nvPr/>
            </p:nvSpPr>
            <p:spPr>
              <a:xfrm>
                <a:off x="4966748" y="3424946"/>
                <a:ext cx="1296000" cy="864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200" dirty="0" smtClean="0">
                    <a:latin typeface="Arial" pitchFamily="34" charset="0"/>
                    <a:cs typeface="Arial" pitchFamily="34" charset="0"/>
                  </a:rPr>
                  <a:t>30</a:t>
                </a:r>
                <a:endParaRPr lang="fr-FR" sz="3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Ellipse 12"/>
              <p:cNvSpPr/>
              <p:nvPr/>
            </p:nvSpPr>
            <p:spPr>
              <a:xfrm>
                <a:off x="1415080" y="4714884"/>
                <a:ext cx="1296000" cy="864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200" dirty="0" smtClean="0">
                    <a:latin typeface="Arial" pitchFamily="34" charset="0"/>
                    <a:cs typeface="Arial" pitchFamily="34" charset="0"/>
                  </a:rPr>
                  <a:t>35</a:t>
                </a:r>
                <a:endParaRPr lang="fr-FR" sz="3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" name="Ellipse 13"/>
              <p:cNvSpPr/>
              <p:nvPr/>
            </p:nvSpPr>
            <p:spPr>
              <a:xfrm>
                <a:off x="3190914" y="4721280"/>
                <a:ext cx="1296000" cy="864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200" dirty="0" smtClean="0">
                    <a:latin typeface="Arial" pitchFamily="34" charset="0"/>
                    <a:cs typeface="Arial" pitchFamily="34" charset="0"/>
                  </a:rPr>
                  <a:t>40</a:t>
                </a:r>
                <a:endParaRPr lang="fr-FR" sz="3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Ellipse 14"/>
              <p:cNvSpPr/>
              <p:nvPr/>
            </p:nvSpPr>
            <p:spPr>
              <a:xfrm>
                <a:off x="4966748" y="4727676"/>
                <a:ext cx="1296000" cy="864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200" dirty="0" smtClean="0">
                    <a:latin typeface="Arial" pitchFamily="34" charset="0"/>
                    <a:cs typeface="Arial" pitchFamily="34" charset="0"/>
                  </a:rPr>
                  <a:t>45</a:t>
                </a:r>
                <a:endParaRPr lang="fr-FR" sz="3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" name="ZoneTexte 15"/>
              <p:cNvSpPr txBox="1"/>
              <p:nvPr/>
            </p:nvSpPr>
            <p:spPr>
              <a:xfrm>
                <a:off x="2693458" y="5804806"/>
                <a:ext cx="23071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 smtClean="0"/>
                  <a:t>_ </a:t>
                </a:r>
                <a:r>
                  <a:rPr lang="fr-FR" sz="1600" dirty="0" smtClean="0"/>
                  <a:t>choisissez un nombre</a:t>
                </a:r>
                <a:r>
                  <a:rPr lang="fr-FR" dirty="0" smtClean="0"/>
                  <a:t> _</a:t>
                </a:r>
                <a:endParaRPr lang="fr-FR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8838" y="1619250"/>
            <a:ext cx="4886325" cy="361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403196" y="1265222"/>
            <a:ext cx="11224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160</a:t>
            </a:r>
            <a:endParaRPr lang="fr-FR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6" name="Groupe 5"/>
          <p:cNvGrpSpPr/>
          <p:nvPr/>
        </p:nvGrpSpPr>
        <p:grpSpPr>
          <a:xfrm>
            <a:off x="1854158" y="1972944"/>
            <a:ext cx="5429288" cy="3643338"/>
            <a:chOff x="1115680" y="2670478"/>
            <a:chExt cx="5429288" cy="3643338"/>
          </a:xfrm>
        </p:grpSpPr>
        <p:sp>
          <p:nvSpPr>
            <p:cNvPr id="7" name="Rectangle 6"/>
            <p:cNvSpPr/>
            <p:nvPr/>
          </p:nvSpPr>
          <p:spPr>
            <a:xfrm>
              <a:off x="1115680" y="2670478"/>
              <a:ext cx="5429288" cy="3643338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8" name="Groupe 12"/>
            <p:cNvGrpSpPr/>
            <p:nvPr/>
          </p:nvGrpSpPr>
          <p:grpSpPr>
            <a:xfrm>
              <a:off x="1228062" y="2790762"/>
              <a:ext cx="5221558" cy="3383376"/>
              <a:chOff x="1228062" y="2790762"/>
              <a:chExt cx="5221558" cy="3383376"/>
            </a:xfrm>
          </p:grpSpPr>
          <p:sp>
            <p:nvSpPr>
              <p:cNvPr id="9" name="ZoneTexte 8"/>
              <p:cNvSpPr txBox="1"/>
              <p:nvPr/>
            </p:nvSpPr>
            <p:spPr>
              <a:xfrm>
                <a:off x="1228062" y="2790762"/>
                <a:ext cx="52215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Selon vous combien y avait-il d’oiseaux </a:t>
                </a:r>
                <a:endParaRPr lang="fr-FR" sz="2400" b="1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" name="Ellipse 9"/>
              <p:cNvSpPr/>
              <p:nvPr/>
            </p:nvSpPr>
            <p:spPr>
              <a:xfrm>
                <a:off x="1415080" y="3412154"/>
                <a:ext cx="1296000" cy="864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200" dirty="0" smtClean="0">
                    <a:latin typeface="Arial" pitchFamily="34" charset="0"/>
                    <a:cs typeface="Arial" pitchFamily="34" charset="0"/>
                  </a:rPr>
                  <a:t>160</a:t>
                </a:r>
                <a:endParaRPr lang="fr-FR" sz="3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Ellipse 10"/>
              <p:cNvSpPr/>
              <p:nvPr/>
            </p:nvSpPr>
            <p:spPr>
              <a:xfrm>
                <a:off x="3190914" y="3418550"/>
                <a:ext cx="1296000" cy="864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200" dirty="0" smtClean="0">
                    <a:latin typeface="Arial" pitchFamily="34" charset="0"/>
                    <a:cs typeface="Arial" pitchFamily="34" charset="0"/>
                  </a:rPr>
                  <a:t>250</a:t>
                </a:r>
                <a:endParaRPr lang="fr-FR" sz="3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" name="Ellipse 11"/>
              <p:cNvSpPr/>
              <p:nvPr/>
            </p:nvSpPr>
            <p:spPr>
              <a:xfrm>
                <a:off x="4966748" y="3424946"/>
                <a:ext cx="1296000" cy="864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200" dirty="0" smtClean="0">
                    <a:latin typeface="Arial" pitchFamily="34" charset="0"/>
                    <a:cs typeface="Arial" pitchFamily="34" charset="0"/>
                  </a:rPr>
                  <a:t>360</a:t>
                </a:r>
                <a:endParaRPr lang="fr-FR" sz="3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Ellipse 12"/>
              <p:cNvSpPr/>
              <p:nvPr/>
            </p:nvSpPr>
            <p:spPr>
              <a:xfrm>
                <a:off x="1415080" y="4714884"/>
                <a:ext cx="1296000" cy="864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200" dirty="0" smtClean="0">
                    <a:latin typeface="Arial" pitchFamily="34" charset="0"/>
                    <a:cs typeface="Arial" pitchFamily="34" charset="0"/>
                  </a:rPr>
                  <a:t>450</a:t>
                </a:r>
                <a:endParaRPr lang="fr-FR" sz="3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" name="Ellipse 13"/>
              <p:cNvSpPr/>
              <p:nvPr/>
            </p:nvSpPr>
            <p:spPr>
              <a:xfrm>
                <a:off x="3190914" y="4721280"/>
                <a:ext cx="1296000" cy="864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200" dirty="0" smtClean="0">
                    <a:latin typeface="Arial" pitchFamily="34" charset="0"/>
                    <a:cs typeface="Arial" pitchFamily="34" charset="0"/>
                  </a:rPr>
                  <a:t>550</a:t>
                </a:r>
                <a:endParaRPr lang="fr-FR" sz="3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Ellipse 14"/>
              <p:cNvSpPr/>
              <p:nvPr/>
            </p:nvSpPr>
            <p:spPr>
              <a:xfrm>
                <a:off x="4966748" y="4727676"/>
                <a:ext cx="1296000" cy="864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200" dirty="0" smtClean="0">
                    <a:latin typeface="Arial" pitchFamily="34" charset="0"/>
                    <a:cs typeface="Arial" pitchFamily="34" charset="0"/>
                  </a:rPr>
                  <a:t>650</a:t>
                </a:r>
                <a:endParaRPr lang="fr-FR" sz="3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" name="ZoneTexte 15"/>
              <p:cNvSpPr txBox="1"/>
              <p:nvPr/>
            </p:nvSpPr>
            <p:spPr>
              <a:xfrm>
                <a:off x="2693458" y="5804806"/>
                <a:ext cx="23071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 smtClean="0"/>
                  <a:t>_ </a:t>
                </a:r>
                <a:r>
                  <a:rPr lang="fr-FR" sz="1600" dirty="0" smtClean="0"/>
                  <a:t>choisissez un nombre</a:t>
                </a:r>
                <a:r>
                  <a:rPr lang="fr-FR" dirty="0" smtClean="0"/>
                  <a:t> _</a:t>
                </a:r>
                <a:endParaRPr lang="fr-FR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8838" y="1614488"/>
            <a:ext cx="4886325" cy="36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571472" y="1265222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fr-FR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6" name="Groupe 5"/>
          <p:cNvGrpSpPr/>
          <p:nvPr/>
        </p:nvGrpSpPr>
        <p:grpSpPr>
          <a:xfrm>
            <a:off x="1854158" y="1972944"/>
            <a:ext cx="5429288" cy="3643338"/>
            <a:chOff x="1115680" y="2670478"/>
            <a:chExt cx="5429288" cy="3643338"/>
          </a:xfrm>
        </p:grpSpPr>
        <p:sp>
          <p:nvSpPr>
            <p:cNvPr id="7" name="Rectangle 6"/>
            <p:cNvSpPr/>
            <p:nvPr/>
          </p:nvSpPr>
          <p:spPr>
            <a:xfrm>
              <a:off x="1115680" y="2670478"/>
              <a:ext cx="5429288" cy="3643338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8" name="Groupe 12"/>
            <p:cNvGrpSpPr/>
            <p:nvPr/>
          </p:nvGrpSpPr>
          <p:grpSpPr>
            <a:xfrm>
              <a:off x="1228062" y="2790762"/>
              <a:ext cx="5221558" cy="3383376"/>
              <a:chOff x="1228062" y="2790762"/>
              <a:chExt cx="5221558" cy="3383376"/>
            </a:xfrm>
          </p:grpSpPr>
          <p:sp>
            <p:nvSpPr>
              <p:cNvPr id="9" name="ZoneTexte 8"/>
              <p:cNvSpPr txBox="1"/>
              <p:nvPr/>
            </p:nvSpPr>
            <p:spPr>
              <a:xfrm>
                <a:off x="1228062" y="2790762"/>
                <a:ext cx="52215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Selon vous combien y avait-il d’oiseaux </a:t>
                </a:r>
                <a:endParaRPr lang="fr-FR" sz="2400" b="1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" name="Ellipse 9"/>
              <p:cNvSpPr/>
              <p:nvPr/>
            </p:nvSpPr>
            <p:spPr>
              <a:xfrm>
                <a:off x="1415080" y="3412154"/>
                <a:ext cx="1296000" cy="864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200" dirty="0" smtClean="0">
                    <a:latin typeface="Arial" pitchFamily="34" charset="0"/>
                    <a:cs typeface="Arial" pitchFamily="34" charset="0"/>
                  </a:rPr>
                  <a:t>6</a:t>
                </a:r>
                <a:endParaRPr lang="fr-FR" sz="3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Ellipse 10"/>
              <p:cNvSpPr/>
              <p:nvPr/>
            </p:nvSpPr>
            <p:spPr>
              <a:xfrm>
                <a:off x="3190914" y="3418550"/>
                <a:ext cx="1296000" cy="864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200" dirty="0" smtClean="0">
                    <a:latin typeface="Arial" pitchFamily="34" charset="0"/>
                    <a:cs typeface="Arial" pitchFamily="34" charset="0"/>
                  </a:rPr>
                  <a:t>8</a:t>
                </a:r>
                <a:endParaRPr lang="fr-FR" sz="3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" name="Ellipse 11"/>
              <p:cNvSpPr/>
              <p:nvPr/>
            </p:nvSpPr>
            <p:spPr>
              <a:xfrm>
                <a:off x="4966748" y="3424946"/>
                <a:ext cx="1296000" cy="864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200" dirty="0" smtClean="0">
                    <a:latin typeface="Arial" pitchFamily="34" charset="0"/>
                    <a:cs typeface="Arial" pitchFamily="34" charset="0"/>
                  </a:rPr>
                  <a:t>11</a:t>
                </a:r>
                <a:endParaRPr lang="fr-FR" sz="3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Ellipse 12"/>
              <p:cNvSpPr/>
              <p:nvPr/>
            </p:nvSpPr>
            <p:spPr>
              <a:xfrm>
                <a:off x="1415080" y="4714884"/>
                <a:ext cx="1296000" cy="864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200" dirty="0" smtClean="0">
                    <a:latin typeface="Arial" pitchFamily="34" charset="0"/>
                    <a:cs typeface="Arial" pitchFamily="34" charset="0"/>
                  </a:rPr>
                  <a:t>14</a:t>
                </a:r>
                <a:endParaRPr lang="fr-FR" sz="3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" name="Ellipse 13"/>
              <p:cNvSpPr/>
              <p:nvPr/>
            </p:nvSpPr>
            <p:spPr>
              <a:xfrm>
                <a:off x="3190914" y="4721280"/>
                <a:ext cx="1296000" cy="864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200" dirty="0" smtClean="0">
                    <a:latin typeface="Arial" pitchFamily="34" charset="0"/>
                    <a:cs typeface="Arial" pitchFamily="34" charset="0"/>
                  </a:rPr>
                  <a:t>18</a:t>
                </a:r>
                <a:endParaRPr lang="fr-FR" sz="3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Ellipse 14"/>
              <p:cNvSpPr/>
              <p:nvPr/>
            </p:nvSpPr>
            <p:spPr>
              <a:xfrm>
                <a:off x="4966748" y="4727676"/>
                <a:ext cx="1296000" cy="864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200" dirty="0" smtClean="0">
                    <a:latin typeface="Arial" pitchFamily="34" charset="0"/>
                    <a:cs typeface="Arial" pitchFamily="34" charset="0"/>
                  </a:rPr>
                  <a:t>22</a:t>
                </a:r>
                <a:endParaRPr lang="fr-FR" sz="3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" name="ZoneTexte 15"/>
              <p:cNvSpPr txBox="1"/>
              <p:nvPr/>
            </p:nvSpPr>
            <p:spPr>
              <a:xfrm>
                <a:off x="2693458" y="5804806"/>
                <a:ext cx="23071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 smtClean="0"/>
                  <a:t>_ </a:t>
                </a:r>
                <a:r>
                  <a:rPr lang="fr-FR" sz="1600" dirty="0" smtClean="0"/>
                  <a:t>choisissez un nombre</a:t>
                </a:r>
                <a:r>
                  <a:rPr lang="fr-FR" dirty="0" smtClean="0"/>
                  <a:t> _</a:t>
                </a:r>
                <a:endParaRPr lang="fr-FR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8838" y="1604963"/>
            <a:ext cx="4886325" cy="364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407958" y="1265222"/>
            <a:ext cx="11224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130</a:t>
            </a:r>
            <a:endParaRPr lang="fr-FR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6" name="Groupe 5"/>
          <p:cNvGrpSpPr/>
          <p:nvPr/>
        </p:nvGrpSpPr>
        <p:grpSpPr>
          <a:xfrm>
            <a:off x="1854158" y="1972944"/>
            <a:ext cx="5429288" cy="3643338"/>
            <a:chOff x="1115680" y="2670478"/>
            <a:chExt cx="5429288" cy="3643338"/>
          </a:xfrm>
        </p:grpSpPr>
        <p:sp>
          <p:nvSpPr>
            <p:cNvPr id="7" name="Rectangle 6"/>
            <p:cNvSpPr/>
            <p:nvPr/>
          </p:nvSpPr>
          <p:spPr>
            <a:xfrm>
              <a:off x="1115680" y="2670478"/>
              <a:ext cx="5429288" cy="3643338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20000"/>
                    <a:lumOff val="80000"/>
                    <a:shade val="30000"/>
                    <a:satMod val="115000"/>
                  </a:schemeClr>
                </a:gs>
                <a:gs pos="50000">
                  <a:schemeClr val="accent1">
                    <a:lumMod val="20000"/>
                    <a:lumOff val="80000"/>
                    <a:shade val="67500"/>
                    <a:satMod val="115000"/>
                  </a:schemeClr>
                </a:gs>
                <a:gs pos="100000">
                  <a:schemeClr val="accent1">
                    <a:lumMod val="20000"/>
                    <a:lumOff val="80000"/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8" name="Groupe 12"/>
            <p:cNvGrpSpPr/>
            <p:nvPr/>
          </p:nvGrpSpPr>
          <p:grpSpPr>
            <a:xfrm>
              <a:off x="1228062" y="2790762"/>
              <a:ext cx="5221558" cy="3383376"/>
              <a:chOff x="1228062" y="2790762"/>
              <a:chExt cx="5221558" cy="3383376"/>
            </a:xfrm>
          </p:grpSpPr>
          <p:sp>
            <p:nvSpPr>
              <p:cNvPr id="9" name="ZoneTexte 8"/>
              <p:cNvSpPr txBox="1"/>
              <p:nvPr/>
            </p:nvSpPr>
            <p:spPr>
              <a:xfrm>
                <a:off x="1228062" y="2790762"/>
                <a:ext cx="52215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b="1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Selon vous combien y avait-il d’oiseaux </a:t>
                </a:r>
                <a:endParaRPr lang="fr-FR" sz="2400" b="1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" name="Ellipse 9"/>
              <p:cNvSpPr/>
              <p:nvPr/>
            </p:nvSpPr>
            <p:spPr>
              <a:xfrm>
                <a:off x="1415080" y="3412154"/>
                <a:ext cx="1296000" cy="864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200" dirty="0" smtClean="0">
                    <a:latin typeface="Arial" pitchFamily="34" charset="0"/>
                    <a:cs typeface="Arial" pitchFamily="34" charset="0"/>
                  </a:rPr>
                  <a:t>90</a:t>
                </a:r>
                <a:endParaRPr lang="fr-FR" sz="3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Ellipse 10"/>
              <p:cNvSpPr/>
              <p:nvPr/>
            </p:nvSpPr>
            <p:spPr>
              <a:xfrm>
                <a:off x="3190914" y="3418550"/>
                <a:ext cx="1296000" cy="864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200" dirty="0" smtClean="0">
                    <a:latin typeface="Arial" pitchFamily="34" charset="0"/>
                    <a:cs typeface="Arial" pitchFamily="34" charset="0"/>
                  </a:rPr>
                  <a:t>100</a:t>
                </a:r>
                <a:endParaRPr lang="fr-FR" sz="3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" name="Ellipse 11"/>
              <p:cNvSpPr/>
              <p:nvPr/>
            </p:nvSpPr>
            <p:spPr>
              <a:xfrm>
                <a:off x="4966748" y="3424946"/>
                <a:ext cx="1296000" cy="864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200" dirty="0" smtClean="0">
                    <a:latin typeface="Arial" pitchFamily="34" charset="0"/>
                    <a:cs typeface="Arial" pitchFamily="34" charset="0"/>
                  </a:rPr>
                  <a:t>110</a:t>
                </a:r>
                <a:endParaRPr lang="fr-FR" sz="3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Ellipse 12"/>
              <p:cNvSpPr/>
              <p:nvPr/>
            </p:nvSpPr>
            <p:spPr>
              <a:xfrm>
                <a:off x="1415080" y="4714884"/>
                <a:ext cx="1296000" cy="864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200" dirty="0" smtClean="0">
                    <a:latin typeface="Arial" pitchFamily="34" charset="0"/>
                    <a:cs typeface="Arial" pitchFamily="34" charset="0"/>
                  </a:rPr>
                  <a:t>130</a:t>
                </a:r>
                <a:endParaRPr lang="fr-FR" sz="3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" name="Ellipse 13"/>
              <p:cNvSpPr/>
              <p:nvPr/>
            </p:nvSpPr>
            <p:spPr>
              <a:xfrm>
                <a:off x="3190914" y="4721280"/>
                <a:ext cx="1296000" cy="864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200" dirty="0" smtClean="0">
                    <a:latin typeface="Arial" pitchFamily="34" charset="0"/>
                    <a:cs typeface="Arial" pitchFamily="34" charset="0"/>
                  </a:rPr>
                  <a:t>150</a:t>
                </a:r>
                <a:endParaRPr lang="fr-FR" sz="3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" name="Ellipse 14"/>
              <p:cNvSpPr/>
              <p:nvPr/>
            </p:nvSpPr>
            <p:spPr>
              <a:xfrm>
                <a:off x="4966748" y="4727676"/>
                <a:ext cx="1296000" cy="864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3200" dirty="0" smtClean="0">
                    <a:latin typeface="Arial" pitchFamily="34" charset="0"/>
                    <a:cs typeface="Arial" pitchFamily="34" charset="0"/>
                  </a:rPr>
                  <a:t>170</a:t>
                </a:r>
                <a:endParaRPr lang="fr-FR" sz="3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" name="ZoneTexte 15"/>
              <p:cNvSpPr txBox="1"/>
              <p:nvPr/>
            </p:nvSpPr>
            <p:spPr>
              <a:xfrm>
                <a:off x="2693458" y="5804806"/>
                <a:ext cx="23071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 smtClean="0"/>
                  <a:t>_ </a:t>
                </a:r>
                <a:r>
                  <a:rPr lang="fr-FR" sz="1600" dirty="0" smtClean="0"/>
                  <a:t>choisissez un nombre</a:t>
                </a:r>
                <a:r>
                  <a:rPr lang="fr-FR" dirty="0" smtClean="0"/>
                  <a:t> _</a:t>
                </a:r>
                <a:endParaRPr lang="fr-FR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32000" y="1524000"/>
            <a:ext cx="5080000" cy="38100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07958" y="1285860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</a:t>
            </a:r>
            <a:endParaRPr lang="fr-FR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085846" y="544184"/>
            <a:ext cx="2064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/>
              <a:t>Pas de propositions </a:t>
            </a:r>
            <a:endParaRPr lang="fr-FR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32000" y="1524000"/>
            <a:ext cx="5080000" cy="3810000"/>
          </a:xfrm>
          <a:prstGeom prst="rect">
            <a:avLst/>
          </a:prstGeom>
        </p:spPr>
      </p:pic>
      <p:sp>
        <p:nvSpPr>
          <p:cNvPr id="15" name="ZoneTexte 14"/>
          <p:cNvSpPr txBox="1"/>
          <p:nvPr/>
        </p:nvSpPr>
        <p:spPr>
          <a:xfrm>
            <a:off x="407958" y="1265222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</a:t>
            </a:r>
            <a:endParaRPr lang="fr-FR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3982" y="1512049"/>
            <a:ext cx="5080000" cy="381000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407958" y="1265222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</a:t>
            </a:r>
            <a:endParaRPr lang="fr-FR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7955" y="1512237"/>
            <a:ext cx="5080000" cy="381000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407958" y="1265222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</a:t>
            </a:r>
            <a:endParaRPr lang="fr-FR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8143" y="1511861"/>
            <a:ext cx="5080000" cy="381000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407958" y="1265222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44</a:t>
            </a:r>
            <a:endParaRPr lang="fr-FR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3606" y="1523924"/>
            <a:ext cx="5080000" cy="381000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407958" y="1265222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</a:t>
            </a:r>
            <a:endParaRPr lang="fr-FR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7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7955" y="1511673"/>
            <a:ext cx="5080000" cy="381000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407958" y="1265222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72</a:t>
            </a:r>
            <a:endParaRPr lang="fr-FR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8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7955" y="1511673"/>
            <a:ext cx="5080000" cy="381000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407958" y="1265222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86</a:t>
            </a:r>
            <a:endParaRPr lang="fr-FR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9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8143" y="1511861"/>
            <a:ext cx="5080000" cy="381000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407958" y="1265222"/>
            <a:ext cx="809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94</a:t>
            </a:r>
            <a:endParaRPr lang="fr-FR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1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8143" y="1512049"/>
            <a:ext cx="5080000" cy="3810000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407958" y="1265222"/>
            <a:ext cx="11224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104</a:t>
            </a:r>
            <a:endParaRPr lang="fr-FR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1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8143" y="1524076"/>
            <a:ext cx="5080000" cy="381000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407958" y="1265222"/>
            <a:ext cx="11224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117</a:t>
            </a:r>
            <a:endParaRPr lang="fr-FR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1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8143" y="1512013"/>
            <a:ext cx="5080000" cy="381000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407958" y="1265222"/>
            <a:ext cx="11224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119</a:t>
            </a:r>
            <a:endParaRPr lang="fr-FR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3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51081" y="857420"/>
            <a:ext cx="6826381" cy="5119786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91991" y="95000"/>
            <a:ext cx="11224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335</a:t>
            </a:r>
            <a:endParaRPr lang="fr-FR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178789" y="3250311"/>
            <a:ext cx="1357322" cy="12144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 52"/>
          <p:cNvSpPr/>
          <p:nvPr/>
        </p:nvSpPr>
        <p:spPr>
          <a:xfrm>
            <a:off x="1178789" y="2035865"/>
            <a:ext cx="1357322" cy="12144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Rectangle 53"/>
          <p:cNvSpPr/>
          <p:nvPr/>
        </p:nvSpPr>
        <p:spPr>
          <a:xfrm>
            <a:off x="1178789" y="821419"/>
            <a:ext cx="1357322" cy="12144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Rectangle 54"/>
          <p:cNvSpPr/>
          <p:nvPr/>
        </p:nvSpPr>
        <p:spPr>
          <a:xfrm>
            <a:off x="2536111" y="3250311"/>
            <a:ext cx="1357322" cy="12144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Rectangle 55"/>
          <p:cNvSpPr/>
          <p:nvPr/>
        </p:nvSpPr>
        <p:spPr>
          <a:xfrm>
            <a:off x="2536111" y="2035865"/>
            <a:ext cx="1357322" cy="12144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Rectangle 56"/>
          <p:cNvSpPr/>
          <p:nvPr/>
        </p:nvSpPr>
        <p:spPr>
          <a:xfrm>
            <a:off x="2536111" y="821419"/>
            <a:ext cx="1357322" cy="12144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Rectangle 57"/>
          <p:cNvSpPr/>
          <p:nvPr/>
        </p:nvSpPr>
        <p:spPr>
          <a:xfrm>
            <a:off x="3893433" y="3250311"/>
            <a:ext cx="1357322" cy="12144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Rectangle 58"/>
          <p:cNvSpPr/>
          <p:nvPr/>
        </p:nvSpPr>
        <p:spPr>
          <a:xfrm>
            <a:off x="3893433" y="2035865"/>
            <a:ext cx="1357322" cy="12144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Rectangle 59"/>
          <p:cNvSpPr/>
          <p:nvPr/>
        </p:nvSpPr>
        <p:spPr>
          <a:xfrm>
            <a:off x="3893433" y="821419"/>
            <a:ext cx="1357322" cy="12144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Rectangle 60"/>
          <p:cNvSpPr/>
          <p:nvPr/>
        </p:nvSpPr>
        <p:spPr>
          <a:xfrm>
            <a:off x="5250755" y="3250311"/>
            <a:ext cx="1357322" cy="12144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Rectangle 61"/>
          <p:cNvSpPr/>
          <p:nvPr/>
        </p:nvSpPr>
        <p:spPr>
          <a:xfrm>
            <a:off x="5250755" y="2035865"/>
            <a:ext cx="1357322" cy="12144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Rectangle 62"/>
          <p:cNvSpPr/>
          <p:nvPr/>
        </p:nvSpPr>
        <p:spPr>
          <a:xfrm>
            <a:off x="5250755" y="821419"/>
            <a:ext cx="1357322" cy="12144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Rectangle 63"/>
          <p:cNvSpPr/>
          <p:nvPr/>
        </p:nvSpPr>
        <p:spPr>
          <a:xfrm>
            <a:off x="6608077" y="3250311"/>
            <a:ext cx="1357322" cy="12144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Rectangle 64"/>
          <p:cNvSpPr/>
          <p:nvPr/>
        </p:nvSpPr>
        <p:spPr>
          <a:xfrm>
            <a:off x="6608077" y="2035865"/>
            <a:ext cx="1357322" cy="12144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Rectangle 65"/>
          <p:cNvSpPr/>
          <p:nvPr/>
        </p:nvSpPr>
        <p:spPr>
          <a:xfrm>
            <a:off x="6608077" y="821419"/>
            <a:ext cx="1357322" cy="12144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7" name="ZoneTexte 66"/>
          <p:cNvSpPr txBox="1"/>
          <p:nvPr/>
        </p:nvSpPr>
        <p:spPr>
          <a:xfrm>
            <a:off x="1285852" y="6143644"/>
            <a:ext cx="57683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/>
              <a:t>(22 - 23) oiseaux, en moyenne, par carré  x 15 carrés = (</a:t>
            </a:r>
            <a:r>
              <a:rPr lang="fr-FR" sz="1600" b="1" dirty="0" smtClean="0">
                <a:solidFill>
                  <a:srgbClr val="FF0000"/>
                </a:solidFill>
              </a:rPr>
              <a:t>330 – 345</a:t>
            </a:r>
            <a:r>
              <a:rPr lang="fr-FR" sz="1600" dirty="0" smtClean="0"/>
              <a:t>)  </a:t>
            </a:r>
            <a:endParaRPr lang="fr-FR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6" grpId="1" animBg="1"/>
      <p:bldP spid="67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950</TotalTime>
  <Words>490</Words>
  <Application>Microsoft Office PowerPoint</Application>
  <PresentationFormat>Affichage à l'écran (4:3)</PresentationFormat>
  <Paragraphs>151</Paragraphs>
  <Slides>32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33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BOUKHEROUFA</dc:creator>
  <cp:lastModifiedBy>FATIHA</cp:lastModifiedBy>
  <cp:revision>15</cp:revision>
  <dcterms:created xsi:type="dcterms:W3CDTF">2009-11-18T13:43:49Z</dcterms:created>
  <dcterms:modified xsi:type="dcterms:W3CDTF">2014-03-14T15:12:17Z</dcterms:modified>
</cp:coreProperties>
</file>