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1219136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43" userDrawn="1">
          <p15:clr>
            <a:srgbClr val="A4A3A4"/>
          </p15:clr>
        </p15:guide>
        <p15:guide id="2" pos="288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 showGuides="1">
      <p:cViewPr varScale="1">
        <p:scale>
          <a:sx n="124" d="100"/>
          <a:sy n="124" d="100"/>
        </p:scale>
        <p:origin x="-1512" y="-112"/>
      </p:cViewPr>
      <p:guideLst>
        <p:guide orient="horz" pos="2143"/>
        <p:guide pos="288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 panose="020B0604020202020204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 panose="020B0604020202020204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 panose="020B0604020202020204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 panose="020B0604020202020204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.png"/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14.png"/><Relationship Id="rId7" Type="http://schemas.openxmlformats.org/officeDocument/2006/relationships/image" Target="../media/image3.png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23.png"/><Relationship Id="rId8" Type="http://schemas.openxmlformats.org/officeDocument/2006/relationships/image" Target="../media/image22.png"/><Relationship Id="rId7" Type="http://schemas.openxmlformats.org/officeDocument/2006/relationships/image" Target="../media/image21.png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4" Type="http://schemas.openxmlformats.org/officeDocument/2006/relationships/slideLayout" Target="../slideLayouts/slideLayout7.xml"/><Relationship Id="rId13" Type="http://schemas.openxmlformats.org/officeDocument/2006/relationships/image" Target="../media/image1.png"/><Relationship Id="rId12" Type="http://schemas.openxmlformats.org/officeDocument/2006/relationships/image" Target="../media/image26.png"/><Relationship Id="rId11" Type="http://schemas.openxmlformats.org/officeDocument/2006/relationships/image" Target="../media/image25.png"/><Relationship Id="rId10" Type="http://schemas.openxmlformats.org/officeDocument/2006/relationships/image" Target="../media/image24.png"/><Relationship Id="rId1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34.png"/><Relationship Id="rId8" Type="http://schemas.openxmlformats.org/officeDocument/2006/relationships/image" Target="../media/image33.png"/><Relationship Id="rId7" Type="http://schemas.openxmlformats.org/officeDocument/2006/relationships/image" Target="../media/image12.png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3" Type="http://schemas.openxmlformats.org/officeDocument/2006/relationships/slideLayout" Target="../slideLayouts/slideLayout7.xml"/><Relationship Id="rId12" Type="http://schemas.openxmlformats.org/officeDocument/2006/relationships/image" Target="../media/image37.png"/><Relationship Id="rId11" Type="http://schemas.openxmlformats.org/officeDocument/2006/relationships/image" Target="../media/image36.png"/><Relationship Id="rId10" Type="http://schemas.openxmlformats.org/officeDocument/2006/relationships/image" Target="../media/image35.png"/><Relationship Id="rId1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42.jpeg"/><Relationship Id="rId4" Type="http://schemas.openxmlformats.org/officeDocument/2006/relationships/image" Target="../media/image41.png"/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image" Target="../media/image38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51.png"/><Relationship Id="rId8" Type="http://schemas.openxmlformats.org/officeDocument/2006/relationships/image" Target="../media/image50.png"/><Relationship Id="rId7" Type="http://schemas.openxmlformats.org/officeDocument/2006/relationships/image" Target="../media/image49.png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6" Type="http://schemas.openxmlformats.org/officeDocument/2006/relationships/slideLayout" Target="../slideLayouts/slideLayout7.xml"/><Relationship Id="rId15" Type="http://schemas.openxmlformats.org/officeDocument/2006/relationships/image" Target="../media/image57.png"/><Relationship Id="rId14" Type="http://schemas.openxmlformats.org/officeDocument/2006/relationships/image" Target="../media/image56.png"/><Relationship Id="rId13" Type="http://schemas.openxmlformats.org/officeDocument/2006/relationships/image" Target="../media/image55.png"/><Relationship Id="rId12" Type="http://schemas.openxmlformats.org/officeDocument/2006/relationships/image" Target="../media/image54.png"/><Relationship Id="rId11" Type="http://schemas.openxmlformats.org/officeDocument/2006/relationships/image" Target="../media/image53.png"/><Relationship Id="rId10" Type="http://schemas.openxmlformats.org/officeDocument/2006/relationships/image" Target="../media/image52.png"/><Relationship Id="rId1" Type="http://schemas.openxmlformats.org/officeDocument/2006/relationships/image" Target="../media/image43.pn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63.png"/><Relationship Id="rId8" Type="http://schemas.openxmlformats.org/officeDocument/2006/relationships/image" Target="../media/image62.png"/><Relationship Id="rId7" Type="http://schemas.openxmlformats.org/officeDocument/2006/relationships/image" Target="../media/image61.png"/><Relationship Id="rId6" Type="http://schemas.openxmlformats.org/officeDocument/2006/relationships/image" Target="../media/image7.png"/><Relationship Id="rId5" Type="http://schemas.openxmlformats.org/officeDocument/2006/relationships/image" Target="../media/image5.png"/><Relationship Id="rId4" Type="http://schemas.openxmlformats.org/officeDocument/2006/relationships/image" Target="../media/image60.png"/><Relationship Id="rId3" Type="http://schemas.openxmlformats.org/officeDocument/2006/relationships/image" Target="../media/image59.png"/><Relationship Id="rId2" Type="http://schemas.openxmlformats.org/officeDocument/2006/relationships/image" Target="../media/image39.png"/><Relationship Id="rId16" Type="http://schemas.openxmlformats.org/officeDocument/2006/relationships/slideLayout" Target="../slideLayouts/slideLayout7.xml"/><Relationship Id="rId15" Type="http://schemas.openxmlformats.org/officeDocument/2006/relationships/image" Target="../media/image69.jpeg"/><Relationship Id="rId14" Type="http://schemas.openxmlformats.org/officeDocument/2006/relationships/image" Target="../media/image68.png"/><Relationship Id="rId13" Type="http://schemas.openxmlformats.org/officeDocument/2006/relationships/image" Target="../media/image67.png"/><Relationship Id="rId12" Type="http://schemas.openxmlformats.org/officeDocument/2006/relationships/image" Target="../media/image66.png"/><Relationship Id="rId11" Type="http://schemas.openxmlformats.org/officeDocument/2006/relationships/image" Target="../media/image65.png"/><Relationship Id="rId10" Type="http://schemas.openxmlformats.org/officeDocument/2006/relationships/image" Target="../media/image64.png"/><Relationship Id="rId1" Type="http://schemas.openxmlformats.org/officeDocument/2006/relationships/image" Target="../media/image58.pn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.png"/><Relationship Id="rId8" Type="http://schemas.openxmlformats.org/officeDocument/2006/relationships/image" Target="../media/image13.png"/><Relationship Id="rId7" Type="http://schemas.openxmlformats.org/officeDocument/2006/relationships/image" Target="../media/image76.png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7" Type="http://schemas.openxmlformats.org/officeDocument/2006/relationships/slideLayout" Target="../slideLayouts/slideLayout7.xml"/><Relationship Id="rId16" Type="http://schemas.openxmlformats.org/officeDocument/2006/relationships/image" Target="../media/image82.png"/><Relationship Id="rId15" Type="http://schemas.openxmlformats.org/officeDocument/2006/relationships/image" Target="../media/image26.png"/><Relationship Id="rId14" Type="http://schemas.openxmlformats.org/officeDocument/2006/relationships/image" Target="../media/image81.png"/><Relationship Id="rId13" Type="http://schemas.openxmlformats.org/officeDocument/2006/relationships/image" Target="../media/image80.png"/><Relationship Id="rId12" Type="http://schemas.openxmlformats.org/officeDocument/2006/relationships/image" Target="../media/image79.png"/><Relationship Id="rId11" Type="http://schemas.openxmlformats.org/officeDocument/2006/relationships/image" Target="../media/image78.png"/><Relationship Id="rId10" Type="http://schemas.openxmlformats.org/officeDocument/2006/relationships/image" Target="../media/image77.png"/><Relationship Id="rId1" Type="http://schemas.openxmlformats.org/officeDocument/2006/relationships/image" Target="../media/image7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3366">
              <a:alpha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219169" y="2486025"/>
            <a:ext cx="9753356" cy="13716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lnSpc>
                <a:spcPts val="4680"/>
              </a:lnSpc>
              <a:spcBef>
                <a:spcPts val="0"/>
              </a:spcBef>
              <a:spcAft>
                <a:spcPts val="1300"/>
              </a:spcAft>
            </a:pPr>
            <a:r>
              <a:rPr sz="3590" b="1">
                <a:solidFill>
                  <a:srgbClr val="FFFFFF"/>
                </a:solidFill>
              </a:rPr>
              <a:t>Technology of Animal-Origin Agricultural Products</a:t>
            </a:r>
            <a:endParaRPr sz="3590" b="1">
              <a:solidFill>
                <a:srgbClr val="FFFF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81310" y="4048124"/>
            <a:ext cx="5038599" cy="32384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lnSpc>
                <a:spcPts val="2145"/>
              </a:lnSpc>
              <a:spcBef>
                <a:spcPts val="0"/>
              </a:spcBef>
              <a:spcAft>
                <a:spcPts val="0"/>
              </a:spcAft>
            </a:pPr>
            <a:r>
              <a:rPr sz="1435" b="0">
                <a:solidFill>
                  <a:srgbClr val="E0F2FF"/>
                </a:solidFill>
              </a:rPr>
              <a:t>From Traditional Processing to Emerging Innovations</a:t>
            </a:r>
            <a:endParaRPr sz="1435" b="0">
              <a:solidFill>
                <a:srgbClr val="E0F2FF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5725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66733" y="190499"/>
            <a:ext cx="10858228" cy="47624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90" b="1">
                <a:solidFill>
                  <a:srgbClr val="FFFFFF"/>
                </a:solidFill>
              </a:rPr>
              <a:t>Introduction to Animal-Origin Agricultural Products</a:t>
            </a:r>
            <a:endParaRPr sz="2390" b="1">
              <a:solidFill>
                <a:srgbClr val="FFFF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66733" y="1238249"/>
            <a:ext cx="3428914" cy="2952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1300"/>
              </a:spcAft>
            </a:pPr>
            <a:r>
              <a:rPr sz="1435" b="1">
                <a:solidFill>
                  <a:srgbClr val="003366"/>
                </a:solidFill>
              </a:rPr>
              <a:t> </a:t>
            </a:r>
            <a:r>
              <a:rPr sz="1105"/>
              <a:t>  </a:t>
            </a:r>
            <a:r>
              <a:rPr sz="1435" b="1">
                <a:solidFill>
                  <a:srgbClr val="003366"/>
                </a:solidFill>
              </a:rPr>
              <a:t> Definition &amp; Importance </a:t>
            </a:r>
            <a:endParaRPr sz="1435" b="1">
              <a:solidFill>
                <a:srgbClr val="003366"/>
              </a:solidFill>
            </a:endParaRP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1">
            <a:alphaModFix amt="100000"/>
          </a:blip>
          <a:stretch>
            <a:fillRect/>
          </a:stretch>
        </p:blipFill>
        <p:spPr>
          <a:xfrm>
            <a:off x="666733" y="1293495"/>
            <a:ext cx="228594" cy="19430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61980" y="1724024"/>
            <a:ext cx="3333666" cy="714375"/>
          </a:xfrm>
          <a:prstGeom prst="rect">
            <a:avLst/>
          </a:prstGeom>
          <a:noFill/>
        </p:spPr>
        <p:txBody>
          <a:bodyPr wrap="square" lIns="182880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975"/>
              </a:spcAft>
            </a:pPr>
            <a:r>
              <a:rPr sz="1195" b="0">
                <a:solidFill>
                  <a:srgbClr val="000000"/>
                </a:solidFill>
              </a:rPr>
              <a:t>Food products </a:t>
            </a:r>
            <a:r>
              <a:rPr sz="1195" b="1">
                <a:solidFill>
                  <a:srgbClr val="0066CC"/>
                </a:solidFill>
              </a:rPr>
              <a:t>derived from animals</a:t>
            </a:r>
            <a:r>
              <a:rPr sz="1195" b="0">
                <a:solidFill>
                  <a:srgbClr val="000000"/>
                </a:solidFill>
              </a:rPr>
              <a:t> through farming, fishing, or hunting</a:t>
            </a:r>
            <a:endParaRPr sz="1195" b="0">
              <a:solidFill>
                <a:srgbClr val="0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1980" y="2581275"/>
            <a:ext cx="3333666" cy="476249"/>
          </a:xfrm>
          <a:prstGeom prst="rect">
            <a:avLst/>
          </a:prstGeom>
          <a:noFill/>
        </p:spPr>
        <p:txBody>
          <a:bodyPr wrap="square" lIns="182880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975"/>
              </a:spcAft>
            </a:pPr>
            <a:r>
              <a:rPr sz="1195" b="0">
                <a:solidFill>
                  <a:srgbClr val="000000"/>
                </a:solidFill>
              </a:rPr>
              <a:t>Essential source of </a:t>
            </a:r>
            <a:r>
              <a:rPr sz="1195" b="1">
                <a:solidFill>
                  <a:srgbClr val="0066CC"/>
                </a:solidFill>
              </a:rPr>
              <a:t>high-quality protein</a:t>
            </a:r>
            <a:r>
              <a:rPr sz="1195" b="0">
                <a:solidFill>
                  <a:srgbClr val="000000"/>
                </a:solidFill>
              </a:rPr>
              <a:t>, vitamins, and minerals</a:t>
            </a:r>
            <a:endParaRPr sz="1195" b="0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1980" y="3200400"/>
            <a:ext cx="3333666" cy="476249"/>
          </a:xfrm>
          <a:prstGeom prst="rect">
            <a:avLst/>
          </a:prstGeom>
          <a:noFill/>
        </p:spPr>
        <p:txBody>
          <a:bodyPr wrap="square" lIns="182880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975"/>
              </a:spcAft>
            </a:pPr>
            <a:r>
              <a:rPr sz="1195" b="0">
                <a:solidFill>
                  <a:srgbClr val="000000"/>
                </a:solidFill>
              </a:rPr>
              <a:t>Contributes significantly to global food security and economy</a:t>
            </a:r>
            <a:endParaRPr sz="1195" b="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61980" y="3819524"/>
            <a:ext cx="3333666" cy="476249"/>
          </a:xfrm>
          <a:prstGeom prst="rect">
            <a:avLst/>
          </a:prstGeom>
          <a:noFill/>
        </p:spPr>
        <p:txBody>
          <a:bodyPr wrap="square" lIns="182880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975"/>
              </a:spcAft>
            </a:pPr>
            <a:r>
              <a:rPr sz="1195" b="0">
                <a:solidFill>
                  <a:srgbClr val="000000"/>
                </a:solidFill>
              </a:rPr>
              <a:t>Accounts for over </a:t>
            </a:r>
            <a:r>
              <a:rPr sz="1195" b="1">
                <a:solidFill>
                  <a:srgbClr val="0066CC"/>
                </a:solidFill>
              </a:rPr>
              <a:t>350 million tons</a:t>
            </a:r>
            <a:r>
              <a:rPr sz="1195" b="0">
                <a:solidFill>
                  <a:srgbClr val="000000"/>
                </a:solidFill>
              </a:rPr>
              <a:t> of production annually</a:t>
            </a:r>
            <a:endParaRPr sz="1195" b="0">
              <a:solidFill>
                <a:srgbClr val="0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381390" y="1238249"/>
            <a:ext cx="3428914" cy="2952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1300"/>
              </a:spcAft>
            </a:pPr>
            <a:r>
              <a:rPr sz="1435" b="1">
                <a:solidFill>
                  <a:srgbClr val="003366"/>
                </a:solidFill>
              </a:rPr>
              <a:t> </a:t>
            </a:r>
            <a:r>
              <a:rPr sz="1105"/>
              <a:t>  </a:t>
            </a:r>
            <a:r>
              <a:rPr sz="1435" b="1">
                <a:solidFill>
                  <a:srgbClr val="003366"/>
                </a:solidFill>
              </a:rPr>
              <a:t> Categories </a:t>
            </a:r>
            <a:endParaRPr sz="1435" b="1">
              <a:solidFill>
                <a:srgbClr val="003366"/>
              </a:solidFill>
            </a:endParaRP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2">
            <a:alphaModFix amt="100000"/>
          </a:blip>
          <a:stretch>
            <a:fillRect/>
          </a:stretch>
        </p:blipFill>
        <p:spPr>
          <a:xfrm>
            <a:off x="4381390" y="1293495"/>
            <a:ext cx="228594" cy="194309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476638" y="1724024"/>
            <a:ext cx="3333666" cy="476249"/>
          </a:xfrm>
          <a:prstGeom prst="rect">
            <a:avLst/>
          </a:prstGeom>
          <a:noFill/>
        </p:spPr>
        <p:txBody>
          <a:bodyPr wrap="square" lIns="182880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975"/>
              </a:spcAft>
            </a:pPr>
            <a:r>
              <a:rPr sz="1195" b="1">
                <a:solidFill>
                  <a:srgbClr val="0066CC"/>
                </a:solidFill>
              </a:rPr>
              <a:t>Meat products</a:t>
            </a:r>
            <a:r>
              <a:rPr sz="1195" b="0">
                <a:solidFill>
                  <a:srgbClr val="000000"/>
                </a:solidFill>
              </a:rPr>
              <a:t> (beef, poultry, pork, lamb)</a:t>
            </a:r>
            <a:endParaRPr sz="1195" b="0">
              <a:solidFill>
                <a:srgbClr val="00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476638" y="2343150"/>
            <a:ext cx="3333666" cy="476249"/>
          </a:xfrm>
          <a:prstGeom prst="rect">
            <a:avLst/>
          </a:prstGeom>
          <a:noFill/>
        </p:spPr>
        <p:txBody>
          <a:bodyPr wrap="square" lIns="182880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975"/>
              </a:spcAft>
            </a:pPr>
            <a:r>
              <a:rPr sz="1195" b="1">
                <a:solidFill>
                  <a:srgbClr val="0066CC"/>
                </a:solidFill>
              </a:rPr>
              <a:t>Dairy products</a:t>
            </a:r>
            <a:r>
              <a:rPr sz="1195" b="0">
                <a:solidFill>
                  <a:srgbClr val="000000"/>
                </a:solidFill>
              </a:rPr>
              <a:t> (milk, cheese, yogurt, butter)</a:t>
            </a:r>
            <a:endParaRPr sz="1195" b="0">
              <a:solidFill>
                <a:srgbClr val="0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476638" y="2962274"/>
            <a:ext cx="3333666" cy="238124"/>
          </a:xfrm>
          <a:prstGeom prst="rect">
            <a:avLst/>
          </a:prstGeom>
          <a:noFill/>
        </p:spPr>
        <p:txBody>
          <a:bodyPr wrap="square" lIns="182880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975"/>
              </a:spcAft>
            </a:pPr>
            <a:r>
              <a:rPr sz="1195" b="1">
                <a:solidFill>
                  <a:srgbClr val="0066CC"/>
                </a:solidFill>
              </a:rPr>
              <a:t>Eggs</a:t>
            </a:r>
            <a:r>
              <a:rPr sz="1195" b="0">
                <a:solidFill>
                  <a:srgbClr val="000000"/>
                </a:solidFill>
              </a:rPr>
              <a:t> and egg products</a:t>
            </a:r>
            <a:endParaRPr sz="1195" b="0">
              <a:solidFill>
                <a:srgbClr val="00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476638" y="3343275"/>
            <a:ext cx="3333666" cy="238124"/>
          </a:xfrm>
          <a:prstGeom prst="rect">
            <a:avLst/>
          </a:prstGeom>
          <a:noFill/>
        </p:spPr>
        <p:txBody>
          <a:bodyPr wrap="square" lIns="182880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975"/>
              </a:spcAft>
            </a:pPr>
            <a:r>
              <a:rPr sz="1195" b="1">
                <a:solidFill>
                  <a:srgbClr val="0066CC"/>
                </a:solidFill>
              </a:rPr>
              <a:t>Honey</a:t>
            </a:r>
            <a:r>
              <a:rPr sz="1195" b="0">
                <a:solidFill>
                  <a:srgbClr val="000000"/>
                </a:solidFill>
              </a:rPr>
              <a:t> and other bee products</a:t>
            </a:r>
            <a:endParaRPr sz="1195" b="0">
              <a:solidFill>
                <a:srgbClr val="00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476638" y="3724274"/>
            <a:ext cx="3333666" cy="238124"/>
          </a:xfrm>
          <a:prstGeom prst="rect">
            <a:avLst/>
          </a:prstGeom>
          <a:noFill/>
        </p:spPr>
        <p:txBody>
          <a:bodyPr wrap="square" lIns="182880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975"/>
              </a:spcAft>
            </a:pPr>
            <a:r>
              <a:rPr sz="1195" b="1">
                <a:solidFill>
                  <a:srgbClr val="0066CC"/>
                </a:solidFill>
              </a:rPr>
              <a:t>Seafood</a:t>
            </a:r>
            <a:r>
              <a:rPr sz="1195" b="0">
                <a:solidFill>
                  <a:srgbClr val="000000"/>
                </a:solidFill>
              </a:rPr>
              <a:t> and aquatic products</a:t>
            </a:r>
            <a:endParaRPr sz="1195" b="0">
              <a:solidFill>
                <a:srgbClr val="00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096047" y="1238249"/>
            <a:ext cx="3428914" cy="2952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1300"/>
              </a:spcAft>
            </a:pPr>
            <a:r>
              <a:rPr sz="1435" b="1">
                <a:solidFill>
                  <a:srgbClr val="003366"/>
                </a:solidFill>
              </a:rPr>
              <a:t> </a:t>
            </a:r>
            <a:r>
              <a:rPr sz="1105"/>
              <a:t>  </a:t>
            </a:r>
            <a:r>
              <a:rPr sz="1435" b="1">
                <a:solidFill>
                  <a:srgbClr val="003366"/>
                </a:solidFill>
              </a:rPr>
              <a:t> Processing Objectives </a:t>
            </a:r>
            <a:endParaRPr sz="1435" b="1">
              <a:solidFill>
                <a:srgbClr val="003366"/>
              </a:solidFill>
            </a:endParaRPr>
          </a:p>
        </p:txBody>
      </p:sp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3">
            <a:alphaModFix amt="100000"/>
          </a:blip>
          <a:stretch>
            <a:fillRect/>
          </a:stretch>
        </p:blipFill>
        <p:spPr>
          <a:xfrm>
            <a:off x="8096047" y="1293495"/>
            <a:ext cx="228594" cy="194309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8191295" y="1724024"/>
            <a:ext cx="3333666" cy="476249"/>
          </a:xfrm>
          <a:prstGeom prst="rect">
            <a:avLst/>
          </a:prstGeom>
          <a:noFill/>
        </p:spPr>
        <p:txBody>
          <a:bodyPr wrap="square" lIns="182880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975"/>
              </a:spcAft>
            </a:pPr>
            <a:r>
              <a:rPr sz="1195" b="1">
                <a:solidFill>
                  <a:srgbClr val="0066CC"/>
                </a:solidFill>
              </a:rPr>
              <a:t>Safety</a:t>
            </a:r>
            <a:r>
              <a:rPr sz="1195" b="0">
                <a:solidFill>
                  <a:srgbClr val="000000"/>
                </a:solidFill>
              </a:rPr>
              <a:t>: Eliminate pathogens and contaminants</a:t>
            </a:r>
            <a:endParaRPr sz="1195" b="0">
              <a:solidFill>
                <a:srgbClr val="00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191295" y="2343150"/>
            <a:ext cx="3333666" cy="476249"/>
          </a:xfrm>
          <a:prstGeom prst="rect">
            <a:avLst/>
          </a:prstGeom>
          <a:noFill/>
        </p:spPr>
        <p:txBody>
          <a:bodyPr wrap="square" lIns="182880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975"/>
              </a:spcAft>
            </a:pPr>
            <a:r>
              <a:rPr sz="1195" b="1">
                <a:solidFill>
                  <a:srgbClr val="0066CC"/>
                </a:solidFill>
              </a:rPr>
              <a:t>Quality</a:t>
            </a:r>
            <a:r>
              <a:rPr sz="1195" b="0">
                <a:solidFill>
                  <a:srgbClr val="000000"/>
                </a:solidFill>
              </a:rPr>
              <a:t>: Enhance sensory attributes and nutritional value</a:t>
            </a:r>
            <a:endParaRPr sz="1195" b="0">
              <a:solidFill>
                <a:srgbClr val="00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191295" y="2962274"/>
            <a:ext cx="3333666" cy="476249"/>
          </a:xfrm>
          <a:prstGeom prst="rect">
            <a:avLst/>
          </a:prstGeom>
          <a:noFill/>
        </p:spPr>
        <p:txBody>
          <a:bodyPr wrap="square" lIns="182880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975"/>
              </a:spcAft>
            </a:pPr>
            <a:r>
              <a:rPr sz="1195" b="1">
                <a:solidFill>
                  <a:srgbClr val="0066CC"/>
                </a:solidFill>
              </a:rPr>
              <a:t>Shelf Life</a:t>
            </a:r>
            <a:r>
              <a:rPr sz="1195" b="0">
                <a:solidFill>
                  <a:srgbClr val="000000"/>
                </a:solidFill>
              </a:rPr>
              <a:t>: Extend product longevity through preservation</a:t>
            </a:r>
            <a:endParaRPr sz="1195" b="0">
              <a:solidFill>
                <a:srgbClr val="00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191295" y="3581400"/>
            <a:ext cx="3333666" cy="476249"/>
          </a:xfrm>
          <a:prstGeom prst="rect">
            <a:avLst/>
          </a:prstGeom>
          <a:noFill/>
        </p:spPr>
        <p:txBody>
          <a:bodyPr wrap="square" lIns="182880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975"/>
              </a:spcAft>
            </a:pPr>
            <a:r>
              <a:rPr sz="1195" b="1">
                <a:solidFill>
                  <a:srgbClr val="0066CC"/>
                </a:solidFill>
              </a:rPr>
              <a:t>Convenience</a:t>
            </a:r>
            <a:r>
              <a:rPr sz="1195" b="0">
                <a:solidFill>
                  <a:srgbClr val="000000"/>
                </a:solidFill>
              </a:rPr>
              <a:t>: Improve handling, storage, and preparation</a:t>
            </a:r>
            <a:endParaRPr sz="1195" b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5725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66733" y="190499"/>
            <a:ext cx="10858228" cy="47624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90" b="1">
                <a:solidFill>
                  <a:srgbClr val="FFFFFF"/>
                </a:solidFill>
              </a:rPr>
              <a:t>Traditional and Modern Processing Technologies</a:t>
            </a:r>
            <a:endParaRPr sz="2390" b="1">
              <a:solidFill>
                <a:srgbClr val="FFFF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09604" y="1143000"/>
            <a:ext cx="5143371" cy="3429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1300"/>
              </a:spcAft>
            </a:pPr>
            <a:r>
              <a:rPr sz="1675" b="1">
                <a:solidFill>
                  <a:srgbClr val="003366"/>
                </a:solidFill>
              </a:rPr>
              <a:t> </a:t>
            </a:r>
            <a:r>
              <a:rPr sz="1105"/>
              <a:t>  </a:t>
            </a:r>
            <a:r>
              <a:rPr sz="1675" b="1">
                <a:solidFill>
                  <a:srgbClr val="003366"/>
                </a:solidFill>
              </a:rPr>
              <a:t> Traditional Methods </a:t>
            </a:r>
            <a:endParaRPr sz="1675" b="1">
              <a:solidFill>
                <a:srgbClr val="003366"/>
              </a:solidFill>
            </a:endParaRP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1">
            <a:alphaModFix amt="100000"/>
          </a:blip>
          <a:stretch>
            <a:fillRect/>
          </a:stretch>
        </p:blipFill>
        <p:spPr>
          <a:xfrm>
            <a:off x="809604" y="1197219"/>
            <a:ext cx="304792" cy="23446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09604" y="1676400"/>
            <a:ext cx="5143371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325"/>
              </a:spcAft>
            </a:pPr>
            <a:r>
              <a:rPr sz="1315" b="1">
                <a:solidFill>
                  <a:srgbClr val="0066CC"/>
                </a:solidFill>
              </a:rPr>
              <a:t>Slaughtering &amp; Cutting</a:t>
            </a:r>
            <a:endParaRPr sz="1315" b="1">
              <a:solidFill>
                <a:srgbClr val="0066CC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00099" y="1990724"/>
            <a:ext cx="4952876" cy="2190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75" b="0">
                <a:solidFill>
                  <a:srgbClr val="333333"/>
                </a:solidFill>
              </a:rPr>
              <a:t>Process of killing, bleeding, dressing animals and trimming excess fat</a:t>
            </a:r>
            <a:endParaRPr sz="1075" b="0">
              <a:solidFill>
                <a:srgbClr val="333333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09604" y="2352675"/>
            <a:ext cx="5143371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325"/>
              </a:spcAft>
            </a:pPr>
            <a:r>
              <a:rPr sz="1315" b="1">
                <a:solidFill>
                  <a:srgbClr val="0066CC"/>
                </a:solidFill>
              </a:rPr>
              <a:t>Cooking &amp; Heating</a:t>
            </a:r>
            <a:endParaRPr sz="1315" b="1">
              <a:solidFill>
                <a:srgbClr val="0066CC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00099" y="2667000"/>
            <a:ext cx="4952876" cy="2190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75" b="0">
                <a:solidFill>
                  <a:srgbClr val="333333"/>
                </a:solidFill>
              </a:rPr>
              <a:t>Applying heat through roasting, boiling, grilling, or frying</a:t>
            </a:r>
            <a:endParaRPr sz="1075" b="0">
              <a:solidFill>
                <a:srgbClr val="333333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09604" y="3028950"/>
            <a:ext cx="5143371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325"/>
              </a:spcAft>
            </a:pPr>
            <a:r>
              <a:rPr sz="1315" b="1">
                <a:solidFill>
                  <a:srgbClr val="0066CC"/>
                </a:solidFill>
              </a:rPr>
              <a:t>Curing &amp; Smoking</a:t>
            </a:r>
            <a:endParaRPr sz="1315" b="1">
              <a:solidFill>
                <a:srgbClr val="0066CC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00099" y="3343275"/>
            <a:ext cx="4952876" cy="43814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75" b="0">
                <a:solidFill>
                  <a:srgbClr val="333333"/>
                </a:solidFill>
              </a:rPr>
              <a:t>Treating with salt, sugar, spices, and smoke to enhance flavor and preservation</a:t>
            </a:r>
            <a:endParaRPr sz="1075" b="0">
              <a:solidFill>
                <a:srgbClr val="333333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1685882" y="4114800"/>
            <a:ext cx="3381290" cy="1904999"/>
          </a:xfrm>
          <a:prstGeom prst="round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238719" y="1143000"/>
            <a:ext cx="5143371" cy="3429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1300"/>
              </a:spcAft>
            </a:pPr>
            <a:r>
              <a:rPr sz="1675" b="1">
                <a:solidFill>
                  <a:srgbClr val="003366"/>
                </a:solidFill>
              </a:rPr>
              <a:t> </a:t>
            </a:r>
            <a:r>
              <a:rPr sz="1105"/>
              <a:t>  </a:t>
            </a:r>
            <a:r>
              <a:rPr sz="1675" b="1">
                <a:solidFill>
                  <a:srgbClr val="003366"/>
                </a:solidFill>
              </a:rPr>
              <a:t> Modern Methods </a:t>
            </a:r>
            <a:endParaRPr sz="1675" b="1">
              <a:solidFill>
                <a:srgbClr val="003366"/>
              </a:solidFill>
            </a:endParaRPr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3">
            <a:alphaModFix amt="100000"/>
          </a:blip>
          <a:stretch>
            <a:fillRect/>
          </a:stretch>
        </p:blipFill>
        <p:spPr>
          <a:xfrm>
            <a:off x="6238719" y="1232388"/>
            <a:ext cx="304792" cy="164123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238719" y="1676400"/>
            <a:ext cx="5143371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325"/>
              </a:spcAft>
            </a:pPr>
            <a:r>
              <a:rPr sz="1315" b="1">
                <a:solidFill>
                  <a:srgbClr val="0066CC"/>
                </a:solidFill>
              </a:rPr>
              <a:t>Pasteurization</a:t>
            </a:r>
            <a:endParaRPr sz="1315" b="1">
              <a:solidFill>
                <a:srgbClr val="0066CC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429214" y="1990724"/>
            <a:ext cx="4952876" cy="2190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75" b="0">
                <a:solidFill>
                  <a:srgbClr val="333333"/>
                </a:solidFill>
              </a:rPr>
              <a:t>Heating to kill harmful bacteria while preserving taste and nutrition</a:t>
            </a:r>
            <a:endParaRPr sz="1075" b="0">
              <a:solidFill>
                <a:srgbClr val="333333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238719" y="2352675"/>
            <a:ext cx="5143371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325"/>
              </a:spcAft>
            </a:pPr>
            <a:r>
              <a:rPr sz="1315" b="1">
                <a:solidFill>
                  <a:srgbClr val="0066CC"/>
                </a:solidFill>
              </a:rPr>
              <a:t>Fermentation</a:t>
            </a:r>
            <a:endParaRPr sz="1315" b="1">
              <a:solidFill>
                <a:srgbClr val="0066CC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429214" y="2667000"/>
            <a:ext cx="4952876" cy="43814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75" b="0">
                <a:solidFill>
                  <a:srgbClr val="333333"/>
                </a:solidFill>
              </a:rPr>
              <a:t>Using beneficial bacteria or yeast to create unique flavors and textures</a:t>
            </a:r>
            <a:endParaRPr sz="1075" b="0">
              <a:solidFill>
                <a:srgbClr val="333333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238719" y="3248024"/>
            <a:ext cx="5143371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325"/>
              </a:spcAft>
            </a:pPr>
            <a:r>
              <a:rPr sz="1315" b="1">
                <a:solidFill>
                  <a:srgbClr val="0066CC"/>
                </a:solidFill>
              </a:rPr>
              <a:t>Minimal Processing</a:t>
            </a:r>
            <a:endParaRPr sz="1315" b="1">
              <a:solidFill>
                <a:srgbClr val="0066CC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429214" y="3562349"/>
            <a:ext cx="4952876" cy="8762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75" b="0">
                <a:solidFill>
                  <a:srgbClr val="333333"/>
                </a:solidFill>
              </a:rPr>
              <a:t> </a:t>
            </a:r>
            <a:r>
              <a:rPr sz="1075" b="1">
                <a:solidFill>
                  <a:srgbClr val="0066CC"/>
                </a:solidFill>
              </a:rPr>
              <a:t>Chilling &amp; Refrigeration</a:t>
            </a:r>
            <a:r>
              <a:rPr sz="1075" b="0">
                <a:solidFill>
                  <a:srgbClr val="333333"/>
                </a:solidFill>
              </a:rPr>
              <a:t>: Maintaining freshness without preservatives</a:t>
            </a:r>
            <a:r>
              <a:rPr sz="1105"/>
              <a:t>
</a:t>
            </a:r>
            <a:r>
              <a:rPr sz="1075" b="0">
                <a:solidFill>
                  <a:srgbClr val="333333"/>
                </a:solidFill>
              </a:rPr>
              <a:t> </a:t>
            </a:r>
            <a:r>
              <a:rPr sz="1075" b="1">
                <a:solidFill>
                  <a:srgbClr val="0066CC"/>
                </a:solidFill>
              </a:rPr>
              <a:t>Vacuum Packaging</a:t>
            </a:r>
            <a:r>
              <a:rPr sz="1075" b="0">
                <a:solidFill>
                  <a:srgbClr val="333333"/>
                </a:solidFill>
              </a:rPr>
              <a:t>: Protecting against oxygen exposure</a:t>
            </a:r>
            <a:r>
              <a:rPr sz="1105"/>
              <a:t>
</a:t>
            </a:r>
            <a:r>
              <a:rPr sz="1075" b="0">
                <a:solidFill>
                  <a:srgbClr val="333333"/>
                </a:solidFill>
              </a:rPr>
              <a:t> </a:t>
            </a:r>
            <a:r>
              <a:rPr sz="1075" b="1">
                <a:solidFill>
                  <a:srgbClr val="0066CC"/>
                </a:solidFill>
              </a:rPr>
              <a:t>HPP</a:t>
            </a:r>
            <a:r>
              <a:rPr sz="1075" b="0">
                <a:solidFill>
                  <a:srgbClr val="333333"/>
                </a:solidFill>
              </a:rPr>
              <a:t>: High-pressure processing without heat</a:t>
            </a:r>
            <a:r>
              <a:rPr sz="1105"/>
              <a:t>
</a:t>
            </a:r>
            <a:r>
              <a:rPr sz="1075" b="0">
                <a:solidFill>
                  <a:srgbClr val="333333"/>
                </a:solidFill>
              </a:rPr>
              <a:t> </a:t>
            </a:r>
            <a:r>
              <a:rPr sz="1075" b="1">
                <a:solidFill>
                  <a:srgbClr val="0066CC"/>
                </a:solidFill>
              </a:rPr>
              <a:t>Clean Label</a:t>
            </a:r>
            <a:r>
              <a:rPr sz="1075" b="0">
                <a:solidFill>
                  <a:srgbClr val="333333"/>
                </a:solidFill>
              </a:rPr>
              <a:t>: Using natural ingredients for preservation </a:t>
            </a:r>
            <a:endParaRPr sz="1075" b="0">
              <a:solidFill>
                <a:srgbClr val="333333"/>
              </a:solidFill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7114997" y="4772025"/>
            <a:ext cx="3400339" cy="1904999"/>
          </a:xfrm>
          <a:prstGeom prst="round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5725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66733" y="190499"/>
            <a:ext cx="10858228" cy="47624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90" b="1">
                <a:solidFill>
                  <a:srgbClr val="FFFFFF"/>
                </a:solidFill>
              </a:rPr>
              <a:t>Minimal Processing Approaches</a:t>
            </a:r>
            <a:endParaRPr sz="2390" b="1">
              <a:solidFill>
                <a:srgbClr val="FFFF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66733" y="1143000"/>
            <a:ext cx="6286342" cy="2952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975"/>
              </a:spcAft>
            </a:pPr>
            <a:r>
              <a:rPr sz="1435" b="1">
                <a:solidFill>
                  <a:srgbClr val="003366"/>
                </a:solidFill>
              </a:rPr>
              <a:t> </a:t>
            </a:r>
            <a:r>
              <a:rPr sz="1105"/>
              <a:t>  </a:t>
            </a:r>
            <a:r>
              <a:rPr sz="1435" b="1">
                <a:solidFill>
                  <a:srgbClr val="003366"/>
                </a:solidFill>
              </a:rPr>
              <a:t> Definition </a:t>
            </a:r>
            <a:endParaRPr sz="1435" b="1">
              <a:solidFill>
                <a:srgbClr val="003366"/>
              </a:solidFill>
            </a:endParaRP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1">
            <a:alphaModFix amt="100000"/>
          </a:blip>
          <a:stretch>
            <a:fillRect/>
          </a:stretch>
        </p:blipFill>
        <p:spPr>
          <a:xfrm>
            <a:off x="666733" y="1198245"/>
            <a:ext cx="228594" cy="19430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66733" y="1581149"/>
            <a:ext cx="6286342" cy="533399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195" b="0">
                <a:solidFill>
                  <a:srgbClr val="000000"/>
                </a:solidFill>
              </a:rPr>
              <a:t> Preserving food products with </a:t>
            </a:r>
            <a:r>
              <a:rPr sz="1195" b="1">
                <a:solidFill>
                  <a:srgbClr val="0066CC"/>
                </a:solidFill>
              </a:rPr>
              <a:t>minimal alterations, additives, or interventions</a:t>
            </a:r>
            <a:r>
              <a:rPr sz="1195" b="0">
                <a:solidFill>
                  <a:srgbClr val="000000"/>
                </a:solidFill>
              </a:rPr>
              <a:t> to retain inherent nutritional value, flavor, and sensory qualities </a:t>
            </a:r>
            <a:endParaRPr sz="1195" b="0">
              <a:solidFill>
                <a:srgbClr val="0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66733" y="2352675"/>
            <a:ext cx="6286342" cy="2952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975"/>
              </a:spcAft>
            </a:pPr>
            <a:r>
              <a:rPr sz="1435" b="1">
                <a:solidFill>
                  <a:srgbClr val="003366"/>
                </a:solidFill>
              </a:rPr>
              <a:t> </a:t>
            </a:r>
            <a:r>
              <a:rPr sz="1105"/>
              <a:t>  </a:t>
            </a:r>
            <a:r>
              <a:rPr sz="1435" b="1">
                <a:solidFill>
                  <a:srgbClr val="003366"/>
                </a:solidFill>
              </a:rPr>
              <a:t> Benefits </a:t>
            </a:r>
            <a:endParaRPr sz="1435" b="1">
              <a:solidFill>
                <a:srgbClr val="003366"/>
              </a:solidFill>
            </a:endParaRP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2">
            <a:alphaModFix amt="100000"/>
          </a:blip>
          <a:stretch>
            <a:fillRect/>
          </a:stretch>
        </p:blipFill>
        <p:spPr>
          <a:xfrm>
            <a:off x="666733" y="2402681"/>
            <a:ext cx="228594" cy="185737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3">
            <a:alphaModFix amt="100000"/>
          </a:blip>
          <a:stretch>
            <a:fillRect/>
          </a:stretch>
        </p:blipFill>
        <p:spPr>
          <a:xfrm>
            <a:off x="666733" y="2804832"/>
            <a:ext cx="190495" cy="16248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52476" y="2790824"/>
            <a:ext cx="2790755" cy="714375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5" b="0">
                <a:solidFill>
                  <a:srgbClr val="000000"/>
                </a:solidFill>
              </a:rPr>
              <a:t> </a:t>
            </a:r>
            <a:r>
              <a:rPr sz="1195" b="1">
                <a:solidFill>
                  <a:srgbClr val="0066CC"/>
                </a:solidFill>
              </a:rPr>
              <a:t>Nutritional Integrity</a:t>
            </a:r>
            <a:r>
              <a:rPr sz="1105"/>
              <a:t>
</a:t>
            </a:r>
            <a:r>
              <a:rPr sz="1195" b="0">
                <a:solidFill>
                  <a:srgbClr val="000000"/>
                </a:solidFill>
              </a:rPr>
              <a:t> Preserves natural profile without additives </a:t>
            </a:r>
            <a:endParaRPr sz="1195" b="0">
              <a:solidFill>
                <a:srgbClr val="000000"/>
              </a:solidFill>
            </a:endParaRP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4">
            <a:alphaModFix amt="100000"/>
          </a:blip>
          <a:stretch>
            <a:fillRect/>
          </a:stretch>
        </p:blipFill>
        <p:spPr>
          <a:xfrm>
            <a:off x="3886102" y="2821641"/>
            <a:ext cx="190495" cy="12886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171845" y="2790824"/>
            <a:ext cx="2657408" cy="47624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5" b="0">
                <a:solidFill>
                  <a:srgbClr val="000000"/>
                </a:solidFill>
              </a:rPr>
              <a:t> </a:t>
            </a:r>
            <a:r>
              <a:rPr sz="1195" b="1">
                <a:solidFill>
                  <a:srgbClr val="0066CC"/>
                </a:solidFill>
              </a:rPr>
              <a:t>Clean Label Transparency</a:t>
            </a:r>
            <a:r>
              <a:rPr sz="1105"/>
              <a:t>
</a:t>
            </a:r>
            <a:r>
              <a:rPr sz="1195" b="0">
                <a:solidFill>
                  <a:srgbClr val="000000"/>
                </a:solidFill>
              </a:rPr>
              <a:t> Builds consumer trust and loyalty </a:t>
            </a:r>
            <a:endParaRPr sz="1195" b="0">
              <a:solidFill>
                <a:srgbClr val="000000"/>
              </a:solidFill>
            </a:endParaRP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5">
            <a:alphaModFix amt="100000"/>
          </a:blip>
          <a:stretch>
            <a:fillRect/>
          </a:stretch>
        </p:blipFill>
        <p:spPr>
          <a:xfrm>
            <a:off x="666733" y="3662082"/>
            <a:ext cx="190495" cy="16248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952476" y="3648074"/>
            <a:ext cx="2790755" cy="714375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5" b="0">
                <a:solidFill>
                  <a:srgbClr val="000000"/>
                </a:solidFill>
              </a:rPr>
              <a:t> </a:t>
            </a:r>
            <a:r>
              <a:rPr sz="1195" b="1">
                <a:solidFill>
                  <a:srgbClr val="0066CC"/>
                </a:solidFill>
              </a:rPr>
              <a:t>Sensory Experience</a:t>
            </a:r>
            <a:r>
              <a:rPr sz="1105"/>
              <a:t>
</a:t>
            </a:r>
            <a:r>
              <a:rPr sz="1195" b="0">
                <a:solidFill>
                  <a:srgbClr val="000000"/>
                </a:solidFill>
              </a:rPr>
              <a:t> Enhances authentic flavors and textures </a:t>
            </a:r>
            <a:endParaRPr sz="1195" b="0">
              <a:solidFill>
                <a:srgbClr val="000000"/>
              </a:solidFill>
            </a:endParaRP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6">
            <a:alphaModFix amt="100000"/>
          </a:blip>
          <a:stretch>
            <a:fillRect/>
          </a:stretch>
        </p:blipFill>
        <p:spPr>
          <a:xfrm>
            <a:off x="3886102" y="3673288"/>
            <a:ext cx="190495" cy="140073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171845" y="3648074"/>
            <a:ext cx="2790755" cy="714375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5" b="0">
                <a:solidFill>
                  <a:srgbClr val="000000"/>
                </a:solidFill>
              </a:rPr>
              <a:t> </a:t>
            </a:r>
            <a:r>
              <a:rPr sz="1195" b="1">
                <a:solidFill>
                  <a:srgbClr val="0066CC"/>
                </a:solidFill>
              </a:rPr>
              <a:t>Environmental Impact</a:t>
            </a:r>
            <a:r>
              <a:rPr sz="1105"/>
              <a:t>
</a:t>
            </a:r>
            <a:r>
              <a:rPr sz="1195" b="0">
                <a:solidFill>
                  <a:srgbClr val="000000"/>
                </a:solidFill>
              </a:rPr>
              <a:t> Lower energy, water, and packaging use </a:t>
            </a:r>
            <a:endParaRPr sz="1195" b="0">
              <a:solidFill>
                <a:srgbClr val="00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66733" y="4600575"/>
            <a:ext cx="6286342" cy="2952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975"/>
              </a:spcAft>
            </a:pPr>
            <a:r>
              <a:rPr sz="1435" b="1">
                <a:solidFill>
                  <a:srgbClr val="003366"/>
                </a:solidFill>
              </a:rPr>
              <a:t> </a:t>
            </a:r>
            <a:r>
              <a:rPr sz="1105"/>
              <a:t>  </a:t>
            </a:r>
            <a:r>
              <a:rPr sz="1435" b="1">
                <a:solidFill>
                  <a:srgbClr val="003366"/>
                </a:solidFill>
              </a:rPr>
              <a:t> Examples </a:t>
            </a:r>
            <a:endParaRPr sz="1435" b="1">
              <a:solidFill>
                <a:srgbClr val="003366"/>
              </a:solidFill>
            </a:endParaRPr>
          </a:p>
        </p:txBody>
      </p:sp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7">
            <a:alphaModFix amt="100000"/>
          </a:blip>
          <a:stretch>
            <a:fillRect/>
          </a:stretch>
        </p:blipFill>
        <p:spPr>
          <a:xfrm>
            <a:off x="666733" y="4646295"/>
            <a:ext cx="228594" cy="194309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66733" y="5038724"/>
            <a:ext cx="6286342" cy="23812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650"/>
              </a:spcAft>
            </a:pPr>
            <a:r>
              <a:rPr sz="1195" b="0">
                <a:solidFill>
                  <a:srgbClr val="000000"/>
                </a:solidFill>
              </a:rPr>
              <a:t>Fresh cuts of meat, poultry, and seafood</a:t>
            </a:r>
            <a:endParaRPr sz="1195" b="0">
              <a:solidFill>
                <a:srgbClr val="00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66733" y="5372100"/>
            <a:ext cx="6286342" cy="23812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650"/>
              </a:spcAft>
            </a:pPr>
            <a:r>
              <a:rPr sz="1195" b="0">
                <a:solidFill>
                  <a:srgbClr val="000000"/>
                </a:solidFill>
              </a:rPr>
              <a:t>Vacuum-sealed cheese and dairy products</a:t>
            </a:r>
            <a:endParaRPr sz="1195" b="0">
              <a:solidFill>
                <a:srgbClr val="00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66733" y="5705475"/>
            <a:ext cx="6286342" cy="23812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650"/>
              </a:spcAft>
            </a:pPr>
            <a:r>
              <a:rPr sz="1195" b="0">
                <a:solidFill>
                  <a:srgbClr val="000000"/>
                </a:solidFill>
              </a:rPr>
              <a:t>High-pressure processed deli meats and seafood</a:t>
            </a:r>
            <a:endParaRPr sz="1195" b="0">
              <a:solidFill>
                <a:srgbClr val="00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66733" y="6038849"/>
            <a:ext cx="6286342" cy="23812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650"/>
              </a:spcAft>
            </a:pPr>
            <a:r>
              <a:rPr sz="1195" b="0">
                <a:solidFill>
                  <a:srgbClr val="000000"/>
                </a:solidFill>
              </a:rPr>
              <a:t>Products with natural preservatives (herbs, spices, vinegar)</a:t>
            </a:r>
            <a:endParaRPr sz="1195" b="0">
              <a:solidFill>
                <a:srgbClr val="000000"/>
              </a:solidFill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7334066" y="2305049"/>
            <a:ext cx="4190895" cy="3143250"/>
          </a:xfrm>
          <a:prstGeom prst="roundRect">
            <a:avLst/>
          </a:prstGeom>
          <a:blipFill>
            <a:blip r:embed="rId8"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5725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66733" y="190499"/>
            <a:ext cx="10858228" cy="47624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90" b="1">
                <a:solidFill>
                  <a:srgbClr val="FFFFFF"/>
                </a:solidFill>
              </a:rPr>
              <a:t>Automation and Robotics in Animal Product Processing</a:t>
            </a:r>
            <a:endParaRPr sz="2390" b="1">
              <a:solidFill>
                <a:srgbClr val="FFFF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66733" y="1121410"/>
            <a:ext cx="2981325" cy="38608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1300"/>
              </a:spcAft>
            </a:pPr>
            <a:r>
              <a:rPr sz="1675" b="1">
                <a:solidFill>
                  <a:srgbClr val="003366"/>
                </a:solidFill>
              </a:rPr>
              <a:t> </a:t>
            </a:r>
            <a:r>
              <a:rPr sz="1105"/>
              <a:t>  </a:t>
            </a:r>
            <a:r>
              <a:rPr b="1">
                <a:solidFill>
                  <a:srgbClr val="003366"/>
                </a:solidFill>
              </a:rPr>
              <a:t> </a:t>
            </a:r>
            <a:r>
              <a:rPr b="1">
                <a:solidFill>
                  <a:srgbClr val="003366"/>
                </a:solidFill>
              </a:rPr>
              <a:t>Robotic Butchering Systems</a:t>
            </a:r>
            <a:r>
              <a:rPr sz="1675" b="1">
                <a:solidFill>
                  <a:srgbClr val="003366"/>
                </a:solidFill>
              </a:rPr>
              <a:t> </a:t>
            </a:r>
            <a:endParaRPr sz="1675" b="1">
              <a:solidFill>
                <a:srgbClr val="003366"/>
              </a:solidFill>
            </a:endParaRP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1">
            <a:alphaModFix amt="100000"/>
          </a:blip>
          <a:stretch>
            <a:fillRect/>
          </a:stretch>
        </p:blipFill>
        <p:spPr>
          <a:xfrm>
            <a:off x="552433" y="1199173"/>
            <a:ext cx="304792" cy="24325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66733" y="1676400"/>
            <a:ext cx="5238619" cy="533399"/>
          </a:xfrm>
          <a:prstGeom prst="rect">
            <a:avLst/>
          </a:prstGeom>
          <a:noFill/>
        </p:spPr>
        <p:txBody>
          <a:bodyPr wrap="square" lIns="182880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1170"/>
              </a:spcAft>
            </a:pPr>
            <a:r>
              <a:rPr sz="1195" b="0">
                <a:solidFill>
                  <a:srgbClr val="000000"/>
                </a:solidFill>
              </a:rPr>
              <a:t> </a:t>
            </a:r>
            <a:r>
              <a:rPr sz="1105"/>
              <a:t>  </a:t>
            </a:r>
            <a:r>
              <a:rPr sz="1195" b="0">
                <a:solidFill>
                  <a:srgbClr val="000000"/>
                </a:solidFill>
              </a:rPr>
              <a:t> </a:t>
            </a:r>
            <a:r>
              <a:rPr sz="1195" b="0">
                <a:solidFill>
                  <a:srgbClr val="000000"/>
                </a:solidFill>
              </a:rPr>
              <a:t> </a:t>
            </a:r>
            <a:r>
              <a:rPr sz="1195" b="1">
                <a:solidFill>
                  <a:srgbClr val="0066CC"/>
                </a:solidFill>
              </a:rPr>
              <a:t>AI &amp; Machine Learning</a:t>
            </a:r>
            <a:r>
              <a:rPr sz="1195" b="0">
                <a:solidFill>
                  <a:srgbClr val="000000"/>
                </a:solidFill>
              </a:rPr>
              <a:t> algorithms replicate skilled butchers' tasks </a:t>
            </a:r>
            <a:r>
              <a:rPr sz="1195" b="0">
                <a:solidFill>
                  <a:srgbClr val="000000"/>
                </a:solidFill>
              </a:rPr>
              <a:t> </a:t>
            </a:r>
            <a:endParaRPr sz="1195" b="0">
              <a:solidFill>
                <a:srgbClr val="000000"/>
              </a:solidFill>
            </a:endParaRPr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2">
            <a:alphaModFix amt="100000"/>
          </a:blip>
          <a:stretch>
            <a:fillRect/>
          </a:stretch>
        </p:blipFill>
        <p:spPr>
          <a:xfrm>
            <a:off x="666733" y="1697831"/>
            <a:ext cx="228594" cy="18573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66733" y="2381250"/>
            <a:ext cx="5238619" cy="533399"/>
          </a:xfrm>
          <a:prstGeom prst="rect">
            <a:avLst/>
          </a:prstGeom>
          <a:noFill/>
        </p:spPr>
        <p:txBody>
          <a:bodyPr wrap="square" lIns="182880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1170"/>
              </a:spcAft>
            </a:pPr>
            <a:r>
              <a:rPr sz="1195" b="0">
                <a:solidFill>
                  <a:srgbClr val="000000"/>
                </a:solidFill>
              </a:rPr>
              <a:t> </a:t>
            </a:r>
            <a:r>
              <a:rPr sz="1105"/>
              <a:t>  </a:t>
            </a:r>
            <a:r>
              <a:rPr sz="1195" b="0">
                <a:solidFill>
                  <a:srgbClr val="000000"/>
                </a:solidFill>
              </a:rPr>
              <a:t> </a:t>
            </a:r>
            <a:r>
              <a:rPr sz="1195" b="0">
                <a:solidFill>
                  <a:srgbClr val="000000"/>
                </a:solidFill>
              </a:rPr>
              <a:t> </a:t>
            </a:r>
            <a:r>
              <a:rPr sz="1195" b="1">
                <a:solidFill>
                  <a:srgbClr val="0066CC"/>
                </a:solidFill>
              </a:rPr>
              <a:t>High-resolution imaging</a:t>
            </a:r>
            <a:r>
              <a:rPr sz="1195" b="0">
                <a:solidFill>
                  <a:srgbClr val="000000"/>
                </a:solidFill>
              </a:rPr>
              <a:t> identifies and separates meat cuts with precision </a:t>
            </a:r>
            <a:r>
              <a:rPr sz="1195" b="0">
                <a:solidFill>
                  <a:srgbClr val="000000"/>
                </a:solidFill>
              </a:rPr>
              <a:t> </a:t>
            </a:r>
            <a:endParaRPr sz="1195" b="0">
              <a:solidFill>
                <a:srgbClr val="000000"/>
              </a:solidFill>
            </a:endParaRP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3">
            <a:alphaModFix amt="100000"/>
          </a:blip>
          <a:stretch>
            <a:fillRect/>
          </a:stretch>
        </p:blipFill>
        <p:spPr>
          <a:xfrm>
            <a:off x="666733" y="2412682"/>
            <a:ext cx="228594" cy="16573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66733" y="3086100"/>
            <a:ext cx="5238619" cy="266699"/>
          </a:xfrm>
          <a:prstGeom prst="rect">
            <a:avLst/>
          </a:prstGeom>
          <a:noFill/>
        </p:spPr>
        <p:txBody>
          <a:bodyPr wrap="square" lIns="182880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1170"/>
              </a:spcAft>
            </a:pPr>
            <a:r>
              <a:rPr sz="1195" b="0">
                <a:solidFill>
                  <a:srgbClr val="000000"/>
                </a:solidFill>
              </a:rPr>
              <a:t> </a:t>
            </a:r>
            <a:r>
              <a:rPr sz="1105"/>
              <a:t>  </a:t>
            </a:r>
            <a:r>
              <a:rPr sz="1195" b="0">
                <a:solidFill>
                  <a:srgbClr val="000000"/>
                </a:solidFill>
              </a:rPr>
              <a:t> </a:t>
            </a:r>
            <a:r>
              <a:rPr sz="1195" b="0">
                <a:solidFill>
                  <a:srgbClr val="000000"/>
                </a:solidFill>
              </a:rPr>
              <a:t> </a:t>
            </a:r>
            <a:r>
              <a:rPr sz="1195" b="1">
                <a:solidFill>
                  <a:srgbClr val="0066CC"/>
                </a:solidFill>
              </a:rPr>
              <a:t>Reduces waste</a:t>
            </a:r>
            <a:r>
              <a:rPr sz="1195" b="0">
                <a:solidFill>
                  <a:srgbClr val="000000"/>
                </a:solidFill>
              </a:rPr>
              <a:t> while meeting specific quality standards </a:t>
            </a:r>
            <a:r>
              <a:rPr sz="1195" b="0">
                <a:solidFill>
                  <a:srgbClr val="000000"/>
                </a:solidFill>
              </a:rPr>
              <a:t> </a:t>
            </a:r>
            <a:endParaRPr sz="1195" b="0">
              <a:solidFill>
                <a:srgbClr val="000000"/>
              </a:solidFill>
            </a:endParaRP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4">
            <a:alphaModFix amt="100000"/>
          </a:blip>
          <a:stretch>
            <a:fillRect/>
          </a:stretch>
        </p:blipFill>
        <p:spPr>
          <a:xfrm>
            <a:off x="666733" y="3137534"/>
            <a:ext cx="228594" cy="125729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66733" y="3809999"/>
            <a:ext cx="5238619" cy="3429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1300"/>
              </a:spcAft>
            </a:pPr>
            <a:r>
              <a:rPr sz="1675" b="1">
                <a:solidFill>
                  <a:srgbClr val="003366"/>
                </a:solidFill>
              </a:rPr>
              <a:t> </a:t>
            </a:r>
            <a:r>
              <a:rPr sz="1105"/>
              <a:t>  </a:t>
            </a:r>
            <a:r>
              <a:rPr sz="1675" b="1">
                <a:solidFill>
                  <a:srgbClr val="003366"/>
                </a:solidFill>
              </a:rPr>
              <a:t> Automated Packaging Systems </a:t>
            </a:r>
            <a:endParaRPr sz="1675" b="1">
              <a:solidFill>
                <a:srgbClr val="003366"/>
              </a:solidFill>
            </a:endParaRP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5">
            <a:alphaModFix amt="100000"/>
          </a:blip>
          <a:stretch>
            <a:fillRect/>
          </a:stretch>
        </p:blipFill>
        <p:spPr>
          <a:xfrm>
            <a:off x="552433" y="3860751"/>
            <a:ext cx="304792" cy="257907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66733" y="4270375"/>
            <a:ext cx="5238619" cy="533399"/>
          </a:xfrm>
          <a:prstGeom prst="rect">
            <a:avLst/>
          </a:prstGeom>
          <a:noFill/>
        </p:spPr>
        <p:txBody>
          <a:bodyPr wrap="square" lIns="182880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1170"/>
              </a:spcAft>
            </a:pPr>
            <a:r>
              <a:rPr sz="1195" b="0">
                <a:solidFill>
                  <a:srgbClr val="000000"/>
                </a:solidFill>
              </a:rPr>
              <a:t> </a:t>
            </a:r>
            <a:r>
              <a:rPr sz="1105"/>
              <a:t>  </a:t>
            </a:r>
            <a:r>
              <a:rPr sz="1195" b="0">
                <a:solidFill>
                  <a:srgbClr val="000000"/>
                </a:solidFill>
              </a:rPr>
              <a:t> </a:t>
            </a:r>
            <a:r>
              <a:rPr sz="1195" b="0">
                <a:solidFill>
                  <a:srgbClr val="000000"/>
                </a:solidFill>
              </a:rPr>
              <a:t> </a:t>
            </a:r>
            <a:r>
              <a:rPr sz="1195" b="1">
                <a:solidFill>
                  <a:srgbClr val="0066CC"/>
                </a:solidFill>
              </a:rPr>
              <a:t>Speed &amp; consistency</a:t>
            </a:r>
            <a:r>
              <a:rPr sz="1195" b="0">
                <a:solidFill>
                  <a:srgbClr val="000000"/>
                </a:solidFill>
              </a:rPr>
              <a:t> in portioning, sealing, labeling, and boxing </a:t>
            </a:r>
            <a:r>
              <a:rPr sz="1195" b="0">
                <a:solidFill>
                  <a:srgbClr val="000000"/>
                </a:solidFill>
              </a:rPr>
              <a:t> </a:t>
            </a:r>
            <a:endParaRPr sz="1195" b="0">
              <a:solidFill>
                <a:srgbClr val="000000"/>
              </a:solidFill>
            </a:endParaRP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6">
            <a:alphaModFix amt="100000"/>
          </a:blip>
          <a:stretch>
            <a:fillRect/>
          </a:stretch>
        </p:blipFill>
        <p:spPr>
          <a:xfrm>
            <a:off x="666733" y="4376261"/>
            <a:ext cx="228594" cy="162877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66733" y="5048250"/>
            <a:ext cx="5238619" cy="266699"/>
          </a:xfrm>
          <a:prstGeom prst="rect">
            <a:avLst/>
          </a:prstGeom>
          <a:noFill/>
        </p:spPr>
        <p:txBody>
          <a:bodyPr wrap="square" lIns="182880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1170"/>
              </a:spcAft>
            </a:pPr>
            <a:r>
              <a:rPr sz="1195" b="0">
                <a:solidFill>
                  <a:srgbClr val="000000"/>
                </a:solidFill>
              </a:rPr>
              <a:t> </a:t>
            </a:r>
            <a:r>
              <a:rPr sz="1105"/>
              <a:t>  </a:t>
            </a:r>
            <a:r>
              <a:rPr sz="1195" b="0">
                <a:solidFill>
                  <a:srgbClr val="000000"/>
                </a:solidFill>
              </a:rPr>
              <a:t> </a:t>
            </a:r>
            <a:r>
              <a:rPr sz="1195" b="0">
                <a:solidFill>
                  <a:srgbClr val="000000"/>
                </a:solidFill>
              </a:rPr>
              <a:t> </a:t>
            </a:r>
            <a:r>
              <a:rPr sz="1195" b="1">
                <a:solidFill>
                  <a:srgbClr val="0066CC"/>
                </a:solidFill>
              </a:rPr>
              <a:t>Maintains strict hygiene</a:t>
            </a:r>
            <a:r>
              <a:rPr sz="1195" b="0">
                <a:solidFill>
                  <a:srgbClr val="000000"/>
                </a:solidFill>
              </a:rPr>
              <a:t> standards throughout the process </a:t>
            </a:r>
            <a:r>
              <a:rPr sz="1195" b="0">
                <a:solidFill>
                  <a:srgbClr val="000000"/>
                </a:solidFill>
              </a:rPr>
              <a:t> </a:t>
            </a:r>
            <a:endParaRPr sz="1195" b="0">
              <a:solidFill>
                <a:srgbClr val="000000"/>
              </a:solidFill>
            </a:endParaRPr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7">
            <a:alphaModFix amt="100000"/>
          </a:blip>
          <a:stretch>
            <a:fillRect/>
          </a:stretch>
        </p:blipFill>
        <p:spPr>
          <a:xfrm>
            <a:off x="666733" y="5053965"/>
            <a:ext cx="228594" cy="217170"/>
          </a:xfrm>
          <a:prstGeom prst="rect">
            <a:avLst/>
          </a:prstGeom>
        </p:spPr>
      </p:pic>
      <p:sp>
        <p:nvSpPr>
          <p:cNvPr id="18" name="Rounded Rectangle 17"/>
          <p:cNvSpPr/>
          <p:nvPr/>
        </p:nvSpPr>
        <p:spPr>
          <a:xfrm>
            <a:off x="894715" y="5507990"/>
            <a:ext cx="5172710" cy="1271905"/>
          </a:xfrm>
          <a:prstGeom prst="roundRect">
            <a:avLst>
              <a:gd name="adj" fmla="val 10596"/>
            </a:avLst>
          </a:prstGeom>
          <a:solidFill>
            <a:srgbClr val="0066CC">
              <a:alpha val="8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95328" y="5619750"/>
            <a:ext cx="4857628" cy="2952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975"/>
              </a:spcAft>
            </a:pPr>
            <a:r>
              <a:rPr sz="1435" b="1">
                <a:solidFill>
                  <a:srgbClr val="003366"/>
                </a:solidFill>
              </a:rPr>
              <a:t> </a:t>
            </a:r>
            <a:r>
              <a:rPr sz="1105"/>
              <a:t>  </a:t>
            </a:r>
            <a:r>
              <a:rPr sz="1435" b="1">
                <a:solidFill>
                  <a:srgbClr val="003366"/>
                </a:solidFill>
              </a:rPr>
              <a:t> Key Benefits </a:t>
            </a:r>
            <a:endParaRPr sz="1435" b="1">
              <a:solidFill>
                <a:srgbClr val="003366"/>
              </a:solidFill>
            </a:endParaRPr>
          </a:p>
        </p:txBody>
      </p:sp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8">
            <a:alphaModFix amt="100000"/>
          </a:blip>
          <a:stretch>
            <a:fillRect/>
          </a:stretch>
        </p:blipFill>
        <p:spPr>
          <a:xfrm>
            <a:off x="666728" y="5734050"/>
            <a:ext cx="228594" cy="125729"/>
          </a:xfrm>
          <a:prstGeom prst="rect">
            <a:avLst/>
          </a:prstGeom>
        </p:spPr>
      </p:pic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9">
            <a:alphaModFix amt="100000"/>
          </a:blip>
          <a:stretch>
            <a:fillRect/>
          </a:stretch>
        </p:blipFill>
        <p:spPr>
          <a:xfrm>
            <a:off x="704828" y="6128272"/>
            <a:ext cx="190495" cy="179294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1142971" y="6079489"/>
            <a:ext cx="761980" cy="23812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5" b="1">
                <a:solidFill>
                  <a:srgbClr val="000000"/>
                </a:solidFill>
              </a:rPr>
              <a:t>Precision</a:t>
            </a:r>
            <a:endParaRPr sz="1195" b="1">
              <a:solidFill>
                <a:srgbClr val="000000"/>
              </a:solidFill>
            </a:endParaRPr>
          </a:p>
        </p:txBody>
      </p:sp>
      <p:pic>
        <p:nvPicPr>
          <p:cNvPr id="23" name="Picture 22" descr="image.png"/>
          <p:cNvPicPr>
            <a:picLocks noChangeAspect="1"/>
          </p:cNvPicPr>
          <p:nvPr/>
        </p:nvPicPr>
        <p:blipFill>
          <a:blip r:embed="rId10">
            <a:alphaModFix amt="100000"/>
          </a:blip>
          <a:stretch>
            <a:fillRect/>
          </a:stretch>
        </p:blipFill>
        <p:spPr>
          <a:xfrm>
            <a:off x="3352716" y="6210225"/>
            <a:ext cx="190495" cy="151279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3638459" y="6210299"/>
            <a:ext cx="790555" cy="23812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5" b="1">
                <a:solidFill>
                  <a:srgbClr val="000000"/>
                </a:solidFill>
              </a:rPr>
              <a:t>Efficiency</a:t>
            </a:r>
            <a:endParaRPr sz="1195" b="1">
              <a:solidFill>
                <a:srgbClr val="000000"/>
              </a:solidFill>
            </a:endParaRPr>
          </a:p>
        </p:txBody>
      </p:sp>
      <p:pic>
        <p:nvPicPr>
          <p:cNvPr id="25" name="Picture 24" descr="image.png"/>
          <p:cNvPicPr>
            <a:picLocks noChangeAspect="1"/>
          </p:cNvPicPr>
          <p:nvPr/>
        </p:nvPicPr>
        <p:blipFill>
          <a:blip r:embed="rId11">
            <a:alphaModFix amt="100000"/>
          </a:blip>
          <a:stretch>
            <a:fillRect/>
          </a:stretch>
        </p:blipFill>
        <p:spPr>
          <a:xfrm>
            <a:off x="704828" y="6569822"/>
            <a:ext cx="190495" cy="106455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1047721" y="6496050"/>
            <a:ext cx="1209644" cy="23812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5" b="1">
                <a:solidFill>
                  <a:srgbClr val="000000"/>
                </a:solidFill>
              </a:rPr>
              <a:t>Labor Solution</a:t>
            </a:r>
            <a:endParaRPr sz="1195" b="1">
              <a:solidFill>
                <a:srgbClr val="000000"/>
              </a:solidFill>
            </a:endParaRPr>
          </a:p>
        </p:txBody>
      </p:sp>
      <p:pic>
        <p:nvPicPr>
          <p:cNvPr id="27" name="Picture 26" descr="image.png"/>
          <p:cNvPicPr>
            <a:picLocks noChangeAspect="1"/>
          </p:cNvPicPr>
          <p:nvPr/>
        </p:nvPicPr>
        <p:blipFill>
          <a:blip r:embed="rId12">
            <a:alphaModFix amt="100000"/>
          </a:blip>
          <a:stretch>
            <a:fillRect/>
          </a:stretch>
        </p:blipFill>
        <p:spPr>
          <a:xfrm>
            <a:off x="3352716" y="6585248"/>
            <a:ext cx="190495" cy="156882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3638459" y="6520180"/>
            <a:ext cx="1238219" cy="23812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5" b="1">
                <a:solidFill>
                  <a:srgbClr val="000000"/>
                </a:solidFill>
              </a:rPr>
              <a:t>Cost Reduction</a:t>
            </a:r>
            <a:endParaRPr sz="1195" b="1">
              <a:solidFill>
                <a:srgbClr val="000000"/>
              </a:solidFill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6573362" y="1485900"/>
            <a:ext cx="5238619" cy="2943225"/>
          </a:xfrm>
          <a:prstGeom prst="roundRect">
            <a:avLst/>
          </a:prstGeom>
          <a:blipFill>
            <a:blip r:embed="rId13"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5725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66733" y="190499"/>
            <a:ext cx="10858228" cy="47624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90" b="1">
                <a:solidFill>
                  <a:srgbClr val="FFFFFF"/>
                </a:solidFill>
              </a:rPr>
              <a:t>Other Technology Trends in Animal Product Processing</a:t>
            </a:r>
            <a:endParaRPr sz="2390" b="1">
              <a:solidFill>
                <a:srgbClr val="FFFFFF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666733" y="1143000"/>
            <a:ext cx="3457488" cy="5429250"/>
          </a:xfrm>
          <a:prstGeom prst="roundRect">
            <a:avLst>
              <a:gd name="adj" fmla="val 5509"/>
            </a:avLst>
          </a:prstGeom>
          <a:solidFill>
            <a:srgbClr val="F8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904852" y="1438274"/>
            <a:ext cx="409564" cy="476249"/>
          </a:xfrm>
          <a:prstGeom prst="roundRect">
            <a:avLst>
              <a:gd name="adj" fmla="val 50000"/>
            </a:avLst>
          </a:prstGeom>
          <a:solidFill>
            <a:srgbClr val="0066CC">
              <a:alpha val="1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1">
            <a:alphaModFix amt="100000"/>
          </a:blip>
          <a:stretch>
            <a:fillRect/>
          </a:stretch>
        </p:blipFill>
        <p:spPr>
          <a:xfrm>
            <a:off x="981050" y="1572039"/>
            <a:ext cx="266693" cy="20872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457288" y="1381124"/>
            <a:ext cx="2428814" cy="59054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35" b="1">
                <a:solidFill>
                  <a:srgbClr val="003366"/>
                </a:solidFill>
              </a:rPr>
              <a:t>Data-Driven Decision Making</a:t>
            </a:r>
            <a:endParaRPr sz="1435" b="1">
              <a:solidFill>
                <a:srgbClr val="003366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04852" y="2162174"/>
            <a:ext cx="2981250" cy="800100"/>
          </a:xfrm>
          <a:prstGeom prst="rect">
            <a:avLst/>
          </a:prstGeom>
          <a:noFill/>
        </p:spPr>
        <p:txBody>
          <a:bodyPr wrap="square" lIns="182880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1040"/>
              </a:spcAft>
            </a:pPr>
            <a:r>
              <a:rPr sz="955" b="0">
                <a:solidFill>
                  <a:srgbClr val="000000"/>
                </a:solidFill>
              </a:rPr>
              <a:t> </a:t>
            </a:r>
            <a:r>
              <a:rPr sz="1105"/>
              <a:t>  </a:t>
            </a:r>
            <a:r>
              <a:rPr sz="955" b="0">
                <a:solidFill>
                  <a:srgbClr val="000000"/>
                </a:solidFill>
              </a:rPr>
              <a:t> </a:t>
            </a:r>
            <a:r>
              <a:rPr sz="1195" b="0">
                <a:solidFill>
                  <a:srgbClr val="000000"/>
                </a:solidFill>
              </a:rPr>
              <a:t> </a:t>
            </a:r>
            <a:r>
              <a:rPr sz="1195" b="1">
                <a:solidFill>
                  <a:srgbClr val="0066CC"/>
                </a:solidFill>
              </a:rPr>
              <a:t>IoT Sensors</a:t>
            </a:r>
            <a:r>
              <a:rPr sz="1195" b="0">
                <a:solidFill>
                  <a:srgbClr val="000000"/>
                </a:solidFill>
              </a:rPr>
              <a:t> collect real-time data on temperature, humidity, contamination </a:t>
            </a:r>
            <a:r>
              <a:rPr sz="955" b="0">
                <a:solidFill>
                  <a:srgbClr val="000000"/>
                </a:solidFill>
              </a:rPr>
              <a:t> </a:t>
            </a:r>
            <a:endParaRPr sz="955" b="0">
              <a:solidFill>
                <a:srgbClr val="000000"/>
              </a:solidFill>
            </a:endParaRP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2">
            <a:alphaModFix amt="100000"/>
          </a:blip>
          <a:stretch>
            <a:fillRect/>
          </a:stretch>
        </p:blipFill>
        <p:spPr>
          <a:xfrm>
            <a:off x="904852" y="2195792"/>
            <a:ext cx="190495" cy="12326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04852" y="3114675"/>
            <a:ext cx="2981250" cy="800100"/>
          </a:xfrm>
          <a:prstGeom prst="rect">
            <a:avLst/>
          </a:prstGeom>
          <a:noFill/>
        </p:spPr>
        <p:txBody>
          <a:bodyPr wrap="square" lIns="182880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1040"/>
              </a:spcAft>
            </a:pPr>
            <a:r>
              <a:rPr sz="955" b="0">
                <a:solidFill>
                  <a:srgbClr val="000000"/>
                </a:solidFill>
              </a:rPr>
              <a:t> </a:t>
            </a:r>
            <a:r>
              <a:rPr sz="1105"/>
              <a:t>  </a:t>
            </a:r>
            <a:r>
              <a:rPr sz="955" b="0">
                <a:solidFill>
                  <a:srgbClr val="000000"/>
                </a:solidFill>
              </a:rPr>
              <a:t> </a:t>
            </a:r>
            <a:r>
              <a:rPr sz="1195" b="0">
                <a:solidFill>
                  <a:srgbClr val="000000"/>
                </a:solidFill>
              </a:rPr>
              <a:t> </a:t>
            </a:r>
            <a:r>
              <a:rPr sz="1195" b="1">
                <a:solidFill>
                  <a:srgbClr val="0066CC"/>
                </a:solidFill>
              </a:rPr>
              <a:t>AI Algorithms</a:t>
            </a:r>
            <a:r>
              <a:rPr sz="1195" b="0">
                <a:solidFill>
                  <a:srgbClr val="000000"/>
                </a:solidFill>
              </a:rPr>
              <a:t> identify potential hazards before they become critical </a:t>
            </a:r>
            <a:r>
              <a:rPr sz="955" b="0">
                <a:solidFill>
                  <a:srgbClr val="000000"/>
                </a:solidFill>
              </a:rPr>
              <a:t> </a:t>
            </a:r>
            <a:endParaRPr sz="955" b="0">
              <a:solidFill>
                <a:srgbClr val="000000"/>
              </a:solidFill>
            </a:endParaRP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3">
            <a:alphaModFix amt="100000"/>
          </a:blip>
          <a:stretch>
            <a:fillRect/>
          </a:stretch>
        </p:blipFill>
        <p:spPr>
          <a:xfrm>
            <a:off x="904852" y="3120277"/>
            <a:ext cx="190495" cy="1792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04852" y="4067174"/>
            <a:ext cx="2981250" cy="800100"/>
          </a:xfrm>
          <a:prstGeom prst="rect">
            <a:avLst/>
          </a:prstGeom>
          <a:noFill/>
        </p:spPr>
        <p:txBody>
          <a:bodyPr wrap="square" lIns="182880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1040"/>
              </a:spcAft>
            </a:pPr>
            <a:r>
              <a:rPr sz="955" b="0">
                <a:solidFill>
                  <a:srgbClr val="000000"/>
                </a:solidFill>
              </a:rPr>
              <a:t> </a:t>
            </a:r>
            <a:r>
              <a:rPr sz="1105"/>
              <a:t>  </a:t>
            </a:r>
            <a:r>
              <a:rPr sz="955" b="0">
                <a:solidFill>
                  <a:srgbClr val="000000"/>
                </a:solidFill>
              </a:rPr>
              <a:t> </a:t>
            </a:r>
            <a:r>
              <a:rPr sz="1195" b="0">
                <a:solidFill>
                  <a:srgbClr val="000000"/>
                </a:solidFill>
              </a:rPr>
              <a:t> </a:t>
            </a:r>
            <a:r>
              <a:rPr sz="1195" b="1">
                <a:solidFill>
                  <a:srgbClr val="0066CC"/>
                </a:solidFill>
              </a:rPr>
              <a:t>Blockchain</a:t>
            </a:r>
            <a:r>
              <a:rPr sz="1195" b="0">
                <a:solidFill>
                  <a:srgbClr val="000000"/>
                </a:solidFill>
              </a:rPr>
              <a:t> creates immutable records for traceability from farm to table </a:t>
            </a:r>
            <a:r>
              <a:rPr sz="955" b="0">
                <a:solidFill>
                  <a:srgbClr val="000000"/>
                </a:solidFill>
              </a:rPr>
              <a:t> </a:t>
            </a:r>
            <a:endParaRPr sz="955" b="0">
              <a:solidFill>
                <a:srgbClr val="000000"/>
              </a:solidFill>
            </a:endParaRP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4">
            <a:alphaModFix amt="100000"/>
          </a:blip>
          <a:stretch>
            <a:fillRect/>
          </a:stretch>
        </p:blipFill>
        <p:spPr>
          <a:xfrm>
            <a:off x="904852" y="4114800"/>
            <a:ext cx="190495" cy="95249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4362340" y="1143000"/>
            <a:ext cx="3457488" cy="5429250"/>
          </a:xfrm>
          <a:prstGeom prst="roundRect">
            <a:avLst>
              <a:gd name="adj" fmla="val 5509"/>
            </a:avLst>
          </a:prstGeom>
          <a:solidFill>
            <a:srgbClr val="F8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4600459" y="1381124"/>
            <a:ext cx="476238" cy="476249"/>
          </a:xfrm>
          <a:prstGeom prst="roundRect">
            <a:avLst>
              <a:gd name="adj" fmla="val 50000"/>
            </a:avLst>
          </a:prstGeom>
          <a:solidFill>
            <a:srgbClr val="0066CC">
              <a:alpha val="1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5">
            <a:alphaModFix amt="100000"/>
          </a:blip>
          <a:stretch>
            <a:fillRect/>
          </a:stretch>
        </p:blipFill>
        <p:spPr>
          <a:xfrm>
            <a:off x="4705232" y="1523585"/>
            <a:ext cx="266693" cy="191328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5219569" y="1466849"/>
            <a:ext cx="2209744" cy="2952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35" b="1">
                <a:solidFill>
                  <a:srgbClr val="003366"/>
                </a:solidFill>
              </a:rPr>
              <a:t>Sustainable Packaging</a:t>
            </a:r>
            <a:endParaRPr sz="1435" b="1">
              <a:solidFill>
                <a:srgbClr val="003366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600459" y="2047874"/>
            <a:ext cx="2981250" cy="800100"/>
          </a:xfrm>
          <a:prstGeom prst="rect">
            <a:avLst/>
          </a:prstGeom>
          <a:noFill/>
        </p:spPr>
        <p:txBody>
          <a:bodyPr wrap="square" lIns="182880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1040"/>
              </a:spcAft>
            </a:pPr>
            <a:r>
              <a:rPr sz="955" b="0">
                <a:solidFill>
                  <a:srgbClr val="000000"/>
                </a:solidFill>
              </a:rPr>
              <a:t> </a:t>
            </a:r>
            <a:r>
              <a:rPr sz="1105"/>
              <a:t>  </a:t>
            </a:r>
            <a:r>
              <a:rPr sz="955" b="0">
                <a:solidFill>
                  <a:srgbClr val="000000"/>
                </a:solidFill>
              </a:rPr>
              <a:t> </a:t>
            </a:r>
            <a:r>
              <a:rPr sz="1195" b="0">
                <a:solidFill>
                  <a:srgbClr val="000000"/>
                </a:solidFill>
              </a:rPr>
              <a:t> </a:t>
            </a:r>
            <a:r>
              <a:rPr sz="1195" b="1">
                <a:solidFill>
                  <a:srgbClr val="0066CC"/>
                </a:solidFill>
              </a:rPr>
              <a:t>Biodegradable Materials</a:t>
            </a:r>
            <a:r>
              <a:rPr sz="1195" b="0">
                <a:solidFill>
                  <a:srgbClr val="000000"/>
                </a:solidFill>
              </a:rPr>
              <a:t> break down naturally, reducing landfill burden </a:t>
            </a:r>
            <a:r>
              <a:rPr sz="955" b="0">
                <a:solidFill>
                  <a:srgbClr val="000000"/>
                </a:solidFill>
              </a:rPr>
              <a:t> </a:t>
            </a:r>
            <a:endParaRPr sz="955" b="0">
              <a:solidFill>
                <a:srgbClr val="000000"/>
              </a:solidFill>
            </a:endParaRPr>
          </a:p>
        </p:txBody>
      </p:sp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6">
            <a:alphaModFix amt="100000"/>
          </a:blip>
          <a:stretch>
            <a:fillRect/>
          </a:stretch>
        </p:blipFill>
        <p:spPr>
          <a:xfrm>
            <a:off x="4600459" y="2056279"/>
            <a:ext cx="190495" cy="173691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4600459" y="3000375"/>
            <a:ext cx="2981250" cy="800100"/>
          </a:xfrm>
          <a:prstGeom prst="rect">
            <a:avLst/>
          </a:prstGeom>
          <a:noFill/>
        </p:spPr>
        <p:txBody>
          <a:bodyPr wrap="square" lIns="182880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1040"/>
              </a:spcAft>
            </a:pPr>
            <a:r>
              <a:rPr sz="955" b="0">
                <a:solidFill>
                  <a:srgbClr val="000000"/>
                </a:solidFill>
              </a:rPr>
              <a:t> </a:t>
            </a:r>
            <a:r>
              <a:rPr sz="1105"/>
              <a:t>  </a:t>
            </a:r>
            <a:r>
              <a:rPr sz="955" b="0">
                <a:solidFill>
                  <a:srgbClr val="000000"/>
                </a:solidFill>
              </a:rPr>
              <a:t> </a:t>
            </a:r>
            <a:r>
              <a:rPr sz="1195" b="0">
                <a:solidFill>
                  <a:srgbClr val="000000"/>
                </a:solidFill>
              </a:rPr>
              <a:t> </a:t>
            </a:r>
            <a:r>
              <a:rPr sz="1195" b="1">
                <a:solidFill>
                  <a:srgbClr val="0066CC"/>
                </a:solidFill>
              </a:rPr>
              <a:t>Edible Packaging</a:t>
            </a:r>
            <a:r>
              <a:rPr sz="1195" b="0">
                <a:solidFill>
                  <a:srgbClr val="000000"/>
                </a:solidFill>
              </a:rPr>
              <a:t> eliminates waste entirely by being consumed with product </a:t>
            </a:r>
            <a:r>
              <a:rPr sz="955" b="0">
                <a:solidFill>
                  <a:srgbClr val="000000"/>
                </a:solidFill>
              </a:rPr>
              <a:t> </a:t>
            </a:r>
            <a:endParaRPr sz="955" b="0">
              <a:solidFill>
                <a:srgbClr val="000000"/>
              </a:solidFill>
            </a:endParaRPr>
          </a:p>
        </p:txBody>
      </p:sp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7">
            <a:alphaModFix amt="100000"/>
          </a:blip>
          <a:stretch>
            <a:fillRect/>
          </a:stretch>
        </p:blipFill>
        <p:spPr>
          <a:xfrm>
            <a:off x="4600459" y="3014382"/>
            <a:ext cx="190495" cy="162485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600459" y="3952874"/>
            <a:ext cx="2981250" cy="800100"/>
          </a:xfrm>
          <a:prstGeom prst="rect">
            <a:avLst/>
          </a:prstGeom>
          <a:noFill/>
        </p:spPr>
        <p:txBody>
          <a:bodyPr wrap="square" lIns="182880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1040"/>
              </a:spcAft>
            </a:pPr>
            <a:r>
              <a:rPr sz="955" b="0">
                <a:solidFill>
                  <a:srgbClr val="000000"/>
                </a:solidFill>
              </a:rPr>
              <a:t> </a:t>
            </a:r>
            <a:r>
              <a:rPr sz="1105"/>
              <a:t>  </a:t>
            </a:r>
            <a:r>
              <a:rPr sz="955" b="0">
                <a:solidFill>
                  <a:srgbClr val="000000"/>
                </a:solidFill>
              </a:rPr>
              <a:t> </a:t>
            </a:r>
            <a:r>
              <a:rPr sz="1195" b="0">
                <a:solidFill>
                  <a:srgbClr val="000000"/>
                </a:solidFill>
              </a:rPr>
              <a:t> </a:t>
            </a:r>
            <a:r>
              <a:rPr sz="1195" b="1">
                <a:solidFill>
                  <a:srgbClr val="0066CC"/>
                </a:solidFill>
              </a:rPr>
              <a:t>Active Packaging</a:t>
            </a:r>
            <a:r>
              <a:rPr sz="1195" b="0">
                <a:solidFill>
                  <a:srgbClr val="000000"/>
                </a:solidFill>
              </a:rPr>
              <a:t> extends shelf life by absorbing moisture, oxygen, ethylene </a:t>
            </a:r>
            <a:r>
              <a:rPr sz="955" b="0">
                <a:solidFill>
                  <a:srgbClr val="000000"/>
                </a:solidFill>
              </a:rPr>
              <a:t> </a:t>
            </a:r>
            <a:endParaRPr sz="955" b="0">
              <a:solidFill>
                <a:srgbClr val="000000"/>
              </a:solidFill>
            </a:endParaRPr>
          </a:p>
        </p:txBody>
      </p:sp>
      <p:pic>
        <p:nvPicPr>
          <p:cNvPr id="23" name="Picture 22" descr="image.png"/>
          <p:cNvPicPr>
            <a:picLocks noChangeAspect="1"/>
          </p:cNvPicPr>
          <p:nvPr/>
        </p:nvPicPr>
        <p:blipFill>
          <a:blip r:embed="rId8">
            <a:alphaModFix amt="100000"/>
          </a:blip>
          <a:stretch>
            <a:fillRect/>
          </a:stretch>
        </p:blipFill>
        <p:spPr>
          <a:xfrm>
            <a:off x="4600459" y="3972485"/>
            <a:ext cx="190495" cy="151279"/>
          </a:xfrm>
          <a:prstGeom prst="rect">
            <a:avLst/>
          </a:prstGeom>
        </p:spPr>
      </p:pic>
      <p:sp>
        <p:nvSpPr>
          <p:cNvPr id="24" name="Rounded Rectangle 23"/>
          <p:cNvSpPr/>
          <p:nvPr/>
        </p:nvSpPr>
        <p:spPr>
          <a:xfrm>
            <a:off x="8067473" y="1143000"/>
            <a:ext cx="3457488" cy="5429250"/>
          </a:xfrm>
          <a:prstGeom prst="roundRect">
            <a:avLst>
              <a:gd name="adj" fmla="val 5509"/>
            </a:avLst>
          </a:prstGeom>
          <a:solidFill>
            <a:srgbClr val="F8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8305592" y="1438274"/>
            <a:ext cx="476238" cy="476249"/>
          </a:xfrm>
          <a:prstGeom prst="roundRect">
            <a:avLst>
              <a:gd name="adj" fmla="val 50000"/>
            </a:avLst>
          </a:prstGeom>
          <a:solidFill>
            <a:srgbClr val="0066CC">
              <a:alpha val="1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6" name="Picture 25" descr="image.png"/>
          <p:cNvPicPr>
            <a:picLocks noChangeAspect="1"/>
          </p:cNvPicPr>
          <p:nvPr/>
        </p:nvPicPr>
        <p:blipFill>
          <a:blip r:embed="rId9">
            <a:alphaModFix amt="100000"/>
          </a:blip>
          <a:stretch>
            <a:fillRect/>
          </a:stretch>
        </p:blipFill>
        <p:spPr>
          <a:xfrm>
            <a:off x="8400839" y="1572039"/>
            <a:ext cx="266693" cy="208721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8915177" y="1381124"/>
            <a:ext cx="2371665" cy="59054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35" b="1">
                <a:solidFill>
                  <a:srgbClr val="003366"/>
                </a:solidFill>
              </a:rPr>
              <a:t>AI and Machine Learning</a:t>
            </a:r>
            <a:endParaRPr sz="1435" b="1">
              <a:solidFill>
                <a:srgbClr val="003366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305592" y="2162174"/>
            <a:ext cx="2981250" cy="800100"/>
          </a:xfrm>
          <a:prstGeom prst="rect">
            <a:avLst/>
          </a:prstGeom>
          <a:noFill/>
        </p:spPr>
        <p:txBody>
          <a:bodyPr wrap="square" lIns="182880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1040"/>
              </a:spcAft>
            </a:pPr>
            <a:r>
              <a:rPr sz="955" b="0">
                <a:solidFill>
                  <a:srgbClr val="000000"/>
                </a:solidFill>
              </a:rPr>
              <a:t> </a:t>
            </a:r>
            <a:r>
              <a:rPr sz="1105"/>
              <a:t>  </a:t>
            </a:r>
            <a:r>
              <a:rPr sz="955" b="0">
                <a:solidFill>
                  <a:srgbClr val="000000"/>
                </a:solidFill>
              </a:rPr>
              <a:t> </a:t>
            </a:r>
            <a:r>
              <a:rPr sz="1195" b="0">
                <a:solidFill>
                  <a:srgbClr val="000000"/>
                </a:solidFill>
              </a:rPr>
              <a:t> </a:t>
            </a:r>
            <a:r>
              <a:rPr sz="1195" b="1">
                <a:solidFill>
                  <a:srgbClr val="0066CC"/>
                </a:solidFill>
              </a:rPr>
              <a:t>Predictive Maintenance</a:t>
            </a:r>
            <a:r>
              <a:rPr sz="1195" b="0">
                <a:solidFill>
                  <a:srgbClr val="000000"/>
                </a:solidFill>
              </a:rPr>
              <a:t> monitors equipment performance, prevents breakdowns </a:t>
            </a:r>
            <a:r>
              <a:rPr sz="955" b="0">
                <a:solidFill>
                  <a:srgbClr val="000000"/>
                </a:solidFill>
              </a:rPr>
              <a:t> </a:t>
            </a:r>
            <a:endParaRPr sz="955" b="0">
              <a:solidFill>
                <a:srgbClr val="000000"/>
              </a:solidFill>
            </a:endParaRPr>
          </a:p>
        </p:txBody>
      </p:sp>
      <p:pic>
        <p:nvPicPr>
          <p:cNvPr id="29" name="Picture 28" descr="image.png"/>
          <p:cNvPicPr>
            <a:picLocks noChangeAspect="1"/>
          </p:cNvPicPr>
          <p:nvPr/>
        </p:nvPicPr>
        <p:blipFill>
          <a:blip r:embed="rId10">
            <a:alphaModFix amt="100000"/>
          </a:blip>
          <a:stretch>
            <a:fillRect/>
          </a:stretch>
        </p:blipFill>
        <p:spPr>
          <a:xfrm>
            <a:off x="8305592" y="2166377"/>
            <a:ext cx="190495" cy="182095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8305592" y="3114675"/>
            <a:ext cx="2981250" cy="800100"/>
          </a:xfrm>
          <a:prstGeom prst="rect">
            <a:avLst/>
          </a:prstGeom>
          <a:noFill/>
        </p:spPr>
        <p:txBody>
          <a:bodyPr wrap="square" lIns="182880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1040"/>
              </a:spcAft>
            </a:pPr>
            <a:r>
              <a:rPr sz="955" b="0">
                <a:solidFill>
                  <a:srgbClr val="000000"/>
                </a:solidFill>
              </a:rPr>
              <a:t> </a:t>
            </a:r>
            <a:r>
              <a:rPr sz="1105"/>
              <a:t>  </a:t>
            </a:r>
            <a:r>
              <a:rPr sz="955" b="0">
                <a:solidFill>
                  <a:srgbClr val="000000"/>
                </a:solidFill>
              </a:rPr>
              <a:t> </a:t>
            </a:r>
            <a:r>
              <a:rPr sz="1195" b="0">
                <a:solidFill>
                  <a:srgbClr val="000000"/>
                </a:solidFill>
              </a:rPr>
              <a:t> </a:t>
            </a:r>
            <a:r>
              <a:rPr sz="1195" b="1">
                <a:solidFill>
                  <a:srgbClr val="0066CC"/>
                </a:solidFill>
              </a:rPr>
              <a:t>Supply Chain Optimization</a:t>
            </a:r>
            <a:r>
              <a:rPr sz="1195" b="0">
                <a:solidFill>
                  <a:srgbClr val="000000"/>
                </a:solidFill>
              </a:rPr>
              <a:t> forecasts demand and manages inventory levels </a:t>
            </a:r>
            <a:r>
              <a:rPr sz="955" b="0">
                <a:solidFill>
                  <a:srgbClr val="000000"/>
                </a:solidFill>
              </a:rPr>
              <a:t> </a:t>
            </a:r>
            <a:endParaRPr sz="955" b="0">
              <a:solidFill>
                <a:srgbClr val="000000"/>
              </a:solidFill>
            </a:endParaRPr>
          </a:p>
        </p:txBody>
      </p:sp>
      <p:pic>
        <p:nvPicPr>
          <p:cNvPr id="31" name="Picture 30" descr="image.png"/>
          <p:cNvPicPr>
            <a:picLocks noChangeAspect="1"/>
          </p:cNvPicPr>
          <p:nvPr/>
        </p:nvPicPr>
        <p:blipFill>
          <a:blip r:embed="rId11">
            <a:alphaModFix amt="100000"/>
          </a:blip>
          <a:stretch>
            <a:fillRect/>
          </a:stretch>
        </p:blipFill>
        <p:spPr>
          <a:xfrm>
            <a:off x="8305592" y="3128682"/>
            <a:ext cx="190495" cy="162485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8305592" y="4067174"/>
            <a:ext cx="2981250" cy="800100"/>
          </a:xfrm>
          <a:prstGeom prst="rect">
            <a:avLst/>
          </a:prstGeom>
          <a:noFill/>
        </p:spPr>
        <p:txBody>
          <a:bodyPr wrap="square" lIns="182880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1040"/>
              </a:spcAft>
            </a:pPr>
            <a:r>
              <a:rPr sz="955" b="0">
                <a:solidFill>
                  <a:srgbClr val="000000"/>
                </a:solidFill>
              </a:rPr>
              <a:t> </a:t>
            </a:r>
            <a:r>
              <a:rPr sz="1105"/>
              <a:t>  </a:t>
            </a:r>
            <a:r>
              <a:rPr sz="955" b="0">
                <a:solidFill>
                  <a:srgbClr val="000000"/>
                </a:solidFill>
              </a:rPr>
              <a:t> </a:t>
            </a:r>
            <a:r>
              <a:rPr sz="1195" b="0">
                <a:solidFill>
                  <a:srgbClr val="000000"/>
                </a:solidFill>
              </a:rPr>
              <a:t> </a:t>
            </a:r>
            <a:r>
              <a:rPr sz="1195" b="1">
                <a:solidFill>
                  <a:srgbClr val="0066CC"/>
                </a:solidFill>
              </a:rPr>
              <a:t>Data Analysis</a:t>
            </a:r>
            <a:r>
              <a:rPr sz="1195" b="0">
                <a:solidFill>
                  <a:srgbClr val="000000"/>
                </a:solidFill>
              </a:rPr>
              <a:t> identifies patterns and trends impossible for humans to detect </a:t>
            </a:r>
            <a:r>
              <a:rPr sz="955" b="0">
                <a:solidFill>
                  <a:srgbClr val="000000"/>
                </a:solidFill>
              </a:rPr>
              <a:t> </a:t>
            </a:r>
            <a:endParaRPr sz="955" b="0">
              <a:solidFill>
                <a:srgbClr val="000000"/>
              </a:solidFill>
            </a:endParaRPr>
          </a:p>
        </p:txBody>
      </p:sp>
      <p:pic>
        <p:nvPicPr>
          <p:cNvPr id="33" name="Picture 32" descr="image.png"/>
          <p:cNvPicPr>
            <a:picLocks noChangeAspect="1"/>
          </p:cNvPicPr>
          <p:nvPr/>
        </p:nvPicPr>
        <p:blipFill>
          <a:blip r:embed="rId12">
            <a:alphaModFix amt="100000"/>
          </a:blip>
          <a:stretch>
            <a:fillRect/>
          </a:stretch>
        </p:blipFill>
        <p:spPr>
          <a:xfrm>
            <a:off x="8305592" y="4085384"/>
            <a:ext cx="190495" cy="15408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5725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66733" y="190499"/>
            <a:ext cx="10858228" cy="47624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90" b="1">
                <a:solidFill>
                  <a:srgbClr val="FFFFFF"/>
                </a:solidFill>
              </a:rPr>
              <a:t>Quality Control and Traceability Technologies</a:t>
            </a:r>
            <a:endParaRPr sz="2390" b="1">
              <a:solidFill>
                <a:srgbClr val="FFFF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66733" y="1143000"/>
            <a:ext cx="6286342" cy="571500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1625"/>
              </a:spcAft>
            </a:pPr>
            <a:r>
              <a:rPr sz="1195" b="0">
                <a:solidFill>
                  <a:srgbClr val="000000"/>
                </a:solidFill>
              </a:rPr>
              <a:t>Advanced technologies ensure authenticity, safety, and traceability of animal-origin products through precise analytical methods</a:t>
            </a:r>
            <a:endParaRPr sz="1195" b="0">
              <a:solidFill>
                <a:srgbClr val="000000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66733" y="1952624"/>
            <a:ext cx="3028874" cy="2543175"/>
          </a:xfrm>
          <a:prstGeom prst="roundRect">
            <a:avLst>
              <a:gd name="adj" fmla="val 7490"/>
            </a:avLst>
          </a:prstGeom>
          <a:solidFill>
            <a:srgbClr val="F8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857228" y="2143125"/>
            <a:ext cx="419089" cy="419100"/>
          </a:xfrm>
          <a:prstGeom prst="roundRect">
            <a:avLst>
              <a:gd name="adj" fmla="val 50000"/>
            </a:avLst>
          </a:prstGeom>
          <a:solidFill>
            <a:srgbClr val="0066CC">
              <a:alpha val="1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1">
            <a:alphaModFix amt="100000"/>
          </a:blip>
          <a:stretch>
            <a:fillRect/>
          </a:stretch>
        </p:blipFill>
        <p:spPr>
          <a:xfrm>
            <a:off x="952476" y="2269807"/>
            <a:ext cx="228594" cy="16573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90615" y="2219324"/>
            <a:ext cx="2066873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15" b="1">
                <a:solidFill>
                  <a:srgbClr val="003366"/>
                </a:solidFill>
              </a:rPr>
              <a:t>Stable Isotope Analysis</a:t>
            </a:r>
            <a:endParaRPr sz="1315" b="1">
              <a:solidFill>
                <a:srgbClr val="003366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05463" y="2990214"/>
            <a:ext cx="2990215" cy="80899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195" b="0">
                <a:solidFill>
                  <a:srgbClr val="000000"/>
                </a:solidFill>
              </a:rPr>
              <a:t> </a:t>
            </a:r>
            <a:r>
              <a:rPr sz="1195" b="1">
                <a:solidFill>
                  <a:srgbClr val="0066CC"/>
                </a:solidFill>
              </a:rPr>
              <a:t>δ13C, δ15N, δ2H, δ18O</a:t>
            </a:r>
            <a:r>
              <a:rPr sz="1195" b="0">
                <a:solidFill>
                  <a:srgbClr val="000000"/>
                </a:solidFill>
              </a:rPr>
              <a:t> isotopes determine: </a:t>
            </a:r>
            <a:r>
              <a:rPr sz="1195" b="0">
                <a:solidFill>
                  <a:srgbClr val="000000"/>
                </a:solidFill>
              </a:rPr>
              <a:t> </a:t>
            </a:r>
            <a:endParaRPr sz="1195" b="0">
              <a:solidFill>
                <a:srgbClr val="000000"/>
              </a:solidFill>
            </a:endParaRPr>
          </a:p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195" b="0">
                <a:solidFill>
                  <a:srgbClr val="000000"/>
                </a:solidFill>
              </a:rPr>
              <a:t>Geographical origin</a:t>
            </a:r>
            <a:r>
              <a:rPr sz="1195" b="0">
                <a:solidFill>
                  <a:srgbClr val="000000"/>
                </a:solidFill>
              </a:rPr>
              <a:t> </a:t>
            </a:r>
            <a:r>
              <a:rPr sz="1195" b="0">
                <a:solidFill>
                  <a:srgbClr val="000000"/>
                </a:solidFill>
              </a:rPr>
              <a:t>Animal diet composition</a:t>
            </a:r>
            <a:endParaRPr sz="1195" b="0">
              <a:solidFill>
                <a:srgbClr val="000000"/>
              </a:solidFill>
            </a:endParaRPr>
          </a:p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195" b="0">
                <a:solidFill>
                  <a:srgbClr val="000000"/>
                </a:solidFill>
              </a:rPr>
              <a:t> </a:t>
            </a:r>
            <a:r>
              <a:rPr sz="1195" b="0">
                <a:solidFill>
                  <a:srgbClr val="000000"/>
                </a:solidFill>
              </a:rPr>
              <a:t>Production environment</a:t>
            </a:r>
            <a:r>
              <a:rPr sz="1195" b="0">
                <a:solidFill>
                  <a:srgbClr val="000000"/>
                </a:solidFill>
              </a:rPr>
              <a:t> </a:t>
            </a:r>
            <a:r>
              <a:rPr sz="1195" b="0">
                <a:solidFill>
                  <a:srgbClr val="000000"/>
                </a:solidFill>
              </a:rPr>
              <a:t> </a:t>
            </a:r>
            <a:endParaRPr sz="1195" b="0">
              <a:solidFill>
                <a:srgbClr val="000000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3924201" y="1952624"/>
            <a:ext cx="3028874" cy="2543175"/>
          </a:xfrm>
          <a:prstGeom prst="roundRect">
            <a:avLst>
              <a:gd name="adj" fmla="val 7490"/>
            </a:avLst>
          </a:prstGeom>
          <a:solidFill>
            <a:srgbClr val="F8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4114697" y="2143125"/>
            <a:ext cx="419089" cy="419100"/>
          </a:xfrm>
          <a:prstGeom prst="roundRect">
            <a:avLst>
              <a:gd name="adj" fmla="val 50000"/>
            </a:avLst>
          </a:prstGeom>
          <a:solidFill>
            <a:srgbClr val="0066CC">
              <a:alpha val="1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2">
            <a:alphaModFix amt="100000"/>
          </a:blip>
          <a:stretch>
            <a:fillRect/>
          </a:stretch>
        </p:blipFill>
        <p:spPr>
          <a:xfrm>
            <a:off x="4209944" y="2259806"/>
            <a:ext cx="228594" cy="18573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648083" y="2219324"/>
            <a:ext cx="1695407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15" b="1">
                <a:solidFill>
                  <a:srgbClr val="003366"/>
                </a:solidFill>
              </a:rPr>
              <a:t>Elemental Analysis</a:t>
            </a:r>
            <a:endParaRPr sz="1315" b="1">
              <a:solidFill>
                <a:srgbClr val="003366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114697" y="3100704"/>
            <a:ext cx="2888615" cy="80899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195" b="0">
                <a:solidFill>
                  <a:srgbClr val="000000"/>
                </a:solidFill>
              </a:rPr>
              <a:t> Analyzes </a:t>
            </a:r>
            <a:r>
              <a:rPr sz="1195" b="1">
                <a:solidFill>
                  <a:srgbClr val="0066CC"/>
                </a:solidFill>
              </a:rPr>
              <a:t>macro and microelements</a:t>
            </a:r>
            <a:r>
              <a:rPr sz="1195" b="0">
                <a:solidFill>
                  <a:srgbClr val="000000"/>
                </a:solidFill>
              </a:rPr>
              <a:t>: </a:t>
            </a:r>
            <a:r>
              <a:rPr sz="1195" b="0">
                <a:solidFill>
                  <a:srgbClr val="000000"/>
                </a:solidFill>
              </a:rPr>
              <a:t> </a:t>
            </a:r>
            <a:r>
              <a:rPr sz="1195" b="0">
                <a:solidFill>
                  <a:srgbClr val="000000"/>
                </a:solidFill>
              </a:rPr>
              <a:t>Ca, Cl,</a:t>
            </a:r>
            <a:endParaRPr sz="1195" b="0">
              <a:solidFill>
                <a:srgbClr val="000000"/>
              </a:solidFill>
            </a:endParaRPr>
          </a:p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195" b="0">
                <a:solidFill>
                  <a:srgbClr val="000000"/>
                </a:solidFill>
              </a:rPr>
              <a:t> K, Na, Mg (macro)</a:t>
            </a:r>
            <a:r>
              <a:rPr sz="1195" b="0">
                <a:solidFill>
                  <a:srgbClr val="000000"/>
                </a:solidFill>
              </a:rPr>
              <a:t> </a:t>
            </a:r>
            <a:r>
              <a:rPr sz="1195" b="0">
                <a:solidFill>
                  <a:srgbClr val="000000"/>
                </a:solidFill>
              </a:rPr>
              <a:t>Cu, Fe, Zn, Se (micro)</a:t>
            </a:r>
            <a:r>
              <a:rPr sz="1195" b="0">
                <a:solidFill>
                  <a:srgbClr val="000000"/>
                </a:solidFill>
              </a:rPr>
              <a:t> </a:t>
            </a:r>
            <a:endParaRPr sz="1195" b="0">
              <a:solidFill>
                <a:srgbClr val="000000"/>
              </a:solidFill>
            </a:endParaRPr>
          </a:p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195" b="0">
                <a:solidFill>
                  <a:srgbClr val="000000"/>
                </a:solidFill>
              </a:rPr>
              <a:t>Correlates with production environment</a:t>
            </a:r>
            <a:r>
              <a:rPr sz="1195" b="0">
                <a:solidFill>
                  <a:srgbClr val="000000"/>
                </a:solidFill>
              </a:rPr>
              <a:t> </a:t>
            </a:r>
            <a:r>
              <a:rPr sz="1195" b="0">
                <a:solidFill>
                  <a:srgbClr val="000000"/>
                </a:solidFill>
              </a:rPr>
              <a:t> </a:t>
            </a:r>
            <a:endParaRPr sz="1195" b="0">
              <a:solidFill>
                <a:srgbClr val="000000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666733" y="4733925"/>
            <a:ext cx="3028874" cy="2809875"/>
          </a:xfrm>
          <a:prstGeom prst="roundRect">
            <a:avLst>
              <a:gd name="adj" fmla="val 6779"/>
            </a:avLst>
          </a:prstGeom>
          <a:solidFill>
            <a:srgbClr val="F8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857228" y="4924424"/>
            <a:ext cx="419089" cy="419100"/>
          </a:xfrm>
          <a:prstGeom prst="roundRect">
            <a:avLst>
              <a:gd name="adj" fmla="val 50000"/>
            </a:avLst>
          </a:prstGeom>
          <a:solidFill>
            <a:srgbClr val="0066CC">
              <a:alpha val="1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3">
            <a:alphaModFix amt="100000"/>
          </a:blip>
          <a:stretch>
            <a:fillRect/>
          </a:stretch>
        </p:blipFill>
        <p:spPr>
          <a:xfrm>
            <a:off x="952476" y="5045392"/>
            <a:ext cx="228594" cy="177164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390615" y="5000625"/>
            <a:ext cx="2085922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15" b="1">
                <a:solidFill>
                  <a:srgbClr val="003366"/>
                </a:solidFill>
              </a:rPr>
              <a:t>Spectroscopic Methods</a:t>
            </a:r>
            <a:endParaRPr sz="1315" b="1">
              <a:solidFill>
                <a:srgbClr val="003366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35308" y="5514340"/>
            <a:ext cx="2960370" cy="104267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195" b="0">
                <a:solidFill>
                  <a:srgbClr val="000000"/>
                </a:solidFill>
              </a:rPr>
              <a:t> </a:t>
            </a:r>
            <a:r>
              <a:rPr sz="1195" b="1">
                <a:solidFill>
                  <a:srgbClr val="0066CC"/>
                </a:solidFill>
              </a:rPr>
              <a:t>Non-destructive, rapid analysis</a:t>
            </a:r>
            <a:r>
              <a:rPr sz="1195" b="0">
                <a:solidFill>
                  <a:srgbClr val="000000"/>
                </a:solidFill>
              </a:rPr>
              <a:t>: </a:t>
            </a:r>
            <a:r>
              <a:rPr sz="1195" b="0">
                <a:solidFill>
                  <a:srgbClr val="000000"/>
                </a:solidFill>
              </a:rPr>
              <a:t> </a:t>
            </a:r>
            <a:r>
              <a:rPr sz="1195" b="0">
                <a:solidFill>
                  <a:srgbClr val="000000"/>
                </a:solidFill>
              </a:rPr>
              <a:t>NMR:</a:t>
            </a:r>
            <a:endParaRPr sz="1195" b="0">
              <a:solidFill>
                <a:srgbClr val="000000"/>
              </a:solidFill>
            </a:endParaRPr>
          </a:p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195" b="0">
                <a:solidFill>
                  <a:srgbClr val="000000"/>
                </a:solidFill>
              </a:rPr>
              <a:t> fatty acid, phospholipid composition</a:t>
            </a:r>
            <a:r>
              <a:rPr sz="1195" b="0">
                <a:solidFill>
                  <a:srgbClr val="000000"/>
                </a:solidFill>
              </a:rPr>
              <a:t> </a:t>
            </a:r>
            <a:r>
              <a:rPr sz="1195" b="0">
                <a:solidFill>
                  <a:srgbClr val="000000"/>
                </a:solidFill>
              </a:rPr>
              <a:t>NIRS: </a:t>
            </a:r>
            <a:endParaRPr sz="1195" b="0">
              <a:solidFill>
                <a:srgbClr val="000000"/>
              </a:solidFill>
            </a:endParaRPr>
          </a:p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195" b="0">
                <a:solidFill>
                  <a:srgbClr val="000000"/>
                </a:solidFill>
              </a:rPr>
              <a:t>detects adulterants in products</a:t>
            </a:r>
            <a:r>
              <a:rPr sz="1195" b="0">
                <a:solidFill>
                  <a:srgbClr val="000000"/>
                </a:solidFill>
              </a:rPr>
              <a:t> </a:t>
            </a:r>
            <a:r>
              <a:rPr sz="1195" b="0">
                <a:solidFill>
                  <a:srgbClr val="000000"/>
                </a:solidFill>
              </a:rPr>
              <a:t>Hyperspectral</a:t>
            </a:r>
            <a:endParaRPr sz="1195" b="0">
              <a:solidFill>
                <a:srgbClr val="000000"/>
              </a:solidFill>
            </a:endParaRPr>
          </a:p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195" b="0">
                <a:solidFill>
                  <a:srgbClr val="000000"/>
                </a:solidFill>
              </a:rPr>
              <a:t> imaging combined with chemometrics</a:t>
            </a:r>
            <a:r>
              <a:rPr sz="1195" b="0">
                <a:solidFill>
                  <a:srgbClr val="000000"/>
                </a:solidFill>
              </a:rPr>
              <a:t> </a:t>
            </a:r>
            <a:r>
              <a:rPr sz="1195" b="0">
                <a:solidFill>
                  <a:srgbClr val="000000"/>
                </a:solidFill>
              </a:rPr>
              <a:t> </a:t>
            </a:r>
            <a:endParaRPr sz="1195" b="0">
              <a:solidFill>
                <a:srgbClr val="000000"/>
              </a:solidFill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3924201" y="4733925"/>
            <a:ext cx="3028874" cy="2809875"/>
          </a:xfrm>
          <a:prstGeom prst="roundRect">
            <a:avLst>
              <a:gd name="adj" fmla="val 6779"/>
            </a:avLst>
          </a:prstGeom>
          <a:solidFill>
            <a:srgbClr val="F8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4114697" y="4924424"/>
            <a:ext cx="419089" cy="419100"/>
          </a:xfrm>
          <a:prstGeom prst="roundRect">
            <a:avLst>
              <a:gd name="adj" fmla="val 50000"/>
            </a:avLst>
          </a:prstGeom>
          <a:solidFill>
            <a:srgbClr val="0066CC">
              <a:alpha val="1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4">
            <a:alphaModFix amt="100000"/>
          </a:blip>
          <a:stretch>
            <a:fillRect/>
          </a:stretch>
        </p:blipFill>
        <p:spPr>
          <a:xfrm>
            <a:off x="4057548" y="5019675"/>
            <a:ext cx="533386" cy="22860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4648083" y="5000625"/>
            <a:ext cx="1819229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15" b="1">
                <a:solidFill>
                  <a:srgbClr val="003366"/>
                </a:solidFill>
              </a:rPr>
              <a:t>DNA-Based Methods</a:t>
            </a:r>
            <a:endParaRPr sz="1315" b="1">
              <a:solidFill>
                <a:srgbClr val="003366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114697" y="5591175"/>
            <a:ext cx="2722880" cy="104267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195" b="0">
                <a:solidFill>
                  <a:srgbClr val="000000"/>
                </a:solidFill>
              </a:rPr>
              <a:t> </a:t>
            </a:r>
            <a:r>
              <a:rPr sz="1195" b="1">
                <a:solidFill>
                  <a:srgbClr val="0066CC"/>
                </a:solidFill>
              </a:rPr>
              <a:t>Genetic identification</a:t>
            </a:r>
            <a:r>
              <a:rPr sz="1195" b="0">
                <a:solidFill>
                  <a:srgbClr val="000000"/>
                </a:solidFill>
              </a:rPr>
              <a:t>: </a:t>
            </a:r>
            <a:r>
              <a:rPr sz="1195" b="0">
                <a:solidFill>
                  <a:srgbClr val="000000"/>
                </a:solidFill>
              </a:rPr>
              <a:t> </a:t>
            </a:r>
            <a:r>
              <a:rPr sz="1195" b="0">
                <a:solidFill>
                  <a:srgbClr val="000000"/>
                </a:solidFill>
              </a:rPr>
              <a:t>Species </a:t>
            </a:r>
            <a:endParaRPr sz="1195" b="0">
              <a:solidFill>
                <a:srgbClr val="000000"/>
              </a:solidFill>
            </a:endParaRPr>
          </a:p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195" b="0">
                <a:solidFill>
                  <a:srgbClr val="000000"/>
                </a:solidFill>
              </a:rPr>
              <a:t>authentication</a:t>
            </a:r>
            <a:r>
              <a:rPr sz="1195" b="0">
                <a:solidFill>
                  <a:srgbClr val="000000"/>
                </a:solidFill>
              </a:rPr>
              <a:t> </a:t>
            </a:r>
            <a:r>
              <a:rPr sz="1195" b="0">
                <a:solidFill>
                  <a:srgbClr val="000000"/>
                </a:solidFill>
              </a:rPr>
              <a:t>Breed identification</a:t>
            </a:r>
            <a:r>
              <a:rPr sz="1195" b="0">
                <a:solidFill>
                  <a:srgbClr val="000000"/>
                </a:solidFill>
              </a:rPr>
              <a:t> </a:t>
            </a:r>
            <a:endParaRPr sz="1195" b="0">
              <a:solidFill>
                <a:srgbClr val="000000"/>
              </a:solidFill>
            </a:endParaRPr>
          </a:p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195" b="0">
                <a:solidFill>
                  <a:srgbClr val="000000"/>
                </a:solidFill>
              </a:rPr>
              <a:t>Detection of genetic modifications</a:t>
            </a:r>
            <a:r>
              <a:rPr sz="1195" b="0">
                <a:solidFill>
                  <a:srgbClr val="000000"/>
                </a:solidFill>
              </a:rPr>
              <a:t> </a:t>
            </a:r>
            <a:r>
              <a:rPr sz="1195" b="0">
                <a:solidFill>
                  <a:srgbClr val="000000"/>
                </a:solidFill>
              </a:rPr>
              <a:t>Highly </a:t>
            </a:r>
            <a:endParaRPr sz="1195" b="0">
              <a:solidFill>
                <a:srgbClr val="000000"/>
              </a:solidFill>
            </a:endParaRPr>
          </a:p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195" b="0">
                <a:solidFill>
                  <a:srgbClr val="000000"/>
                </a:solidFill>
              </a:rPr>
              <a:t>specific and sensitive</a:t>
            </a:r>
            <a:r>
              <a:rPr sz="1195" b="0">
                <a:solidFill>
                  <a:srgbClr val="000000"/>
                </a:solidFill>
              </a:rPr>
              <a:t> </a:t>
            </a:r>
            <a:r>
              <a:rPr sz="1195" b="0">
                <a:solidFill>
                  <a:srgbClr val="000000"/>
                </a:solidFill>
              </a:rPr>
              <a:t> </a:t>
            </a:r>
            <a:endParaRPr sz="1195" b="0">
              <a:solidFill>
                <a:srgbClr val="000000"/>
              </a:solidFill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7629334" y="2638425"/>
            <a:ext cx="3600359" cy="3600450"/>
          </a:xfrm>
          <a:prstGeom prst="round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5725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66733" y="190499"/>
            <a:ext cx="10858228" cy="47624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90" b="1">
                <a:solidFill>
                  <a:srgbClr val="FFFFFF"/>
                </a:solidFill>
              </a:rPr>
              <a:t>Blockchain Technology for Traceability</a:t>
            </a:r>
            <a:endParaRPr sz="2390" b="1">
              <a:solidFill>
                <a:srgbClr val="FFFF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66733" y="1143000"/>
            <a:ext cx="6286342" cy="3429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975"/>
              </a:spcAft>
            </a:pPr>
            <a:r>
              <a:rPr sz="1675" b="1">
                <a:solidFill>
                  <a:srgbClr val="003366"/>
                </a:solidFill>
              </a:rPr>
              <a:t> </a:t>
            </a:r>
            <a:r>
              <a:rPr sz="1105"/>
              <a:t>  </a:t>
            </a:r>
            <a:r>
              <a:rPr sz="1675" b="1">
                <a:solidFill>
                  <a:srgbClr val="003366"/>
                </a:solidFill>
              </a:rPr>
              <a:t> How Blockchain Works </a:t>
            </a:r>
            <a:endParaRPr sz="1675" b="1">
              <a:solidFill>
                <a:srgbClr val="003366"/>
              </a:solidFill>
            </a:endParaRP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1">
            <a:alphaModFix amt="100000"/>
          </a:blip>
          <a:stretch>
            <a:fillRect/>
          </a:stretch>
        </p:blipFill>
        <p:spPr>
          <a:xfrm>
            <a:off x="518778" y="1241180"/>
            <a:ext cx="304792" cy="14653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66733" y="1628775"/>
            <a:ext cx="6286342" cy="266699"/>
          </a:xfrm>
          <a:prstGeom prst="rect">
            <a:avLst/>
          </a:prstGeom>
          <a:noFill/>
        </p:spPr>
        <p:txBody>
          <a:bodyPr wrap="square" lIns="182880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1040"/>
              </a:spcAft>
            </a:pPr>
            <a:r>
              <a:rPr sz="1195" b="0">
                <a:solidFill>
                  <a:srgbClr val="000000"/>
                </a:solidFill>
              </a:rPr>
              <a:t> </a:t>
            </a:r>
            <a:r>
              <a:rPr sz="1105"/>
              <a:t>  </a:t>
            </a:r>
            <a:r>
              <a:rPr sz="1195" b="0">
                <a:solidFill>
                  <a:srgbClr val="000000"/>
                </a:solidFill>
              </a:rPr>
              <a:t> </a:t>
            </a:r>
            <a:r>
              <a:rPr sz="1195" b="0">
                <a:solidFill>
                  <a:srgbClr val="000000"/>
                </a:solidFill>
              </a:rPr>
              <a:t> </a:t>
            </a:r>
            <a:r>
              <a:rPr sz="1195" b="1">
                <a:solidFill>
                  <a:srgbClr val="0066CC"/>
                </a:solidFill>
              </a:rPr>
              <a:t>Immutable Records</a:t>
            </a:r>
            <a:r>
              <a:rPr sz="1195" b="0">
                <a:solidFill>
                  <a:srgbClr val="000000"/>
                </a:solidFill>
              </a:rPr>
              <a:t> - Once data is recorded, it cannot be altered </a:t>
            </a:r>
            <a:r>
              <a:rPr sz="1195" b="0">
                <a:solidFill>
                  <a:srgbClr val="000000"/>
                </a:solidFill>
              </a:rPr>
              <a:t> </a:t>
            </a:r>
            <a:endParaRPr sz="1195" b="0">
              <a:solidFill>
                <a:srgbClr val="000000"/>
              </a:solidFill>
            </a:endParaRPr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2">
            <a:alphaModFix amt="100000"/>
          </a:blip>
          <a:stretch>
            <a:fillRect/>
          </a:stretch>
        </p:blipFill>
        <p:spPr>
          <a:xfrm>
            <a:off x="666733" y="1640204"/>
            <a:ext cx="228594" cy="20573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66733" y="2047874"/>
            <a:ext cx="6286342" cy="266699"/>
          </a:xfrm>
          <a:prstGeom prst="rect">
            <a:avLst/>
          </a:prstGeom>
          <a:noFill/>
        </p:spPr>
        <p:txBody>
          <a:bodyPr wrap="square" lIns="182880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1040"/>
              </a:spcAft>
            </a:pPr>
            <a:r>
              <a:rPr sz="1195" b="0">
                <a:solidFill>
                  <a:srgbClr val="000000"/>
                </a:solidFill>
              </a:rPr>
              <a:t> </a:t>
            </a:r>
            <a:r>
              <a:rPr sz="1105"/>
              <a:t>  </a:t>
            </a:r>
            <a:r>
              <a:rPr sz="1195" b="0">
                <a:solidFill>
                  <a:srgbClr val="000000"/>
                </a:solidFill>
              </a:rPr>
              <a:t> </a:t>
            </a:r>
            <a:r>
              <a:rPr sz="1195" b="0">
                <a:solidFill>
                  <a:srgbClr val="000000"/>
                </a:solidFill>
              </a:rPr>
              <a:t> </a:t>
            </a:r>
            <a:r>
              <a:rPr sz="1195" b="1">
                <a:solidFill>
                  <a:srgbClr val="0066CC"/>
                </a:solidFill>
              </a:rPr>
              <a:t>Decentralized Ledger</a:t>
            </a:r>
            <a:r>
              <a:rPr sz="1195" b="0">
                <a:solidFill>
                  <a:srgbClr val="000000"/>
                </a:solidFill>
              </a:rPr>
              <a:t> - Distributed across multiple computers </a:t>
            </a:r>
            <a:r>
              <a:rPr sz="1195" b="0">
                <a:solidFill>
                  <a:srgbClr val="000000"/>
                </a:solidFill>
              </a:rPr>
              <a:t> </a:t>
            </a:r>
            <a:endParaRPr sz="1195" b="0">
              <a:solidFill>
                <a:srgbClr val="000000"/>
              </a:solidFill>
            </a:endParaRP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3">
            <a:alphaModFix amt="100000"/>
          </a:blip>
          <a:stretch>
            <a:fillRect/>
          </a:stretch>
        </p:blipFill>
        <p:spPr>
          <a:xfrm>
            <a:off x="666733" y="2050732"/>
            <a:ext cx="228594" cy="22288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66733" y="2466975"/>
            <a:ext cx="6286342" cy="266699"/>
          </a:xfrm>
          <a:prstGeom prst="rect">
            <a:avLst/>
          </a:prstGeom>
          <a:noFill/>
        </p:spPr>
        <p:txBody>
          <a:bodyPr wrap="square" lIns="182880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1040"/>
              </a:spcAft>
            </a:pPr>
            <a:r>
              <a:rPr sz="1195" b="0">
                <a:solidFill>
                  <a:srgbClr val="000000"/>
                </a:solidFill>
              </a:rPr>
              <a:t> </a:t>
            </a:r>
            <a:r>
              <a:rPr sz="1105"/>
              <a:t>  </a:t>
            </a:r>
            <a:r>
              <a:rPr sz="1195" b="0">
                <a:solidFill>
                  <a:srgbClr val="000000"/>
                </a:solidFill>
              </a:rPr>
              <a:t> </a:t>
            </a:r>
            <a:r>
              <a:rPr sz="1195" b="0">
                <a:solidFill>
                  <a:srgbClr val="000000"/>
                </a:solidFill>
              </a:rPr>
              <a:t> </a:t>
            </a:r>
            <a:r>
              <a:rPr sz="1195" b="1">
                <a:solidFill>
                  <a:srgbClr val="0066CC"/>
                </a:solidFill>
              </a:rPr>
              <a:t>Complete History</a:t>
            </a:r>
            <a:r>
              <a:rPr sz="1195" b="0">
                <a:solidFill>
                  <a:srgbClr val="000000"/>
                </a:solidFill>
              </a:rPr>
              <a:t> - Every transaction is time-stamped and traceable </a:t>
            </a:r>
            <a:r>
              <a:rPr sz="1195" b="0">
                <a:solidFill>
                  <a:srgbClr val="000000"/>
                </a:solidFill>
              </a:rPr>
              <a:t> </a:t>
            </a:r>
            <a:endParaRPr sz="1195" b="0">
              <a:solidFill>
                <a:srgbClr val="000000"/>
              </a:solidFill>
            </a:endParaRP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4">
            <a:alphaModFix amt="100000"/>
          </a:blip>
          <a:stretch>
            <a:fillRect/>
          </a:stretch>
        </p:blipFill>
        <p:spPr>
          <a:xfrm>
            <a:off x="666733" y="2492692"/>
            <a:ext cx="228594" cy="17716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66733" y="3124200"/>
            <a:ext cx="6286342" cy="3429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975"/>
              </a:spcAft>
            </a:pPr>
            <a:r>
              <a:rPr sz="1675" b="1">
                <a:solidFill>
                  <a:srgbClr val="003366"/>
                </a:solidFill>
              </a:rPr>
              <a:t> </a:t>
            </a:r>
            <a:r>
              <a:rPr sz="1105"/>
              <a:t>  </a:t>
            </a:r>
            <a:r>
              <a:rPr sz="1675" b="1">
                <a:solidFill>
                  <a:srgbClr val="003366"/>
                </a:solidFill>
              </a:rPr>
              <a:t> Benefits </a:t>
            </a:r>
            <a:endParaRPr sz="1675" b="1">
              <a:solidFill>
                <a:srgbClr val="003366"/>
              </a:solidFill>
            </a:endParaRP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5">
            <a:alphaModFix amt="100000"/>
          </a:blip>
          <a:stretch>
            <a:fillRect/>
          </a:stretch>
        </p:blipFill>
        <p:spPr>
          <a:xfrm>
            <a:off x="590533" y="3166696"/>
            <a:ext cx="304792" cy="257907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66733" y="3609975"/>
            <a:ext cx="6286342" cy="266699"/>
          </a:xfrm>
          <a:prstGeom prst="rect">
            <a:avLst/>
          </a:prstGeom>
          <a:noFill/>
        </p:spPr>
        <p:txBody>
          <a:bodyPr wrap="square" lIns="182880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1040"/>
              </a:spcAft>
            </a:pPr>
            <a:r>
              <a:rPr sz="1195" b="0">
                <a:solidFill>
                  <a:srgbClr val="000000"/>
                </a:solidFill>
              </a:rPr>
              <a:t> </a:t>
            </a:r>
            <a:r>
              <a:rPr sz="1105"/>
              <a:t>  </a:t>
            </a:r>
            <a:r>
              <a:rPr sz="1195" b="0">
                <a:solidFill>
                  <a:srgbClr val="000000"/>
                </a:solidFill>
              </a:rPr>
              <a:t> </a:t>
            </a:r>
            <a:r>
              <a:rPr sz="1195" b="0">
                <a:solidFill>
                  <a:srgbClr val="000000"/>
                </a:solidFill>
              </a:rPr>
              <a:t> </a:t>
            </a:r>
            <a:r>
              <a:rPr sz="1195" b="1">
                <a:solidFill>
                  <a:srgbClr val="0066CC"/>
                </a:solidFill>
              </a:rPr>
              <a:t>Transparency</a:t>
            </a:r>
            <a:r>
              <a:rPr sz="1195" b="0">
                <a:solidFill>
                  <a:srgbClr val="000000"/>
                </a:solidFill>
              </a:rPr>
              <a:t> - All stakeholders can access product information </a:t>
            </a:r>
            <a:r>
              <a:rPr sz="1195" b="0">
                <a:solidFill>
                  <a:srgbClr val="000000"/>
                </a:solidFill>
              </a:rPr>
              <a:t> </a:t>
            </a:r>
            <a:endParaRPr sz="1195" b="0">
              <a:solidFill>
                <a:srgbClr val="000000"/>
              </a:solidFill>
            </a:endParaRP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6">
            <a:alphaModFix amt="100000"/>
          </a:blip>
          <a:stretch>
            <a:fillRect/>
          </a:stretch>
        </p:blipFill>
        <p:spPr>
          <a:xfrm>
            <a:off x="666733" y="3647122"/>
            <a:ext cx="228594" cy="154304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66733" y="4029075"/>
            <a:ext cx="6286342" cy="266699"/>
          </a:xfrm>
          <a:prstGeom prst="rect">
            <a:avLst/>
          </a:prstGeom>
          <a:noFill/>
        </p:spPr>
        <p:txBody>
          <a:bodyPr wrap="square" lIns="182880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1040"/>
              </a:spcAft>
            </a:pPr>
            <a:r>
              <a:rPr sz="1195" b="0">
                <a:solidFill>
                  <a:srgbClr val="000000"/>
                </a:solidFill>
              </a:rPr>
              <a:t> </a:t>
            </a:r>
            <a:r>
              <a:rPr sz="1105"/>
              <a:t>  </a:t>
            </a:r>
            <a:r>
              <a:rPr sz="1195" b="0">
                <a:solidFill>
                  <a:srgbClr val="000000"/>
                </a:solidFill>
              </a:rPr>
              <a:t> </a:t>
            </a:r>
            <a:r>
              <a:rPr sz="1195" b="0">
                <a:solidFill>
                  <a:srgbClr val="000000"/>
                </a:solidFill>
              </a:rPr>
              <a:t> </a:t>
            </a:r>
            <a:r>
              <a:rPr sz="1195" b="1">
                <a:solidFill>
                  <a:srgbClr val="0066CC"/>
                </a:solidFill>
              </a:rPr>
              <a:t>Quick Identification</a:t>
            </a:r>
            <a:r>
              <a:rPr sz="1195" b="0">
                <a:solidFill>
                  <a:srgbClr val="000000"/>
                </a:solidFill>
              </a:rPr>
              <a:t> - Rapidly locate safety concerns and recall products </a:t>
            </a:r>
            <a:r>
              <a:rPr sz="1195" b="0">
                <a:solidFill>
                  <a:srgbClr val="000000"/>
                </a:solidFill>
              </a:rPr>
              <a:t> </a:t>
            </a:r>
            <a:endParaRPr sz="1195" b="0">
              <a:solidFill>
                <a:srgbClr val="000000"/>
              </a:solidFill>
            </a:endParaRPr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7">
            <a:alphaModFix amt="100000"/>
          </a:blip>
          <a:stretch>
            <a:fillRect/>
          </a:stretch>
        </p:blipFill>
        <p:spPr>
          <a:xfrm>
            <a:off x="666733" y="4056221"/>
            <a:ext cx="228594" cy="174307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666733" y="4448175"/>
            <a:ext cx="6286342" cy="266699"/>
          </a:xfrm>
          <a:prstGeom prst="rect">
            <a:avLst/>
          </a:prstGeom>
          <a:noFill/>
        </p:spPr>
        <p:txBody>
          <a:bodyPr wrap="square" lIns="182880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1040"/>
              </a:spcAft>
            </a:pPr>
            <a:r>
              <a:rPr sz="1195" b="0">
                <a:solidFill>
                  <a:srgbClr val="000000"/>
                </a:solidFill>
              </a:rPr>
              <a:t> </a:t>
            </a:r>
            <a:r>
              <a:rPr sz="1105"/>
              <a:t>  </a:t>
            </a:r>
            <a:r>
              <a:rPr sz="1195" b="0">
                <a:solidFill>
                  <a:srgbClr val="000000"/>
                </a:solidFill>
              </a:rPr>
              <a:t> </a:t>
            </a:r>
            <a:r>
              <a:rPr sz="1195" b="0">
                <a:solidFill>
                  <a:srgbClr val="000000"/>
                </a:solidFill>
              </a:rPr>
              <a:t> </a:t>
            </a:r>
            <a:r>
              <a:rPr sz="1195" b="1">
                <a:solidFill>
                  <a:srgbClr val="0066CC"/>
                </a:solidFill>
              </a:rPr>
              <a:t>Consumer Trust</a:t>
            </a:r>
            <a:r>
              <a:rPr sz="1195" b="0">
                <a:solidFill>
                  <a:srgbClr val="000000"/>
                </a:solidFill>
              </a:rPr>
              <a:t> - Verifiable proof of origin and handling </a:t>
            </a:r>
            <a:r>
              <a:rPr sz="1195" b="0">
                <a:solidFill>
                  <a:srgbClr val="000000"/>
                </a:solidFill>
              </a:rPr>
              <a:t> </a:t>
            </a:r>
            <a:endParaRPr sz="1195" b="0">
              <a:solidFill>
                <a:srgbClr val="000000"/>
              </a:solidFill>
            </a:endParaRPr>
          </a:p>
        </p:txBody>
      </p:sp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8">
            <a:alphaModFix amt="100000"/>
          </a:blip>
          <a:stretch>
            <a:fillRect/>
          </a:stretch>
        </p:blipFill>
        <p:spPr>
          <a:xfrm>
            <a:off x="666733" y="4472463"/>
            <a:ext cx="228594" cy="180022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66733" y="5105400"/>
            <a:ext cx="6286342" cy="3429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975"/>
              </a:spcAft>
            </a:pPr>
            <a:r>
              <a:rPr sz="1675" b="1">
                <a:solidFill>
                  <a:srgbClr val="003366"/>
                </a:solidFill>
              </a:rPr>
              <a:t> </a:t>
            </a:r>
            <a:r>
              <a:rPr sz="1105"/>
              <a:t>  </a:t>
            </a:r>
            <a:r>
              <a:rPr sz="1675" b="1">
                <a:solidFill>
                  <a:srgbClr val="003366"/>
                </a:solidFill>
              </a:rPr>
              <a:t> Implementation in Supply Chain </a:t>
            </a:r>
            <a:endParaRPr sz="1675" b="1">
              <a:solidFill>
                <a:srgbClr val="003366"/>
              </a:solidFill>
            </a:endParaRPr>
          </a:p>
        </p:txBody>
      </p:sp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9">
            <a:alphaModFix amt="100000"/>
          </a:blip>
          <a:stretch>
            <a:fillRect/>
          </a:stretch>
        </p:blipFill>
        <p:spPr>
          <a:xfrm>
            <a:off x="518778" y="5147896"/>
            <a:ext cx="304792" cy="257907"/>
          </a:xfrm>
          <a:prstGeom prst="rect">
            <a:avLst/>
          </a:prstGeom>
        </p:spPr>
      </p:pic>
      <p:sp>
        <p:nvSpPr>
          <p:cNvPr id="22" name="Rounded Rectangle 21"/>
          <p:cNvSpPr/>
          <p:nvPr/>
        </p:nvSpPr>
        <p:spPr>
          <a:xfrm>
            <a:off x="714357" y="5591175"/>
            <a:ext cx="1162020" cy="981074"/>
          </a:xfrm>
          <a:prstGeom prst="roundRect">
            <a:avLst>
              <a:gd name="adj" fmla="val 15533"/>
            </a:avLst>
          </a:prstGeom>
          <a:solidFill>
            <a:srgbClr val="0066CC">
              <a:alpha val="8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1104872" y="5734050"/>
            <a:ext cx="380990" cy="380999"/>
          </a:xfrm>
          <a:prstGeom prst="roundRect">
            <a:avLst>
              <a:gd name="adj" fmla="val 50000"/>
            </a:avLst>
          </a:prstGeom>
          <a:solidFill>
            <a:srgbClr val="0066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image.png"/>
          <p:cNvPicPr>
            <a:picLocks noChangeAspect="1"/>
          </p:cNvPicPr>
          <p:nvPr/>
        </p:nvPicPr>
        <p:blipFill>
          <a:blip r:embed="rId10">
            <a:alphaModFix amt="100000"/>
          </a:blip>
          <a:stretch>
            <a:fillRect/>
          </a:stretch>
        </p:blipFill>
        <p:spPr>
          <a:xfrm>
            <a:off x="1181070" y="5837396"/>
            <a:ext cx="228594" cy="174307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1104872" y="6210299"/>
            <a:ext cx="380990" cy="2190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075" b="1">
                <a:solidFill>
                  <a:srgbClr val="000000"/>
                </a:solidFill>
              </a:rPr>
              <a:t>Farm</a:t>
            </a:r>
            <a:endParaRPr sz="1075" b="1">
              <a:solidFill>
                <a:srgbClr val="000000"/>
              </a:solidFill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1971625" y="5591175"/>
            <a:ext cx="1162020" cy="981074"/>
          </a:xfrm>
          <a:prstGeom prst="roundRect">
            <a:avLst>
              <a:gd name="adj" fmla="val 15533"/>
            </a:avLst>
          </a:prstGeom>
          <a:solidFill>
            <a:srgbClr val="0066CC">
              <a:alpha val="8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2362140" y="5734050"/>
            <a:ext cx="380990" cy="380999"/>
          </a:xfrm>
          <a:prstGeom prst="roundRect">
            <a:avLst>
              <a:gd name="adj" fmla="val 50000"/>
            </a:avLst>
          </a:prstGeom>
          <a:solidFill>
            <a:srgbClr val="0066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8" name="Picture 27" descr="image.png"/>
          <p:cNvPicPr>
            <a:picLocks noChangeAspect="1"/>
          </p:cNvPicPr>
          <p:nvPr/>
        </p:nvPicPr>
        <p:blipFill>
          <a:blip r:embed="rId11">
            <a:alphaModFix amt="100000"/>
          </a:blip>
          <a:stretch>
            <a:fillRect/>
          </a:stretch>
        </p:blipFill>
        <p:spPr>
          <a:xfrm>
            <a:off x="2438339" y="5831681"/>
            <a:ext cx="228594" cy="185737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2152596" y="6210299"/>
            <a:ext cx="800079" cy="2190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075" b="1">
                <a:solidFill>
                  <a:srgbClr val="000000"/>
                </a:solidFill>
              </a:rPr>
              <a:t>Processing</a:t>
            </a:r>
            <a:endParaRPr sz="1075" b="1">
              <a:solidFill>
                <a:srgbClr val="000000"/>
              </a:solidFill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3228894" y="5591175"/>
            <a:ext cx="1171545" cy="981074"/>
          </a:xfrm>
          <a:prstGeom prst="roundRect">
            <a:avLst>
              <a:gd name="adj" fmla="val 15533"/>
            </a:avLst>
          </a:prstGeom>
          <a:solidFill>
            <a:srgbClr val="0066CC">
              <a:alpha val="8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ounded Rectangle 30"/>
          <p:cNvSpPr/>
          <p:nvPr/>
        </p:nvSpPr>
        <p:spPr>
          <a:xfrm>
            <a:off x="3619409" y="5734050"/>
            <a:ext cx="380990" cy="380999"/>
          </a:xfrm>
          <a:prstGeom prst="roundRect">
            <a:avLst>
              <a:gd name="adj" fmla="val 50000"/>
            </a:avLst>
          </a:prstGeom>
          <a:solidFill>
            <a:srgbClr val="0066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2" name="Picture 31" descr="image.png"/>
          <p:cNvPicPr>
            <a:picLocks noChangeAspect="1"/>
          </p:cNvPicPr>
          <p:nvPr/>
        </p:nvPicPr>
        <p:blipFill>
          <a:blip r:embed="rId12">
            <a:alphaModFix amt="100000"/>
          </a:blip>
          <a:stretch>
            <a:fillRect/>
          </a:stretch>
        </p:blipFill>
        <p:spPr>
          <a:xfrm>
            <a:off x="3695607" y="5841682"/>
            <a:ext cx="228594" cy="165734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3371765" y="6210299"/>
            <a:ext cx="885802" cy="2190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075" b="1">
                <a:solidFill>
                  <a:srgbClr val="000000"/>
                </a:solidFill>
              </a:rPr>
              <a:t>Distribution</a:t>
            </a:r>
            <a:endParaRPr sz="1075" b="1">
              <a:solidFill>
                <a:srgbClr val="000000"/>
              </a:solidFill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4486162" y="5591175"/>
            <a:ext cx="1162020" cy="981074"/>
          </a:xfrm>
          <a:prstGeom prst="roundRect">
            <a:avLst>
              <a:gd name="adj" fmla="val 15533"/>
            </a:avLst>
          </a:prstGeom>
          <a:solidFill>
            <a:srgbClr val="0066CC">
              <a:alpha val="8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ounded Rectangle 34"/>
          <p:cNvSpPr/>
          <p:nvPr/>
        </p:nvSpPr>
        <p:spPr>
          <a:xfrm>
            <a:off x="4876678" y="5734050"/>
            <a:ext cx="380990" cy="380999"/>
          </a:xfrm>
          <a:prstGeom prst="roundRect">
            <a:avLst>
              <a:gd name="adj" fmla="val 50000"/>
            </a:avLst>
          </a:prstGeom>
          <a:solidFill>
            <a:srgbClr val="0066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6" name="Picture 35" descr="image.png"/>
          <p:cNvPicPr>
            <a:picLocks noChangeAspect="1"/>
          </p:cNvPicPr>
          <p:nvPr/>
        </p:nvPicPr>
        <p:blipFill>
          <a:blip r:embed="rId13">
            <a:alphaModFix amt="100000"/>
          </a:blip>
          <a:stretch>
            <a:fillRect/>
          </a:stretch>
        </p:blipFill>
        <p:spPr>
          <a:xfrm>
            <a:off x="4952876" y="5841682"/>
            <a:ext cx="228594" cy="165734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4857628" y="6210299"/>
            <a:ext cx="419089" cy="2190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075" b="1">
                <a:solidFill>
                  <a:srgbClr val="000000"/>
                </a:solidFill>
              </a:rPr>
              <a:t>Retail</a:t>
            </a:r>
            <a:endParaRPr sz="1075" b="1">
              <a:solidFill>
                <a:srgbClr val="000000"/>
              </a:solidFill>
            </a:endParaRPr>
          </a:p>
        </p:txBody>
      </p:sp>
      <p:sp>
        <p:nvSpPr>
          <p:cNvPr id="38" name="Rounded Rectangle 37"/>
          <p:cNvSpPr/>
          <p:nvPr/>
        </p:nvSpPr>
        <p:spPr>
          <a:xfrm>
            <a:off x="5743431" y="5591175"/>
            <a:ext cx="1162020" cy="981074"/>
          </a:xfrm>
          <a:prstGeom prst="roundRect">
            <a:avLst>
              <a:gd name="adj" fmla="val 15533"/>
            </a:avLst>
          </a:prstGeom>
          <a:solidFill>
            <a:srgbClr val="0066CC">
              <a:alpha val="8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ounded Rectangle 38"/>
          <p:cNvSpPr/>
          <p:nvPr/>
        </p:nvSpPr>
        <p:spPr>
          <a:xfrm>
            <a:off x="6133946" y="5734050"/>
            <a:ext cx="380990" cy="380999"/>
          </a:xfrm>
          <a:prstGeom prst="roundRect">
            <a:avLst>
              <a:gd name="adj" fmla="val 50000"/>
            </a:avLst>
          </a:prstGeom>
          <a:solidFill>
            <a:srgbClr val="0066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0" name="Picture 39" descr="image.png"/>
          <p:cNvPicPr>
            <a:picLocks noChangeAspect="1"/>
          </p:cNvPicPr>
          <p:nvPr/>
        </p:nvPicPr>
        <p:blipFill>
          <a:blip r:embed="rId14">
            <a:alphaModFix amt="100000"/>
          </a:blip>
          <a:stretch>
            <a:fillRect/>
          </a:stretch>
        </p:blipFill>
        <p:spPr>
          <a:xfrm>
            <a:off x="6210144" y="5841682"/>
            <a:ext cx="228594" cy="165734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5952976" y="6210299"/>
            <a:ext cx="752456" cy="2190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075" b="1">
                <a:solidFill>
                  <a:srgbClr val="000000"/>
                </a:solidFill>
              </a:rPr>
              <a:t>Consumer</a:t>
            </a:r>
            <a:endParaRPr sz="1075" b="1">
              <a:solidFill>
                <a:srgbClr val="000000"/>
              </a:solidFill>
            </a:endParaRPr>
          </a:p>
        </p:txBody>
      </p:sp>
      <p:sp>
        <p:nvSpPr>
          <p:cNvPr id="42" name="Rounded Rectangle 41"/>
          <p:cNvSpPr/>
          <p:nvPr/>
        </p:nvSpPr>
        <p:spPr>
          <a:xfrm>
            <a:off x="6113145" y="1565910"/>
            <a:ext cx="6036945" cy="3373755"/>
          </a:xfrm>
          <a:prstGeom prst="roundRect">
            <a:avLst/>
          </a:prstGeom>
          <a:blipFill>
            <a:blip r:embed="rId15"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5725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66733" y="190499"/>
            <a:ext cx="10858228" cy="47624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90" b="1">
                <a:solidFill>
                  <a:srgbClr val="FFFFFF"/>
                </a:solidFill>
              </a:rPr>
              <a:t>Cultivated Meat and Cellular Agriculture</a:t>
            </a:r>
            <a:endParaRPr sz="2390" b="1">
              <a:solidFill>
                <a:srgbClr val="FFFF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66733" y="1143000"/>
            <a:ext cx="6286342" cy="3429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975"/>
              </a:spcAft>
            </a:pPr>
            <a:r>
              <a:rPr sz="1675" b="1">
                <a:solidFill>
                  <a:srgbClr val="003366"/>
                </a:solidFill>
              </a:rPr>
              <a:t> </a:t>
            </a:r>
            <a:r>
              <a:rPr sz="1105"/>
              <a:t>  </a:t>
            </a:r>
            <a:r>
              <a:rPr sz="1675" b="1">
                <a:solidFill>
                  <a:srgbClr val="003366"/>
                </a:solidFill>
              </a:rPr>
              <a:t> Definition &amp; Concept </a:t>
            </a:r>
            <a:endParaRPr sz="1675" b="1">
              <a:solidFill>
                <a:srgbClr val="003366"/>
              </a:solidFill>
            </a:endParaRP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1">
            <a:alphaModFix amt="100000"/>
          </a:blip>
          <a:stretch>
            <a:fillRect/>
          </a:stretch>
        </p:blipFill>
        <p:spPr>
          <a:xfrm>
            <a:off x="666733" y="1206011"/>
            <a:ext cx="304792" cy="21687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66733" y="1628775"/>
            <a:ext cx="6286342" cy="533399"/>
          </a:xfrm>
          <a:prstGeom prst="rect">
            <a:avLst/>
          </a:prstGeom>
          <a:noFill/>
        </p:spPr>
        <p:txBody>
          <a:bodyPr wrap="square" lIns="182880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1040"/>
              </a:spcAft>
            </a:pPr>
            <a:r>
              <a:rPr sz="1195" b="0">
                <a:solidFill>
                  <a:srgbClr val="000000"/>
                </a:solidFill>
              </a:rPr>
              <a:t> </a:t>
            </a:r>
            <a:r>
              <a:rPr sz="1105"/>
              <a:t>  </a:t>
            </a:r>
            <a:r>
              <a:rPr sz="1195" b="0">
                <a:solidFill>
                  <a:srgbClr val="000000"/>
                </a:solidFill>
              </a:rPr>
              <a:t> </a:t>
            </a:r>
            <a:r>
              <a:rPr sz="1195" b="0">
                <a:solidFill>
                  <a:srgbClr val="000000"/>
                </a:solidFill>
              </a:rPr>
              <a:t> </a:t>
            </a:r>
            <a:r>
              <a:rPr sz="1195" b="1">
                <a:solidFill>
                  <a:srgbClr val="0066CC"/>
                </a:solidFill>
              </a:rPr>
              <a:t>Cell-based meat</a:t>
            </a:r>
            <a:r>
              <a:rPr sz="1195" b="0">
                <a:solidFill>
                  <a:srgbClr val="000000"/>
                </a:solidFill>
              </a:rPr>
              <a:t> produced by cultivating animal cells in controlled environment </a:t>
            </a:r>
            <a:r>
              <a:rPr sz="1195" b="0">
                <a:solidFill>
                  <a:srgbClr val="000000"/>
                </a:solidFill>
              </a:rPr>
              <a:t> </a:t>
            </a:r>
            <a:endParaRPr sz="1195" b="0">
              <a:solidFill>
                <a:srgbClr val="000000"/>
              </a:solidFill>
            </a:endParaRPr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2">
            <a:alphaModFix amt="100000"/>
          </a:blip>
          <a:stretch>
            <a:fillRect/>
          </a:stretch>
        </p:blipFill>
        <p:spPr>
          <a:xfrm>
            <a:off x="666733" y="1650206"/>
            <a:ext cx="228594" cy="18573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66733" y="2314575"/>
            <a:ext cx="6286342" cy="266699"/>
          </a:xfrm>
          <a:prstGeom prst="rect">
            <a:avLst/>
          </a:prstGeom>
          <a:noFill/>
        </p:spPr>
        <p:txBody>
          <a:bodyPr wrap="square" lIns="182880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1040"/>
              </a:spcAft>
            </a:pPr>
            <a:r>
              <a:rPr sz="1195" b="0">
                <a:solidFill>
                  <a:srgbClr val="000000"/>
                </a:solidFill>
              </a:rPr>
              <a:t> </a:t>
            </a:r>
            <a:r>
              <a:rPr sz="1105"/>
              <a:t>  </a:t>
            </a:r>
            <a:r>
              <a:rPr sz="1195" b="0">
                <a:solidFill>
                  <a:srgbClr val="000000"/>
                </a:solidFill>
              </a:rPr>
              <a:t> </a:t>
            </a:r>
            <a:r>
              <a:rPr sz="1195" b="0">
                <a:solidFill>
                  <a:srgbClr val="000000"/>
                </a:solidFill>
              </a:rPr>
              <a:t> </a:t>
            </a:r>
            <a:r>
              <a:rPr sz="1195" b="1">
                <a:solidFill>
                  <a:srgbClr val="0066CC"/>
                </a:solidFill>
              </a:rPr>
              <a:t>Two forms</a:t>
            </a:r>
            <a:r>
              <a:rPr sz="1195" b="0">
                <a:solidFill>
                  <a:srgbClr val="000000"/>
                </a:solidFill>
              </a:rPr>
              <a:t>: unstructured cell biomass or structured meat on scaffolds </a:t>
            </a:r>
            <a:r>
              <a:rPr sz="1195" b="0">
                <a:solidFill>
                  <a:srgbClr val="000000"/>
                </a:solidFill>
              </a:rPr>
              <a:t> </a:t>
            </a:r>
            <a:endParaRPr sz="1195" b="0">
              <a:solidFill>
                <a:srgbClr val="000000"/>
              </a:solidFill>
            </a:endParaRP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3">
            <a:alphaModFix amt="100000"/>
          </a:blip>
          <a:stretch>
            <a:fillRect/>
          </a:stretch>
        </p:blipFill>
        <p:spPr>
          <a:xfrm>
            <a:off x="666733" y="2334577"/>
            <a:ext cx="228594" cy="18859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66733" y="2733674"/>
            <a:ext cx="6286342" cy="266699"/>
          </a:xfrm>
          <a:prstGeom prst="rect">
            <a:avLst/>
          </a:prstGeom>
          <a:noFill/>
        </p:spPr>
        <p:txBody>
          <a:bodyPr wrap="square" lIns="182880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1040"/>
              </a:spcAft>
            </a:pPr>
            <a:r>
              <a:rPr sz="1195" b="0">
                <a:solidFill>
                  <a:srgbClr val="000000"/>
                </a:solidFill>
              </a:rPr>
              <a:t> </a:t>
            </a:r>
            <a:r>
              <a:rPr sz="1105"/>
              <a:t>  </a:t>
            </a:r>
            <a:r>
              <a:rPr sz="1195" b="0">
                <a:solidFill>
                  <a:srgbClr val="000000"/>
                </a:solidFill>
              </a:rPr>
              <a:t> </a:t>
            </a:r>
            <a:r>
              <a:rPr sz="1195" b="0">
                <a:solidFill>
                  <a:srgbClr val="000000"/>
                </a:solidFill>
              </a:rPr>
              <a:t> </a:t>
            </a:r>
            <a:r>
              <a:rPr sz="1195" b="1">
                <a:solidFill>
                  <a:srgbClr val="0066CC"/>
                </a:solidFill>
              </a:rPr>
              <a:t>Animal-free</a:t>
            </a:r>
            <a:r>
              <a:rPr sz="1195" b="0">
                <a:solidFill>
                  <a:srgbClr val="000000"/>
                </a:solidFill>
              </a:rPr>
              <a:t> production without slaughtering animals </a:t>
            </a:r>
            <a:r>
              <a:rPr sz="1195" b="0">
                <a:solidFill>
                  <a:srgbClr val="000000"/>
                </a:solidFill>
              </a:rPr>
              <a:t> </a:t>
            </a:r>
            <a:endParaRPr sz="1195" b="0">
              <a:solidFill>
                <a:srgbClr val="000000"/>
              </a:solidFill>
            </a:endParaRP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4">
            <a:alphaModFix amt="100000"/>
          </a:blip>
          <a:stretch>
            <a:fillRect/>
          </a:stretch>
        </p:blipFill>
        <p:spPr>
          <a:xfrm>
            <a:off x="666733" y="2753677"/>
            <a:ext cx="228594" cy="18859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66733" y="3390899"/>
            <a:ext cx="6286342" cy="3429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975"/>
              </a:spcAft>
            </a:pPr>
            <a:r>
              <a:rPr sz="1675" b="1">
                <a:solidFill>
                  <a:srgbClr val="003366"/>
                </a:solidFill>
              </a:rPr>
              <a:t> </a:t>
            </a:r>
            <a:r>
              <a:rPr sz="1105"/>
              <a:t>  </a:t>
            </a:r>
            <a:r>
              <a:rPr sz="1675" b="1">
                <a:solidFill>
                  <a:srgbClr val="003366"/>
                </a:solidFill>
              </a:rPr>
              <a:t> Key Development Milestones </a:t>
            </a:r>
            <a:endParaRPr sz="1675" b="1">
              <a:solidFill>
                <a:srgbClr val="003366"/>
              </a:solidFill>
            </a:endParaRP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5">
            <a:alphaModFix amt="100000"/>
          </a:blip>
          <a:stretch>
            <a:fillRect/>
          </a:stretch>
        </p:blipFill>
        <p:spPr>
          <a:xfrm>
            <a:off x="666733" y="3445119"/>
            <a:ext cx="304792" cy="234461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714357" y="3876674"/>
            <a:ext cx="1476338" cy="1285875"/>
          </a:xfrm>
          <a:prstGeom prst="roundRect">
            <a:avLst>
              <a:gd name="adj" fmla="val 11851"/>
            </a:avLst>
          </a:prstGeom>
          <a:solidFill>
            <a:srgbClr val="0066CC">
              <a:alpha val="8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57228" y="4019549"/>
            <a:ext cx="1190595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520"/>
              </a:spcAft>
            </a:pPr>
            <a:r>
              <a:rPr sz="1315" b="1">
                <a:solidFill>
                  <a:srgbClr val="0066CC"/>
                </a:solidFill>
              </a:rPr>
              <a:t>2013</a:t>
            </a:r>
            <a:endParaRPr sz="1315" b="1">
              <a:solidFill>
                <a:srgbClr val="0066CC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57228" y="4362450"/>
            <a:ext cx="1190595" cy="657225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075" b="0">
                <a:solidFill>
                  <a:srgbClr val="000000"/>
                </a:solidFill>
              </a:rPr>
              <a:t>First lab-grown burger</a:t>
            </a:r>
            <a:r>
              <a:rPr sz="1105"/>
              <a:t>
</a:t>
            </a:r>
            <a:r>
              <a:rPr sz="1075" b="0">
                <a:solidFill>
                  <a:srgbClr val="000000"/>
                </a:solidFill>
              </a:rPr>
              <a:t>(€300,000)</a:t>
            </a:r>
            <a:endParaRPr sz="1075" b="0">
              <a:solidFill>
                <a:srgbClr val="000000"/>
              </a:solidFill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2285942" y="3876674"/>
            <a:ext cx="1476338" cy="1285875"/>
          </a:xfrm>
          <a:prstGeom prst="roundRect">
            <a:avLst>
              <a:gd name="adj" fmla="val 11851"/>
            </a:avLst>
          </a:prstGeom>
          <a:solidFill>
            <a:srgbClr val="0066CC">
              <a:alpha val="8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2428814" y="4019549"/>
            <a:ext cx="1190595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520"/>
              </a:spcAft>
            </a:pPr>
            <a:r>
              <a:rPr sz="1315" b="1">
                <a:solidFill>
                  <a:srgbClr val="0066CC"/>
                </a:solidFill>
              </a:rPr>
              <a:t>2016</a:t>
            </a:r>
            <a:endParaRPr sz="1315" b="1">
              <a:solidFill>
                <a:srgbClr val="0066CC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428814" y="4362450"/>
            <a:ext cx="1190595" cy="657225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075" b="0">
                <a:solidFill>
                  <a:srgbClr val="000000"/>
                </a:solidFill>
              </a:rPr>
              <a:t>Multiple startups</a:t>
            </a:r>
            <a:r>
              <a:rPr sz="1105"/>
              <a:t>
</a:t>
            </a:r>
            <a:r>
              <a:rPr sz="1075" b="0">
                <a:solidFill>
                  <a:srgbClr val="000000"/>
                </a:solidFill>
              </a:rPr>
              <a:t>founded</a:t>
            </a:r>
            <a:endParaRPr sz="1075" b="0">
              <a:solidFill>
                <a:srgbClr val="000000"/>
              </a:solidFill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3857528" y="3876674"/>
            <a:ext cx="1476338" cy="1285875"/>
          </a:xfrm>
          <a:prstGeom prst="roundRect">
            <a:avLst>
              <a:gd name="adj" fmla="val 11851"/>
            </a:avLst>
          </a:prstGeom>
          <a:solidFill>
            <a:srgbClr val="0066CC">
              <a:alpha val="8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000399" y="4019549"/>
            <a:ext cx="1190595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520"/>
              </a:spcAft>
            </a:pPr>
            <a:r>
              <a:rPr sz="1315" b="1">
                <a:solidFill>
                  <a:srgbClr val="0066CC"/>
                </a:solidFill>
              </a:rPr>
              <a:t>2020</a:t>
            </a:r>
            <a:endParaRPr sz="1315" b="1">
              <a:solidFill>
                <a:srgbClr val="0066CC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000399" y="4362450"/>
            <a:ext cx="1190595" cy="43814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075" b="0">
                <a:solidFill>
                  <a:srgbClr val="000000"/>
                </a:solidFill>
              </a:rPr>
              <a:t>Singapore first</a:t>
            </a:r>
            <a:r>
              <a:rPr sz="1105"/>
              <a:t>
</a:t>
            </a:r>
            <a:r>
              <a:rPr sz="1075" b="0">
                <a:solidFill>
                  <a:srgbClr val="000000"/>
                </a:solidFill>
              </a:rPr>
              <a:t>to approve sales</a:t>
            </a:r>
            <a:endParaRPr sz="1075" b="0">
              <a:solidFill>
                <a:srgbClr val="000000"/>
              </a:solidFill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5429114" y="3876674"/>
            <a:ext cx="1476338" cy="1285875"/>
          </a:xfrm>
          <a:prstGeom prst="roundRect">
            <a:avLst>
              <a:gd name="adj" fmla="val 11851"/>
            </a:avLst>
          </a:prstGeom>
          <a:solidFill>
            <a:srgbClr val="0066CC">
              <a:alpha val="8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571985" y="4019549"/>
            <a:ext cx="1190595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520"/>
              </a:spcAft>
            </a:pPr>
            <a:r>
              <a:rPr sz="1315" b="1">
                <a:solidFill>
                  <a:srgbClr val="0066CC"/>
                </a:solidFill>
              </a:rPr>
              <a:t>2023</a:t>
            </a:r>
            <a:endParaRPr sz="1315" b="1">
              <a:solidFill>
                <a:srgbClr val="0066CC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571985" y="4362450"/>
            <a:ext cx="1190595" cy="657225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075" b="0">
                <a:solidFill>
                  <a:srgbClr val="000000"/>
                </a:solidFill>
              </a:rPr>
              <a:t>US grants</a:t>
            </a:r>
            <a:r>
              <a:rPr sz="1105"/>
              <a:t>
</a:t>
            </a:r>
            <a:r>
              <a:rPr sz="1075" b="0">
                <a:solidFill>
                  <a:srgbClr val="000000"/>
                </a:solidFill>
              </a:rPr>
              <a:t>regulatory approval</a:t>
            </a:r>
            <a:endParaRPr sz="1075" b="0">
              <a:solidFill>
                <a:srgbClr val="00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66733" y="5591175"/>
            <a:ext cx="6286342" cy="3429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975"/>
              </a:spcAft>
            </a:pPr>
            <a:r>
              <a:rPr sz="1675" b="1">
                <a:solidFill>
                  <a:srgbClr val="003366"/>
                </a:solidFill>
              </a:rPr>
              <a:t> </a:t>
            </a:r>
            <a:r>
              <a:rPr sz="1105"/>
              <a:t>  </a:t>
            </a:r>
            <a:r>
              <a:rPr sz="1675" b="1">
                <a:solidFill>
                  <a:srgbClr val="003366"/>
                </a:solidFill>
              </a:rPr>
              <a:t> Current Industry State </a:t>
            </a:r>
            <a:endParaRPr sz="1675" b="1">
              <a:solidFill>
                <a:srgbClr val="003366"/>
              </a:solidFill>
            </a:endParaRPr>
          </a:p>
        </p:txBody>
      </p:sp>
      <p:pic>
        <p:nvPicPr>
          <p:cNvPr id="27" name="Picture 26" descr="image.png"/>
          <p:cNvPicPr>
            <a:picLocks noChangeAspect="1"/>
          </p:cNvPicPr>
          <p:nvPr/>
        </p:nvPicPr>
        <p:blipFill>
          <a:blip r:embed="rId6">
            <a:alphaModFix amt="100000"/>
          </a:blip>
          <a:stretch>
            <a:fillRect/>
          </a:stretch>
        </p:blipFill>
        <p:spPr>
          <a:xfrm>
            <a:off x="666733" y="5680563"/>
            <a:ext cx="304792" cy="164123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666733" y="6076950"/>
            <a:ext cx="6286342" cy="266699"/>
          </a:xfrm>
          <a:prstGeom prst="rect">
            <a:avLst/>
          </a:prstGeom>
          <a:noFill/>
        </p:spPr>
        <p:txBody>
          <a:bodyPr wrap="square" lIns="182880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1040"/>
              </a:spcAft>
            </a:pPr>
            <a:r>
              <a:rPr sz="1195" b="0">
                <a:solidFill>
                  <a:srgbClr val="000000"/>
                </a:solidFill>
              </a:rPr>
              <a:t> </a:t>
            </a:r>
            <a:r>
              <a:rPr sz="1105"/>
              <a:t>  </a:t>
            </a:r>
            <a:r>
              <a:rPr sz="1195" b="0">
                <a:solidFill>
                  <a:srgbClr val="000000"/>
                </a:solidFill>
              </a:rPr>
              <a:t> </a:t>
            </a:r>
            <a:r>
              <a:rPr sz="1195" b="0">
                <a:solidFill>
                  <a:srgbClr val="000000"/>
                </a:solidFill>
              </a:rPr>
              <a:t> </a:t>
            </a:r>
            <a:r>
              <a:rPr sz="1195" b="1">
                <a:solidFill>
                  <a:srgbClr val="0066CC"/>
                </a:solidFill>
              </a:rPr>
              <a:t>100+ companies</a:t>
            </a:r>
            <a:r>
              <a:rPr sz="1195" b="0">
                <a:solidFill>
                  <a:srgbClr val="000000"/>
                </a:solidFill>
              </a:rPr>
              <a:t> worldwide working on cultivated meat </a:t>
            </a:r>
            <a:r>
              <a:rPr sz="1195" b="0">
                <a:solidFill>
                  <a:srgbClr val="000000"/>
                </a:solidFill>
              </a:rPr>
              <a:t> </a:t>
            </a:r>
            <a:endParaRPr sz="1195" b="0">
              <a:solidFill>
                <a:srgbClr val="000000"/>
              </a:solidFill>
            </a:endParaRPr>
          </a:p>
        </p:txBody>
      </p:sp>
      <p:pic>
        <p:nvPicPr>
          <p:cNvPr id="29" name="Picture 28" descr="image.png"/>
          <p:cNvPicPr>
            <a:picLocks noChangeAspect="1"/>
          </p:cNvPicPr>
          <p:nvPr/>
        </p:nvPicPr>
        <p:blipFill>
          <a:blip r:embed="rId7">
            <a:alphaModFix amt="100000"/>
          </a:blip>
          <a:stretch>
            <a:fillRect/>
          </a:stretch>
        </p:blipFill>
        <p:spPr>
          <a:xfrm>
            <a:off x="666733" y="6102667"/>
            <a:ext cx="228594" cy="177164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666733" y="6496049"/>
            <a:ext cx="6286342" cy="266699"/>
          </a:xfrm>
          <a:prstGeom prst="rect">
            <a:avLst/>
          </a:prstGeom>
          <a:noFill/>
        </p:spPr>
        <p:txBody>
          <a:bodyPr wrap="square" lIns="182880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1040"/>
              </a:spcAft>
            </a:pPr>
            <a:r>
              <a:rPr sz="1195" b="0">
                <a:solidFill>
                  <a:srgbClr val="000000"/>
                </a:solidFill>
              </a:rPr>
              <a:t> </a:t>
            </a:r>
            <a:r>
              <a:rPr sz="1105"/>
              <a:t>  </a:t>
            </a:r>
            <a:r>
              <a:rPr sz="1195" b="0">
                <a:solidFill>
                  <a:srgbClr val="000000"/>
                </a:solidFill>
              </a:rPr>
              <a:t> </a:t>
            </a:r>
            <a:r>
              <a:rPr sz="1195" b="0">
                <a:solidFill>
                  <a:srgbClr val="000000"/>
                </a:solidFill>
              </a:rPr>
              <a:t> </a:t>
            </a:r>
            <a:r>
              <a:rPr sz="1195" b="1">
                <a:solidFill>
                  <a:srgbClr val="0066CC"/>
                </a:solidFill>
              </a:rPr>
              <a:t>Focus areas</a:t>
            </a:r>
            <a:r>
              <a:rPr sz="1195" b="0">
                <a:solidFill>
                  <a:srgbClr val="000000"/>
                </a:solidFill>
              </a:rPr>
              <a:t>: beef, poultry, pork, seafood, exotic meats </a:t>
            </a:r>
            <a:r>
              <a:rPr sz="1195" b="0">
                <a:solidFill>
                  <a:srgbClr val="000000"/>
                </a:solidFill>
              </a:rPr>
              <a:t> </a:t>
            </a:r>
            <a:endParaRPr sz="1195" b="0">
              <a:solidFill>
                <a:srgbClr val="000000"/>
              </a:solidFill>
            </a:endParaRPr>
          </a:p>
        </p:txBody>
      </p:sp>
      <p:pic>
        <p:nvPicPr>
          <p:cNvPr id="31" name="Picture 30" descr="image.png"/>
          <p:cNvPicPr>
            <a:picLocks noChangeAspect="1"/>
          </p:cNvPicPr>
          <p:nvPr/>
        </p:nvPicPr>
        <p:blipFill>
          <a:blip r:embed="rId8">
            <a:alphaModFix amt="100000"/>
          </a:blip>
          <a:stretch>
            <a:fillRect/>
          </a:stretch>
        </p:blipFill>
        <p:spPr>
          <a:xfrm>
            <a:off x="666733" y="6513194"/>
            <a:ext cx="228594" cy="194309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666733" y="6915150"/>
            <a:ext cx="6286342" cy="266699"/>
          </a:xfrm>
          <a:prstGeom prst="rect">
            <a:avLst/>
          </a:prstGeom>
          <a:noFill/>
        </p:spPr>
        <p:txBody>
          <a:bodyPr wrap="square" lIns="182880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1040"/>
              </a:spcAft>
            </a:pPr>
            <a:r>
              <a:rPr sz="1195" b="0">
                <a:solidFill>
                  <a:srgbClr val="000000"/>
                </a:solidFill>
              </a:rPr>
              <a:t> </a:t>
            </a:r>
            <a:r>
              <a:rPr sz="1105"/>
              <a:t>  </a:t>
            </a:r>
            <a:r>
              <a:rPr sz="1195" b="0">
                <a:solidFill>
                  <a:srgbClr val="000000"/>
                </a:solidFill>
              </a:rPr>
              <a:t> </a:t>
            </a:r>
            <a:r>
              <a:rPr sz="1195" b="0">
                <a:solidFill>
                  <a:srgbClr val="000000"/>
                </a:solidFill>
              </a:rPr>
              <a:t> </a:t>
            </a:r>
            <a:r>
              <a:rPr sz="1195" b="1">
                <a:solidFill>
                  <a:srgbClr val="0066CC"/>
                </a:solidFill>
              </a:rPr>
              <a:t>Regulatory approval</a:t>
            </a:r>
            <a:r>
              <a:rPr sz="1195" b="0">
                <a:solidFill>
                  <a:srgbClr val="000000"/>
                </a:solidFill>
              </a:rPr>
              <a:t> in Singapore and US, others in progress </a:t>
            </a:r>
            <a:r>
              <a:rPr sz="1195" b="0">
                <a:solidFill>
                  <a:srgbClr val="000000"/>
                </a:solidFill>
              </a:rPr>
              <a:t> </a:t>
            </a:r>
            <a:endParaRPr sz="1195" b="0">
              <a:solidFill>
                <a:srgbClr val="000000"/>
              </a:solidFill>
            </a:endParaRPr>
          </a:p>
        </p:txBody>
      </p:sp>
      <p:pic>
        <p:nvPicPr>
          <p:cNvPr id="33" name="Picture 32" descr="image.png"/>
          <p:cNvPicPr>
            <a:picLocks noChangeAspect="1"/>
          </p:cNvPicPr>
          <p:nvPr/>
        </p:nvPicPr>
        <p:blipFill>
          <a:blip r:embed="rId9">
            <a:alphaModFix amt="100000"/>
          </a:blip>
          <a:stretch>
            <a:fillRect/>
          </a:stretch>
        </p:blipFill>
        <p:spPr>
          <a:xfrm>
            <a:off x="666733" y="6920865"/>
            <a:ext cx="228594" cy="217170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666733" y="7572375"/>
            <a:ext cx="6286342" cy="3429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975"/>
              </a:spcAft>
            </a:pPr>
            <a:r>
              <a:rPr sz="1675" b="1">
                <a:solidFill>
                  <a:srgbClr val="003366"/>
                </a:solidFill>
              </a:rPr>
              <a:t> </a:t>
            </a:r>
            <a:r>
              <a:rPr sz="1105"/>
              <a:t>  </a:t>
            </a:r>
            <a:r>
              <a:rPr sz="1675" b="1">
                <a:solidFill>
                  <a:srgbClr val="003366"/>
                </a:solidFill>
              </a:rPr>
              <a:t> Key Motivations </a:t>
            </a:r>
            <a:endParaRPr sz="1675" b="1">
              <a:solidFill>
                <a:srgbClr val="003366"/>
              </a:solidFill>
            </a:endParaRPr>
          </a:p>
        </p:txBody>
      </p:sp>
      <p:pic>
        <p:nvPicPr>
          <p:cNvPr id="35" name="Picture 34" descr="image.png"/>
          <p:cNvPicPr>
            <a:picLocks noChangeAspect="1"/>
          </p:cNvPicPr>
          <p:nvPr/>
        </p:nvPicPr>
        <p:blipFill>
          <a:blip r:embed="rId10">
            <a:alphaModFix amt="100000"/>
          </a:blip>
          <a:stretch>
            <a:fillRect/>
          </a:stretch>
        </p:blipFill>
        <p:spPr>
          <a:xfrm>
            <a:off x="666733" y="7614871"/>
            <a:ext cx="304792" cy="257907"/>
          </a:xfrm>
          <a:prstGeom prst="rect">
            <a:avLst/>
          </a:prstGeom>
        </p:spPr>
      </p:pic>
      <p:sp>
        <p:nvSpPr>
          <p:cNvPr id="36" name="Rounded Rectangle 35"/>
          <p:cNvSpPr/>
          <p:nvPr/>
        </p:nvSpPr>
        <p:spPr>
          <a:xfrm>
            <a:off x="666733" y="8058150"/>
            <a:ext cx="3076498" cy="761999"/>
          </a:xfrm>
          <a:prstGeom prst="roundRect">
            <a:avLst>
              <a:gd name="adj" fmla="val 20000"/>
            </a:avLst>
          </a:prstGeom>
          <a:solidFill>
            <a:srgbClr val="0066CC">
              <a:alpha val="8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ounded Rectangle 36"/>
          <p:cNvSpPr/>
          <p:nvPr/>
        </p:nvSpPr>
        <p:spPr>
          <a:xfrm>
            <a:off x="809604" y="8248649"/>
            <a:ext cx="380990" cy="380999"/>
          </a:xfrm>
          <a:prstGeom prst="roundRect">
            <a:avLst>
              <a:gd name="adj" fmla="val 50000"/>
            </a:avLst>
          </a:prstGeom>
          <a:solidFill>
            <a:srgbClr val="0066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8" name="Picture 37" descr="image.png"/>
          <p:cNvPicPr>
            <a:picLocks noChangeAspect="1"/>
          </p:cNvPicPr>
          <p:nvPr/>
        </p:nvPicPr>
        <p:blipFill>
          <a:blip r:embed="rId11">
            <a:alphaModFix amt="100000"/>
          </a:blip>
          <a:stretch>
            <a:fillRect/>
          </a:stretch>
        </p:blipFill>
        <p:spPr>
          <a:xfrm>
            <a:off x="885802" y="8356282"/>
            <a:ext cx="228594" cy="165734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1304892" y="8201025"/>
            <a:ext cx="2295467" cy="47624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5" b="1">
                <a:solidFill>
                  <a:srgbClr val="000000"/>
                </a:solidFill>
              </a:rPr>
              <a:t>Environmental Sustainability</a:t>
            </a:r>
            <a:endParaRPr sz="1195" b="1">
              <a:solidFill>
                <a:srgbClr val="000000"/>
              </a:solidFill>
            </a:endParaRPr>
          </a:p>
        </p:txBody>
      </p:sp>
      <p:sp>
        <p:nvSpPr>
          <p:cNvPr id="40" name="Rounded Rectangle 39"/>
          <p:cNvSpPr/>
          <p:nvPr/>
        </p:nvSpPr>
        <p:spPr>
          <a:xfrm>
            <a:off x="3886102" y="8058150"/>
            <a:ext cx="3076498" cy="761999"/>
          </a:xfrm>
          <a:prstGeom prst="roundRect">
            <a:avLst>
              <a:gd name="adj" fmla="val 20000"/>
            </a:avLst>
          </a:prstGeom>
          <a:solidFill>
            <a:srgbClr val="0066CC">
              <a:alpha val="8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ounded Rectangle 40"/>
          <p:cNvSpPr/>
          <p:nvPr/>
        </p:nvSpPr>
        <p:spPr>
          <a:xfrm>
            <a:off x="4019449" y="8248649"/>
            <a:ext cx="380990" cy="380999"/>
          </a:xfrm>
          <a:prstGeom prst="roundRect">
            <a:avLst>
              <a:gd name="adj" fmla="val 50000"/>
            </a:avLst>
          </a:prstGeom>
          <a:solidFill>
            <a:srgbClr val="0066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2" name="Picture 41" descr="image.png"/>
          <p:cNvPicPr>
            <a:picLocks noChangeAspect="1"/>
          </p:cNvPicPr>
          <p:nvPr/>
        </p:nvPicPr>
        <p:blipFill>
          <a:blip r:embed="rId12">
            <a:alphaModFix amt="100000"/>
          </a:blip>
          <a:stretch>
            <a:fillRect/>
          </a:stretch>
        </p:blipFill>
        <p:spPr>
          <a:xfrm>
            <a:off x="4095647" y="8349138"/>
            <a:ext cx="228594" cy="180022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4514737" y="8324849"/>
            <a:ext cx="1228694" cy="23812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5" b="1">
                <a:solidFill>
                  <a:srgbClr val="000000"/>
                </a:solidFill>
              </a:rPr>
              <a:t>Animal Welfare</a:t>
            </a:r>
            <a:endParaRPr sz="1195" b="1">
              <a:solidFill>
                <a:srgbClr val="000000"/>
              </a:solidFill>
            </a:endParaRPr>
          </a:p>
        </p:txBody>
      </p:sp>
      <p:sp>
        <p:nvSpPr>
          <p:cNvPr id="44" name="Rounded Rectangle 43"/>
          <p:cNvSpPr/>
          <p:nvPr/>
        </p:nvSpPr>
        <p:spPr>
          <a:xfrm>
            <a:off x="666733" y="8963024"/>
            <a:ext cx="3076498" cy="666750"/>
          </a:xfrm>
          <a:prstGeom prst="roundRect">
            <a:avLst>
              <a:gd name="adj" fmla="val 22857"/>
            </a:avLst>
          </a:prstGeom>
          <a:solidFill>
            <a:srgbClr val="0066CC">
              <a:alpha val="8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ounded Rectangle 44"/>
          <p:cNvSpPr/>
          <p:nvPr/>
        </p:nvSpPr>
        <p:spPr>
          <a:xfrm>
            <a:off x="809604" y="9105899"/>
            <a:ext cx="380990" cy="380999"/>
          </a:xfrm>
          <a:prstGeom prst="roundRect">
            <a:avLst>
              <a:gd name="adj" fmla="val 50000"/>
            </a:avLst>
          </a:prstGeom>
          <a:solidFill>
            <a:srgbClr val="0066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6" name="Picture 45" descr="image.png"/>
          <p:cNvPicPr>
            <a:picLocks noChangeAspect="1"/>
          </p:cNvPicPr>
          <p:nvPr/>
        </p:nvPicPr>
        <p:blipFill>
          <a:blip r:embed="rId13">
            <a:alphaModFix amt="100000"/>
          </a:blip>
          <a:stretch>
            <a:fillRect/>
          </a:stretch>
        </p:blipFill>
        <p:spPr>
          <a:xfrm>
            <a:off x="885802" y="9187815"/>
            <a:ext cx="228594" cy="21717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1304892" y="9182100"/>
            <a:ext cx="1123921" cy="23812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5" b="1">
                <a:solidFill>
                  <a:srgbClr val="000000"/>
                </a:solidFill>
              </a:rPr>
              <a:t>Food Security</a:t>
            </a:r>
            <a:endParaRPr sz="1195" b="1">
              <a:solidFill>
                <a:srgbClr val="000000"/>
              </a:solidFill>
            </a:endParaRPr>
          </a:p>
        </p:txBody>
      </p:sp>
      <p:sp>
        <p:nvSpPr>
          <p:cNvPr id="48" name="Rounded Rectangle 47"/>
          <p:cNvSpPr/>
          <p:nvPr/>
        </p:nvSpPr>
        <p:spPr>
          <a:xfrm>
            <a:off x="3886102" y="8963024"/>
            <a:ext cx="3076498" cy="666750"/>
          </a:xfrm>
          <a:prstGeom prst="roundRect">
            <a:avLst>
              <a:gd name="adj" fmla="val 22857"/>
            </a:avLst>
          </a:prstGeom>
          <a:solidFill>
            <a:srgbClr val="0066CC">
              <a:alpha val="8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ounded Rectangle 48"/>
          <p:cNvSpPr/>
          <p:nvPr/>
        </p:nvSpPr>
        <p:spPr>
          <a:xfrm>
            <a:off x="4019449" y="9105899"/>
            <a:ext cx="380990" cy="380999"/>
          </a:xfrm>
          <a:prstGeom prst="roundRect">
            <a:avLst>
              <a:gd name="adj" fmla="val 50000"/>
            </a:avLst>
          </a:prstGeom>
          <a:solidFill>
            <a:srgbClr val="0066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0" name="Picture 49" descr="image.png"/>
          <p:cNvPicPr>
            <a:picLocks noChangeAspect="1"/>
          </p:cNvPicPr>
          <p:nvPr/>
        </p:nvPicPr>
        <p:blipFill>
          <a:blip r:embed="rId14">
            <a:alphaModFix amt="100000"/>
          </a:blip>
          <a:stretch>
            <a:fillRect/>
          </a:stretch>
        </p:blipFill>
        <p:spPr>
          <a:xfrm>
            <a:off x="4095647" y="9199244"/>
            <a:ext cx="228594" cy="194309"/>
          </a:xfrm>
          <a:prstGeom prst="rect">
            <a:avLst/>
          </a:prstGeom>
        </p:spPr>
      </p:pic>
      <p:sp>
        <p:nvSpPr>
          <p:cNvPr id="51" name="TextBox 50"/>
          <p:cNvSpPr txBox="1"/>
          <p:nvPr/>
        </p:nvSpPr>
        <p:spPr>
          <a:xfrm>
            <a:off x="4514737" y="9182100"/>
            <a:ext cx="1257268" cy="23812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5" b="1">
                <a:solidFill>
                  <a:srgbClr val="000000"/>
                </a:solidFill>
              </a:rPr>
              <a:t>Health Benefits</a:t>
            </a:r>
            <a:endParaRPr sz="1195" b="1">
              <a:solidFill>
                <a:srgbClr val="000000"/>
              </a:solidFill>
            </a:endParaRPr>
          </a:p>
        </p:txBody>
      </p:sp>
      <p:sp>
        <p:nvSpPr>
          <p:cNvPr id="52" name="Rounded Rectangle 51"/>
          <p:cNvSpPr/>
          <p:nvPr/>
        </p:nvSpPr>
        <p:spPr>
          <a:xfrm>
            <a:off x="7334066" y="4105274"/>
            <a:ext cx="4190895" cy="2790824"/>
          </a:xfrm>
          <a:prstGeom prst="roundRect">
            <a:avLst/>
          </a:prstGeom>
          <a:blipFill>
            <a:blip r:embed="rId15"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5725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66733" y="190499"/>
            <a:ext cx="10858228" cy="47624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90" b="1">
                <a:solidFill>
                  <a:srgbClr val="FFFFFF"/>
                </a:solidFill>
              </a:rPr>
              <a:t>Future Trends and Challenges</a:t>
            </a:r>
            <a:endParaRPr sz="2390" b="1">
              <a:solidFill>
                <a:srgbClr val="FFFF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66733" y="1143000"/>
            <a:ext cx="10858228" cy="3429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1300"/>
              </a:spcAft>
            </a:pPr>
            <a:r>
              <a:rPr sz="1675" b="1">
                <a:solidFill>
                  <a:srgbClr val="003366"/>
                </a:solidFill>
              </a:rPr>
              <a:t> </a:t>
            </a:r>
            <a:r>
              <a:rPr sz="1105"/>
              <a:t>  </a:t>
            </a:r>
            <a:r>
              <a:rPr sz="1675" b="1">
                <a:solidFill>
                  <a:srgbClr val="003366"/>
                </a:solidFill>
              </a:rPr>
              <a:t> Key Technologies </a:t>
            </a:r>
            <a:endParaRPr sz="1675" b="1">
              <a:solidFill>
                <a:srgbClr val="003366"/>
              </a:solidFill>
            </a:endParaRP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1">
            <a:alphaModFix amt="100000"/>
          </a:blip>
          <a:stretch>
            <a:fillRect/>
          </a:stretch>
        </p:blipFill>
        <p:spPr>
          <a:xfrm>
            <a:off x="666733" y="1197219"/>
            <a:ext cx="304792" cy="234461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666733" y="1676400"/>
            <a:ext cx="2571685" cy="1895474"/>
          </a:xfrm>
          <a:prstGeom prst="roundRect">
            <a:avLst>
              <a:gd name="adj" fmla="val 10050"/>
            </a:avLst>
          </a:prstGeom>
          <a:solidFill>
            <a:srgbClr val="0066CC">
              <a:alpha val="8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1714457" y="1866899"/>
            <a:ext cx="476238" cy="476249"/>
          </a:xfrm>
          <a:prstGeom prst="roundRect">
            <a:avLst>
              <a:gd name="adj" fmla="val 50000"/>
            </a:avLst>
          </a:prstGeom>
          <a:solidFill>
            <a:srgbClr val="0066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2">
            <a:alphaModFix amt="100000"/>
          </a:blip>
          <a:stretch>
            <a:fillRect/>
          </a:stretch>
        </p:blipFill>
        <p:spPr>
          <a:xfrm>
            <a:off x="1819229" y="1997765"/>
            <a:ext cx="266693" cy="21451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23901" y="2486025"/>
            <a:ext cx="2066873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650"/>
              </a:spcAft>
            </a:pPr>
            <a:r>
              <a:rPr sz="1315" b="1">
                <a:solidFill>
                  <a:srgbClr val="003366"/>
                </a:solidFill>
              </a:rPr>
              <a:t>Automation &amp; Robotics</a:t>
            </a:r>
            <a:endParaRPr sz="1315" b="1">
              <a:solidFill>
                <a:srgbClr val="003366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4023" y="2826701"/>
            <a:ext cx="2237105" cy="575945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195" b="0">
                <a:solidFill>
                  <a:srgbClr val="000000"/>
                </a:solidFill>
              </a:rPr>
              <a:t>Enhanced precision and efficiency</a:t>
            </a:r>
            <a:endParaRPr sz="1195" b="0">
              <a:solidFill>
                <a:srgbClr val="000000"/>
              </a:solidFill>
            </a:endParaRPr>
          </a:p>
          <a:p>
            <a:pPr algn="ctr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195" b="0">
                <a:solidFill>
                  <a:srgbClr val="000000"/>
                </a:solidFill>
              </a:rPr>
              <a:t> in processing</a:t>
            </a:r>
            <a:endParaRPr sz="1195" b="0">
              <a:solidFill>
                <a:srgbClr val="000000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3428914" y="1676400"/>
            <a:ext cx="2571685" cy="1895474"/>
          </a:xfrm>
          <a:prstGeom prst="roundRect">
            <a:avLst>
              <a:gd name="adj" fmla="val 10050"/>
            </a:avLst>
          </a:prstGeom>
          <a:solidFill>
            <a:srgbClr val="0066CC">
              <a:alpha val="8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4476638" y="1866899"/>
            <a:ext cx="476238" cy="476249"/>
          </a:xfrm>
          <a:prstGeom prst="roundRect">
            <a:avLst>
              <a:gd name="adj" fmla="val 50000"/>
            </a:avLst>
          </a:prstGeom>
          <a:solidFill>
            <a:srgbClr val="0066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3">
            <a:alphaModFix amt="100000"/>
          </a:blip>
          <a:stretch>
            <a:fillRect/>
          </a:stretch>
        </p:blipFill>
        <p:spPr>
          <a:xfrm>
            <a:off x="4581410" y="2000664"/>
            <a:ext cx="266693" cy="208721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781330" y="2486025"/>
            <a:ext cx="1866853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650"/>
              </a:spcAft>
            </a:pPr>
            <a:r>
              <a:rPr sz="1315" b="1">
                <a:solidFill>
                  <a:srgbClr val="003366"/>
                </a:solidFill>
              </a:rPr>
              <a:t>Data-Driven Systems</a:t>
            </a:r>
            <a:endParaRPr sz="1315" b="1">
              <a:solidFill>
                <a:srgbClr val="003366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619409" y="2847974"/>
            <a:ext cx="2190695" cy="5333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195" b="0">
                <a:solidFill>
                  <a:srgbClr val="000000"/>
                </a:solidFill>
              </a:rPr>
              <a:t>IoT, AI, and blockchain for traceability</a:t>
            </a:r>
            <a:endParaRPr sz="1195" b="0">
              <a:solidFill>
                <a:srgbClr val="000000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6191095" y="1676400"/>
            <a:ext cx="2571685" cy="1895474"/>
          </a:xfrm>
          <a:prstGeom prst="roundRect">
            <a:avLst>
              <a:gd name="adj" fmla="val 10050"/>
            </a:avLst>
          </a:prstGeom>
          <a:solidFill>
            <a:srgbClr val="0066CC">
              <a:alpha val="8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7238819" y="1866899"/>
            <a:ext cx="476238" cy="476249"/>
          </a:xfrm>
          <a:prstGeom prst="roundRect">
            <a:avLst>
              <a:gd name="adj" fmla="val 50000"/>
            </a:avLst>
          </a:prstGeom>
          <a:solidFill>
            <a:srgbClr val="0066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4">
            <a:alphaModFix amt="100000"/>
          </a:blip>
          <a:stretch>
            <a:fillRect/>
          </a:stretch>
        </p:blipFill>
        <p:spPr>
          <a:xfrm>
            <a:off x="7343591" y="1996315"/>
            <a:ext cx="266693" cy="217418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600659" y="2486025"/>
            <a:ext cx="1743031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650"/>
              </a:spcAft>
            </a:pPr>
            <a:r>
              <a:rPr sz="1315" b="1">
                <a:solidFill>
                  <a:srgbClr val="003366"/>
                </a:solidFill>
              </a:rPr>
              <a:t>Cellular Agriculture</a:t>
            </a:r>
            <a:endParaRPr sz="1315" b="1">
              <a:solidFill>
                <a:srgbClr val="003366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414900" y="2826701"/>
            <a:ext cx="2124075" cy="575945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195" b="0">
                <a:solidFill>
                  <a:srgbClr val="000000"/>
                </a:solidFill>
              </a:rPr>
              <a:t>Cultivated meat and alternative </a:t>
            </a:r>
            <a:endParaRPr sz="1195" b="0">
              <a:solidFill>
                <a:srgbClr val="000000"/>
              </a:solidFill>
            </a:endParaRPr>
          </a:p>
          <a:p>
            <a:pPr algn="ctr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195" b="0">
                <a:solidFill>
                  <a:srgbClr val="000000"/>
                </a:solidFill>
              </a:rPr>
              <a:t>proteins</a:t>
            </a:r>
            <a:endParaRPr sz="1195" b="0">
              <a:solidFill>
                <a:srgbClr val="000000"/>
              </a:solidFill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8953276" y="1676400"/>
            <a:ext cx="2571685" cy="1895474"/>
          </a:xfrm>
          <a:prstGeom prst="roundRect">
            <a:avLst>
              <a:gd name="adj" fmla="val 10050"/>
            </a:avLst>
          </a:prstGeom>
          <a:solidFill>
            <a:srgbClr val="0066CC">
              <a:alpha val="8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10000999" y="1866899"/>
            <a:ext cx="476238" cy="476249"/>
          </a:xfrm>
          <a:prstGeom prst="roundRect">
            <a:avLst>
              <a:gd name="adj" fmla="val 50000"/>
            </a:avLst>
          </a:prstGeom>
          <a:solidFill>
            <a:srgbClr val="0066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3" name="Picture 22" descr="image.png"/>
          <p:cNvPicPr>
            <a:picLocks noChangeAspect="1"/>
          </p:cNvPicPr>
          <p:nvPr/>
        </p:nvPicPr>
        <p:blipFill>
          <a:blip r:embed="rId5">
            <a:alphaModFix amt="100000"/>
          </a:blip>
          <a:stretch>
            <a:fillRect/>
          </a:stretch>
        </p:blipFill>
        <p:spPr>
          <a:xfrm>
            <a:off x="10105772" y="2009360"/>
            <a:ext cx="266693" cy="191328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9277118" y="2486025"/>
            <a:ext cx="1914477" cy="2666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650"/>
              </a:spcAft>
            </a:pPr>
            <a:r>
              <a:rPr sz="1315" b="1">
                <a:solidFill>
                  <a:srgbClr val="003366"/>
                </a:solidFill>
              </a:rPr>
              <a:t>Sustainable Practices</a:t>
            </a:r>
            <a:endParaRPr sz="1315" b="1">
              <a:solidFill>
                <a:srgbClr val="003366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9027539" y="2826701"/>
            <a:ext cx="2423160" cy="575945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195" b="0">
                <a:solidFill>
                  <a:srgbClr val="000000"/>
                </a:solidFill>
              </a:rPr>
              <a:t>Minimal processing and eco-friendly </a:t>
            </a:r>
            <a:endParaRPr sz="1195" b="0">
              <a:solidFill>
                <a:srgbClr val="000000"/>
              </a:solidFill>
            </a:endParaRPr>
          </a:p>
          <a:p>
            <a:pPr algn="ctr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195" b="0">
                <a:solidFill>
                  <a:srgbClr val="000000"/>
                </a:solidFill>
              </a:rPr>
              <a:t>packaging</a:t>
            </a:r>
            <a:endParaRPr sz="1195" b="0">
              <a:solidFill>
                <a:srgbClr val="000000"/>
              </a:solidFill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666750" y="4016375"/>
            <a:ext cx="5286375" cy="2710815"/>
          </a:xfrm>
          <a:prstGeom prst="roundRect">
            <a:avLst>
              <a:gd name="adj" fmla="val 5602"/>
            </a:avLst>
          </a:prstGeom>
          <a:solidFill>
            <a:srgbClr val="F8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1095352" y="4381499"/>
            <a:ext cx="4810004" cy="2952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1300"/>
              </a:spcAft>
            </a:pPr>
            <a:r>
              <a:rPr sz="1435" b="1">
                <a:solidFill>
                  <a:srgbClr val="003366"/>
                </a:solidFill>
              </a:rPr>
              <a:t> </a:t>
            </a:r>
            <a:r>
              <a:rPr sz="1105"/>
              <a:t>  </a:t>
            </a:r>
            <a:r>
              <a:rPr sz="1435" b="1">
                <a:solidFill>
                  <a:srgbClr val="003366"/>
                </a:solidFill>
              </a:rPr>
              <a:t> Future Trends </a:t>
            </a:r>
            <a:endParaRPr sz="1435" b="1">
              <a:solidFill>
                <a:srgbClr val="003366"/>
              </a:solidFill>
            </a:endParaRPr>
          </a:p>
        </p:txBody>
      </p:sp>
      <p:pic>
        <p:nvPicPr>
          <p:cNvPr id="28" name="Picture 27" descr="image.png"/>
          <p:cNvPicPr>
            <a:picLocks noChangeAspect="1"/>
          </p:cNvPicPr>
          <p:nvPr/>
        </p:nvPicPr>
        <p:blipFill>
          <a:blip r:embed="rId6">
            <a:alphaModFix amt="100000"/>
          </a:blip>
          <a:stretch>
            <a:fillRect/>
          </a:stretch>
        </p:blipFill>
        <p:spPr>
          <a:xfrm>
            <a:off x="904852" y="4461427"/>
            <a:ext cx="266693" cy="144945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904852" y="4867274"/>
            <a:ext cx="4810004" cy="266699"/>
          </a:xfrm>
          <a:prstGeom prst="rect">
            <a:avLst/>
          </a:prstGeom>
          <a:noFill/>
        </p:spPr>
        <p:txBody>
          <a:bodyPr wrap="square" lIns="182880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975"/>
              </a:spcAft>
            </a:pPr>
            <a:r>
              <a:rPr sz="955" b="0">
                <a:solidFill>
                  <a:srgbClr val="000000"/>
                </a:solidFill>
              </a:rPr>
              <a:t> </a:t>
            </a:r>
            <a:r>
              <a:rPr sz="1105"/>
              <a:t>  </a:t>
            </a:r>
            <a:r>
              <a:rPr sz="955" b="0">
                <a:solidFill>
                  <a:srgbClr val="000000"/>
                </a:solidFill>
              </a:rPr>
              <a:t> </a:t>
            </a:r>
            <a:r>
              <a:rPr sz="1195" b="0">
                <a:solidFill>
                  <a:srgbClr val="000000"/>
                </a:solidFill>
              </a:rPr>
              <a:t> </a:t>
            </a:r>
            <a:r>
              <a:rPr sz="1195" b="1">
                <a:solidFill>
                  <a:srgbClr val="0066CC"/>
                </a:solidFill>
              </a:rPr>
              <a:t>Increased Automation</a:t>
            </a:r>
            <a:r>
              <a:rPr sz="1195" b="0">
                <a:solidFill>
                  <a:srgbClr val="000000"/>
                </a:solidFill>
              </a:rPr>
              <a:t> across all processing stages </a:t>
            </a:r>
            <a:r>
              <a:rPr sz="955" b="0">
                <a:solidFill>
                  <a:srgbClr val="000000"/>
                </a:solidFill>
              </a:rPr>
              <a:t> </a:t>
            </a:r>
            <a:endParaRPr sz="955" b="0">
              <a:solidFill>
                <a:srgbClr val="000000"/>
              </a:solidFill>
            </a:endParaRPr>
          </a:p>
        </p:txBody>
      </p:sp>
      <p:pic>
        <p:nvPicPr>
          <p:cNvPr id="30" name="Picture 29" descr="image.png"/>
          <p:cNvPicPr>
            <a:picLocks noChangeAspect="1"/>
          </p:cNvPicPr>
          <p:nvPr/>
        </p:nvPicPr>
        <p:blipFill>
          <a:blip r:embed="rId7">
            <a:alphaModFix amt="100000"/>
          </a:blip>
          <a:stretch>
            <a:fillRect/>
          </a:stretch>
        </p:blipFill>
        <p:spPr>
          <a:xfrm>
            <a:off x="904852" y="4884083"/>
            <a:ext cx="190495" cy="156882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904852" y="5276850"/>
            <a:ext cx="4810004" cy="266699"/>
          </a:xfrm>
          <a:prstGeom prst="rect">
            <a:avLst/>
          </a:prstGeom>
          <a:noFill/>
        </p:spPr>
        <p:txBody>
          <a:bodyPr wrap="square" lIns="182880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975"/>
              </a:spcAft>
            </a:pPr>
            <a:r>
              <a:rPr sz="955" b="0">
                <a:solidFill>
                  <a:srgbClr val="000000"/>
                </a:solidFill>
              </a:rPr>
              <a:t> </a:t>
            </a:r>
            <a:r>
              <a:rPr sz="1105"/>
              <a:t>  </a:t>
            </a:r>
            <a:r>
              <a:rPr sz="955" b="0">
                <a:solidFill>
                  <a:srgbClr val="000000"/>
                </a:solidFill>
              </a:rPr>
              <a:t> </a:t>
            </a:r>
            <a:r>
              <a:rPr sz="1195" b="0">
                <a:solidFill>
                  <a:srgbClr val="000000"/>
                </a:solidFill>
              </a:rPr>
              <a:t> </a:t>
            </a:r>
            <a:r>
              <a:rPr sz="1195" b="1">
                <a:solidFill>
                  <a:srgbClr val="0066CC"/>
                </a:solidFill>
              </a:rPr>
              <a:t>Sustainable Practices</a:t>
            </a:r>
            <a:r>
              <a:rPr sz="1195" b="0">
                <a:solidFill>
                  <a:srgbClr val="000000"/>
                </a:solidFill>
              </a:rPr>
              <a:t> to reduce environmental impact </a:t>
            </a:r>
            <a:r>
              <a:rPr sz="955" b="0">
                <a:solidFill>
                  <a:srgbClr val="000000"/>
                </a:solidFill>
              </a:rPr>
              <a:t> </a:t>
            </a:r>
            <a:endParaRPr sz="955" b="0">
              <a:solidFill>
                <a:srgbClr val="000000"/>
              </a:solidFill>
            </a:endParaRPr>
          </a:p>
        </p:txBody>
      </p:sp>
      <p:pic>
        <p:nvPicPr>
          <p:cNvPr id="32" name="Picture 31" descr="image.png"/>
          <p:cNvPicPr>
            <a:picLocks noChangeAspect="1"/>
          </p:cNvPicPr>
          <p:nvPr/>
        </p:nvPicPr>
        <p:blipFill>
          <a:blip r:embed="rId8">
            <a:alphaModFix amt="100000"/>
          </a:blip>
          <a:stretch>
            <a:fillRect/>
          </a:stretch>
        </p:blipFill>
        <p:spPr>
          <a:xfrm>
            <a:off x="904852" y="5302063"/>
            <a:ext cx="190495" cy="140073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904852" y="5686425"/>
            <a:ext cx="4810004" cy="533399"/>
          </a:xfrm>
          <a:prstGeom prst="rect">
            <a:avLst/>
          </a:prstGeom>
          <a:noFill/>
        </p:spPr>
        <p:txBody>
          <a:bodyPr wrap="square" lIns="182880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975"/>
              </a:spcAft>
            </a:pPr>
            <a:r>
              <a:rPr sz="955" b="0">
                <a:solidFill>
                  <a:srgbClr val="000000"/>
                </a:solidFill>
              </a:rPr>
              <a:t> </a:t>
            </a:r>
            <a:r>
              <a:rPr sz="1105"/>
              <a:t>  </a:t>
            </a:r>
            <a:r>
              <a:rPr sz="955" b="0">
                <a:solidFill>
                  <a:srgbClr val="000000"/>
                </a:solidFill>
              </a:rPr>
              <a:t> </a:t>
            </a:r>
            <a:r>
              <a:rPr sz="1195" b="0">
                <a:solidFill>
                  <a:srgbClr val="000000"/>
                </a:solidFill>
              </a:rPr>
              <a:t> </a:t>
            </a:r>
            <a:r>
              <a:rPr sz="1195" b="1">
                <a:solidFill>
                  <a:srgbClr val="0066CC"/>
                </a:solidFill>
              </a:rPr>
              <a:t>Minimal Processing</a:t>
            </a:r>
            <a:r>
              <a:rPr sz="1195" b="0">
                <a:solidFill>
                  <a:srgbClr val="000000"/>
                </a:solidFill>
              </a:rPr>
              <a:t> meeting consumer demand for clean labels </a:t>
            </a:r>
            <a:r>
              <a:rPr sz="955" b="0">
                <a:solidFill>
                  <a:srgbClr val="000000"/>
                </a:solidFill>
              </a:rPr>
              <a:t> </a:t>
            </a:r>
            <a:endParaRPr sz="955" b="0">
              <a:solidFill>
                <a:srgbClr val="000000"/>
              </a:solidFill>
            </a:endParaRPr>
          </a:p>
        </p:txBody>
      </p:sp>
      <p:pic>
        <p:nvPicPr>
          <p:cNvPr id="34" name="Picture 33" descr="image.png"/>
          <p:cNvPicPr>
            <a:picLocks noChangeAspect="1"/>
          </p:cNvPicPr>
          <p:nvPr/>
        </p:nvPicPr>
        <p:blipFill>
          <a:blip r:embed="rId9">
            <a:alphaModFix amt="100000"/>
          </a:blip>
          <a:stretch>
            <a:fillRect/>
          </a:stretch>
        </p:blipFill>
        <p:spPr>
          <a:xfrm>
            <a:off x="904852" y="5700432"/>
            <a:ext cx="190495" cy="162485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904852" y="6219825"/>
            <a:ext cx="4810004" cy="533399"/>
          </a:xfrm>
          <a:prstGeom prst="rect">
            <a:avLst/>
          </a:prstGeom>
          <a:noFill/>
        </p:spPr>
        <p:txBody>
          <a:bodyPr wrap="square" lIns="182880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975"/>
              </a:spcAft>
            </a:pPr>
            <a:r>
              <a:rPr sz="955" b="0">
                <a:solidFill>
                  <a:srgbClr val="000000"/>
                </a:solidFill>
              </a:rPr>
              <a:t> </a:t>
            </a:r>
            <a:r>
              <a:rPr sz="1105"/>
              <a:t>  </a:t>
            </a:r>
            <a:r>
              <a:rPr sz="955" b="0">
                <a:solidFill>
                  <a:srgbClr val="000000"/>
                </a:solidFill>
              </a:rPr>
              <a:t> </a:t>
            </a:r>
            <a:r>
              <a:rPr sz="1195" b="0">
                <a:solidFill>
                  <a:srgbClr val="000000"/>
                </a:solidFill>
              </a:rPr>
              <a:t> </a:t>
            </a:r>
            <a:r>
              <a:rPr sz="1195" b="1">
                <a:solidFill>
                  <a:srgbClr val="0066CC"/>
                </a:solidFill>
              </a:rPr>
              <a:t>Alternative Proteins</a:t>
            </a:r>
            <a:r>
              <a:rPr sz="1195" b="0">
                <a:solidFill>
                  <a:srgbClr val="000000"/>
                </a:solidFill>
              </a:rPr>
              <a:t> gaining market share and investment </a:t>
            </a:r>
            <a:r>
              <a:rPr sz="955" b="0">
                <a:solidFill>
                  <a:srgbClr val="000000"/>
                </a:solidFill>
              </a:rPr>
              <a:t> </a:t>
            </a:r>
            <a:endParaRPr sz="955" b="0">
              <a:solidFill>
                <a:srgbClr val="000000"/>
              </a:solidFill>
            </a:endParaRPr>
          </a:p>
        </p:txBody>
      </p:sp>
      <p:pic>
        <p:nvPicPr>
          <p:cNvPr id="36" name="Picture 35" descr="image.png"/>
          <p:cNvPicPr>
            <a:picLocks noChangeAspect="1"/>
          </p:cNvPicPr>
          <p:nvPr/>
        </p:nvPicPr>
        <p:blipFill>
          <a:blip r:embed="rId10">
            <a:alphaModFix amt="100000"/>
          </a:blip>
          <a:stretch>
            <a:fillRect/>
          </a:stretch>
        </p:blipFill>
        <p:spPr>
          <a:xfrm>
            <a:off x="904852" y="6387913"/>
            <a:ext cx="190495" cy="140073"/>
          </a:xfrm>
          <a:prstGeom prst="rect">
            <a:avLst/>
          </a:prstGeom>
        </p:spPr>
      </p:pic>
      <p:sp>
        <p:nvSpPr>
          <p:cNvPr id="37" name="Rounded Rectangle 36"/>
          <p:cNvSpPr/>
          <p:nvPr/>
        </p:nvSpPr>
        <p:spPr>
          <a:xfrm>
            <a:off x="6303010" y="3938270"/>
            <a:ext cx="5286375" cy="2814320"/>
          </a:xfrm>
          <a:prstGeom prst="roundRect">
            <a:avLst>
              <a:gd name="adj" fmla="val 5602"/>
            </a:avLst>
          </a:prstGeom>
          <a:solidFill>
            <a:srgbClr val="F8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640668" y="4381499"/>
            <a:ext cx="4810004" cy="2952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1300"/>
              </a:spcAft>
            </a:pPr>
            <a:r>
              <a:rPr sz="1435" b="1">
                <a:solidFill>
                  <a:srgbClr val="003366"/>
                </a:solidFill>
              </a:rPr>
              <a:t> </a:t>
            </a:r>
            <a:r>
              <a:rPr sz="1105"/>
              <a:t>  </a:t>
            </a:r>
            <a:r>
              <a:rPr sz="1435" b="1">
                <a:solidFill>
                  <a:srgbClr val="003366"/>
                </a:solidFill>
              </a:rPr>
              <a:t> Key Challenges </a:t>
            </a:r>
            <a:endParaRPr sz="1435" b="1">
              <a:solidFill>
                <a:srgbClr val="003366"/>
              </a:solidFill>
            </a:endParaRPr>
          </a:p>
        </p:txBody>
      </p:sp>
      <p:pic>
        <p:nvPicPr>
          <p:cNvPr id="39" name="Picture 38" descr="image.png"/>
          <p:cNvPicPr>
            <a:picLocks noChangeAspect="1"/>
          </p:cNvPicPr>
          <p:nvPr/>
        </p:nvPicPr>
        <p:blipFill>
          <a:blip r:embed="rId11">
            <a:alphaModFix amt="100000"/>
          </a:blip>
          <a:stretch>
            <a:fillRect/>
          </a:stretch>
        </p:blipFill>
        <p:spPr>
          <a:xfrm>
            <a:off x="6476838" y="4425190"/>
            <a:ext cx="266693" cy="217418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6476838" y="4743449"/>
            <a:ext cx="4810004" cy="533399"/>
          </a:xfrm>
          <a:prstGeom prst="rect">
            <a:avLst/>
          </a:prstGeom>
          <a:noFill/>
        </p:spPr>
        <p:txBody>
          <a:bodyPr wrap="square" lIns="182880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975"/>
              </a:spcAft>
            </a:pPr>
            <a:r>
              <a:rPr sz="955" b="0">
                <a:solidFill>
                  <a:srgbClr val="000000"/>
                </a:solidFill>
              </a:rPr>
              <a:t> </a:t>
            </a:r>
            <a:r>
              <a:rPr sz="1105"/>
              <a:t>  </a:t>
            </a:r>
            <a:r>
              <a:rPr sz="955" b="0">
                <a:solidFill>
                  <a:srgbClr val="000000"/>
                </a:solidFill>
              </a:rPr>
              <a:t> </a:t>
            </a:r>
            <a:r>
              <a:rPr sz="1195" b="0">
                <a:solidFill>
                  <a:srgbClr val="000000"/>
                </a:solidFill>
              </a:rPr>
              <a:t> </a:t>
            </a:r>
            <a:r>
              <a:rPr sz="1195" b="1">
                <a:solidFill>
                  <a:srgbClr val="0066CC"/>
                </a:solidFill>
              </a:rPr>
              <a:t>Regulatory Frameworks</a:t>
            </a:r>
            <a:r>
              <a:rPr sz="1195" b="0">
                <a:solidFill>
                  <a:srgbClr val="000000"/>
                </a:solidFill>
              </a:rPr>
              <a:t> for new technologies and products </a:t>
            </a:r>
            <a:r>
              <a:rPr sz="955" b="0">
                <a:solidFill>
                  <a:srgbClr val="000000"/>
                </a:solidFill>
              </a:rPr>
              <a:t> </a:t>
            </a:r>
            <a:endParaRPr sz="955" b="0">
              <a:solidFill>
                <a:srgbClr val="000000"/>
              </a:solidFill>
            </a:endParaRPr>
          </a:p>
        </p:txBody>
      </p:sp>
      <p:pic>
        <p:nvPicPr>
          <p:cNvPr id="41" name="Picture 40" descr="image.png"/>
          <p:cNvPicPr>
            <a:picLocks noChangeAspect="1"/>
          </p:cNvPicPr>
          <p:nvPr/>
        </p:nvPicPr>
        <p:blipFill>
          <a:blip r:embed="rId12">
            <a:alphaModFix amt="100000"/>
          </a:blip>
          <a:stretch>
            <a:fillRect/>
          </a:stretch>
        </p:blipFill>
        <p:spPr>
          <a:xfrm>
            <a:off x="6476838" y="4872877"/>
            <a:ext cx="190495" cy="179294"/>
          </a:xfrm>
          <a:prstGeom prst="rect">
            <a:avLst/>
          </a:prstGeom>
        </p:spPr>
      </p:pic>
      <p:sp>
        <p:nvSpPr>
          <p:cNvPr id="42" name="TextBox 41"/>
          <p:cNvSpPr txBox="1"/>
          <p:nvPr/>
        </p:nvSpPr>
        <p:spPr>
          <a:xfrm>
            <a:off x="6476838" y="5400675"/>
            <a:ext cx="4810004" cy="533399"/>
          </a:xfrm>
          <a:prstGeom prst="rect">
            <a:avLst/>
          </a:prstGeom>
          <a:noFill/>
        </p:spPr>
        <p:txBody>
          <a:bodyPr wrap="square" lIns="182880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975"/>
              </a:spcAft>
            </a:pPr>
            <a:r>
              <a:rPr sz="955" b="0">
                <a:solidFill>
                  <a:srgbClr val="000000"/>
                </a:solidFill>
              </a:rPr>
              <a:t> </a:t>
            </a:r>
            <a:r>
              <a:rPr sz="1105"/>
              <a:t>  </a:t>
            </a:r>
            <a:r>
              <a:rPr sz="955" b="0">
                <a:solidFill>
                  <a:srgbClr val="000000"/>
                </a:solidFill>
              </a:rPr>
              <a:t> </a:t>
            </a:r>
            <a:r>
              <a:rPr sz="1195" b="0">
                <a:solidFill>
                  <a:srgbClr val="000000"/>
                </a:solidFill>
              </a:rPr>
              <a:t> </a:t>
            </a:r>
            <a:r>
              <a:rPr sz="1195" b="1">
                <a:solidFill>
                  <a:srgbClr val="0066CC"/>
                </a:solidFill>
              </a:rPr>
              <a:t>Consumer Acceptance</a:t>
            </a:r>
            <a:r>
              <a:rPr sz="1195" b="0">
                <a:solidFill>
                  <a:srgbClr val="000000"/>
                </a:solidFill>
              </a:rPr>
              <a:t> of novel processing methods and products </a:t>
            </a:r>
            <a:r>
              <a:rPr sz="955" b="0">
                <a:solidFill>
                  <a:srgbClr val="000000"/>
                </a:solidFill>
              </a:rPr>
              <a:t> </a:t>
            </a:r>
            <a:endParaRPr sz="955" b="0">
              <a:solidFill>
                <a:srgbClr val="000000"/>
              </a:solidFill>
            </a:endParaRPr>
          </a:p>
        </p:txBody>
      </p:sp>
      <p:pic>
        <p:nvPicPr>
          <p:cNvPr id="43" name="Picture 42" descr="image.png"/>
          <p:cNvPicPr>
            <a:picLocks noChangeAspect="1"/>
          </p:cNvPicPr>
          <p:nvPr/>
        </p:nvPicPr>
        <p:blipFill>
          <a:blip r:embed="rId13">
            <a:alphaModFix amt="100000"/>
          </a:blip>
          <a:stretch>
            <a:fillRect/>
          </a:stretch>
        </p:blipFill>
        <p:spPr>
          <a:xfrm>
            <a:off x="6476838" y="5577167"/>
            <a:ext cx="190495" cy="123264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6600663" y="5862955"/>
            <a:ext cx="4810004" cy="533399"/>
          </a:xfrm>
          <a:prstGeom prst="rect">
            <a:avLst/>
          </a:prstGeom>
          <a:noFill/>
        </p:spPr>
        <p:txBody>
          <a:bodyPr wrap="square" lIns="182880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975"/>
              </a:spcAft>
            </a:pPr>
            <a:r>
              <a:rPr sz="955" b="0">
                <a:solidFill>
                  <a:srgbClr val="000000"/>
                </a:solidFill>
              </a:rPr>
              <a:t> </a:t>
            </a:r>
            <a:r>
              <a:rPr sz="1105"/>
              <a:t>  </a:t>
            </a:r>
            <a:r>
              <a:rPr sz="955" b="0">
                <a:solidFill>
                  <a:srgbClr val="000000"/>
                </a:solidFill>
              </a:rPr>
              <a:t> </a:t>
            </a:r>
            <a:r>
              <a:rPr sz="1195" b="0">
                <a:solidFill>
                  <a:srgbClr val="000000"/>
                </a:solidFill>
              </a:rPr>
              <a:t> </a:t>
            </a:r>
            <a:r>
              <a:rPr sz="1195" b="1">
                <a:solidFill>
                  <a:srgbClr val="0066CC"/>
                </a:solidFill>
              </a:rPr>
              <a:t>Scaling Production</a:t>
            </a:r>
            <a:r>
              <a:rPr sz="1195" b="0">
                <a:solidFill>
                  <a:srgbClr val="000000"/>
                </a:solidFill>
              </a:rPr>
              <a:t> while maintaining quality and affordability </a:t>
            </a:r>
            <a:r>
              <a:rPr sz="955" b="0">
                <a:solidFill>
                  <a:srgbClr val="000000"/>
                </a:solidFill>
              </a:rPr>
              <a:t> </a:t>
            </a:r>
            <a:endParaRPr sz="955" b="0">
              <a:solidFill>
                <a:srgbClr val="000000"/>
              </a:solidFill>
            </a:endParaRPr>
          </a:p>
        </p:txBody>
      </p:sp>
      <p:pic>
        <p:nvPicPr>
          <p:cNvPr id="45" name="Picture 44" descr="image.png"/>
          <p:cNvPicPr>
            <a:picLocks noChangeAspect="1"/>
          </p:cNvPicPr>
          <p:nvPr/>
        </p:nvPicPr>
        <p:blipFill>
          <a:blip r:embed="rId14">
            <a:alphaModFix amt="100000"/>
          </a:blip>
          <a:stretch>
            <a:fillRect/>
          </a:stretch>
        </p:blipFill>
        <p:spPr>
          <a:xfrm>
            <a:off x="6476838" y="6076427"/>
            <a:ext cx="190495" cy="106455"/>
          </a:xfrm>
          <a:prstGeom prst="rect">
            <a:avLst/>
          </a:prstGeom>
        </p:spPr>
      </p:pic>
      <p:sp>
        <p:nvSpPr>
          <p:cNvPr id="46" name="TextBox 45"/>
          <p:cNvSpPr txBox="1"/>
          <p:nvPr/>
        </p:nvSpPr>
        <p:spPr>
          <a:xfrm>
            <a:off x="6779098" y="6486524"/>
            <a:ext cx="4810004" cy="266699"/>
          </a:xfrm>
          <a:prstGeom prst="rect">
            <a:avLst/>
          </a:prstGeom>
          <a:noFill/>
        </p:spPr>
        <p:txBody>
          <a:bodyPr wrap="square" lIns="182880" tIns="54864" rIns="73152" bIns="54864" anchor="ctr">
            <a:spAutoFit/>
          </a:bodyPr>
          <a:lstStyle/>
          <a:p>
            <a:pPr algn="l">
              <a:spcBef>
                <a:spcPts val="0"/>
              </a:spcBef>
              <a:spcAft>
                <a:spcPts val="975"/>
              </a:spcAft>
            </a:pPr>
            <a:r>
              <a:rPr sz="955" b="0">
                <a:solidFill>
                  <a:srgbClr val="000000"/>
                </a:solidFill>
              </a:rPr>
              <a:t> </a:t>
            </a:r>
            <a:r>
              <a:rPr sz="1105"/>
              <a:t>  </a:t>
            </a:r>
            <a:r>
              <a:rPr sz="955" b="0">
                <a:solidFill>
                  <a:srgbClr val="000000"/>
                </a:solidFill>
              </a:rPr>
              <a:t> </a:t>
            </a:r>
            <a:r>
              <a:rPr sz="1195" b="0">
                <a:solidFill>
                  <a:srgbClr val="000000"/>
                </a:solidFill>
              </a:rPr>
              <a:t> </a:t>
            </a:r>
            <a:r>
              <a:rPr sz="1195" b="1">
                <a:solidFill>
                  <a:srgbClr val="0066CC"/>
                </a:solidFill>
              </a:rPr>
              <a:t>Cost Reduction</a:t>
            </a:r>
            <a:r>
              <a:rPr sz="1195" b="0">
                <a:solidFill>
                  <a:srgbClr val="000000"/>
                </a:solidFill>
              </a:rPr>
              <a:t> to make innovations commercially viable </a:t>
            </a:r>
            <a:r>
              <a:rPr sz="955" b="0">
                <a:solidFill>
                  <a:srgbClr val="000000"/>
                </a:solidFill>
              </a:rPr>
              <a:t> </a:t>
            </a:r>
            <a:endParaRPr sz="955" b="0">
              <a:solidFill>
                <a:srgbClr val="000000"/>
              </a:solidFill>
            </a:endParaRPr>
          </a:p>
        </p:txBody>
      </p:sp>
      <p:pic>
        <p:nvPicPr>
          <p:cNvPr id="47" name="Picture 46" descr="image.png"/>
          <p:cNvPicPr>
            <a:picLocks noChangeAspect="1"/>
          </p:cNvPicPr>
          <p:nvPr/>
        </p:nvPicPr>
        <p:blipFill>
          <a:blip r:embed="rId15">
            <a:alphaModFix amt="100000"/>
          </a:blip>
          <a:stretch>
            <a:fillRect/>
          </a:stretch>
        </p:blipFill>
        <p:spPr>
          <a:xfrm>
            <a:off x="6414608" y="6570643"/>
            <a:ext cx="190495" cy="156882"/>
          </a:xfrm>
          <a:prstGeom prst="rect">
            <a:avLst/>
          </a:prstGeom>
        </p:spPr>
      </p:pic>
      <p:sp>
        <p:nvSpPr>
          <p:cNvPr id="48" name="Rounded Rectangle 47"/>
          <p:cNvSpPr/>
          <p:nvPr/>
        </p:nvSpPr>
        <p:spPr>
          <a:xfrm>
            <a:off x="666733" y="7134224"/>
            <a:ext cx="10858228" cy="971550"/>
          </a:xfrm>
          <a:prstGeom prst="roundRect">
            <a:avLst>
              <a:gd name="adj" fmla="val 19607"/>
            </a:avLst>
          </a:prstGeom>
          <a:solidFill>
            <a:srgbClr val="0066CC">
              <a:alpha val="1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ounded Rectangle 48"/>
          <p:cNvSpPr/>
          <p:nvPr/>
        </p:nvSpPr>
        <p:spPr>
          <a:xfrm>
            <a:off x="923903" y="7448550"/>
            <a:ext cx="476238" cy="476249"/>
          </a:xfrm>
          <a:prstGeom prst="roundRect">
            <a:avLst>
              <a:gd name="adj" fmla="val 50000"/>
            </a:avLst>
          </a:prstGeom>
          <a:solidFill>
            <a:srgbClr val="0066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0" name="Picture 49" descr="image.png"/>
          <p:cNvPicPr>
            <a:picLocks noChangeAspect="1"/>
          </p:cNvPicPr>
          <p:nvPr/>
        </p:nvPicPr>
        <p:blipFill>
          <a:blip r:embed="rId16">
            <a:alphaModFix amt="100000"/>
          </a:blip>
          <a:stretch>
            <a:fillRect/>
          </a:stretch>
        </p:blipFill>
        <p:spPr>
          <a:xfrm>
            <a:off x="981050" y="7523479"/>
            <a:ext cx="228594" cy="194309"/>
          </a:xfrm>
          <a:prstGeom prst="rect">
            <a:avLst/>
          </a:prstGeom>
        </p:spPr>
      </p:pic>
      <p:sp>
        <p:nvSpPr>
          <p:cNvPr id="51" name="TextBox 50"/>
          <p:cNvSpPr txBox="1"/>
          <p:nvPr/>
        </p:nvSpPr>
        <p:spPr>
          <a:xfrm>
            <a:off x="1558886" y="7316152"/>
            <a:ext cx="9892030" cy="608965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315" b="1">
                <a:solidFill>
                  <a:srgbClr val="003366"/>
                </a:solidFill>
              </a:rPr>
              <a:t>Continued innovation is essential to address global food security, sustainability challenges, and evolving consumer demands in animal-origin</a:t>
            </a:r>
            <a:endParaRPr sz="1315" b="1">
              <a:solidFill>
                <a:srgbClr val="003366"/>
              </a:solidFill>
            </a:endParaRPr>
          </a:p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315" b="1">
                <a:solidFill>
                  <a:srgbClr val="003366"/>
                </a:solidFill>
              </a:rPr>
              <a:t> agricultural products</a:t>
            </a:r>
            <a:endParaRPr sz="1315" b="1">
              <a:solidFill>
                <a:srgbClr val="003366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6754</Words>
  <Application>WPS Presentation</Application>
  <PresentationFormat>On-screen Show (4:3)</PresentationFormat>
  <Paragraphs>298</Paragraphs>
  <Slides>10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8" baseType="lpstr">
      <vt:lpstr>Arial</vt:lpstr>
      <vt:lpstr>SimSun</vt:lpstr>
      <vt:lpstr>Wingdings</vt:lpstr>
      <vt:lpstr>Arial</vt:lpstr>
      <vt:lpstr>Calibri</vt:lpstr>
      <vt:lpstr>Microsoft YaHei</vt:lpstr>
      <vt:lpstr>Arial Unicode MS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dc:description>generated using python-pptx</dc:description>
  <cp:lastModifiedBy>mery all</cp:lastModifiedBy>
  <cp:revision>3</cp:revision>
  <dcterms:created xsi:type="dcterms:W3CDTF">2013-01-27T09:14:00Z</dcterms:created>
  <dcterms:modified xsi:type="dcterms:W3CDTF">2025-10-06T09:03:36Z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0291C5DCD3474A25B50B4520101AD77C_12</vt:lpwstr>
  </property>
  <property fmtid="{D5CDD505-2E9C-101B-9397-08002B2CF9AE}" pid="3" name="KSOProductBuildVer">
    <vt:lpwstr>1036-12.2.0.22549</vt:lpwstr>
  </property>
</Properties>
</file>