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1418" r:id="rId2"/>
    <p:sldId id="1427" r:id="rId3"/>
    <p:sldId id="1449" r:id="rId4"/>
    <p:sldId id="1424" r:id="rId5"/>
    <p:sldId id="1450" r:id="rId6"/>
    <p:sldId id="1451" r:id="rId7"/>
    <p:sldId id="1453" r:id="rId8"/>
    <p:sldId id="1452" r:id="rId9"/>
    <p:sldId id="1454" r:id="rId10"/>
    <p:sldId id="1455" r:id="rId11"/>
    <p:sldId id="1456" r:id="rId12"/>
    <p:sldId id="1412" r:id="rId13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8140">
          <p15:clr>
            <a:srgbClr val="A4A3A4"/>
          </p15:clr>
        </p15:guide>
        <p15:guide id="2" orient="horz" pos="1792">
          <p15:clr>
            <a:srgbClr val="A4A3A4"/>
          </p15:clr>
        </p15:guide>
        <p15:guide id="3" orient="horz" pos="501">
          <p15:clr>
            <a:srgbClr val="A4A3A4"/>
          </p15:clr>
        </p15:guide>
        <p15:guide id="4" pos="14269">
          <p15:clr>
            <a:srgbClr val="A4A3A4"/>
          </p15:clr>
        </p15:guide>
        <p15:guide id="5" pos="127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6633"/>
    <a:srgbClr val="000000"/>
    <a:srgbClr val="445469"/>
    <a:srgbClr val="2F2F2F"/>
    <a:srgbClr val="19232E"/>
    <a:srgbClr val="FBC81F"/>
    <a:srgbClr val="FBB62B"/>
    <a:srgbClr val="2C4054"/>
    <a:srgbClr val="364D65"/>
    <a:srgbClr val="FADF3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176" autoAdjust="0"/>
    <p:restoredTop sz="99409" autoAdjust="0"/>
  </p:normalViewPr>
  <p:slideViewPr>
    <p:cSldViewPr snapToGrid="0" snapToObjects="1">
      <p:cViewPr>
        <p:scale>
          <a:sx n="30" d="100"/>
          <a:sy n="30" d="100"/>
        </p:scale>
        <p:origin x="-1044" y="-372"/>
      </p:cViewPr>
      <p:guideLst>
        <p:guide orient="horz" pos="8140"/>
        <p:guide orient="horz" pos="1792"/>
        <p:guide orient="horz" pos="501"/>
        <p:guide pos="14269"/>
        <p:guide pos="12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" d="100"/>
        <a:sy n="20" d="100"/>
      </p:scale>
      <p:origin x="0" y="5136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Lato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Lato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1/3/2022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Lato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Lato Light"/>
              </a:defRPr>
            </a:lvl1pPr>
          </a:lstStyle>
          <a:p>
            <a:fld id="{006BE02D-20C0-F840-AFAC-BEA99C74FDC2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1pPr>
    <a:lvl2pPr marL="914217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2pPr>
    <a:lvl3pPr marL="1828434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3pPr>
    <a:lvl4pPr marL="2742651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4pPr>
    <a:lvl5pPr marL="3656868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14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614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C7F519-669D-480D-A467-961A87C598AC}" type="slidenum">
              <a:rPr lang="en-US" altLang="zh-TW"/>
              <a:pPr/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23352569" y="12671216"/>
            <a:ext cx="665618" cy="66561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23281975" y="12757840"/>
            <a:ext cx="806805" cy="492370"/>
          </a:xfrm>
          <a:prstGeom prst="rect">
            <a:avLst/>
          </a:prstGeom>
          <a:noFill/>
        </p:spPr>
        <p:txBody>
          <a:bodyPr wrap="none" lIns="182807" tIns="91404" rIns="182807" bIns="91404" rtlCol="0">
            <a:spAutoFit/>
          </a:bodyPr>
          <a:lstStyle/>
          <a:p>
            <a:pPr algn="ctr"/>
            <a:fld id="{260E2A6B-A809-4840-BF14-8648BC0BDF87}" type="slidenum">
              <a:rPr lang="id-ID" sz="2000" b="1" smtClean="0">
                <a:solidFill>
                  <a:schemeClr val="bg1"/>
                </a:solidFill>
                <a:latin typeface="Lato Regular"/>
                <a:cs typeface="Lato Regular"/>
              </a:rPr>
              <a:pPr algn="ctr"/>
              <a:t>‹N°›</a:t>
            </a:fld>
            <a:endParaRPr lang="id-ID" sz="2000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7977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-Compa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7"/>
          <p:cNvSpPr/>
          <p:nvPr userDrawn="1"/>
        </p:nvSpPr>
        <p:spPr>
          <a:xfrm>
            <a:off x="23352569" y="12671216"/>
            <a:ext cx="665618" cy="66561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6" name="TextBox 8"/>
          <p:cNvSpPr txBox="1"/>
          <p:nvPr userDrawn="1"/>
        </p:nvSpPr>
        <p:spPr>
          <a:xfrm>
            <a:off x="23281975" y="12757840"/>
            <a:ext cx="806805" cy="492370"/>
          </a:xfrm>
          <a:prstGeom prst="rect">
            <a:avLst/>
          </a:prstGeom>
          <a:noFill/>
        </p:spPr>
        <p:txBody>
          <a:bodyPr wrap="none" lIns="182807" tIns="91404" rIns="182807" bIns="91404" rtlCol="0">
            <a:spAutoFit/>
          </a:bodyPr>
          <a:lstStyle/>
          <a:p>
            <a:pPr algn="ctr"/>
            <a:fld id="{260E2A6B-A809-4840-BF14-8648BC0BDF87}" type="slidenum">
              <a:rPr lang="id-ID" sz="2000" b="1" smtClean="0">
                <a:solidFill>
                  <a:schemeClr val="bg1"/>
                </a:solidFill>
                <a:latin typeface="Lato Regular"/>
                <a:cs typeface="Lato Regular"/>
              </a:rPr>
              <a:pPr algn="ctr"/>
              <a:t>‹N°›</a:t>
            </a:fld>
            <a:endParaRPr lang="id-ID" sz="2000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86755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3176" y="0"/>
            <a:ext cx="24377651" cy="13716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Oval 7"/>
          <p:cNvSpPr/>
          <p:nvPr userDrawn="1"/>
        </p:nvSpPr>
        <p:spPr>
          <a:xfrm>
            <a:off x="23352569" y="12671216"/>
            <a:ext cx="665618" cy="66561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4" name="TextBox 8"/>
          <p:cNvSpPr txBox="1"/>
          <p:nvPr userDrawn="1"/>
        </p:nvSpPr>
        <p:spPr>
          <a:xfrm>
            <a:off x="23281975" y="12757840"/>
            <a:ext cx="806805" cy="492370"/>
          </a:xfrm>
          <a:prstGeom prst="rect">
            <a:avLst/>
          </a:prstGeom>
          <a:noFill/>
        </p:spPr>
        <p:txBody>
          <a:bodyPr wrap="none" lIns="182807" tIns="91404" rIns="182807" bIns="91404" rtlCol="0">
            <a:spAutoFit/>
          </a:bodyPr>
          <a:lstStyle/>
          <a:p>
            <a:pPr algn="ctr"/>
            <a:fld id="{260E2A6B-A809-4840-BF14-8648BC0BDF87}" type="slidenum">
              <a:rPr lang="id-ID" sz="2000" b="1" smtClean="0">
                <a:solidFill>
                  <a:schemeClr val="bg1"/>
                </a:solidFill>
                <a:latin typeface="Lato Regular"/>
                <a:cs typeface="Lato Regular"/>
              </a:rPr>
              <a:pPr algn="ctr"/>
              <a:t>‹N°›</a:t>
            </a:fld>
            <a:endParaRPr lang="id-ID" sz="2000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55361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3000">
        <p14:reveal/>
      </p:transition>
    </mc:Choice>
    <mc:Fallback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1625177" y="2438400"/>
            <a:ext cx="21127297" cy="18288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243797" tIns="121899" rIns="243797" bIns="121899"/>
          <a:lstStyle/>
          <a:p>
            <a:endParaRPr lang="fr-FR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5281828" y="7924800"/>
            <a:ext cx="1736061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 lIns="243797" tIns="121899" rIns="243797" bIns="121899"/>
          <a:lstStyle/>
          <a:p>
            <a:endParaRPr lang="fr-FR"/>
          </a:p>
        </p:txBody>
      </p:sp>
      <p:sp>
        <p:nvSpPr>
          <p:cNvPr id="185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7769" y="3048000"/>
            <a:ext cx="20323173" cy="3505200"/>
          </a:xfrm>
        </p:spPr>
        <p:txBody>
          <a:bodyPr/>
          <a:lstStyle>
            <a:lvl1pPr>
              <a:defRPr sz="133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81824" y="7924800"/>
            <a:ext cx="17470649" cy="3505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75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76B0F8-EB03-4832-88E7-5DB6E0FB1722}" type="datetime1">
              <a:rPr lang="en-US" altLang="en-US"/>
              <a:pPr/>
              <a:t>1/3/2022</a:t>
            </a:fld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8329031" y="12487277"/>
            <a:ext cx="7719589" cy="9144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en-US"/>
              <a:t>Academic Editing Proofreading Service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90FDD4-E174-4521-856B-686D53734A08}" type="slidenum">
              <a:rPr lang="en-US" altLang="en-US"/>
              <a:pPr/>
              <a:t>‹N°›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9"/>
            <a:ext cx="5484971" cy="730250"/>
          </a:xfrm>
          <a:prstGeom prst="rect">
            <a:avLst/>
          </a:prstGeom>
        </p:spPr>
        <p:txBody>
          <a:bodyPr vert="horz" lIns="182843" tIns="91422" rIns="182843" bIns="91422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  <a:latin typeface="Lato Regular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9"/>
            <a:ext cx="8227457" cy="730250"/>
          </a:xfrm>
          <a:prstGeom prst="rect">
            <a:avLst/>
          </a:prstGeom>
        </p:spPr>
        <p:txBody>
          <a:bodyPr vert="horz" lIns="182843" tIns="91422" rIns="182843" bIns="91422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  <a:latin typeface="Lato Regular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9"/>
            <a:ext cx="5484971" cy="730250"/>
          </a:xfrm>
          <a:prstGeom prst="rect">
            <a:avLst/>
          </a:prstGeom>
        </p:spPr>
        <p:txBody>
          <a:bodyPr vert="horz" lIns="182843" tIns="91422" rIns="182843" bIns="91422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  <a:latin typeface="Lato Regular"/>
              </a:defRPr>
            </a:lvl1pPr>
          </a:lstStyle>
          <a:p>
            <a:fld id="{FCEE2C88-6C8F-484D-AF69-578F576B1F4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801" r:id="rId2"/>
    <p:sldLayoutId id="2147483752" r:id="rId3"/>
    <p:sldLayoutId id="2147483803" r:id="rId4"/>
  </p:sldLayoutIdLst>
  <mc:AlternateContent xmlns:mc="http://schemas.openxmlformats.org/markup-compatibility/2006">
    <mc:Choice xmlns=""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hf hdr="0" ftr="0" dt="0"/>
  <p:txStyles>
    <p:titleStyle>
      <a:lvl1pPr algn="l" defTabSz="1828434" rtl="0" eaLnBrk="1" latinLnBrk="0" hangingPunct="1">
        <a:lnSpc>
          <a:spcPct val="90000"/>
        </a:lnSpc>
        <a:spcBef>
          <a:spcPct val="0"/>
        </a:spcBef>
        <a:buNone/>
        <a:defRPr lang="en-US" sz="6000" kern="1200">
          <a:solidFill>
            <a:schemeClr val="tx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457109" indent="-457109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4800" kern="1200" dirty="0" smtClean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1pPr>
      <a:lvl2pPr marL="137132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4000" kern="1200" dirty="0" smtClean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2pPr>
      <a:lvl3pPr marL="2285543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600" kern="1200" dirty="0" smtClean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3pPr>
      <a:lvl4pPr marL="3199760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 smtClean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4pPr>
      <a:lvl5pPr marL="4113977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7769" y="2648607"/>
            <a:ext cx="20323173" cy="4267200"/>
          </a:xfrm>
        </p:spPr>
        <p:txBody>
          <a:bodyPr>
            <a:normAutofit fontScale="90000"/>
          </a:bodyPr>
          <a:lstStyle/>
          <a:p>
            <a:r>
              <a:rPr altLang="zh-TW" sz="12300" b="1" smtClean="0">
                <a:ea typeface="新細明體" pitchFamily="18" charset="-120"/>
              </a:rPr>
              <a:t/>
            </a:r>
            <a:br>
              <a:rPr altLang="zh-TW" sz="12300" b="1" smtClean="0">
                <a:ea typeface="新細明體" pitchFamily="18" charset="-120"/>
              </a:rPr>
            </a:br>
            <a:r>
              <a:rPr altLang="zh-TW" sz="12300" b="1" smtClean="0">
                <a:ea typeface="新細明體" pitchFamily="18" charset="-120"/>
              </a:rPr>
              <a:t/>
            </a:r>
            <a:br>
              <a:rPr altLang="zh-TW" sz="12300" b="1" smtClean="0">
                <a:ea typeface="新細明體" pitchFamily="18" charset="-120"/>
              </a:rPr>
            </a:br>
            <a:r>
              <a:rPr b="1" smtClean="0">
                <a:solidFill>
                  <a:srgbClr val="006633"/>
                </a:solidFill>
              </a:rPr>
              <a:t>Artificial Neural Networks </a:t>
            </a:r>
            <a:r>
              <a:rPr sz="8900" b="1" smtClean="0">
                <a:solidFill>
                  <a:srgbClr val="006633"/>
                </a:solidFill>
              </a:rPr>
              <a:t>as </a:t>
            </a:r>
            <a:r>
              <a:rPr sz="8900" b="1" smtClean="0">
                <a:solidFill>
                  <a:srgbClr val="006633"/>
                </a:solidFill>
              </a:rPr>
              <a:t>a Model of the Human Brain</a:t>
            </a:r>
            <a:r>
              <a:rPr altLang="zh-TW" sz="8900" b="1" dirty="0" smtClean="0">
                <a:solidFill>
                  <a:srgbClr val="006633"/>
                </a:solidFill>
                <a:ea typeface="新細明體" pitchFamily="18" charset="-120"/>
              </a:rPr>
              <a:t/>
            </a:r>
            <a:br>
              <a:rPr altLang="zh-TW" sz="8900" b="1" dirty="0" smtClean="0">
                <a:solidFill>
                  <a:srgbClr val="006633"/>
                </a:solidFill>
                <a:ea typeface="新細明體" pitchFamily="18" charset="-120"/>
              </a:rPr>
            </a:br>
            <a:endParaRPr altLang="zh-TW" sz="8900" b="1" dirty="0" smtClean="0">
              <a:solidFill>
                <a:srgbClr val="006633"/>
              </a:solidFill>
              <a:ea typeface="新細明體" pitchFamily="18" charset="-12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70638" y="7945326"/>
            <a:ext cx="9056952" cy="200979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TW" sz="5500" b="1" dirty="0" smtClean="0">
                <a:solidFill>
                  <a:srgbClr val="000000"/>
                </a:solidFill>
                <a:latin typeface="Times New Roman" pitchFamily="18" charset="0"/>
                <a:ea typeface="新細明體" pitchFamily="18" charset="-120"/>
                <a:cs typeface="Times New Roman" pitchFamily="18" charset="0"/>
              </a:rPr>
              <a:t>A. A. BOUBRIS</a:t>
            </a: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8203530" y="11912387"/>
            <a:ext cx="7719589" cy="1489290"/>
          </a:xfrm>
        </p:spPr>
        <p:txBody>
          <a:bodyPr/>
          <a:lstStyle/>
          <a:p>
            <a:pPr>
              <a:defRPr/>
            </a:pPr>
            <a:r>
              <a:rPr lang="en-US" altLang="en-US" b="1" dirty="0" err="1" smtClean="0">
                <a:solidFill>
                  <a:srgbClr val="000000"/>
                </a:solidFill>
              </a:rPr>
              <a:t>Tlemcen</a:t>
            </a:r>
            <a:r>
              <a:rPr lang="en-US" altLang="en-US" b="1" dirty="0" smtClean="0">
                <a:solidFill>
                  <a:srgbClr val="000000"/>
                </a:solidFill>
              </a:rPr>
              <a:t> University</a:t>
            </a:r>
            <a:endParaRPr lang="en-US" altLang="en-US" b="1" dirty="0">
              <a:solidFill>
                <a:srgbClr val="000000"/>
              </a:solidFill>
            </a:endParaRPr>
          </a:p>
        </p:txBody>
      </p:sp>
      <p:pic>
        <p:nvPicPr>
          <p:cNvPr id="8" name="Image 7" descr="downlo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1900" y="10018183"/>
            <a:ext cx="3412090" cy="1894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/>
          <p:cNvSpPr txBox="1"/>
          <p:nvPr/>
        </p:nvSpPr>
        <p:spPr>
          <a:xfrm>
            <a:off x="378373" y="2711669"/>
            <a:ext cx="22450096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/>
            <a:endParaRPr lang="en-US" sz="4000" dirty="0" smtClean="0">
              <a:solidFill>
                <a:srgbClr val="000000"/>
              </a:solidFill>
              <a:latin typeface="Lato Regular"/>
            </a:endParaRPr>
          </a:p>
          <a:p>
            <a:pPr marL="742950" indent="-742950" algn="just">
              <a:buFont typeface="+mj-lt"/>
              <a:buAutoNum type="arabicPeriod"/>
            </a:pPr>
            <a:endParaRPr lang="en-US" sz="4000" dirty="0" smtClean="0">
              <a:solidFill>
                <a:srgbClr val="000000"/>
              </a:solidFill>
              <a:latin typeface="Lato Regular"/>
            </a:endParaRPr>
          </a:p>
          <a:p>
            <a:pPr marL="742950" indent="-742950" algn="ctr">
              <a:lnSpc>
                <a:spcPct val="150000"/>
              </a:lnSpc>
            </a:pPr>
            <a:r>
              <a:rPr lang="en-US" sz="4000" dirty="0" smtClean="0"/>
              <a:t>Have you ever wondered why there are tasks that are extremely simple for any human but incredibly difficult for computers – recognizing people? </a:t>
            </a:r>
          </a:p>
          <a:p>
            <a:pPr marL="742950" indent="-742950" algn="ctr">
              <a:lnSpc>
                <a:spcPct val="150000"/>
              </a:lnSpc>
            </a:pPr>
            <a:endParaRPr lang="en-US" sz="4000" dirty="0" smtClean="0"/>
          </a:p>
          <a:p>
            <a:pPr marL="742950" indent="-742950" algn="ctr">
              <a:lnSpc>
                <a:spcPct val="150000"/>
              </a:lnSpc>
            </a:pPr>
            <a:r>
              <a:rPr lang="en-US" sz="4000" dirty="0" smtClean="0"/>
              <a:t>Have you ever wondered how it all has become possible?</a:t>
            </a:r>
            <a:endParaRPr lang="en-US" sz="4000" dirty="0" smtClean="0">
              <a:solidFill>
                <a:srgbClr val="000000"/>
              </a:solidFill>
              <a:latin typeface="Lato Regular"/>
            </a:endParaRPr>
          </a:p>
          <a:p>
            <a:pPr marL="742950" indent="-742950" algn="just">
              <a:lnSpc>
                <a:spcPct val="150000"/>
              </a:lnSpc>
            </a:pPr>
            <a:r>
              <a:rPr lang="en-US" sz="4000" dirty="0" smtClean="0">
                <a:solidFill>
                  <a:srgbClr val="000000"/>
                </a:solidFill>
                <a:latin typeface="Lato Regular"/>
              </a:rPr>
              <a:t>.</a:t>
            </a:r>
          </a:p>
          <a:p>
            <a:pPr marL="742950" indent="-742950" algn="ctr">
              <a:lnSpc>
                <a:spcPct val="150000"/>
              </a:lnSpc>
            </a:pPr>
            <a:r>
              <a:rPr lang="en-US" sz="4000" b="1" dirty="0" smtClean="0"/>
              <a:t>Artificial intelligence:</a:t>
            </a:r>
            <a:endParaRPr lang="en-US" sz="4000" dirty="0" smtClean="0"/>
          </a:p>
          <a:p>
            <a:pPr marL="742950" indent="-742950" algn="ctr">
              <a:lnSpc>
                <a:spcPct val="150000"/>
              </a:lnSpc>
            </a:pPr>
            <a:r>
              <a:rPr lang="en-US" sz="4000" dirty="0" smtClean="0"/>
              <a:t>Using facial recognition powered by Artificial Neural Networks.</a:t>
            </a:r>
            <a:endParaRPr lang="en-US" sz="4000" dirty="0" smtClean="0">
              <a:solidFill>
                <a:srgbClr val="000000"/>
              </a:solidFill>
              <a:latin typeface="Lato Regular"/>
            </a:endParaRPr>
          </a:p>
          <a:p>
            <a:pPr marL="742950" indent="-742950" algn="just">
              <a:buFont typeface="+mj-lt"/>
              <a:buAutoNum type="arabicPeriod"/>
            </a:pPr>
            <a:endParaRPr lang="en-US" sz="4000" dirty="0" smtClean="0">
              <a:solidFill>
                <a:srgbClr val="000000"/>
              </a:solidFill>
              <a:latin typeface="Lato Regular"/>
            </a:endParaRPr>
          </a:p>
        </p:txBody>
      </p:sp>
      <p:pic>
        <p:nvPicPr>
          <p:cNvPr id="1026" name="Picture 2" descr="C:\Users\N's\Desktop\Nouveau dossier\Question Mar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66407" y="2"/>
            <a:ext cx="5111242" cy="3594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2493711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/>
          <p:cNvSpPr txBox="1"/>
          <p:nvPr/>
        </p:nvSpPr>
        <p:spPr>
          <a:xfrm>
            <a:off x="378373" y="2711669"/>
            <a:ext cx="23301434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ctr">
              <a:lnSpc>
                <a:spcPct val="150000"/>
              </a:lnSpc>
            </a:pPr>
            <a:r>
              <a:rPr lang="en-US" sz="4000" dirty="0" smtClean="0"/>
              <a:t>Artificial Neural Networks (</a:t>
            </a:r>
            <a:r>
              <a:rPr lang="en-US" sz="4000" b="1" dirty="0" smtClean="0">
                <a:solidFill>
                  <a:srgbClr val="FF0000"/>
                </a:solidFill>
              </a:rPr>
              <a:t>ANNs</a:t>
            </a:r>
            <a:r>
              <a:rPr lang="en-US" sz="4000" dirty="0" smtClean="0"/>
              <a:t>) is the main tool used in Machine learning.</a:t>
            </a:r>
          </a:p>
          <a:p>
            <a:pPr marL="742950" indent="-742950" algn="ctr">
              <a:lnSpc>
                <a:spcPct val="150000"/>
              </a:lnSpc>
            </a:pPr>
            <a:r>
              <a:rPr lang="en-US" sz="4000" dirty="0" smtClean="0"/>
              <a:t>They were inspired by Biological Neural Networks (</a:t>
            </a:r>
            <a:r>
              <a:rPr lang="en-US" sz="4000" b="1" dirty="0" smtClean="0">
                <a:solidFill>
                  <a:srgbClr val="FF0000"/>
                </a:solidFill>
              </a:rPr>
              <a:t>BNN</a:t>
            </a:r>
            <a:r>
              <a:rPr lang="en-US" sz="4000" b="1" dirty="0" smtClean="0"/>
              <a:t>s</a:t>
            </a:r>
            <a:r>
              <a:rPr lang="en-US" sz="4000" dirty="0" smtClean="0"/>
              <a:t>).</a:t>
            </a:r>
          </a:p>
          <a:p>
            <a:pPr marL="742950" indent="-742950" algn="ctr">
              <a:lnSpc>
                <a:spcPct val="150000"/>
              </a:lnSpc>
            </a:pPr>
            <a:r>
              <a:rPr lang="en-US" sz="4000" dirty="0" smtClean="0"/>
              <a:t>ANN’s are built upon </a:t>
            </a:r>
            <a:r>
              <a:rPr lang="en-US" sz="4000" b="1" dirty="0" smtClean="0"/>
              <a:t>simple signal processing elements that are connected together into a large mesh</a:t>
            </a:r>
            <a:r>
              <a:rPr lang="en-US" sz="4000" dirty="0" smtClean="0"/>
              <a:t>.</a:t>
            </a:r>
          </a:p>
          <a:p>
            <a:pPr algn="ctr">
              <a:lnSpc>
                <a:spcPct val="150000"/>
              </a:lnSpc>
            </a:pPr>
            <a:r>
              <a:rPr lang="en-US" sz="4000" dirty="0" smtClean="0"/>
              <a:t>ANN’s have been successfully applied to a number of problem domains:</a:t>
            </a:r>
            <a:endParaRPr lang="fr-FR" sz="4000" dirty="0" smtClean="0"/>
          </a:p>
          <a:p>
            <a:pPr>
              <a:lnSpc>
                <a:spcPct val="150000"/>
              </a:lnSpc>
            </a:pPr>
            <a:r>
              <a:rPr lang="en-US" sz="4000" dirty="0" smtClean="0"/>
              <a:t>·	</a:t>
            </a:r>
          </a:p>
          <a:p>
            <a:pPr>
              <a:lnSpc>
                <a:spcPct val="150000"/>
              </a:lnSpc>
            </a:pPr>
            <a:r>
              <a:rPr lang="en-US" sz="4000" dirty="0" smtClean="0"/>
              <a:t>	Classify data by recognizing patterns		 Is this a tree on that picture?</a:t>
            </a:r>
            <a:endParaRPr lang="fr-FR" sz="4000" dirty="0" smtClean="0"/>
          </a:p>
          <a:p>
            <a:pPr>
              <a:lnSpc>
                <a:spcPct val="150000"/>
              </a:lnSpc>
            </a:pPr>
            <a:r>
              <a:rPr lang="en-US" sz="4000" dirty="0" smtClean="0"/>
              <a:t>·	Approximate a target function		useful for predictions and forecasting.  </a:t>
            </a:r>
            <a:endParaRPr lang="en-US" sz="4000" dirty="0" smtClean="0">
              <a:solidFill>
                <a:srgbClr val="000000"/>
              </a:solidFill>
              <a:latin typeface="Lato Regular"/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10941269" y="8797158"/>
            <a:ext cx="208104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>
            <a:off x="9170278" y="9706302"/>
            <a:ext cx="208104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72493711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/>
          <p:nvPr/>
        </p:nvGrpSpPr>
        <p:grpSpPr>
          <a:xfrm>
            <a:off x="5044966" y="483018"/>
            <a:ext cx="15639393" cy="1446532"/>
            <a:chOff x="5988388" y="483017"/>
            <a:chExt cx="12359700" cy="2079087"/>
          </a:xfrm>
        </p:grpSpPr>
        <p:sp>
          <p:nvSpPr>
            <p:cNvPr id="25" name="TextBox 24"/>
            <p:cNvSpPr txBox="1"/>
            <p:nvPr/>
          </p:nvSpPr>
          <p:spPr>
            <a:xfrm>
              <a:off x="5988388" y="483017"/>
              <a:ext cx="12359700" cy="1680959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7000" b="1" dirty="0" smtClean="0">
                  <a:solidFill>
                    <a:srgbClr val="006633"/>
                  </a:solidFill>
                  <a:latin typeface="Lato Regular"/>
                  <a:cs typeface="Lato Regular"/>
                </a:rPr>
                <a:t>BNNs </a:t>
              </a:r>
              <a:r>
                <a:rPr lang="en-US" sz="7000" b="1" i="1" dirty="0" smtClean="0">
                  <a:solidFill>
                    <a:srgbClr val="006633"/>
                  </a:solidFill>
                  <a:latin typeface="Lato Regular"/>
                  <a:cs typeface="Lato Regular"/>
                </a:rPr>
                <a:t>Vs.</a:t>
              </a:r>
              <a:r>
                <a:rPr lang="en-US" sz="7000" b="1" dirty="0" smtClean="0">
                  <a:solidFill>
                    <a:srgbClr val="006633"/>
                  </a:solidFill>
                  <a:latin typeface="Lato Regular"/>
                  <a:cs typeface="Lato Regular"/>
                </a:rPr>
                <a:t> ANNs</a:t>
              </a:r>
              <a:endParaRPr lang="en-US" sz="7000" b="1" dirty="0">
                <a:solidFill>
                  <a:srgbClr val="006633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1412311" y="2470667"/>
              <a:ext cx="1553038" cy="9143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</p:grpSp>
      <p:sp>
        <p:nvSpPr>
          <p:cNvPr id="7" name="ZoneTexte 6"/>
          <p:cNvSpPr txBox="1"/>
          <p:nvPr/>
        </p:nvSpPr>
        <p:spPr>
          <a:xfrm>
            <a:off x="493912" y="3468414"/>
            <a:ext cx="22828469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SIZE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An artificial neural network has </a:t>
            </a:r>
            <a:r>
              <a:rPr lang="en-US" dirty="0" smtClean="0">
                <a:solidFill>
                  <a:srgbClr val="FF0000"/>
                </a:solidFill>
              </a:rPr>
              <a:t>10-1000</a:t>
            </a:r>
            <a:r>
              <a:rPr lang="en-US" dirty="0" smtClean="0"/>
              <a:t> neurons in them, whereas a human brain has around </a:t>
            </a:r>
            <a:r>
              <a:rPr lang="en-US" dirty="0" smtClean="0">
                <a:solidFill>
                  <a:srgbClr val="FF0000"/>
                </a:solidFill>
              </a:rPr>
              <a:t>86 billion </a:t>
            </a:r>
            <a:r>
              <a:rPr lang="en-US" dirty="0" smtClean="0"/>
              <a:t>neurons in it. 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Both networks have different types of working and structure. 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In a human brain, the single neuron can function both input and output information using it’s different ends 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In Artificial Neurons there are different layers of neurons for input and output completely.</a:t>
            </a:r>
          </a:p>
          <a:p>
            <a:pPr>
              <a:lnSpc>
                <a:spcPct val="150000"/>
              </a:lnSpc>
            </a:pP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724937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/>
          <p:nvPr/>
        </p:nvGrpSpPr>
        <p:grpSpPr>
          <a:xfrm>
            <a:off x="5044966" y="483018"/>
            <a:ext cx="15639393" cy="1446532"/>
            <a:chOff x="5988388" y="483017"/>
            <a:chExt cx="12359700" cy="2079087"/>
          </a:xfrm>
        </p:grpSpPr>
        <p:sp>
          <p:nvSpPr>
            <p:cNvPr id="25" name="TextBox 24"/>
            <p:cNvSpPr txBox="1"/>
            <p:nvPr/>
          </p:nvSpPr>
          <p:spPr>
            <a:xfrm>
              <a:off x="5988388" y="483017"/>
              <a:ext cx="12359700" cy="1680959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7000" b="1" dirty="0" smtClean="0">
                  <a:solidFill>
                    <a:srgbClr val="006633"/>
                  </a:solidFill>
                  <a:latin typeface="Lato Regular"/>
                  <a:cs typeface="Lato Regular"/>
                </a:rPr>
                <a:t>BNNs </a:t>
              </a:r>
              <a:r>
                <a:rPr lang="en-US" sz="7000" b="1" i="1" dirty="0" smtClean="0">
                  <a:solidFill>
                    <a:srgbClr val="006633"/>
                  </a:solidFill>
                  <a:latin typeface="Lato Regular"/>
                  <a:cs typeface="Lato Regular"/>
                </a:rPr>
                <a:t>Vs.</a:t>
              </a:r>
              <a:r>
                <a:rPr lang="en-US" sz="7000" b="1" dirty="0" smtClean="0">
                  <a:solidFill>
                    <a:srgbClr val="006633"/>
                  </a:solidFill>
                  <a:latin typeface="Lato Regular"/>
                  <a:cs typeface="Lato Regular"/>
                </a:rPr>
                <a:t> ANNs</a:t>
              </a:r>
              <a:endParaRPr lang="en-US" sz="7000" b="1" dirty="0">
                <a:solidFill>
                  <a:srgbClr val="006633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1412311" y="2470667"/>
              <a:ext cx="1553038" cy="9143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</p:grpSp>
      <p:sp>
        <p:nvSpPr>
          <p:cNvPr id="7" name="ZoneTexte 6"/>
          <p:cNvSpPr txBox="1"/>
          <p:nvPr/>
        </p:nvSpPr>
        <p:spPr>
          <a:xfrm>
            <a:off x="788276" y="1929550"/>
            <a:ext cx="22828469" cy="951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TRAINING TIME</a:t>
            </a:r>
          </a:p>
          <a:p>
            <a:endParaRPr lang="en-US" dirty="0" smtClean="0"/>
          </a:p>
          <a:p>
            <a:r>
              <a:rPr lang="en-US" dirty="0" smtClean="0"/>
              <a:t>BNN’S don’t usually start or stop learning, and we still don’t know exactly how it learns or recalls information.</a:t>
            </a:r>
          </a:p>
          <a:p>
            <a:endParaRPr lang="en-US" dirty="0" smtClean="0"/>
          </a:p>
          <a:p>
            <a:r>
              <a:rPr lang="en-US" dirty="0" smtClean="0"/>
              <a:t>However, we are aware that </a:t>
            </a:r>
            <a:r>
              <a:rPr lang="en-US" dirty="0" err="1" smtClean="0">
                <a:solidFill>
                  <a:srgbClr val="FF0000"/>
                </a:solidFill>
              </a:rPr>
              <a:t>Neuroplasticity</a:t>
            </a:r>
            <a:r>
              <a:rPr lang="en-US" dirty="0" smtClean="0"/>
              <a:t> allows new connections to be created and how synapses may strengthen or weaken based on the function’s importance.</a:t>
            </a:r>
          </a:p>
          <a:p>
            <a:endParaRPr lang="en-US" dirty="0" smtClean="0"/>
          </a:p>
          <a:p>
            <a:r>
              <a:rPr lang="en-US" dirty="0" smtClean="0"/>
              <a:t>We also understand that we learn by repetition and while we are sleeping. </a:t>
            </a:r>
          </a:p>
          <a:p>
            <a:endParaRPr lang="en-US" dirty="0" smtClean="0"/>
          </a:p>
          <a:p>
            <a:r>
              <a:rPr lang="en-US" dirty="0" smtClean="0"/>
              <a:t>Tasks which might have required pure focus can be done automatically once they are mastered by our human brain.</a:t>
            </a:r>
          </a:p>
          <a:p>
            <a:endParaRPr lang="en-US" dirty="0" smtClean="0"/>
          </a:p>
          <a:p>
            <a:r>
              <a:rPr lang="en-US" dirty="0" smtClean="0"/>
              <a:t>ANN’s have a predefined model, only the weights of connections can change during training. </a:t>
            </a:r>
          </a:p>
          <a:p>
            <a:endParaRPr lang="en-US" dirty="0" smtClean="0"/>
          </a:p>
          <a:p>
            <a:r>
              <a:rPr lang="en-US" dirty="0" smtClean="0"/>
              <a:t>The neurons can neither be added nor removed.</a:t>
            </a:r>
          </a:p>
          <a:p>
            <a:endParaRPr lang="en-US" dirty="0" smtClean="0"/>
          </a:p>
          <a:p>
            <a:r>
              <a:rPr lang="en-US" dirty="0" smtClean="0"/>
              <a:t>BNN will have a solution to every problem a human brain would face but this cannot be experienced with ANN.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24937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/>
          <p:nvPr/>
        </p:nvGrpSpPr>
        <p:grpSpPr>
          <a:xfrm>
            <a:off x="5044966" y="483018"/>
            <a:ext cx="15639393" cy="1446532"/>
            <a:chOff x="5988388" y="483017"/>
            <a:chExt cx="12359700" cy="2079087"/>
          </a:xfrm>
        </p:grpSpPr>
        <p:sp>
          <p:nvSpPr>
            <p:cNvPr id="25" name="TextBox 24"/>
            <p:cNvSpPr txBox="1"/>
            <p:nvPr/>
          </p:nvSpPr>
          <p:spPr>
            <a:xfrm>
              <a:off x="5988388" y="483017"/>
              <a:ext cx="12359700" cy="1680959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7000" b="1" dirty="0" smtClean="0">
                  <a:solidFill>
                    <a:srgbClr val="006633"/>
                  </a:solidFill>
                  <a:latin typeface="Lato Regular"/>
                  <a:cs typeface="Lato Regular"/>
                </a:rPr>
                <a:t>BNNs </a:t>
              </a:r>
              <a:r>
                <a:rPr lang="en-US" sz="7000" b="1" i="1" dirty="0" smtClean="0">
                  <a:solidFill>
                    <a:srgbClr val="006633"/>
                  </a:solidFill>
                  <a:latin typeface="Lato Regular"/>
                  <a:cs typeface="Lato Regular"/>
                </a:rPr>
                <a:t>Vs.</a:t>
              </a:r>
              <a:r>
                <a:rPr lang="en-US" sz="7000" b="1" dirty="0" smtClean="0">
                  <a:solidFill>
                    <a:srgbClr val="006633"/>
                  </a:solidFill>
                  <a:latin typeface="Lato Regular"/>
                  <a:cs typeface="Lato Regular"/>
                </a:rPr>
                <a:t> ANNs</a:t>
              </a:r>
              <a:endParaRPr lang="en-US" sz="7000" b="1" dirty="0">
                <a:solidFill>
                  <a:srgbClr val="006633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1412311" y="2470667"/>
              <a:ext cx="1553038" cy="9143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</p:grpSp>
      <p:sp>
        <p:nvSpPr>
          <p:cNvPr id="7" name="ZoneTexte 6"/>
          <p:cNvSpPr txBox="1"/>
          <p:nvPr/>
        </p:nvSpPr>
        <p:spPr>
          <a:xfrm>
            <a:off x="788276" y="2711669"/>
            <a:ext cx="22828469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Power Consumption</a:t>
            </a:r>
          </a:p>
          <a:p>
            <a:endParaRPr lang="en-US" dirty="0" smtClean="0"/>
          </a:p>
          <a:p>
            <a:r>
              <a:rPr lang="en-US" dirty="0" smtClean="0"/>
              <a:t>We are well aware of how much heat artificial machines generate while being used. </a:t>
            </a:r>
          </a:p>
          <a:p>
            <a:endParaRPr lang="en-US" dirty="0" smtClean="0"/>
          </a:p>
          <a:p>
            <a:r>
              <a:rPr lang="en-US" dirty="0" smtClean="0"/>
              <a:t>An average Graphics processing unit consumes 250 watts and needs a power supply to be working all the time.</a:t>
            </a:r>
          </a:p>
          <a:p>
            <a:endParaRPr lang="en-US" dirty="0" smtClean="0"/>
          </a:p>
          <a:p>
            <a:r>
              <a:rPr lang="en-US" dirty="0" smtClean="0"/>
              <a:t>The human brain consumes only 20% of the energy of our body to function. </a:t>
            </a:r>
          </a:p>
          <a:p>
            <a:endParaRPr lang="en-US" dirty="0" smtClean="0"/>
          </a:p>
          <a:p>
            <a:r>
              <a:rPr lang="en-US" dirty="0" smtClean="0"/>
              <a:t>Despite the brain having a huge cut, it only needs 20 watts to operate, making it very efficient as more energy than this will be needed to light a bulb.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24937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/>
          <p:nvPr/>
        </p:nvGrpSpPr>
        <p:grpSpPr>
          <a:xfrm>
            <a:off x="5044966" y="483018"/>
            <a:ext cx="15639393" cy="1446532"/>
            <a:chOff x="5988388" y="483017"/>
            <a:chExt cx="12359700" cy="2079087"/>
          </a:xfrm>
        </p:grpSpPr>
        <p:sp>
          <p:nvSpPr>
            <p:cNvPr id="25" name="TextBox 24"/>
            <p:cNvSpPr txBox="1"/>
            <p:nvPr/>
          </p:nvSpPr>
          <p:spPr>
            <a:xfrm>
              <a:off x="5988388" y="483017"/>
              <a:ext cx="12359700" cy="1680959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7000" b="1" dirty="0" smtClean="0">
                  <a:solidFill>
                    <a:srgbClr val="006633"/>
                  </a:solidFill>
                  <a:latin typeface="Lato Regular"/>
                  <a:cs typeface="Lato Regular"/>
                </a:rPr>
                <a:t>BNNs </a:t>
              </a:r>
              <a:r>
                <a:rPr lang="en-US" sz="7000" b="1" i="1" dirty="0" smtClean="0">
                  <a:solidFill>
                    <a:srgbClr val="006633"/>
                  </a:solidFill>
                  <a:latin typeface="Lato Regular"/>
                  <a:cs typeface="Lato Regular"/>
                </a:rPr>
                <a:t>Vs.</a:t>
              </a:r>
              <a:r>
                <a:rPr lang="en-US" sz="7000" b="1" dirty="0" smtClean="0">
                  <a:solidFill>
                    <a:srgbClr val="006633"/>
                  </a:solidFill>
                  <a:latin typeface="Lato Regular"/>
                  <a:cs typeface="Lato Regular"/>
                </a:rPr>
                <a:t> ANNs</a:t>
              </a:r>
              <a:endParaRPr lang="en-US" sz="7000" b="1" dirty="0">
                <a:solidFill>
                  <a:srgbClr val="006633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1412311" y="2470667"/>
              <a:ext cx="1553038" cy="9143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</p:grpSp>
      <p:sp>
        <p:nvSpPr>
          <p:cNvPr id="7" name="ZoneTexte 6"/>
          <p:cNvSpPr txBox="1"/>
          <p:nvPr/>
        </p:nvSpPr>
        <p:spPr>
          <a:xfrm>
            <a:off x="788276" y="1652551"/>
            <a:ext cx="2282846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Speed</a:t>
            </a:r>
          </a:p>
          <a:p>
            <a:endParaRPr lang="en-US" b="1" dirty="0" smtClean="0"/>
          </a:p>
          <a:p>
            <a:r>
              <a:rPr lang="en-US" dirty="0" smtClean="0"/>
              <a:t>Signals in a human brain move at a speed dependent on the nerve impulse. </a:t>
            </a:r>
          </a:p>
          <a:p>
            <a:endParaRPr lang="en-US" dirty="0" smtClean="0"/>
          </a:p>
          <a:p>
            <a:r>
              <a:rPr lang="en-US" dirty="0" smtClean="0"/>
              <a:t>It can vary from 0.61m/s to 119m/s. </a:t>
            </a:r>
          </a:p>
          <a:p>
            <a:endParaRPr lang="en-US" dirty="0" smtClean="0"/>
          </a:p>
          <a:p>
            <a:r>
              <a:rPr lang="en-US" dirty="0" smtClean="0"/>
              <a:t>Some of the biological neurons can also fire up to 200 times a second on average. </a:t>
            </a:r>
          </a:p>
          <a:p>
            <a:endParaRPr lang="en-US" dirty="0" smtClean="0"/>
          </a:p>
          <a:p>
            <a:r>
              <a:rPr lang="en-US" dirty="0" smtClean="0"/>
              <a:t>The signal’s speed varies from person to person.</a:t>
            </a:r>
          </a:p>
          <a:p>
            <a:endParaRPr lang="en-US" dirty="0" smtClean="0"/>
          </a:p>
        </p:txBody>
      </p:sp>
      <p:pic>
        <p:nvPicPr>
          <p:cNvPr id="6" name="Image 5" descr="brain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76" y="7007863"/>
            <a:ext cx="21613578" cy="60449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24937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/>
          <p:nvPr/>
        </p:nvGrpSpPr>
        <p:grpSpPr>
          <a:xfrm>
            <a:off x="5044966" y="483018"/>
            <a:ext cx="15639393" cy="1446532"/>
            <a:chOff x="5988388" y="483017"/>
            <a:chExt cx="12359700" cy="2079087"/>
          </a:xfrm>
        </p:grpSpPr>
        <p:sp>
          <p:nvSpPr>
            <p:cNvPr id="25" name="TextBox 24"/>
            <p:cNvSpPr txBox="1"/>
            <p:nvPr/>
          </p:nvSpPr>
          <p:spPr>
            <a:xfrm>
              <a:off x="5988388" y="483017"/>
              <a:ext cx="12359700" cy="1680959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7000" b="1" dirty="0" smtClean="0">
                  <a:solidFill>
                    <a:srgbClr val="006633"/>
                  </a:solidFill>
                  <a:latin typeface="Lato Regular"/>
                  <a:cs typeface="Lato Regular"/>
                </a:rPr>
                <a:t>Topology</a:t>
              </a:r>
              <a:endParaRPr lang="en-US" sz="7000" b="1" dirty="0">
                <a:solidFill>
                  <a:srgbClr val="006633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1412311" y="2470667"/>
              <a:ext cx="1553038" cy="9143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</p:grpSp>
      <p:sp>
        <p:nvSpPr>
          <p:cNvPr id="7" name="ZoneTexte 6"/>
          <p:cNvSpPr txBox="1"/>
          <p:nvPr/>
        </p:nvSpPr>
        <p:spPr>
          <a:xfrm>
            <a:off x="788276" y="3878317"/>
            <a:ext cx="22828469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There are many ways of </a:t>
            </a:r>
            <a:r>
              <a:rPr lang="en-US" dirty="0" smtClean="0"/>
              <a:t>connecting the </a:t>
            </a:r>
            <a:r>
              <a:rPr lang="en-US" u="sng" dirty="0" smtClean="0">
                <a:solidFill>
                  <a:srgbClr val="FF0000"/>
                </a:solidFill>
              </a:rPr>
              <a:t>node</a:t>
            </a:r>
            <a:r>
              <a:rPr lang="en-US" u="sng" dirty="0" smtClean="0"/>
              <a:t> </a:t>
            </a:r>
            <a:r>
              <a:rPr lang="en-US" dirty="0" smtClean="0"/>
              <a:t>of </a:t>
            </a:r>
            <a:r>
              <a:rPr lang="en-US" dirty="0" smtClean="0"/>
              <a:t>a neural network together, and each way results in a more or less complex behavior. </a:t>
            </a:r>
          </a:p>
          <a:p>
            <a:endParaRPr lang="en-US" dirty="0" smtClean="0"/>
          </a:p>
          <a:p>
            <a:r>
              <a:rPr lang="en-US" dirty="0" smtClean="0"/>
              <a:t>Possibly the simplest of all </a:t>
            </a:r>
            <a:r>
              <a:rPr lang="en-US" u="sng" dirty="0" smtClean="0"/>
              <a:t>topologies</a:t>
            </a:r>
            <a:r>
              <a:rPr lang="en-US" dirty="0" smtClean="0"/>
              <a:t> is the </a:t>
            </a:r>
            <a:r>
              <a:rPr lang="en-US" dirty="0" smtClean="0">
                <a:solidFill>
                  <a:srgbClr val="FF0000"/>
                </a:solidFill>
              </a:rPr>
              <a:t>feed-forward network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Signals </a:t>
            </a:r>
            <a:r>
              <a:rPr lang="en-US" u="sng" dirty="0" smtClean="0"/>
              <a:t>flow</a:t>
            </a:r>
            <a:r>
              <a:rPr lang="en-US" dirty="0" smtClean="0"/>
              <a:t> in one direction only; there is never any </a:t>
            </a:r>
            <a:r>
              <a:rPr lang="en-US" u="sng" dirty="0" smtClean="0"/>
              <a:t>loop</a:t>
            </a:r>
            <a:r>
              <a:rPr lang="en-US" dirty="0" smtClean="0"/>
              <a:t> in the signal paths. </a:t>
            </a:r>
          </a:p>
          <a:p>
            <a:endParaRPr lang="en-US" dirty="0" smtClean="0"/>
          </a:p>
          <a:p>
            <a:r>
              <a:rPr lang="en-US" dirty="0" smtClean="0"/>
              <a:t>Typically, ANN’s have a layered structure. </a:t>
            </a:r>
          </a:p>
          <a:p>
            <a:endParaRPr lang="en-US" dirty="0" smtClean="0"/>
          </a:p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The input layer </a:t>
            </a:r>
            <a:r>
              <a:rPr lang="en-US" dirty="0" smtClean="0"/>
              <a:t>picks up the input signals and passes them on to the next layer, the so-called </a:t>
            </a:r>
            <a:r>
              <a:rPr lang="en-US" dirty="0" smtClean="0">
                <a:solidFill>
                  <a:srgbClr val="FF0000"/>
                </a:solidFill>
              </a:rPr>
              <a:t>‘hidden’ layer</a:t>
            </a:r>
            <a:r>
              <a:rPr lang="en-US" dirty="0" smtClean="0"/>
              <a:t>. (Actually, there may be more than one hidden layer in a neural network). Last, comes the </a:t>
            </a:r>
            <a:r>
              <a:rPr lang="en-US" dirty="0" smtClean="0">
                <a:solidFill>
                  <a:srgbClr val="FF0000"/>
                </a:solidFill>
              </a:rPr>
              <a:t>output layer </a:t>
            </a:r>
            <a:r>
              <a:rPr lang="en-US" dirty="0" smtClean="0"/>
              <a:t>that delivers the result.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24937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/>
          <p:nvPr/>
        </p:nvGrpSpPr>
        <p:grpSpPr>
          <a:xfrm>
            <a:off x="5044966" y="483018"/>
            <a:ext cx="15639393" cy="1446532"/>
            <a:chOff x="5988388" y="483017"/>
            <a:chExt cx="12359700" cy="2079087"/>
          </a:xfrm>
        </p:grpSpPr>
        <p:sp>
          <p:nvSpPr>
            <p:cNvPr id="25" name="TextBox 24"/>
            <p:cNvSpPr txBox="1"/>
            <p:nvPr/>
          </p:nvSpPr>
          <p:spPr>
            <a:xfrm>
              <a:off x="5988388" y="483017"/>
              <a:ext cx="12359700" cy="1680959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7000" b="1" dirty="0" smtClean="0">
                  <a:solidFill>
                    <a:srgbClr val="006633"/>
                  </a:solidFill>
                  <a:latin typeface="Lato Regular"/>
                  <a:cs typeface="Lato Regular"/>
                </a:rPr>
                <a:t>Topology</a:t>
              </a:r>
              <a:endParaRPr lang="en-US" sz="7000" b="1" dirty="0">
                <a:solidFill>
                  <a:srgbClr val="006633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1412311" y="2470667"/>
              <a:ext cx="1553038" cy="9143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</p:grpSp>
      <p:pic>
        <p:nvPicPr>
          <p:cNvPr id="8" name="Image 7" descr="A feed-forward neural network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994" y="2891325"/>
            <a:ext cx="14346620" cy="4991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493912" y="9491397"/>
            <a:ext cx="228284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There are different </a:t>
            </a:r>
            <a:r>
              <a:rPr lang="en-US" dirty="0" smtClean="0">
                <a:solidFill>
                  <a:srgbClr val="FF0000"/>
                </a:solidFill>
              </a:rPr>
              <a:t>topologies</a:t>
            </a:r>
            <a:r>
              <a:rPr lang="en-US" dirty="0" smtClean="0"/>
              <a:t>, or </a:t>
            </a:r>
            <a:r>
              <a:rPr lang="en-US" dirty="0" smtClean="0">
                <a:solidFill>
                  <a:srgbClr val="FF0000"/>
                </a:solidFill>
              </a:rPr>
              <a:t>node maps</a:t>
            </a:r>
            <a:r>
              <a:rPr lang="en-US" dirty="0" smtClean="0"/>
              <a:t>, are also known as the </a:t>
            </a:r>
            <a:r>
              <a:rPr lang="en-US" b="1" dirty="0" smtClean="0">
                <a:solidFill>
                  <a:srgbClr val="006633"/>
                </a:solidFill>
              </a:rPr>
              <a:t>neural network zoo</a:t>
            </a:r>
            <a:r>
              <a:rPr lang="en-US" dirty="0" smtClean="0"/>
              <a:t>. </a:t>
            </a:r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The </a:t>
            </a:r>
            <a:r>
              <a:rPr lang="en-US" dirty="0" smtClean="0"/>
              <a:t>topology is chosen according to the use-case of the ANN that we want to train.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24937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/>
          <p:nvPr/>
        </p:nvGrpSpPr>
        <p:grpSpPr>
          <a:xfrm>
            <a:off x="5044966" y="483018"/>
            <a:ext cx="15639393" cy="1446532"/>
            <a:chOff x="5988388" y="483017"/>
            <a:chExt cx="12359700" cy="2079087"/>
          </a:xfrm>
        </p:grpSpPr>
        <p:sp>
          <p:nvSpPr>
            <p:cNvPr id="25" name="TextBox 24"/>
            <p:cNvSpPr txBox="1"/>
            <p:nvPr/>
          </p:nvSpPr>
          <p:spPr>
            <a:xfrm>
              <a:off x="5988388" y="483017"/>
              <a:ext cx="12359700" cy="1680959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7000" b="1" dirty="0" smtClean="0">
                  <a:solidFill>
                    <a:srgbClr val="006633"/>
                  </a:solidFill>
                  <a:latin typeface="Lato Regular"/>
                  <a:cs typeface="Lato Regular"/>
                </a:rPr>
                <a:t>The ANNs Zoo</a:t>
              </a:r>
              <a:endParaRPr lang="en-US" sz="7000" b="1" dirty="0">
                <a:solidFill>
                  <a:srgbClr val="006633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1412311" y="2470667"/>
              <a:ext cx="1553038" cy="9143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</p:grpSp>
      <p:pic>
        <p:nvPicPr>
          <p:cNvPr id="1026" name="Picture 2" descr="C:\Users\N's\Desktop\Boulot\2020-2021\M1 MID\ANNs Zo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396359"/>
            <a:ext cx="24377650" cy="9900744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3058517" y="12517821"/>
            <a:ext cx="171182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For a </a:t>
            </a:r>
            <a:r>
              <a:rPr lang="fr-FR" b="1" dirty="0" err="1" smtClean="0"/>
              <a:t>better</a:t>
            </a:r>
            <a:r>
              <a:rPr lang="fr-FR" b="1" dirty="0" smtClean="0"/>
              <a:t> </a:t>
            </a:r>
            <a:r>
              <a:rPr lang="fr-FR" b="1" dirty="0" err="1" smtClean="0"/>
              <a:t>quality</a:t>
            </a:r>
            <a:r>
              <a:rPr lang="fr-FR" b="1" dirty="0" smtClean="0"/>
              <a:t>, </a:t>
            </a:r>
            <a:r>
              <a:rPr lang="fr-FR" b="1" dirty="0" err="1" smtClean="0"/>
              <a:t>please</a:t>
            </a:r>
            <a:r>
              <a:rPr lang="fr-FR" b="1" dirty="0" smtClean="0"/>
              <a:t> </a:t>
            </a:r>
            <a:r>
              <a:rPr lang="fr-FR" b="1" dirty="0" err="1" smtClean="0"/>
              <a:t>find</a:t>
            </a:r>
            <a:r>
              <a:rPr lang="fr-FR" b="1" dirty="0" smtClean="0"/>
              <a:t> the </a:t>
            </a:r>
            <a:r>
              <a:rPr lang="fr-FR" b="1" dirty="0" err="1" smtClean="0"/>
              <a:t>picture</a:t>
            </a:r>
            <a:r>
              <a:rPr lang="fr-FR" b="1" dirty="0" smtClean="0"/>
              <a:t> in the </a:t>
            </a:r>
            <a:r>
              <a:rPr lang="fr-FR" b="1" dirty="0" err="1" smtClean="0"/>
              <a:t>folder</a:t>
            </a:r>
            <a:r>
              <a:rPr lang="fr-FR" b="1" dirty="0" smtClean="0"/>
              <a:t> « Supports de Cours »</a:t>
            </a:r>
            <a:endParaRPr lang="fr-FR" b="1" dirty="0"/>
          </a:p>
        </p:txBody>
      </p:sp>
    </p:spTree>
    <p:extLst>
      <p:ext uri="{BB962C8B-B14F-4D97-AF65-F5344CB8AC3E}">
        <p14:creationId xmlns="" xmlns:p14="http://schemas.microsoft.com/office/powerpoint/2010/main" val="27249371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/>
          <p:nvPr/>
        </p:nvGrpSpPr>
        <p:grpSpPr>
          <a:xfrm>
            <a:off x="5044966" y="483018"/>
            <a:ext cx="15639393" cy="1446532"/>
            <a:chOff x="5988388" y="483017"/>
            <a:chExt cx="12359700" cy="2079087"/>
          </a:xfrm>
        </p:grpSpPr>
        <p:sp>
          <p:nvSpPr>
            <p:cNvPr id="25" name="TextBox 24"/>
            <p:cNvSpPr txBox="1"/>
            <p:nvPr/>
          </p:nvSpPr>
          <p:spPr>
            <a:xfrm>
              <a:off x="5988388" y="483017"/>
              <a:ext cx="12359700" cy="1680959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en-US" sz="7000" b="1" dirty="0" smtClean="0">
                  <a:solidFill>
                    <a:srgbClr val="006633"/>
                  </a:solidFill>
                  <a:latin typeface="Lato Regular"/>
                  <a:cs typeface="Lato Regular"/>
                </a:rPr>
                <a:t>ANNs Must Learn</a:t>
              </a:r>
              <a:endParaRPr lang="en-US" sz="7000" b="1" dirty="0">
                <a:solidFill>
                  <a:srgbClr val="006633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1412311" y="2470667"/>
              <a:ext cx="1553038" cy="9143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</p:grpSp>
      <p:sp>
        <p:nvSpPr>
          <p:cNvPr id="7" name="ZoneTexte 6"/>
          <p:cNvSpPr txBox="1"/>
          <p:nvPr/>
        </p:nvSpPr>
        <p:spPr>
          <a:xfrm>
            <a:off x="788276" y="4010596"/>
            <a:ext cx="22828469" cy="7468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Unlike traditional algorithms, ANNs cannot be ‘programmed’ or ‘configured’ to work in the intended way. 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Just like BNNs, they have to learn how to accomplish a task. 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Roughly speaking, machine learning can be supervised and unsupervised. </a:t>
            </a:r>
            <a:endParaRPr lang="fr-FR" dirty="0" smtClean="0"/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Supervised learning</a:t>
            </a:r>
            <a:r>
              <a:rPr lang="en-US" b="1" dirty="0" smtClean="0"/>
              <a:t> </a:t>
            </a:r>
            <a:r>
              <a:rPr lang="en-US" dirty="0" smtClean="0"/>
              <a:t>can be used if a (large enough) set of test data with known results exists. 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 algn="ctr">
              <a:lnSpc>
                <a:spcPct val="150000"/>
              </a:lnSpc>
            </a:pPr>
            <a:r>
              <a:rPr lang="en-US" dirty="0" smtClean="0"/>
              <a:t>“Process one dataset. Compare the output against the known result. Adjust the network and repeat.”</a:t>
            </a:r>
          </a:p>
        </p:txBody>
      </p:sp>
    </p:spTree>
    <p:extLst>
      <p:ext uri="{BB962C8B-B14F-4D97-AF65-F5344CB8AC3E}">
        <p14:creationId xmlns="" xmlns:p14="http://schemas.microsoft.com/office/powerpoint/2010/main" val="2724937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3260785" y="3709296"/>
            <a:ext cx="8384876" cy="1631198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10000" b="1" dirty="0">
                <a:solidFill>
                  <a:srgbClr val="006633"/>
                </a:solidFill>
                <a:latin typeface="Lato Regular"/>
                <a:cs typeface="Lato Regular"/>
              </a:rPr>
              <a:t>THANK YOU!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0" y="5762446"/>
            <a:ext cx="24377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flipV="1">
            <a:off x="669985" y="3180952"/>
            <a:ext cx="8643668" cy="172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flipH="1">
            <a:off x="3243533" y="0"/>
            <a:ext cx="17252" cy="137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>
            <a:off x="11645661" y="2346385"/>
            <a:ext cx="1" cy="46208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488915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uild="allAtOnce"/>
    </p:bldLst>
  </p:timing>
</p:sld>
</file>

<file path=ppt/theme/theme1.xml><?xml version="1.0" encoding="utf-8"?>
<a:theme xmlns:a="http://schemas.openxmlformats.org/drawingml/2006/main" name="Default Theme">
  <a:themeElements>
    <a:clrScheme name="motagua light prueba">
      <a:dk1>
        <a:srgbClr val="445469"/>
      </a:dk1>
      <a:lt1>
        <a:sysClr val="window" lastClr="FFFFFF"/>
      </a:lt1>
      <a:dk2>
        <a:srgbClr val="445469"/>
      </a:dk2>
      <a:lt2>
        <a:srgbClr val="FFFFFF"/>
      </a:lt2>
      <a:accent1>
        <a:srgbClr val="1EA185"/>
      </a:accent1>
      <a:accent2>
        <a:srgbClr val="9BBB5C"/>
      </a:accent2>
      <a:accent3>
        <a:srgbClr val="F29B26"/>
      </a:accent3>
      <a:accent4>
        <a:srgbClr val="BD392F"/>
      </a:accent4>
      <a:accent5>
        <a:srgbClr val="445469"/>
      </a:accent5>
      <a:accent6>
        <a:srgbClr val="445469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Foundry.thmx</Template>
  <TotalTime>27736</TotalTime>
  <Words>720</Words>
  <Application>Microsoft Office PowerPoint</Application>
  <PresentationFormat>Personnalisé</PresentationFormat>
  <Paragraphs>94</Paragraphs>
  <Slides>12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Default Theme</vt:lpstr>
      <vt:lpstr>  Artificial Neural Networks as a Model of the Human Brain 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Manuel Lopez</dc:creator>
  <cp:lastModifiedBy>N's</cp:lastModifiedBy>
  <cp:revision>2982</cp:revision>
  <dcterms:created xsi:type="dcterms:W3CDTF">2014-11-12T21:47:38Z</dcterms:created>
  <dcterms:modified xsi:type="dcterms:W3CDTF">2022-01-03T13:28:53Z</dcterms:modified>
</cp:coreProperties>
</file>