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25"/>
  </p:notesMasterIdLst>
  <p:sldIdLst>
    <p:sldId id="316" r:id="rId2"/>
    <p:sldId id="317" r:id="rId3"/>
    <p:sldId id="318" r:id="rId4"/>
    <p:sldId id="429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6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82"/>
  </p:normalViewPr>
  <p:slideViewPr>
    <p:cSldViewPr snapToGrid="0">
      <p:cViewPr varScale="1">
        <p:scale>
          <a:sx n="111" d="100"/>
          <a:sy n="111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DZ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A24D7-602A-5642-82EA-C3ED1689AF61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DZ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DZ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DZ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185E-3339-0245-9635-29CB1FBFB5A9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1710719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007CE-A801-40B4-9F07-F2FD488A368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026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007CE-A801-40B4-9F07-F2FD488A368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3693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007CE-A801-40B4-9F07-F2FD488A368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2967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007CE-A801-40B4-9F07-F2FD488A368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56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007CE-A801-40B4-9F07-F2FD488A368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6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007CE-A801-40B4-9F07-F2FD488A368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6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007CE-A801-40B4-9F07-F2FD488A368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0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D488-C47A-3C4D-9CC6-11C84D05E132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E67A054A-D19D-4B45-99AC-FFA2877A635E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3012129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D488-C47A-3C4D-9CC6-11C84D05E132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054A-D19D-4B45-99AC-FFA2877A635E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1825367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BB7D488-C47A-3C4D-9CC6-11C84D05E132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fr-DZ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E67A054A-D19D-4B45-99AC-FFA2877A635E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775591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D488-C47A-3C4D-9CC6-11C84D05E132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054A-D19D-4B45-99AC-FFA2877A635E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1097511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D488-C47A-3C4D-9CC6-11C84D05E132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054A-D19D-4B45-99AC-FFA2877A635E}" type="slidenum">
              <a:rPr lang="fr-DZ" smtClean="0"/>
              <a:t>‹N°›</a:t>
            </a:fld>
            <a:endParaRPr lang="fr-D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059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D488-C47A-3C4D-9CC6-11C84D05E132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054A-D19D-4B45-99AC-FFA2877A635E}" type="slidenum">
              <a:rPr lang="fr-DZ" smtClean="0"/>
              <a:t>‹N°›</a:t>
            </a:fld>
            <a:endParaRPr lang="fr-D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849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D488-C47A-3C4D-9CC6-11C84D05E132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054A-D19D-4B45-99AC-FFA2877A635E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2281544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D488-C47A-3C4D-9CC6-11C84D05E132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054A-D19D-4B45-99AC-FFA2877A635E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198151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D488-C47A-3C4D-9CC6-11C84D05E132}" type="datetimeFigureOut">
              <a:rPr lang="fr-DZ" smtClean="0"/>
              <a:t>14/08/2024</a:t>
            </a:fld>
            <a:endParaRPr lang="fr-DZ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054A-D19D-4B45-99AC-FFA2877A635E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2965094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D488-C47A-3C4D-9CC6-11C84D05E132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054A-D19D-4B45-99AC-FFA2877A635E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2083994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7D488-C47A-3C4D-9CC6-11C84D05E132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A054A-D19D-4B45-99AC-FFA2877A635E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3131186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2525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BB7D488-C47A-3C4D-9CC6-11C84D05E132}" type="datetimeFigureOut">
              <a:rPr lang="fr-DZ" smtClean="0"/>
              <a:t>14/08/2024</a:t>
            </a:fld>
            <a:endParaRPr lang="f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fr-DZ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E67A054A-D19D-4B45-99AC-FFA2877A635E}" type="slidenum">
              <a:rPr lang="fr-DZ" smtClean="0"/>
              <a:t>‹N°›</a:t>
            </a:fld>
            <a:endParaRPr lang="fr-DZ"/>
          </a:p>
        </p:txBody>
      </p:sp>
    </p:spTree>
    <p:extLst>
      <p:ext uri="{BB962C8B-B14F-4D97-AF65-F5344CB8AC3E}">
        <p14:creationId xmlns:p14="http://schemas.microsoft.com/office/powerpoint/2010/main" val="256143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Chapitre 3.</a:t>
            </a:r>
            <a:br>
              <a:rPr lang="fr-FR" b="1" dirty="0"/>
            </a:br>
            <a:r>
              <a:rPr lang="fr-FR" dirty="0"/>
              <a:t> </a:t>
            </a:r>
            <a:r>
              <a:rPr lang="fr-FR" sz="3600" b="1" dirty="0"/>
              <a:t>Intégration Numérique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</a:t>
            </a:fld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au 5"/>
              <p:cNvGraphicFramePr>
                <a:graphicFrameLocks noGrp="1"/>
              </p:cNvGraphicFramePr>
              <p:nvPr/>
            </p:nvGraphicFramePr>
            <p:xfrm>
              <a:off x="1847528" y="2060848"/>
              <a:ext cx="8568952" cy="4135448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856895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642249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Motivation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6183">
                    <a:tc>
                      <a:txBody>
                        <a:bodyPr/>
                        <a:lstStyle/>
                        <a:p>
                          <a:pPr marL="285750" indent="-285750">
                            <a:buFont typeface="Arial" pitchFamily="34" charset="0"/>
                            <a:buChar char="•"/>
                          </a:pPr>
                          <a:r>
                            <a:rPr lang="fr-FR" dirty="0"/>
                            <a:t>Au </a:t>
                          </a:r>
                          <a:r>
                            <a:rPr lang="fr-FR" dirty="0" err="1"/>
                            <a:t>dela</a:t>
                          </a:r>
                          <a:r>
                            <a:rPr lang="fr-FR" dirty="0"/>
                            <a:t> de son immense importance en mathématique</a:t>
                          </a:r>
                          <a:r>
                            <a:rPr lang="fr-FR" baseline="0" dirty="0"/>
                            <a:t>, on rencontre  le calcul d’intégrales dans plusieurs disciplines.</a:t>
                          </a:r>
                        </a:p>
                        <a:p>
                          <a:pPr marL="285750" indent="-285750">
                            <a:buFont typeface="Arial" pitchFamily="34" charset="0"/>
                            <a:buChar char="•"/>
                          </a:pPr>
                          <a:r>
                            <a:rPr lang="fr-FR" baseline="0" dirty="0"/>
                            <a:t>Le résultat fondamental d’analyse (formule de Newton-</a:t>
                          </a:r>
                          <a:r>
                            <a:rPr lang="fr-FR" baseline="0" dirty="0" err="1"/>
                            <a:t>Lebniz</a:t>
                          </a:r>
                          <a:r>
                            <a:rPr lang="fr-FR" baseline="0" dirty="0"/>
                            <a:t>)</a:t>
                          </a:r>
                        </a:p>
                        <a:p>
                          <a:pPr marL="0" indent="0">
                            <a:buFont typeface="Arial" pitchFamily="34" charset="0"/>
                            <a:buNone/>
                          </a:pPr>
                          <a:r>
                            <a:rPr lang="fr-FR" dirty="0"/>
                            <a:t>                                  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𝑑𝑥</m:t>
                                  </m:r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=</m:t>
                                  </m:r>
                                </m:e>
                              </m:nary>
                              <m:r>
                                <a:rPr lang="fr-FR" b="0" i="1" smtClean="0">
                                  <a:latin typeface="Cambria Math"/>
                                </a:rPr>
                                <m:t>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fr-FR" b="0" i="1" baseline="30000" smtClean="0">
                                  <a:latin typeface="Cambria Math"/>
                                </a:rPr>
                                <m:t>𝑏</m:t>
                              </m:r>
                              <m:r>
                                <a:rPr lang="fr-FR" b="0" i="1" baseline="-25000" smtClean="0">
                                  <a:latin typeface="Cambria Math"/>
                                </a:rPr>
                                <m:t>𝑎</m:t>
                              </m:r>
                            </m:oMath>
                          </a14:m>
                          <a:endParaRPr lang="fr-FR" sz="1800" b="0" i="1" kern="1200" baseline="-25000" dirty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  <a:p>
                          <a:pPr marL="0" indent="0">
                            <a:buFont typeface="Arial" pitchFamily="34" charset="0"/>
                            <a:buNone/>
                          </a:pPr>
                          <a:endParaRPr lang="fr-FR" sz="1800" b="0" i="1" kern="1200" baseline="-25000" dirty="0">
                            <a:solidFill>
                              <a:schemeClr val="tx1"/>
                            </a:solidFill>
                            <a:latin typeface="Cambria Math"/>
                            <a:ea typeface="+mn-ea"/>
                            <a:cs typeface="+mn-cs"/>
                          </a:endParaRPr>
                        </a:p>
                        <a:p>
                          <a:pPr marL="0" indent="0">
                            <a:buFont typeface="Arial" pitchFamily="34" charset="0"/>
                            <a:buNone/>
                          </a:pPr>
                          <a:r>
                            <a:rPr lang="fr-FR" dirty="0"/>
                            <a:t>                                </a:t>
                          </a:r>
                        </a:p>
                        <a:p>
                          <a:pPr marL="0" indent="0">
                            <a:buFont typeface="Arial" pitchFamily="34" charset="0"/>
                            <a:buNone/>
                          </a:pPr>
                          <a:endParaRPr lang="fr-FR" dirty="0"/>
                        </a:p>
                        <a:p>
                          <a:pPr marL="0" indent="0">
                            <a:buFont typeface="Arial" pitchFamily="34" charset="0"/>
                            <a:buNone/>
                          </a:pPr>
                          <a:r>
                            <a:rPr lang="fr-FR" dirty="0"/>
                            <a:t>                                   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1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fr-FR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fr-FR" b="0" i="1" baseline="3000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oMath>
                          </a14:m>
                          <a:r>
                            <a:rPr lang="fr-FR" dirty="0"/>
                            <a:t> </a:t>
                          </a:r>
                          <a:r>
                            <a:rPr lang="fr-FR" i="1" dirty="0"/>
                            <a:t>dx </a:t>
                          </a:r>
                          <a:r>
                            <a:rPr lang="fr-FR" dirty="0"/>
                            <a:t>                  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dirty="0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sup>
                                <m:e>
                                  <m:func>
                                    <m:funcPr>
                                      <m:ctrlPr>
                                        <a:rPr lang="fr-FR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fr-FR" b="0" i="0" dirty="0" smtClean="0">
                                          <a:latin typeface="Cambria Math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fr-FR" b="0" i="1" dirty="0" smtClean="0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fr-FR" b="0" i="1" baseline="30000" dirty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e>
                                  </m:func>
                                </m:e>
                              </m:nary>
                            </m:oMath>
                          </a14:m>
                          <a:r>
                            <a:rPr lang="fr-FR" dirty="0"/>
                            <a:t> </a:t>
                          </a:r>
                          <a:r>
                            <a:rPr lang="fr-FR" i="1" dirty="0"/>
                            <a:t>dx</a:t>
                          </a:r>
                        </a:p>
                        <a:p>
                          <a:pPr marL="0" indent="0">
                            <a:buFont typeface="Arial" pitchFamily="34" charset="0"/>
                            <a:buNone/>
                          </a:pPr>
                          <a:endParaRPr lang="fr-FR" i="1" dirty="0"/>
                        </a:p>
                        <a:p>
                          <a:pPr marL="0" indent="0">
                            <a:buFont typeface="Arial" pitchFamily="34" charset="0"/>
                            <a:buNone/>
                          </a:pPr>
                          <a:endParaRPr lang="fr-FR" i="1" dirty="0"/>
                        </a:p>
                        <a:p>
                          <a:pPr marL="285750" indent="-285750">
                            <a:buFont typeface="Arial" pitchFamily="34" charset="0"/>
                            <a:buChar char="•"/>
                          </a:pPr>
                          <a:r>
                            <a:rPr lang="fr-FR" i="0" dirty="0"/>
                            <a:t>Il</a:t>
                          </a:r>
                          <a:r>
                            <a:rPr lang="fr-FR" i="1" dirty="0"/>
                            <a:t> </a:t>
                          </a:r>
                          <a:r>
                            <a:rPr lang="fr-FR" sz="1800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y a d’autre de cas ou c’est obligatoire de passer par l’intégration numérique, c’est le cas ou la fonction </a:t>
                          </a:r>
                          <a:r>
                            <a:rPr lang="fr-FR" sz="1800" i="1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f </a:t>
                          </a:r>
                          <a:r>
                            <a:rPr lang="fr-FR" sz="1800" kern="1200" baseline="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n’est pas donné explicitement 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au 5"/>
              <p:cNvGraphicFramePr>
                <a:graphicFrameLocks noGrp="1"/>
              </p:cNvGraphicFramePr>
              <p:nvPr/>
            </p:nvGraphicFramePr>
            <p:xfrm>
              <a:off x="1847528" y="2060848"/>
              <a:ext cx="8568952" cy="4135448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856895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642249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Motivation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93199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3"/>
                          <a:stretch>
                            <a:fillRect l="-148" t="-19273" b="-2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Accolade ouvrante 8"/>
          <p:cNvSpPr/>
          <p:nvPr/>
        </p:nvSpPr>
        <p:spPr>
          <a:xfrm rot="16200000">
            <a:off x="5609946" y="3663025"/>
            <a:ext cx="324036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4195353" y="4221088"/>
            <a:ext cx="334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chemeClr val="bg2">
                    <a:lumMod val="50000"/>
                  </a:schemeClr>
                </a:solidFill>
              </a:rPr>
              <a:t>en général difficile ou impossible de la déterminer </a:t>
            </a:r>
          </a:p>
        </p:txBody>
      </p:sp>
    </p:spTree>
    <p:extLst>
      <p:ext uri="{BB962C8B-B14F-4D97-AF65-F5344CB8AC3E}">
        <p14:creationId xmlns:p14="http://schemas.microsoft.com/office/powerpoint/2010/main" val="3186740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</a:t>
            </a:fld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1919536" y="1772816"/>
            <a:ext cx="5084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/>
              <a:t>Exemple : </a:t>
            </a:r>
            <a:r>
              <a:rPr lang="fr-FR" dirty="0"/>
              <a:t>l'énergie contenue dans un condensateur.</a:t>
            </a:r>
            <a:endParaRPr lang="fr-FR" b="1" dirty="0"/>
          </a:p>
        </p:txBody>
      </p:sp>
      <p:sp>
        <p:nvSpPr>
          <p:cNvPr id="6" name="Rectangle 5"/>
          <p:cNvSpPr/>
          <p:nvPr/>
        </p:nvSpPr>
        <p:spPr>
          <a:xfrm>
            <a:off x="2063552" y="2182178"/>
            <a:ext cx="6408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Voici la courbe de puissance d'un condensateur:</a:t>
            </a:r>
          </a:p>
          <a:p>
            <a:br>
              <a:rPr lang="fr-FR" dirty="0"/>
            </a:b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48" y="2564904"/>
            <a:ext cx="4810125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836034" y="4653137"/>
            <a:ext cx="85304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Etant donné la forme de la courbe, on voit tout de suite qu'il est impossible de se contenter de faire </a:t>
            </a:r>
            <a:r>
              <a:rPr lang="fr-FR" i="1" dirty="0"/>
              <a:t>P</a:t>
            </a:r>
            <a:r>
              <a:rPr lang="fr-FR" dirty="0"/>
              <a:t> fois t pour obtenir la </a:t>
            </a:r>
            <a:r>
              <a:rPr lang="fr-FR" b="1" dirty="0">
                <a:solidFill>
                  <a:srgbClr val="FF0000"/>
                </a:solidFill>
              </a:rPr>
              <a:t>surface</a:t>
            </a:r>
            <a:r>
              <a:rPr lang="fr-FR" dirty="0"/>
              <a:t> verte délimitée par la courbe et les axes, pourtant c'est bien cette </a:t>
            </a:r>
            <a:r>
              <a:rPr lang="fr-FR" dirty="0">
                <a:solidFill>
                  <a:srgbClr val="FF0000"/>
                </a:solidFill>
              </a:rPr>
              <a:t>surface</a:t>
            </a:r>
            <a:r>
              <a:rPr lang="fr-FR" dirty="0"/>
              <a:t> qui représente l'énergie que l'on veut mesurer. Une seule solution</a:t>
            </a:r>
            <a:r>
              <a:rPr lang="fr-FR" b="1" dirty="0">
                <a:solidFill>
                  <a:srgbClr val="FF0000"/>
                </a:solidFill>
              </a:rPr>
              <a:t>: le calcul intégral</a:t>
            </a:r>
            <a:r>
              <a:rPr lang="fr-FR" dirty="0"/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1836034" y="5850940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92D050"/>
                </a:solidFill>
              </a:rPr>
              <a:t>Je ne connais pas l'équation de la courbe de puissance, comment vais-je donc pouvoir en trouver l'intégrale?</a:t>
            </a:r>
          </a:p>
        </p:txBody>
      </p:sp>
    </p:spTree>
    <p:extLst>
      <p:ext uri="{BB962C8B-B14F-4D97-AF65-F5344CB8AC3E}">
        <p14:creationId xmlns:p14="http://schemas.microsoft.com/office/powerpoint/2010/main" val="266255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600" b="1" dirty="0"/>
              <a:t>Intégration Numérique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3</a:t>
            </a:fld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au 4"/>
              <p:cNvGraphicFramePr>
                <a:graphicFrameLocks noGrp="1"/>
              </p:cNvGraphicFramePr>
              <p:nvPr/>
            </p:nvGraphicFramePr>
            <p:xfrm>
              <a:off x="1991544" y="2564904"/>
              <a:ext cx="8280920" cy="2489362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28092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73986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Idée pour</a:t>
                          </a:r>
                          <a:r>
                            <a:rPr lang="fr-FR" baseline="0" dirty="0"/>
                            <a:t> résoudre ce problème 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22158">
                    <a:tc>
                      <a:txBody>
                        <a:bodyPr/>
                        <a:lstStyle/>
                        <a:p>
                          <a:pPr marL="342900" indent="-342900">
                            <a:buFont typeface="+mj-lt"/>
                            <a:buAutoNum type="arabicParenR"/>
                          </a:pPr>
                          <a:r>
                            <a:rPr lang="fr-FR" dirty="0"/>
                            <a:t>On interpole </a:t>
                          </a:r>
                          <a:r>
                            <a:rPr lang="fr-FR" i="1" dirty="0"/>
                            <a:t>f</a:t>
                          </a:r>
                          <a:r>
                            <a:rPr lang="fr-FR" dirty="0"/>
                            <a:t> par</a:t>
                          </a:r>
                          <a:r>
                            <a:rPr lang="fr-FR" baseline="0" dirty="0"/>
                            <a:t> son polynôme d’interpolation. Si on a </a:t>
                          </a:r>
                          <a:r>
                            <a:rPr lang="fr-FR" i="1" baseline="0" dirty="0"/>
                            <a:t>n+</a:t>
                          </a:r>
                          <a:r>
                            <a:rPr lang="fr-FR" baseline="0" dirty="0"/>
                            <a:t>1 points d’interpolations, on note par </a:t>
                          </a:r>
                          <a:r>
                            <a:rPr lang="fr-FR" i="1" baseline="0" dirty="0" err="1"/>
                            <a:t>P</a:t>
                          </a:r>
                          <a:r>
                            <a:rPr lang="fr-FR" i="1" baseline="-25000" dirty="0" err="1"/>
                            <a:t>n</a:t>
                          </a:r>
                          <a:r>
                            <a:rPr lang="fr-FR" baseline="0" dirty="0"/>
                            <a:t> ce polynôme d’interpolation. </a:t>
                          </a:r>
                        </a:p>
                        <a:p>
                          <a:pPr marL="342900" indent="-342900">
                            <a:buFont typeface="+mj-lt"/>
                            <a:buAutoNum type="arabicParenR"/>
                          </a:pPr>
                          <a:r>
                            <a:rPr lang="fr-FR" baseline="0" dirty="0"/>
                            <a:t>Puisque f ≈ </a:t>
                          </a:r>
                          <a:r>
                            <a:rPr lang="fr-FR" i="1" baseline="0" dirty="0" err="1"/>
                            <a:t>P</a:t>
                          </a:r>
                          <a:r>
                            <a:rPr lang="fr-FR" i="1" baseline="-25000" dirty="0" err="1"/>
                            <a:t>n</a:t>
                          </a:r>
                          <a:r>
                            <a:rPr lang="fr-FR" baseline="0" dirty="0"/>
                            <a:t> . Alors :</a:t>
                          </a:r>
                        </a:p>
                        <a:p>
                          <a:pPr marL="0" indent="0">
                            <a:buFont typeface="+mj-lt"/>
                            <a:buNone/>
                          </a:pPr>
                          <a:r>
                            <a:rPr lang="fr-FR" dirty="0"/>
                            <a:t>                                               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𝑑𝑥</m:t>
                                  </m:r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 ≈</m:t>
                                  </m:r>
                                  <m:nary>
                                    <m:nary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fr-FR" b="0" i="1" smtClean="0">
                                          <a:latin typeface="Cambria Math"/>
                                        </a:rPr>
                                        <m:t>𝑎</m:t>
                                      </m:r>
                                    </m:sub>
                                    <m:sup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sup>
                                    <m:e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𝑃</m:t>
                                      </m:r>
                                      <m:d>
                                        <m:dPr>
                                          <m:ctrlP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  <m:r>
                                        <a:rPr lang="fr-FR" b="0" i="1" baseline="-25000" smtClean="0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𝑑𝑥</m:t>
                                      </m:r>
                                    </m:e>
                                  </m:nary>
                                </m:e>
                              </m:nary>
                            </m:oMath>
                          </a14:m>
                          <a:endParaRPr lang="fr-FR" dirty="0"/>
                        </a:p>
                        <a:p>
                          <a:pPr marL="0" indent="0">
                            <a:buFont typeface="+mj-lt"/>
                            <a:buNone/>
                          </a:pPr>
                          <a:endParaRPr lang="fr-FR" dirty="0"/>
                        </a:p>
                        <a:p>
                          <a:pPr marL="0" indent="0">
                            <a:buFont typeface="+mj-lt"/>
                            <a:buNone/>
                          </a:pPr>
                          <a:r>
                            <a:rPr lang="fr-FR" dirty="0"/>
                            <a:t>      car l’aire sous la courbe représentative</a:t>
                          </a:r>
                          <a:r>
                            <a:rPr lang="fr-FR" baseline="0" dirty="0"/>
                            <a:t> de </a:t>
                          </a:r>
                          <a:r>
                            <a:rPr lang="fr-FR" i="1" baseline="0" dirty="0"/>
                            <a:t>f</a:t>
                          </a:r>
                          <a:r>
                            <a:rPr lang="fr-FR" baseline="0" dirty="0"/>
                            <a:t> sera proche de l’aire     sous la courbe représentative  </a:t>
                          </a:r>
                          <a:r>
                            <a:rPr lang="fr-FR" i="1" baseline="0" dirty="0" err="1"/>
                            <a:t>P</a:t>
                          </a:r>
                          <a:r>
                            <a:rPr lang="fr-FR" i="1" baseline="-25000" dirty="0" err="1"/>
                            <a:t>n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au 4"/>
              <p:cNvGraphicFramePr>
                <a:graphicFrameLocks noGrp="1"/>
              </p:cNvGraphicFramePr>
              <p:nvPr/>
            </p:nvGraphicFramePr>
            <p:xfrm>
              <a:off x="1991544" y="2564904"/>
              <a:ext cx="8280920" cy="2489362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28092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73986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Idée pour</a:t>
                          </a:r>
                          <a:r>
                            <a:rPr lang="fr-FR" baseline="0" dirty="0"/>
                            <a:t> résoudre ce problème 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115376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3"/>
                          <a:stretch>
                            <a:fillRect t="-19162" r="-459" b="-47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2887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84726-E10C-F3AF-1C68-4107EAD670F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DZ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7A42650-0F08-76E4-3FE4-56C84735ACC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8D3842-7D51-D094-9F5C-0BD9EE1DD48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4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1484ADF-1BAC-6D53-0ED6-8151B95C8991}"/>
              </a:ext>
            </a:extLst>
          </p:cNvPr>
          <p:cNvSpPr txBox="1"/>
          <p:nvPr/>
        </p:nvSpPr>
        <p:spPr>
          <a:xfrm>
            <a:off x="1703513" y="3352346"/>
            <a:ext cx="1945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DZ" dirty="0"/>
              <a:t>Types de formules </a:t>
            </a:r>
          </a:p>
        </p:txBody>
      </p:sp>
      <p:sp>
        <p:nvSpPr>
          <p:cNvPr id="6" name="Flèche vers la droite 5">
            <a:extLst>
              <a:ext uri="{FF2B5EF4-FFF2-40B4-BE49-F238E27FC236}">
                <a16:creationId xmlns:a16="http://schemas.microsoft.com/office/drawing/2014/main" id="{9B19478D-02A8-46A5-2E5D-B79CB35E02C6}"/>
              </a:ext>
            </a:extLst>
          </p:cNvPr>
          <p:cNvSpPr/>
          <p:nvPr/>
        </p:nvSpPr>
        <p:spPr>
          <a:xfrm>
            <a:off x="3863752" y="3445573"/>
            <a:ext cx="978408" cy="220671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DZ"/>
          </a:p>
        </p:txBody>
      </p:sp>
      <p:sp>
        <p:nvSpPr>
          <p:cNvPr id="7" name="Accolade ouvrante 6">
            <a:extLst>
              <a:ext uri="{FF2B5EF4-FFF2-40B4-BE49-F238E27FC236}">
                <a16:creationId xmlns:a16="http://schemas.microsoft.com/office/drawing/2014/main" id="{ED876B67-5145-E315-2407-2B75B71A24B7}"/>
              </a:ext>
            </a:extLst>
          </p:cNvPr>
          <p:cNvSpPr/>
          <p:nvPr/>
        </p:nvSpPr>
        <p:spPr>
          <a:xfrm>
            <a:off x="4842160" y="2511791"/>
            <a:ext cx="533760" cy="349672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DZ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2E8B2E7-AE7F-FC9E-4046-EB967DF833EC}"/>
              </a:ext>
            </a:extLst>
          </p:cNvPr>
          <p:cNvSpPr txBox="1"/>
          <p:nvPr/>
        </p:nvSpPr>
        <p:spPr>
          <a:xfrm>
            <a:off x="5109041" y="2708920"/>
            <a:ext cx="3914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O</a:t>
            </a:r>
            <a:r>
              <a:rPr lang="fr-DZ" dirty="0"/>
              <a:t>n interpole f sur tout l’intervalle [a,b]  </a:t>
            </a:r>
          </a:p>
        </p:txBody>
      </p:sp>
      <p:sp>
        <p:nvSpPr>
          <p:cNvPr id="9" name="Accolade ouvrante 8">
            <a:extLst>
              <a:ext uri="{FF2B5EF4-FFF2-40B4-BE49-F238E27FC236}">
                <a16:creationId xmlns:a16="http://schemas.microsoft.com/office/drawing/2014/main" id="{99990774-7B71-5280-5C2F-98E5EB648D86}"/>
              </a:ext>
            </a:extLst>
          </p:cNvPr>
          <p:cNvSpPr/>
          <p:nvPr/>
        </p:nvSpPr>
        <p:spPr>
          <a:xfrm rot="5400000">
            <a:off x="6592572" y="2596329"/>
            <a:ext cx="432048" cy="139589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DZ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189F1E5-75F3-644A-CD18-2C5FCAE659FD}"/>
              </a:ext>
            </a:extLst>
          </p:cNvPr>
          <p:cNvSpPr txBox="1"/>
          <p:nvPr/>
        </p:nvSpPr>
        <p:spPr>
          <a:xfrm>
            <a:off x="5842626" y="3450714"/>
            <a:ext cx="1813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F</a:t>
            </a:r>
            <a:r>
              <a:rPr lang="fr-DZ" dirty="0">
                <a:solidFill>
                  <a:srgbClr val="00B050"/>
                </a:solidFill>
              </a:rPr>
              <a:t>ormules simples</a:t>
            </a:r>
          </a:p>
        </p:txBody>
      </p:sp>
      <p:sp>
        <p:nvSpPr>
          <p:cNvPr id="11" name="Accolade fermante 10">
            <a:extLst>
              <a:ext uri="{FF2B5EF4-FFF2-40B4-BE49-F238E27FC236}">
                <a16:creationId xmlns:a16="http://schemas.microsoft.com/office/drawing/2014/main" id="{0BF0A60E-8C08-DC05-8F4E-2CF7C07E90E1}"/>
              </a:ext>
            </a:extLst>
          </p:cNvPr>
          <p:cNvSpPr/>
          <p:nvPr/>
        </p:nvSpPr>
        <p:spPr>
          <a:xfrm rot="5400000">
            <a:off x="6528050" y="3933056"/>
            <a:ext cx="576064" cy="15841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DZ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2D31554-6381-CC77-A266-7A7C85FFF7ED}"/>
              </a:ext>
            </a:extLst>
          </p:cNvPr>
          <p:cNvSpPr txBox="1"/>
          <p:nvPr/>
        </p:nvSpPr>
        <p:spPr>
          <a:xfrm>
            <a:off x="5791200" y="4173139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00B050"/>
                </a:solidFill>
              </a:rPr>
              <a:t>F</a:t>
            </a:r>
            <a:r>
              <a:rPr lang="fr-DZ" dirty="0">
                <a:solidFill>
                  <a:srgbClr val="00B050"/>
                </a:solidFill>
              </a:rPr>
              <a:t>ormules composites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F81B90B-4684-AC88-8A6C-1ADBF6D7B409}"/>
              </a:ext>
            </a:extLst>
          </p:cNvPr>
          <p:cNvSpPr txBox="1"/>
          <p:nvPr/>
        </p:nvSpPr>
        <p:spPr>
          <a:xfrm>
            <a:off x="5375921" y="5085183"/>
            <a:ext cx="5112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</a:t>
            </a:r>
            <a:r>
              <a:rPr lang="fr-DZ" dirty="0"/>
              <a:t>n subdivise l’intervalle [a,b] en sous intervalles [x</a:t>
            </a:r>
            <a:r>
              <a:rPr lang="fr-DZ" baseline="-25000" dirty="0"/>
              <a:t>i</a:t>
            </a:r>
            <a:r>
              <a:rPr lang="fr-DZ" dirty="0"/>
              <a:t>,x</a:t>
            </a:r>
            <a:r>
              <a:rPr lang="fr-DZ" baseline="-25000" dirty="0"/>
              <a:t>i+1</a:t>
            </a:r>
            <a:r>
              <a:rPr lang="fr-DZ" dirty="0"/>
              <a:t>] et on utilise la formule simple pour chaque sous intervalle [x</a:t>
            </a:r>
            <a:r>
              <a:rPr lang="fr-DZ" baseline="-25000" dirty="0"/>
              <a:t>i</a:t>
            </a:r>
            <a:r>
              <a:rPr lang="fr-DZ" dirty="0"/>
              <a:t>,x</a:t>
            </a:r>
            <a:r>
              <a:rPr lang="fr-DZ" baseline="-25000" dirty="0"/>
              <a:t>i+1</a:t>
            </a:r>
            <a:r>
              <a:rPr lang="fr-DZ" dirty="0"/>
              <a:t>]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2CB881F-88F8-8C43-7BEB-212AA7B22B7F}"/>
              </a:ext>
            </a:extLst>
          </p:cNvPr>
          <p:cNvSpPr txBox="1"/>
          <p:nvPr/>
        </p:nvSpPr>
        <p:spPr>
          <a:xfrm>
            <a:off x="1950128" y="1519806"/>
            <a:ext cx="2161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DZ" b="1" u="sng" dirty="0">
                <a:solidFill>
                  <a:srgbClr val="FF0000"/>
                </a:solidFill>
              </a:rPr>
              <a:t>Forme d’intergration</a:t>
            </a:r>
          </a:p>
        </p:txBody>
      </p:sp>
    </p:spTree>
    <p:extLst>
      <p:ext uri="{BB962C8B-B14F-4D97-AF65-F5344CB8AC3E}">
        <p14:creationId xmlns:p14="http://schemas.microsoft.com/office/powerpoint/2010/main" val="3911642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5</a:t>
            </a:fld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au 5"/>
              <p:cNvGraphicFramePr>
                <a:graphicFrameLocks noGrp="1"/>
              </p:cNvGraphicFramePr>
              <p:nvPr/>
            </p:nvGraphicFramePr>
            <p:xfrm>
              <a:off x="1919536" y="5301208"/>
              <a:ext cx="5184576" cy="121964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518457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526165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Formule de Trapèze</a:t>
                          </a:r>
                          <a:r>
                            <a:rPr lang="fr-FR" baseline="0" dirty="0"/>
                            <a:t> 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93475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𝑑𝑥</m:t>
                                  </m:r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 ≈ </m:t>
                                  </m:r>
                                  <m:f>
                                    <m:f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smtClean="0">
                                          <a:latin typeface="Cambria Math"/>
                                          <a:ea typeface="Cambria Math"/>
                                        </a:rPr>
                                        <m:t>𝑏</m:t>
                                      </m:r>
                                      <m:r>
                                        <a:rPr lang="fr-FR" b="0" i="1" smtClean="0">
                                          <a:latin typeface="Cambria Math"/>
                                          <a:ea typeface="Cambria Math"/>
                                        </a:rPr>
                                        <m:t>−</m:t>
                                      </m:r>
                                      <m:r>
                                        <a:rPr lang="fr-FR" b="0" i="1" smtClean="0">
                                          <a:latin typeface="Cambria Math"/>
                                          <a:ea typeface="Cambria Math"/>
                                        </a:rPr>
                                        <m:t>𝑎</m:t>
                                      </m:r>
                                    </m:num>
                                    <m:den>
                                      <m:r>
                                        <a:rPr lang="fr-FR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nary>
                            </m:oMath>
                          </a14:m>
                          <a:r>
                            <a:rPr lang="fr-FR" dirty="0"/>
                            <a:t> (f(a)+f(b))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au 5"/>
              <p:cNvGraphicFramePr>
                <a:graphicFrameLocks noGrp="1"/>
              </p:cNvGraphicFramePr>
              <p:nvPr/>
            </p:nvGraphicFramePr>
            <p:xfrm>
              <a:off x="1919536" y="5301208"/>
              <a:ext cx="5184576" cy="121964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518457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526165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Formule de Trapèze</a:t>
                          </a:r>
                          <a:r>
                            <a:rPr lang="fr-FR" baseline="0" dirty="0"/>
                            <a:t> 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93475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2"/>
                          <a:stretch>
                            <a:fillRect l="-244" t="-80000" r="-489" b="-763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1772816"/>
            <a:ext cx="4981575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6901111" y="1772817"/>
            <a:ext cx="280831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Cette formule est très simple, elle permet de remplacer la courbe </a:t>
            </a:r>
            <a:r>
              <a:rPr lang="fr-FR" b="1" i="1" dirty="0"/>
              <a:t>f(x) </a:t>
            </a:r>
            <a:r>
              <a:rPr lang="fr-FR" dirty="0"/>
              <a:t>de la fonction à intégrer par </a:t>
            </a: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une ligne droite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fr-FR" dirty="0"/>
              <a:t>qui relie les points</a:t>
            </a:r>
            <a:r>
              <a:rPr lang="fr-FR" b="1" i="1" dirty="0"/>
              <a:t>(</a:t>
            </a:r>
            <a:r>
              <a:rPr lang="fr-FR" b="1" i="1" dirty="0" err="1"/>
              <a:t>a,f</a:t>
            </a:r>
            <a:r>
              <a:rPr lang="fr-FR" b="1" i="1" dirty="0"/>
              <a:t>(a)) </a:t>
            </a:r>
            <a:r>
              <a:rPr lang="fr-FR" dirty="0"/>
              <a:t>et </a:t>
            </a:r>
            <a:r>
              <a:rPr lang="fr-FR" b="1" i="1" dirty="0"/>
              <a:t>(</a:t>
            </a:r>
            <a:r>
              <a:rPr lang="fr-FR" b="1" i="1" dirty="0" err="1"/>
              <a:t>b,f</a:t>
            </a:r>
            <a:r>
              <a:rPr lang="fr-FR" b="1" i="1" dirty="0"/>
              <a:t>(b)) </a:t>
            </a:r>
            <a:r>
              <a:rPr lang="fr-FR" dirty="0"/>
              <a:t>ce qui donne un </a:t>
            </a: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trapèze</a:t>
            </a:r>
          </a:p>
        </p:txBody>
      </p:sp>
      <p:sp>
        <p:nvSpPr>
          <p:cNvPr id="9" name="Rectangle 8"/>
          <p:cNvSpPr/>
          <p:nvPr/>
        </p:nvSpPr>
        <p:spPr>
          <a:xfrm>
            <a:off x="6872504" y="4434572"/>
            <a:ext cx="3888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L’intégrale est donc remplacée par la surface du trapèze :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55841" y="1196752"/>
            <a:ext cx="2080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de Trapèze </a:t>
            </a:r>
          </a:p>
        </p:txBody>
      </p:sp>
    </p:spTree>
    <p:extLst>
      <p:ext uri="{BB962C8B-B14F-4D97-AF65-F5344CB8AC3E}">
        <p14:creationId xmlns:p14="http://schemas.microsoft.com/office/powerpoint/2010/main" val="3470141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600" b="1" dirty="0"/>
              <a:t>Intégration Numérique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6</a:t>
            </a:fld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au 4"/>
              <p:cNvGraphicFramePr>
                <a:graphicFrameLocks noGrp="1"/>
              </p:cNvGraphicFramePr>
              <p:nvPr/>
            </p:nvGraphicFramePr>
            <p:xfrm>
              <a:off x="1775520" y="1621988"/>
              <a:ext cx="6048672" cy="1014925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604867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526165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Formule de Trapèze</a:t>
                          </a:r>
                          <a:r>
                            <a:rPr lang="fr-FR" baseline="0" dirty="0"/>
                            <a:t> 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194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𝑑𝑥</m:t>
                                  </m:r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 ≈ </m:t>
                                  </m:r>
                                  <m:f>
                                    <m:f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smtClean="0">
                                          <a:latin typeface="Cambria Math"/>
                                          <a:ea typeface="Cambria Math"/>
                                        </a:rPr>
                                        <m:t>𝑏</m:t>
                                      </m:r>
                                      <m:r>
                                        <a:rPr lang="fr-FR" b="0" i="1" smtClean="0">
                                          <a:latin typeface="Cambria Math"/>
                                          <a:ea typeface="Cambria Math"/>
                                        </a:rPr>
                                        <m:t>−</m:t>
                                      </m:r>
                                      <m:r>
                                        <a:rPr lang="fr-FR" b="0" i="1" smtClean="0">
                                          <a:latin typeface="Cambria Math"/>
                                          <a:ea typeface="Cambria Math"/>
                                        </a:rPr>
                                        <m:t>𝑎</m:t>
                                      </m:r>
                                    </m:num>
                                    <m:den>
                                      <m:r>
                                        <a:rPr lang="fr-FR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nary>
                            </m:oMath>
                          </a14:m>
                          <a:r>
                            <a:rPr lang="fr-FR" dirty="0"/>
                            <a:t> (f(a)+f(b))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au 4"/>
              <p:cNvGraphicFramePr>
                <a:graphicFrameLocks noGrp="1"/>
              </p:cNvGraphicFramePr>
              <p:nvPr/>
            </p:nvGraphicFramePr>
            <p:xfrm>
              <a:off x="1775520" y="1621988"/>
              <a:ext cx="6048672" cy="1014925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604867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526165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Formule de Trapèze</a:t>
                          </a:r>
                          <a:r>
                            <a:rPr lang="fr-FR" baseline="0" dirty="0"/>
                            <a:t> 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8760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2"/>
                          <a:stretch>
                            <a:fillRect t="-112821" r="-418" b="-1487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au 5"/>
              <p:cNvGraphicFramePr>
                <a:graphicFrameLocks noGrp="1"/>
              </p:cNvGraphicFramePr>
              <p:nvPr/>
            </p:nvGraphicFramePr>
            <p:xfrm>
              <a:off x="1775520" y="2780928"/>
              <a:ext cx="6096000" cy="369183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6096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19040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Preuve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53368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Pour obtenir</a:t>
                          </a:r>
                          <a:r>
                            <a:rPr lang="fr-FR" baseline="0" dirty="0"/>
                            <a:t> la méthode de trapèze, on interpole </a:t>
                          </a:r>
                          <a:r>
                            <a:rPr lang="fr-FR" i="1" baseline="0" dirty="0"/>
                            <a:t>f</a:t>
                          </a:r>
                          <a:r>
                            <a:rPr lang="fr-FR" baseline="0" dirty="0"/>
                            <a:t> en 2 points. On prend </a:t>
                          </a:r>
                          <a:r>
                            <a:rPr lang="fr-FR" i="1" baseline="0" dirty="0"/>
                            <a:t>a</a:t>
                          </a:r>
                          <a:r>
                            <a:rPr lang="fr-FR" baseline="0" dirty="0"/>
                            <a:t> et </a:t>
                          </a:r>
                          <a:r>
                            <a:rPr lang="fr-FR" i="1" baseline="0" dirty="0"/>
                            <a:t>b</a:t>
                          </a:r>
                          <a:r>
                            <a:rPr lang="fr-FR" baseline="0" dirty="0"/>
                            <a:t> les extrémités de l’intervalle [</a:t>
                          </a:r>
                          <a:r>
                            <a:rPr lang="fr-FR" i="1" baseline="0" dirty="0"/>
                            <a:t>a, b</a:t>
                          </a:r>
                          <a:r>
                            <a:rPr lang="fr-FR" baseline="0" dirty="0"/>
                            <a:t>]. Donc f sera interpolée par un polynôme de degré 1 qui s’écrit sous la forme suivante :     </a:t>
                          </a:r>
                          <a:r>
                            <a:rPr lang="fr-FR" i="1" baseline="0" dirty="0">
                              <a:latin typeface="Cambria Math" pitchFamily="18" charset="0"/>
                              <a:ea typeface="Cambria Math" pitchFamily="18" charset="0"/>
                            </a:rPr>
                            <a:t>P</a:t>
                          </a:r>
                          <a:r>
                            <a:rPr lang="fr-FR" i="1" baseline="-25000" dirty="0">
                              <a:latin typeface="Cambria Math" pitchFamily="18" charset="0"/>
                              <a:ea typeface="Cambria Math" pitchFamily="18" charset="0"/>
                            </a:rPr>
                            <a:t>1</a:t>
                          </a:r>
                          <a:r>
                            <a:rPr lang="fr-FR" i="1" baseline="0" dirty="0">
                              <a:latin typeface="Cambria Math" pitchFamily="18" charset="0"/>
                              <a:ea typeface="Cambria Math" pitchFamily="18" charset="0"/>
                            </a:rPr>
                            <a:t>(x)=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baseline="0" smtClean="0">
                                      <a:latin typeface="Cambria Math" panose="02040503050406030204" pitchFamily="18" charset="0"/>
                                      <a:ea typeface="Cambria Math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baseline="0" smtClean="0">
                                      <a:latin typeface="Cambria Math"/>
                                      <a:ea typeface="Cambria Math" pitchFamily="18" charset="0"/>
                                    </a:rPr>
                                    <m:t>𝑥</m:t>
                                  </m:r>
                                  <m:r>
                                    <a:rPr lang="fr-FR" b="0" i="1" baseline="0" smtClean="0">
                                      <a:latin typeface="Cambria Math" pitchFamily="18" charset="0"/>
                                      <a:ea typeface="Cambria Math" pitchFamily="18" charset="0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  <a:ea typeface="Cambria Math" pitchFamily="18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fr-FR" b="0" i="1" baseline="0" smtClean="0">
                                      <a:latin typeface="Cambria Math" panose="02040503050406030204" pitchFamily="18" charset="0"/>
                                      <a:ea typeface="Cambria Math" pitchFamily="18" charset="0"/>
                                    </a:rPr>
                                    <m:t>𝑎</m:t>
                                  </m:r>
                                  <m:r>
                                    <a:rPr lang="fr-FR" b="0" i="1" baseline="0" smtClean="0">
                                      <a:latin typeface="Cambria Math" panose="02040503050406030204" pitchFamily="18" charset="0"/>
                                      <a:ea typeface="Cambria Math" pitchFamily="18" charset="0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 panose="02040503050406030204" pitchFamily="18" charset="0"/>
                                      <a:ea typeface="Cambria Math" pitchFamily="18" charset="0"/>
                                    </a:rPr>
                                    <m:t>𝑏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i="1" baseline="0" dirty="0">
                              <a:latin typeface="Cambria Math" pitchFamily="18" charset="0"/>
                              <a:ea typeface="Cambria Math" pitchFamily="18" charset="0"/>
                            </a:rPr>
                            <a:t> f(a)+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baseline="0" smtClean="0">
                                      <a:latin typeface="Cambria Math" panose="02040503050406030204" pitchFamily="18" charset="0"/>
                                      <a:ea typeface="Cambria Math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baseline="0" smtClean="0">
                                      <a:latin typeface="Cambria Math" panose="02040503050406030204" pitchFamily="18" charset="0"/>
                                      <a:ea typeface="Cambria Math" pitchFamily="18" charset="0"/>
                                    </a:rPr>
                                    <m:t>𝑥</m:t>
                                  </m:r>
                                  <m:r>
                                    <a:rPr lang="fr-FR" b="0" i="1" baseline="0" smtClean="0">
                                      <a:latin typeface="Cambria Math" panose="02040503050406030204" pitchFamily="18" charset="0"/>
                                      <a:ea typeface="Cambria Math" pitchFamily="18" charset="0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 panose="02040503050406030204" pitchFamily="18" charset="0"/>
                                      <a:ea typeface="Cambria Math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fr-FR" b="0" i="1" baseline="0" smtClean="0">
                                      <a:latin typeface="Cambria Math" panose="02040503050406030204" pitchFamily="18" charset="0"/>
                                      <a:ea typeface="Cambria Math" pitchFamily="18" charset="0"/>
                                    </a:rPr>
                                    <m:t>𝑏</m:t>
                                  </m:r>
                                  <m:r>
                                    <a:rPr lang="fr-FR" b="0" i="1" baseline="0" smtClean="0">
                                      <a:latin typeface="Cambria Math" panose="02040503050406030204" pitchFamily="18" charset="0"/>
                                      <a:ea typeface="Cambria Math" pitchFamily="18" charset="0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 panose="02040503050406030204" pitchFamily="18" charset="0"/>
                                      <a:ea typeface="Cambria Math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i="1" dirty="0">
                              <a:latin typeface="Cambria Math" pitchFamily="18" charset="0"/>
                              <a:ea typeface="Cambria Math" pitchFamily="18" charset="0"/>
                            </a:rPr>
                            <a:t> f(b)</a:t>
                          </a:r>
                          <a:r>
                            <a:rPr lang="fr-FR" i="1" baseline="0" dirty="0">
                              <a:latin typeface="Cambria Math" pitchFamily="18" charset="0"/>
                              <a:ea typeface="Cambria Math" pitchFamily="18" charset="0"/>
                            </a:rPr>
                            <a:t>  . Donc :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trlPr>
                                      <a:rPr lang="fr-FR" i="1" baseline="0" smtClean="0">
                                        <a:latin typeface="Cambria Math" panose="02040503050406030204" pitchFamily="18" charset="0"/>
                                        <a:ea typeface="Cambria Math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fr-FR" b="0" i="1" baseline="0" smtClean="0">
                                        <a:latin typeface="Cambria Math"/>
                                        <a:ea typeface="Cambria Math" pitchFamily="18" charset="0"/>
                                      </a:rPr>
                                      <m:t>𝑎</m:t>
                                    </m:r>
                                  </m:sub>
                                  <m:sup>
                                    <m:r>
                                      <a:rPr lang="fr-FR" b="0" i="1" baseline="0" smtClean="0">
                                        <a:latin typeface="Cambria Math"/>
                                        <a:ea typeface="Cambria Math" pitchFamily="18" charset="0"/>
                                      </a:rPr>
                                      <m:t>𝑏</m:t>
                                    </m:r>
                                  </m:sup>
                                  <m:e>
                                    <m:r>
                                      <a:rPr lang="fr-FR" b="0" i="1" baseline="0" smtClean="0">
                                        <a:latin typeface="Cambria Math"/>
                                        <a:ea typeface="Cambria Math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fr-FR" b="0" i="1" baseline="0" smtClean="0">
                                            <a:latin typeface="Cambria Math" panose="02040503050406030204" pitchFamily="18" charset="0"/>
                                            <a:ea typeface="Cambria Math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fr-FR" b="0" i="1" baseline="0" smtClean="0">
                                            <a:latin typeface="Cambria Math"/>
                                            <a:ea typeface="Cambria Math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  <m:r>
                                      <a:rPr lang="fr-FR" b="0" i="1" baseline="0" smtClean="0">
                                        <a:latin typeface="Cambria Math"/>
                                        <a:ea typeface="Cambria Math" pitchFamily="18" charset="0"/>
                                      </a:rPr>
                                      <m:t>𝑑𝑥</m:t>
                                    </m:r>
                                    <m:r>
                                      <a:rPr lang="fr-FR" b="0" i="1" baseline="0" smtClean="0">
                                        <a:latin typeface="Cambria Math"/>
                                        <a:ea typeface="Cambria Math" pitchFamily="18" charset="0"/>
                                      </a:rPr>
                                      <m:t> ≈</m:t>
                                    </m:r>
                                    <m:nary>
                                      <m:naryPr>
                                        <m:ctrlPr>
                                          <a:rPr lang="fr-FR" b="0" i="1" baseline="0" smtClean="0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23"/>
                                          </m:rPr>
                                          <a:rPr lang="fr-FR" b="0" i="1" baseline="0" smtClean="0">
                                            <a:latin typeface="Cambria Math"/>
                                            <a:ea typeface="Cambria Math"/>
                                          </a:rPr>
                                          <m:t>𝑎</m:t>
                                        </m:r>
                                      </m:sub>
                                      <m:sup>
                                        <m:r>
                                          <a:rPr lang="fr-FR" b="0" i="1" baseline="0" smtClean="0">
                                            <a:latin typeface="Cambria Math"/>
                                            <a:ea typeface="Cambria Math"/>
                                          </a:rPr>
                                          <m:t>𝑏</m:t>
                                        </m:r>
                                      </m:sup>
                                      <m:e>
                                        <m:r>
                                          <a:rPr lang="fr-FR" b="0" i="1" baseline="0" smtClean="0">
                                            <a:latin typeface="Cambria Math"/>
                                            <a:ea typeface="Cambria Math"/>
                                          </a:rPr>
                                          <m:t>𝑃</m:t>
                                        </m:r>
                                        <m:r>
                                          <a:rPr lang="fr-FR" b="0" i="1" baseline="-25000" smtClean="0">
                                            <a:latin typeface="Cambria Math"/>
                                            <a:ea typeface="Cambria Math"/>
                                          </a:rPr>
                                          <m:t>1</m:t>
                                        </m:r>
                                        <m:d>
                                          <m:dPr>
                                            <m:ctrlPr>
                                              <a:rPr lang="fr-FR" b="0" i="1" baseline="0" smtClean="0">
                                                <a:latin typeface="Cambria Math" panose="02040503050406030204" pitchFamily="18" charset="0"/>
                                                <a:ea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fr-FR" b="0" i="1" baseline="0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</m:d>
                                        <m:r>
                                          <a:rPr lang="fr-FR" b="0" i="1" baseline="0" smtClean="0">
                                            <a:latin typeface="Cambria Math"/>
                                            <a:ea typeface="Cambria Math"/>
                                          </a:rPr>
                                          <m:t>𝑑𝑥</m:t>
                                        </m:r>
                                      </m:e>
                                    </m:nary>
                                  </m:e>
                                </m:nary>
                              </m:oMath>
                            </m:oMathPara>
                          </a14:m>
                          <a:endParaRPr lang="fr-FR" i="1" baseline="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  <a:p>
                          <a:r>
                            <a:rPr lang="fr-FR" i="1" baseline="0" dirty="0">
                              <a:latin typeface="Cambria Math" pitchFamily="18" charset="0"/>
                              <a:ea typeface="Cambria Math" pitchFamily="18" charset="0"/>
                            </a:rPr>
                            <a:t>                                                      = 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baseline="0" smtClean="0">
                                      <a:latin typeface="Cambria Math" panose="02040503050406030204" pitchFamily="18" charset="0"/>
                                      <a:ea typeface="Cambria Math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baseline="0" smtClean="0">
                                      <a:latin typeface="Cambria Math"/>
                                      <a:ea typeface="Cambria Math" pitchFamily="18" charset="0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b="0" i="1" baseline="0" smtClean="0">
                                      <a:latin typeface="Cambria Math"/>
                                      <a:ea typeface="Cambria Math" pitchFamily="18" charset="0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m:rPr>
                                      <m:nor/>
                                    </m:rPr>
                                    <a:rPr lang="fr-FR" i="1" baseline="0" dirty="0" smtClean="0">
                                      <a:latin typeface="Cambria Math" pitchFamily="18" charset="0"/>
                                      <a:ea typeface="Cambria Math" pitchFamily="18" charset="0"/>
                                    </a:rPr>
                                    <m:t> </m:t>
                                  </m:r>
                                  <m:f>
                                    <m:fPr>
                                      <m:ctrlPr>
                                        <a:rPr lang="fr-FR" i="1" baseline="0" smtClean="0">
                                          <a:latin typeface="Cambria Math" panose="02040503050406030204" pitchFamily="18" charset="0"/>
                                          <a:ea typeface="Cambria Math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baseline="0" smtClean="0">
                                          <a:latin typeface="Cambria Math"/>
                                          <a:ea typeface="Cambria Math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fr-FR" b="0" i="1" baseline="0" smtClean="0">
                                          <a:latin typeface="Cambria Math" pitchFamily="18" charset="0"/>
                                          <a:ea typeface="Cambria Math" pitchFamily="18" charset="0"/>
                                        </a:rPr>
                                        <m:t>−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  <a:ea typeface="Cambria Math" pitchFamily="18" charset="0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fr-FR" b="0" i="1" baseline="0" smtClean="0">
                                          <a:latin typeface="Cambria Math" panose="02040503050406030204" pitchFamily="18" charset="0"/>
                                          <a:ea typeface="Cambria Math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fr-FR" b="0" i="1" baseline="0" smtClean="0">
                                          <a:latin typeface="Cambria Math" panose="02040503050406030204" pitchFamily="18" charset="0"/>
                                          <a:ea typeface="Cambria Math" pitchFamily="18" charset="0"/>
                                        </a:rPr>
                                        <m:t>−</m:t>
                                      </m:r>
                                      <m:r>
                                        <a:rPr lang="fr-FR" b="0" i="1" baseline="0" smtClean="0">
                                          <a:latin typeface="Cambria Math" panose="02040503050406030204" pitchFamily="18" charset="0"/>
                                          <a:ea typeface="Cambria Math" pitchFamily="18" charset="0"/>
                                        </a:rPr>
                                        <m:t>𝑏</m:t>
                                      </m:r>
                                    </m:den>
                                  </m:f>
                                  <m:r>
                                    <m:rPr>
                                      <m:nor/>
                                    </m:rPr>
                                    <a:rPr lang="fr-FR" i="1" baseline="0" dirty="0" smtClean="0">
                                      <a:latin typeface="Cambria Math" pitchFamily="18" charset="0"/>
                                      <a:ea typeface="Cambria Math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>
                                      <a:latin typeface="Cambria Math" pitchFamily="18" charset="0"/>
                                      <a:ea typeface="Cambria Math" pitchFamily="18" charset="0"/>
                                    </a:rPr>
                                    <m:t>f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>
                                      <a:latin typeface="Cambria Math" pitchFamily="18" charset="0"/>
                                      <a:ea typeface="Cambria Math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>
                                      <a:latin typeface="Cambria Math" pitchFamily="18" charset="0"/>
                                      <a:ea typeface="Cambria Math" pitchFamily="18" charset="0"/>
                                    </a:rPr>
                                    <m:t>a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>
                                      <a:latin typeface="Cambria Math" pitchFamily="18" charset="0"/>
                                      <a:ea typeface="Cambria Math" pitchFamily="18" charset="0"/>
                                    </a:rPr>
                                    <m:t>)+</m:t>
                                  </m:r>
                                  <m:f>
                                    <m:fPr>
                                      <m:ctrlPr>
                                        <a:rPr lang="fr-FR" i="1" baseline="0" smtClean="0">
                                          <a:latin typeface="Cambria Math" panose="02040503050406030204" pitchFamily="18" charset="0"/>
                                          <a:ea typeface="Cambria Math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baseline="0" smtClean="0">
                                          <a:latin typeface="Cambria Math" panose="02040503050406030204" pitchFamily="18" charset="0"/>
                                          <a:ea typeface="Cambria Math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fr-FR" b="0" i="1" baseline="0" smtClean="0">
                                          <a:latin typeface="Cambria Math" panose="02040503050406030204" pitchFamily="18" charset="0"/>
                                          <a:ea typeface="Cambria Math" pitchFamily="18" charset="0"/>
                                        </a:rPr>
                                        <m:t>−</m:t>
                                      </m:r>
                                      <m:r>
                                        <a:rPr lang="fr-FR" b="0" i="1" baseline="0" smtClean="0">
                                          <a:latin typeface="Cambria Math" panose="02040503050406030204" pitchFamily="18" charset="0"/>
                                          <a:ea typeface="Cambria Math" pitchFamily="18" charset="0"/>
                                        </a:rPr>
                                        <m:t>𝑎</m:t>
                                      </m:r>
                                    </m:num>
                                    <m:den>
                                      <m:r>
                                        <a:rPr lang="fr-FR" b="0" i="1" baseline="0" smtClean="0">
                                          <a:latin typeface="Cambria Math" panose="02040503050406030204" pitchFamily="18" charset="0"/>
                                          <a:ea typeface="Cambria Math" pitchFamily="18" charset="0"/>
                                        </a:rPr>
                                        <m:t>𝑏</m:t>
                                      </m:r>
                                      <m:r>
                                        <a:rPr lang="fr-FR" b="0" i="1" baseline="0" smtClean="0">
                                          <a:latin typeface="Cambria Math" panose="02040503050406030204" pitchFamily="18" charset="0"/>
                                          <a:ea typeface="Cambria Math" pitchFamily="18" charset="0"/>
                                        </a:rPr>
                                        <m:t>−</m:t>
                                      </m:r>
                                      <m:r>
                                        <a:rPr lang="fr-FR" b="0" i="1" baseline="0" smtClean="0">
                                          <a:latin typeface="Cambria Math" panose="02040503050406030204" pitchFamily="18" charset="0"/>
                                          <a:ea typeface="Cambria Math" pitchFamily="18" charset="0"/>
                                        </a:rPr>
                                        <m:t>𝑎</m:t>
                                      </m:r>
                                    </m:den>
                                  </m:f>
                                  <m:r>
                                    <m:rPr>
                                      <m:nor/>
                                    </m:rPr>
                                    <a:rPr lang="fr-FR" i="1" dirty="0" smtClean="0">
                                      <a:latin typeface="Cambria Math" pitchFamily="18" charset="0"/>
                                      <a:ea typeface="Cambria Math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dirty="0" smtClean="0">
                                      <a:latin typeface="Cambria Math" pitchFamily="18" charset="0"/>
                                      <a:ea typeface="Cambria Math" pitchFamily="18" charset="0"/>
                                    </a:rPr>
                                    <m:t>f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dirty="0" smtClean="0">
                                      <a:latin typeface="Cambria Math" pitchFamily="18" charset="0"/>
                                      <a:ea typeface="Cambria Math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dirty="0" smtClean="0">
                                      <a:latin typeface="Cambria Math" pitchFamily="18" charset="0"/>
                                      <a:ea typeface="Cambria Math" pitchFamily="18" charset="0"/>
                                    </a:rPr>
                                    <m:t>b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dirty="0" smtClean="0">
                                      <a:latin typeface="Cambria Math" pitchFamily="18" charset="0"/>
                                      <a:ea typeface="Cambria Math" pitchFamily="18" charset="0"/>
                                    </a:rPr>
                                    <m:t>)</m:t>
                                  </m:r>
                                </m:e>
                              </m:nary>
                            </m:oMath>
                          </a14:m>
                          <a:r>
                            <a:rPr lang="fr-FR" i="1" baseline="0" dirty="0">
                              <a:latin typeface="Cambria Math" pitchFamily="18" charset="0"/>
                              <a:ea typeface="Cambria Math" pitchFamily="18" charset="0"/>
                            </a:rPr>
                            <a:t> dx</a:t>
                          </a:r>
                        </a:p>
                        <a:p>
                          <a:endParaRPr lang="fr-FR" i="1" baseline="0" dirty="0">
                            <a:latin typeface="Cambria Math" pitchFamily="18" charset="0"/>
                            <a:ea typeface="Cambria Math" pitchFamily="18" charset="0"/>
                          </a:endParaRPr>
                        </a:p>
                        <a:p>
                          <a:r>
                            <a:rPr lang="fr-FR" dirty="0"/>
                            <a:t>                                           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dirty="0"/>
                            <a:t>(f(a)+f(b))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au 5"/>
              <p:cNvGraphicFramePr>
                <a:graphicFrameLocks noGrp="1"/>
              </p:cNvGraphicFramePr>
              <p:nvPr/>
            </p:nvGraphicFramePr>
            <p:xfrm>
              <a:off x="1775520" y="2780928"/>
              <a:ext cx="6096000" cy="369183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6096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19040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Preuve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72790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3"/>
                          <a:stretch>
                            <a:fillRect t="-13514" r="-624" b="-181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4727849" y="1196752"/>
            <a:ext cx="2080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de Trapèze </a:t>
            </a:r>
          </a:p>
        </p:txBody>
      </p:sp>
    </p:spTree>
    <p:extLst>
      <p:ext uri="{BB962C8B-B14F-4D97-AF65-F5344CB8AC3E}">
        <p14:creationId xmlns:p14="http://schemas.microsoft.com/office/powerpoint/2010/main" val="2647635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600" b="1" dirty="0"/>
              <a:t>Intégration Numérique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7</a:t>
            </a:fld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au 4"/>
              <p:cNvGraphicFramePr>
                <a:graphicFrameLocks noGrp="1"/>
              </p:cNvGraphicFramePr>
              <p:nvPr/>
            </p:nvGraphicFramePr>
            <p:xfrm>
              <a:off x="1775520" y="1621986"/>
              <a:ext cx="6048672" cy="3832756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604867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789382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Exemple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521687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I </a:t>
                          </a:r>
                          <a:r>
                            <a:rPr lang="fr-FR" baseline="-25000" dirty="0"/>
                            <a:t>exacte </a:t>
                          </a:r>
                          <a:r>
                            <a:rPr lang="fr-FR" baseline="0" dirty="0"/>
                            <a:t> (sin x )= 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baseline="0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fr-FR" i="1" baseline="0" smtClean="0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  <a:ea typeface="Cambria Math"/>
                                    </a:rPr>
                                    <m:t>/2</m:t>
                                  </m:r>
                                </m:sup>
                                <m:e>
                                  <m:func>
                                    <m:func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fr-FR" b="0" i="0" baseline="0" smtClean="0">
                                          <a:latin typeface="Cambria Math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 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𝑑𝑥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  </m:t>
                                      </m:r>
                                    </m:e>
                                  </m:func>
                                </m:e>
                              </m:nary>
                            </m:oMath>
                          </a14:m>
                          <a:r>
                            <a:rPr lang="fr-FR" baseline="-25000" dirty="0"/>
                            <a:t>    </a:t>
                          </a:r>
                        </a:p>
                        <a:p>
                          <a:r>
                            <a:rPr lang="fr-FR" baseline="-25000" dirty="0"/>
                            <a:t>                         </a:t>
                          </a:r>
                          <a:r>
                            <a:rPr lang="fr-FR" sz="1800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=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fr-FR" sz="1800" i="1" kern="1200" baseline="0" dirty="0" smtClean="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nor/>
                                    </m:rPr>
                                    <a:rPr lang="fr-FR" sz="1800" kern="1200" baseline="0" dirty="0" smtClean="0">
                                      <a:solidFill>
                                        <a:schemeClr val="dk1"/>
                                      </a:solidFill>
                                      <a:latin typeface="+mn-lt"/>
                                      <a:ea typeface="+mn-ea"/>
                                      <a:cs typeface="+mn-cs"/>
                                    </a:rPr>
                                    <m:t>[−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sz="1800" kern="1200" baseline="0" dirty="0" smtClean="0">
                                      <a:solidFill>
                                        <a:schemeClr val="dk1"/>
                                      </a:solidFill>
                                      <a:latin typeface="+mn-lt"/>
                                      <a:ea typeface="+mn-ea"/>
                                      <a:cs typeface="+mn-cs"/>
                                    </a:rPr>
                                    <m:t>cos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sz="1800" kern="1200" baseline="0" dirty="0" smtClean="0">
                                      <a:solidFill>
                                        <a:schemeClr val="dk1"/>
                                      </a:solidFill>
                                      <a:latin typeface="+mn-lt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sz="1800" kern="1200" baseline="0" dirty="0" smtClean="0">
                                      <a:solidFill>
                                        <a:schemeClr val="dk1"/>
                                      </a:solidFill>
                                      <a:latin typeface="+mn-lt"/>
                                      <a:ea typeface="+mn-ea"/>
                                      <a:cs typeface="+mn-cs"/>
                                    </a:rPr>
                                    <m:t>x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sz="1800" kern="1200" baseline="0" dirty="0" smtClean="0">
                                      <a:solidFill>
                                        <a:schemeClr val="dk1"/>
                                      </a:solidFill>
                                      <a:latin typeface="+mn-lt"/>
                                      <a:ea typeface="+mn-ea"/>
                                      <a:cs typeface="+mn-cs"/>
                                    </a:rPr>
                                    <m:t>]</m:t>
                                  </m:r>
                                </m:e>
                                <m:sub/>
                                <m:sup>
                                  <m:r>
                                    <a:rPr lang="fr-FR" sz="1800" kern="1200" baseline="0" dirty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𝜋</m:t>
                                  </m:r>
                                  <m:r>
                                    <a:rPr lang="fr-FR" sz="1800" kern="1200" baseline="0" dirty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/2</m:t>
                                  </m:r>
                                </m:sup>
                              </m:sSubSup>
                              <m:r>
                                <a:rPr lang="fr-FR" sz="1800" kern="1200" baseline="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0</m:t>
                              </m:r>
                            </m:oMath>
                          </a14:m>
                          <a:endParaRPr lang="fr-FR" sz="1800" kern="1200" baseline="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fr-FR" sz="1800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              = -cos(</a:t>
                          </a:r>
                          <a14:m>
                            <m:oMath xmlns:m="http://schemas.openxmlformats.org/officeDocument/2006/math">
                              <m:r>
                                <a:rPr lang="fr-FR" sz="1800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𝜋</m:t>
                              </m:r>
                              <m:r>
                                <a:rPr lang="fr-FR" sz="1800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/2) −(−</m:t>
                              </m:r>
                              <m:r>
                                <m:rPr>
                                  <m:sty m:val="p"/>
                                </m:rPr>
                                <a:rPr lang="fr-FR" sz="1800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fr-FR" sz="1800" i="1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e>
                              </m:d>
                              <m:r>
                                <a:rPr lang="fr-FR" sz="1800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)</m:t>
                              </m:r>
                            </m:oMath>
                          </a14:m>
                          <a:endParaRPr lang="fr-FR" sz="1800" kern="1200" baseline="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fr-FR" sz="1800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              = 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521687">
                    <a:tc>
                      <a:txBody>
                        <a:bodyPr/>
                        <a:lstStyle/>
                        <a:p>
                          <a:r>
                            <a:rPr lang="fr-FR" sz="1800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I </a:t>
                          </a:r>
                          <a:r>
                            <a:rPr lang="fr-FR" sz="1800" kern="1200" baseline="-25000" dirty="0" err="1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app_trap</a:t>
                          </a:r>
                          <a:r>
                            <a:rPr lang="fr-FR" sz="1800" kern="1200" baseline="-250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(</a:t>
                          </a:r>
                          <a:r>
                            <a:rPr lang="fr-FR" sz="1800" kern="1200" baseline="-25000" dirty="0" err="1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sinx</a:t>
                          </a:r>
                          <a:r>
                            <a:rPr lang="fr-FR" sz="1800" kern="1200" baseline="-250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)=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sz="1800" i="1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𝜋</m:t>
                                  </m:r>
                                  <m:r>
                                    <a:rPr lang="fr-FR" sz="1800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/2</m:t>
                                  </m:r>
                                </m:num>
                                <m:den>
                                  <m:r>
                                    <a:rPr lang="fr-FR" sz="1800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sz="1800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(sin (</a:t>
                          </a:r>
                          <a14:m>
                            <m:oMath xmlns:m="http://schemas.openxmlformats.org/officeDocument/2006/math">
                              <m:r>
                                <a:rPr lang="fr-FR" sz="1800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0</m:t>
                              </m:r>
                            </m:oMath>
                          </a14:m>
                          <a:r>
                            <a:rPr lang="fr-FR" sz="1800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)+sin </a:t>
                          </a:r>
                          <a14:m>
                            <m:oMath xmlns:m="http://schemas.openxmlformats.org/officeDocument/2006/math">
                              <m:r>
                                <a:rPr lang="fr-FR" sz="1800" b="0" i="0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lang="fr-FR" sz="1800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𝜋</m:t>
                              </m:r>
                              <m:r>
                                <a:rPr lang="fr-FR" sz="1800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+mn-cs"/>
                                </a:rPr>
                                <m:t>/2</m:t>
                              </m:r>
                            </m:oMath>
                          </a14:m>
                          <a:r>
                            <a:rPr lang="fr-FR" sz="1800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))</a:t>
                          </a:r>
                        </a:p>
                        <a:p>
                          <a:r>
                            <a:rPr lang="fr-FR" sz="1800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                 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sz="1800" i="1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fr-FR" sz="1800" b="0" i="0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fr-FR" sz="1800" kern="1200" baseline="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fr-FR" sz="1800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                   =0.785398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au 4"/>
              <p:cNvGraphicFramePr>
                <a:graphicFrameLocks noGrp="1"/>
              </p:cNvGraphicFramePr>
              <p:nvPr/>
            </p:nvGraphicFramePr>
            <p:xfrm>
              <a:off x="1775520" y="1621986"/>
              <a:ext cx="6048672" cy="3832756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604867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789382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Exemple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521687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2"/>
                          <a:stretch>
                            <a:fillRect t="-52893" r="-41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521687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2"/>
                          <a:stretch>
                            <a:fillRect t="-154167" r="-418" b="-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4655841" y="1196752"/>
            <a:ext cx="2080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de Trapèze </a:t>
            </a:r>
          </a:p>
        </p:txBody>
      </p:sp>
    </p:spTree>
    <p:extLst>
      <p:ext uri="{BB962C8B-B14F-4D97-AF65-F5344CB8AC3E}">
        <p14:creationId xmlns:p14="http://schemas.microsoft.com/office/powerpoint/2010/main" val="2954063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8</a:t>
            </a:fld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au 5"/>
              <p:cNvGraphicFramePr>
                <a:graphicFrameLocks noGrp="1"/>
              </p:cNvGraphicFramePr>
              <p:nvPr/>
            </p:nvGraphicFramePr>
            <p:xfrm>
              <a:off x="1798616" y="5157192"/>
              <a:ext cx="4513408" cy="1219640"/>
            </p:xfrm>
            <a:graphic>
              <a:graphicData uri="http://schemas.openxmlformats.org/drawingml/2006/table">
                <a:tbl>
                  <a:tblPr firstRow="1" bandRow="1">
                    <a:tableStyleId>{5A111915-BE36-4E01-A7E5-04B1672EAD32}</a:tableStyleId>
                  </a:tblPr>
                  <a:tblGrid>
                    <a:gridCol w="451340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526165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Formule </a:t>
                          </a:r>
                          <a:r>
                            <a:rPr lang="fr-FR" sz="1800" kern="1200" dirty="0"/>
                            <a:t>de Simpson </a:t>
                          </a:r>
                          <a:endParaRPr lang="fr-F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93475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smtClean="0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a:rPr lang="fr-FR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fr-FR" smtClean="0">
                                      <a:latin typeface="Cambria Math"/>
                                    </a:rPr>
                                    <m:t>𝑑𝑥</m:t>
                                  </m:r>
                                  <m:r>
                                    <a:rPr lang="fr-FR" smtClean="0">
                                      <a:latin typeface="Cambria Math"/>
                                    </a:rPr>
                                    <m:t> ≈ </m:t>
                                  </m:r>
                                  <m:f>
                                    <m:fPr>
                                      <m:ctrlPr>
                                        <a:rPr lang="fr-FR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𝑏</m:t>
                                      </m:r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𝑎</m:t>
                                      </m:r>
                                    </m:num>
                                    <m:den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6</m:t>
                                      </m:r>
                                    </m:den>
                                  </m:f>
                                </m:e>
                              </m:nary>
                            </m:oMath>
                          </a14:m>
                          <a:r>
                            <a:rPr lang="fr-FR" dirty="0"/>
                            <a:t> (f(a)+4 f(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dirty="0"/>
                            <a:t>)+f(b))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au 5"/>
              <p:cNvGraphicFramePr>
                <a:graphicFrameLocks noGrp="1"/>
              </p:cNvGraphicFramePr>
              <p:nvPr/>
            </p:nvGraphicFramePr>
            <p:xfrm>
              <a:off x="1798616" y="5157192"/>
              <a:ext cx="4513408" cy="1219640"/>
            </p:xfrm>
            <a:graphic>
              <a:graphicData uri="http://schemas.openxmlformats.org/drawingml/2006/table">
                <a:tbl>
                  <a:tblPr firstRow="1" bandRow="1">
                    <a:tableStyleId>{5A111915-BE36-4E01-A7E5-04B1672EAD32}</a:tableStyleId>
                  </a:tblPr>
                  <a:tblGrid>
                    <a:gridCol w="451340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526165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Formule </a:t>
                          </a:r>
                          <a:r>
                            <a:rPr lang="fr-FR" sz="1800" kern="1200" dirty="0"/>
                            <a:t>de Simpson </a:t>
                          </a:r>
                          <a:endParaRPr lang="fr-F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93475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3"/>
                          <a:stretch>
                            <a:fillRect t="-80000" b="-763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6901111" y="1772817"/>
                <a:ext cx="3371353" cy="2705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dirty="0"/>
                  <a:t>Dans cette formule on ne remplace pas la fonction par une droite mais par une parabole de degré </a:t>
                </a:r>
                <a:r>
                  <a:rPr lang="fr-FR" b="1" i="1" dirty="0"/>
                  <a:t>n </a:t>
                </a:r>
                <a:r>
                  <a:rPr lang="fr-FR" dirty="0"/>
                  <a:t>inférieure ou égale à deux.</a:t>
                </a:r>
              </a:p>
              <a:p>
                <a:pPr algn="just"/>
                <a:r>
                  <a:rPr lang="fr-FR" dirty="0"/>
                  <a:t>Cette dernière doit passer par trois</a:t>
                </a:r>
              </a:p>
              <a:p>
                <a:pPr algn="just"/>
                <a:r>
                  <a:rPr lang="fr-FR" dirty="0"/>
                  <a:t>points </a:t>
                </a:r>
                <a:r>
                  <a:rPr lang="fr-FR" dirty="0">
                    <a:solidFill>
                      <a:srgbClr val="00B050"/>
                    </a:solidFill>
                  </a:rPr>
                  <a:t>(a, f(a))</a:t>
                </a:r>
                <a:r>
                  <a:rPr lang="fr-FR" dirty="0">
                    <a:solidFill>
                      <a:srgbClr val="FF0000"/>
                    </a:solidFill>
                  </a:rPr>
                  <a:t>,(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fr-FR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fr-FR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</m:num>
                      <m:den>
                        <m:r>
                          <a:rPr lang="fr-FR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fr-FR" dirty="0">
                    <a:solidFill>
                      <a:srgbClr val="FF0000"/>
                    </a:solidFill>
                  </a:rPr>
                  <a:t>, f(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fr-FR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fr-FR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𝑏</m:t>
                        </m:r>
                      </m:num>
                      <m:den>
                        <m:r>
                          <a:rPr lang="fr-FR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fr-FR" dirty="0">
                    <a:solidFill>
                      <a:srgbClr val="FF0000"/>
                    </a:solidFill>
                  </a:rPr>
                  <a:t>) ) </a:t>
                </a:r>
                <a:r>
                  <a:rPr lang="fr-FR" dirty="0"/>
                  <a:t>et </a:t>
                </a:r>
                <a:r>
                  <a:rPr lang="fr-FR" dirty="0">
                    <a:solidFill>
                      <a:srgbClr val="0070C0"/>
                    </a:solidFill>
                  </a:rPr>
                  <a:t>(b, f(b))</a:t>
                </a:r>
                <a:endParaRPr lang="fr-FR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1111" y="1772817"/>
                <a:ext cx="3371353" cy="2705805"/>
              </a:xfrm>
              <a:prstGeom prst="rect">
                <a:avLst/>
              </a:prstGeom>
              <a:blipFill>
                <a:blip r:embed="rId4"/>
                <a:stretch>
                  <a:fillRect l="-1504" t="-935" r="-1504" b="-2804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4655841" y="1196752"/>
            <a:ext cx="2156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de Simpson 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512" y="1649554"/>
            <a:ext cx="5112568" cy="321960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110" y="4478622"/>
            <a:ext cx="3443362" cy="218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34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9</a:t>
            </a:fld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au 5"/>
              <p:cNvGraphicFramePr>
                <a:graphicFrameLocks noGrp="1"/>
              </p:cNvGraphicFramePr>
              <p:nvPr/>
            </p:nvGraphicFramePr>
            <p:xfrm>
              <a:off x="1775520" y="1700808"/>
              <a:ext cx="5184576" cy="1219640"/>
            </p:xfrm>
            <a:graphic>
              <a:graphicData uri="http://schemas.openxmlformats.org/drawingml/2006/table">
                <a:tbl>
                  <a:tblPr firstRow="1" bandRow="1">
                    <a:tableStyleId>{5A111915-BE36-4E01-A7E5-04B1672EAD32}</a:tableStyleId>
                  </a:tblPr>
                  <a:tblGrid>
                    <a:gridCol w="518457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526165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Formule </a:t>
                          </a:r>
                          <a:r>
                            <a:rPr lang="fr-FR" sz="1800" kern="1200" dirty="0"/>
                            <a:t>de Simpson </a:t>
                          </a:r>
                          <a:endParaRPr lang="fr-F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93475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smtClean="0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a:rPr lang="fr-FR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fr-FR" smtClean="0">
                                      <a:latin typeface="Cambria Math"/>
                                    </a:rPr>
                                    <m:t>𝑑𝑥</m:t>
                                  </m:r>
                                  <m:r>
                                    <a:rPr lang="fr-FR" smtClean="0">
                                      <a:latin typeface="Cambria Math"/>
                                    </a:rPr>
                                    <m:t> ≈ </m:t>
                                  </m:r>
                                  <m:f>
                                    <m:fPr>
                                      <m:ctrlPr>
                                        <a:rPr lang="fr-FR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𝑏</m:t>
                                      </m:r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𝑎</m:t>
                                      </m:r>
                                    </m:num>
                                    <m:den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6</m:t>
                                      </m:r>
                                    </m:den>
                                  </m:f>
                                </m:e>
                              </m:nary>
                            </m:oMath>
                          </a14:m>
                          <a:r>
                            <a:rPr lang="fr-FR" dirty="0"/>
                            <a:t> (f(a)+4 f(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dirty="0"/>
                            <a:t>)+f(b))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au 5"/>
              <p:cNvGraphicFramePr>
                <a:graphicFrameLocks noGrp="1"/>
              </p:cNvGraphicFramePr>
              <p:nvPr/>
            </p:nvGraphicFramePr>
            <p:xfrm>
              <a:off x="1775520" y="1700808"/>
              <a:ext cx="5184576" cy="1219640"/>
            </p:xfrm>
            <a:graphic>
              <a:graphicData uri="http://schemas.openxmlformats.org/drawingml/2006/table">
                <a:tbl>
                  <a:tblPr firstRow="1" bandRow="1">
                    <a:tableStyleId>{5A111915-BE36-4E01-A7E5-04B1672EAD32}</a:tableStyleId>
                  </a:tblPr>
                  <a:tblGrid>
                    <a:gridCol w="518457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526165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Formule </a:t>
                          </a:r>
                          <a:r>
                            <a:rPr lang="fr-FR" sz="1800" kern="1200" dirty="0"/>
                            <a:t>de Simpson </a:t>
                          </a:r>
                          <a:endParaRPr lang="fr-F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93475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3"/>
                          <a:stretch>
                            <a:fillRect t="-78182" b="-7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Rectangle 9"/>
          <p:cNvSpPr/>
          <p:nvPr/>
        </p:nvSpPr>
        <p:spPr>
          <a:xfrm>
            <a:off x="4655841" y="1196752"/>
            <a:ext cx="2156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de Simpson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au 4"/>
              <p:cNvGraphicFramePr>
                <a:graphicFrameLocks noGrp="1"/>
              </p:cNvGraphicFramePr>
              <p:nvPr/>
            </p:nvGraphicFramePr>
            <p:xfrm>
              <a:off x="1775520" y="3068960"/>
              <a:ext cx="8424936" cy="3380814"/>
            </p:xfrm>
            <a:graphic>
              <a:graphicData uri="http://schemas.openxmlformats.org/drawingml/2006/table">
                <a:tbl>
                  <a:tblPr firstRow="1" bandRow="1">
                    <a:tableStyleId>{5A111915-BE36-4E01-A7E5-04B1672EAD32}</a:tableStyleId>
                  </a:tblPr>
                  <a:tblGrid>
                    <a:gridCol w="84249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651965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Preuve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16387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Pour obtenir la méthode de Simpson.</a:t>
                          </a:r>
                          <a:r>
                            <a:rPr lang="fr-FR" baseline="0" dirty="0"/>
                            <a:t> On interpole f en 3 points. On prend a, b et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dirty="0"/>
                            <a:t> les extrémités et le milieu</a:t>
                          </a:r>
                          <a:r>
                            <a:rPr lang="fr-FR" baseline="0" dirty="0"/>
                            <a:t> de l’intervalle [a, b]. Donc </a:t>
                          </a:r>
                          <a:r>
                            <a:rPr lang="fr-FR" i="1" baseline="0" dirty="0"/>
                            <a:t>f</a:t>
                          </a:r>
                          <a:r>
                            <a:rPr lang="fr-FR" baseline="0" dirty="0"/>
                            <a:t> sera interpolé par un polynôme de degré 2 qui s’écrit sous la forme suivante :  </a:t>
                          </a:r>
                        </a:p>
                        <a:p>
                          <a:r>
                            <a:rPr lang="fr-FR" i="1" baseline="0" dirty="0"/>
                            <a:t>P</a:t>
                          </a:r>
                          <a:r>
                            <a:rPr lang="fr-FR" i="1" baseline="-25000" dirty="0"/>
                            <a:t>2</a:t>
                          </a:r>
                          <a:r>
                            <a:rPr lang="fr-FR" i="1" baseline="0" dirty="0"/>
                            <a:t>(x)=f(a) L</a:t>
                          </a:r>
                          <a:r>
                            <a:rPr lang="fr-FR" i="1" baseline="-25000" dirty="0"/>
                            <a:t>0</a:t>
                          </a:r>
                          <a:r>
                            <a:rPr lang="fr-FR" i="1" baseline="0" dirty="0"/>
                            <a:t>(x)+f(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i="1" dirty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i="1" dirty="0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i="1" dirty="0" smtClean="0">
                                      <a:latin typeface="Cambria Math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fr-FR" i="1" dirty="0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fr-FR" b="0" i="1" dirty="0" smtClean="0">
                                  <a:latin typeface="Cambria Math"/>
                                </a:rPr>
                                <m:t>) 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𝐿</m:t>
                              </m:r>
                              <m:r>
                                <a:rPr lang="fr-FR" b="0" i="1" baseline="-25000" dirty="0" smtClean="0">
                                  <a:latin typeface="Cambria Math"/>
                                </a:rPr>
                                <m:t>1</m:t>
                              </m:r>
                              <m:d>
                                <m:dPr>
                                  <m:ctrlPr>
                                    <a:rPr lang="fr-FR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fr-FR" b="0" i="1" dirty="0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fr-FR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fr-FR" b="0" i="1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𝐿</m:t>
                              </m:r>
                              <m:r>
                                <a:rPr lang="fr-FR" b="0" i="1" baseline="-25000" dirty="0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fr-FR" i="1" dirty="0"/>
                        </a:p>
                        <a:p>
                          <a:r>
                            <a:rPr lang="fr-FR" i="1" dirty="0"/>
                            <a:t>La</a:t>
                          </a:r>
                          <a:r>
                            <a:rPr lang="fr-FR" i="1" baseline="0" dirty="0"/>
                            <a:t> base de </a:t>
                          </a:r>
                          <a:r>
                            <a:rPr lang="fr-FR" i="1" baseline="0" dirty="0" err="1"/>
                            <a:t>lagrange</a:t>
                          </a:r>
                          <a:r>
                            <a:rPr lang="fr-FR" i="1" baseline="0" dirty="0"/>
                            <a:t> associés aux points d’abscisse a,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i="1" dirty="0"/>
                            <a:t> et b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baseline="0" dirty="0"/>
                            <a:t>L</a:t>
                          </a:r>
                          <a:r>
                            <a:rPr lang="fr-FR" i="1" baseline="-25000" dirty="0"/>
                            <a:t>0</a:t>
                          </a:r>
                          <a:r>
                            <a:rPr lang="fr-FR" i="1" baseline="0" dirty="0"/>
                            <a:t>(x) 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)(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)(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i="1" dirty="0"/>
                            <a:t>       </a:t>
                          </a:r>
                          <a14:m>
                            <m:oMath xmlns:m="http://schemas.openxmlformats.org/officeDocument/2006/math">
                              <m:r>
                                <a:rPr lang="fr-FR" b="0" i="1" dirty="0" smtClean="0">
                                  <a:latin typeface="Cambria Math"/>
                                </a:rPr>
                                <m:t>𝐿</m:t>
                              </m:r>
                              <m:r>
                                <a:rPr lang="fr-FR" b="0" i="1" baseline="-25000" dirty="0" smtClean="0">
                                  <a:latin typeface="Cambria Math"/>
                                </a:rPr>
                                <m:t>1</m:t>
                              </m:r>
                              <m:d>
                                <m:dPr>
                                  <m:ctrlPr>
                                    <a:rPr lang="fr-FR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oMath>
                          </a14:m>
                          <a:r>
                            <a:rPr lang="fr-FR" i="1" dirty="0"/>
                            <a:t>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)(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(</m:t>
                                  </m:r>
                                  <m:f>
                                    <m:f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)(</m:t>
                                  </m:r>
                                  <m:f>
                                    <m:f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i="1" dirty="0"/>
                            <a:t>     </a:t>
                          </a:r>
                          <a14:m>
                            <m:oMath xmlns:m="http://schemas.openxmlformats.org/officeDocument/2006/math">
                              <m:r>
                                <a:rPr lang="fr-FR" b="0" i="1" dirty="0" smtClean="0">
                                  <a:latin typeface="Cambria Math"/>
                                </a:rPr>
                                <m:t>𝐿</m:t>
                              </m:r>
                              <m:r>
                                <a:rPr lang="fr-FR" b="0" i="1" baseline="-25000" dirty="0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r>
                            <a:rPr lang="fr-FR" i="1" dirty="0"/>
                            <a:t>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)(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)(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</m:t>
                                  </m:r>
                                </m:den>
                              </m:f>
                            </m:oMath>
                          </a14:m>
                          <a:endParaRPr lang="fr-FR" i="1" dirty="0"/>
                        </a:p>
                        <a:p>
                          <a:r>
                            <a:rPr lang="fr-FR" i="1" dirty="0"/>
                            <a:t>    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au 4"/>
              <p:cNvGraphicFramePr>
                <a:graphicFrameLocks noGrp="1"/>
              </p:cNvGraphicFramePr>
              <p:nvPr/>
            </p:nvGraphicFramePr>
            <p:xfrm>
              <a:off x="1775520" y="3068960"/>
              <a:ext cx="8424936" cy="3380814"/>
            </p:xfrm>
            <a:graphic>
              <a:graphicData uri="http://schemas.openxmlformats.org/drawingml/2006/table">
                <a:tbl>
                  <a:tblPr firstRow="1" bandRow="1">
                    <a:tableStyleId>{5A111915-BE36-4E01-A7E5-04B1672EAD32}</a:tableStyleId>
                  </a:tblPr>
                  <a:tblGrid>
                    <a:gridCol w="84249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651965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Preuve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28849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4"/>
                          <a:stretch>
                            <a:fillRect t="-24537" r="-150" b="-4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0894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10</a:t>
            </a:fld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au 5"/>
              <p:cNvGraphicFramePr>
                <a:graphicFrameLocks noGrp="1"/>
              </p:cNvGraphicFramePr>
              <p:nvPr/>
            </p:nvGraphicFramePr>
            <p:xfrm>
              <a:off x="1847528" y="1630914"/>
              <a:ext cx="5184576" cy="972538"/>
            </p:xfrm>
            <a:graphic>
              <a:graphicData uri="http://schemas.openxmlformats.org/drawingml/2006/table">
                <a:tbl>
                  <a:tblPr firstRow="1" bandRow="1">
                    <a:tableStyleId>{5A111915-BE36-4E01-A7E5-04B1672EAD32}</a:tableStyleId>
                  </a:tblPr>
                  <a:tblGrid>
                    <a:gridCol w="518457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20034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Formule </a:t>
                          </a:r>
                          <a:r>
                            <a:rPr lang="fr-FR" sz="1800" kern="1200" dirty="0"/>
                            <a:t>de Simpson </a:t>
                          </a:r>
                          <a:endParaRPr lang="fr-F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6778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smtClean="0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a:rPr lang="fr-FR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fr-FR" smtClean="0">
                                      <a:latin typeface="Cambria Math"/>
                                    </a:rPr>
                                    <m:t>𝑑𝑥</m:t>
                                  </m:r>
                                  <m:r>
                                    <a:rPr lang="fr-FR" smtClean="0">
                                      <a:latin typeface="Cambria Math"/>
                                    </a:rPr>
                                    <m:t> ≈ </m:t>
                                  </m:r>
                                  <m:f>
                                    <m:fPr>
                                      <m:ctrlPr>
                                        <a:rPr lang="fr-FR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𝑏</m:t>
                                      </m:r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𝑎</m:t>
                                      </m:r>
                                    </m:num>
                                    <m:den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6</m:t>
                                      </m:r>
                                    </m:den>
                                  </m:f>
                                </m:e>
                              </m:nary>
                            </m:oMath>
                          </a14:m>
                          <a:r>
                            <a:rPr lang="fr-FR" dirty="0"/>
                            <a:t> (f(a)+4 f(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dirty="0"/>
                            <a:t>)+f(b))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au 5"/>
              <p:cNvGraphicFramePr>
                <a:graphicFrameLocks noGrp="1"/>
              </p:cNvGraphicFramePr>
              <p:nvPr/>
            </p:nvGraphicFramePr>
            <p:xfrm>
              <a:off x="1847528" y="1630914"/>
              <a:ext cx="5184576" cy="972538"/>
            </p:xfrm>
            <a:graphic>
              <a:graphicData uri="http://schemas.openxmlformats.org/drawingml/2006/table">
                <a:tbl>
                  <a:tblPr firstRow="1" bandRow="1">
                    <a:tableStyleId>{5A111915-BE36-4E01-A7E5-04B1672EAD32}</a:tableStyleId>
                  </a:tblPr>
                  <a:tblGrid>
                    <a:gridCol w="518457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Formule </a:t>
                          </a:r>
                          <a:r>
                            <a:rPr lang="fr-FR" sz="1800" kern="1200" dirty="0"/>
                            <a:t>de Simpson </a:t>
                          </a:r>
                          <a:endParaRPr lang="fr-FR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6778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3"/>
                          <a:stretch>
                            <a:fillRect l="-244" t="-77083" r="-244" b="-102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Rectangle 9"/>
          <p:cNvSpPr/>
          <p:nvPr/>
        </p:nvSpPr>
        <p:spPr>
          <a:xfrm>
            <a:off x="4655841" y="1196752"/>
            <a:ext cx="2156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de Simpson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au 4"/>
              <p:cNvGraphicFramePr>
                <a:graphicFrameLocks noGrp="1"/>
              </p:cNvGraphicFramePr>
              <p:nvPr/>
            </p:nvGraphicFramePr>
            <p:xfrm>
              <a:off x="1688264" y="2708921"/>
              <a:ext cx="8424936" cy="4118479"/>
            </p:xfrm>
            <a:graphic>
              <a:graphicData uri="http://schemas.openxmlformats.org/drawingml/2006/table">
                <a:tbl>
                  <a:tblPr firstRow="1" bandRow="1">
                    <a:tableStyleId>{5A111915-BE36-4E01-A7E5-04B1672EAD32}</a:tableStyleId>
                  </a:tblPr>
                  <a:tblGrid>
                    <a:gridCol w="84249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53894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Preuve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34538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baseline="0" dirty="0"/>
                            <a:t>L</a:t>
                          </a:r>
                          <a:r>
                            <a:rPr lang="fr-FR" i="1" baseline="-25000" dirty="0"/>
                            <a:t>0</a:t>
                          </a:r>
                          <a:r>
                            <a:rPr lang="fr-FR" i="1" baseline="0" dirty="0"/>
                            <a:t>(x) 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)(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)(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i="1" dirty="0"/>
                            <a:t>       </a:t>
                          </a:r>
                          <a14:m>
                            <m:oMath xmlns:m="http://schemas.openxmlformats.org/officeDocument/2006/math">
                              <m:r>
                                <a:rPr lang="fr-FR" b="0" i="1" dirty="0" smtClean="0">
                                  <a:latin typeface="Cambria Math"/>
                                </a:rPr>
                                <m:t>𝐿</m:t>
                              </m:r>
                              <m:r>
                                <a:rPr lang="fr-FR" b="0" i="1" baseline="-25000" dirty="0" smtClean="0">
                                  <a:latin typeface="Cambria Math"/>
                                </a:rPr>
                                <m:t>1</m:t>
                              </m:r>
                              <m:d>
                                <m:dPr>
                                  <m:ctrlPr>
                                    <a:rPr lang="fr-FR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oMath>
                          </a14:m>
                          <a:r>
                            <a:rPr lang="fr-FR" i="1" dirty="0"/>
                            <a:t>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)(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(</m:t>
                                  </m:r>
                                  <m:f>
                                    <m:f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)(</m:t>
                                  </m:r>
                                  <m:f>
                                    <m:f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i="1" dirty="0"/>
                            <a:t>     </a:t>
                          </a:r>
                          <a14:m>
                            <m:oMath xmlns:m="http://schemas.openxmlformats.org/officeDocument/2006/math">
                              <m:r>
                                <a:rPr lang="fr-FR" b="0" i="1" dirty="0" smtClean="0">
                                  <a:latin typeface="Cambria Math"/>
                                </a:rPr>
                                <m:t>𝐿</m:t>
                              </m:r>
                              <m:r>
                                <a:rPr lang="fr-FR" b="0" i="1" baseline="-25000" dirty="0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b="0" i="1" dirty="0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r>
                            <a:rPr lang="fr-FR" i="1" dirty="0"/>
                            <a:t>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)(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)(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)</m:t>
                                  </m:r>
                                </m:den>
                              </m:f>
                            </m:oMath>
                          </a14:m>
                          <a:endParaRPr lang="fr-FR" i="1" dirty="0"/>
                        </a:p>
                        <a:p>
                          <a:r>
                            <a:rPr lang="fr-FR" i="1" dirty="0"/>
                            <a:t>   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smtClean="0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a:rPr lang="fr-FR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fr-FR" smtClean="0">
                                      <a:latin typeface="Cambria Math"/>
                                    </a:rPr>
                                    <m:t>𝑑𝑥</m:t>
                                  </m:r>
                                  <m:r>
                                    <a:rPr lang="fr-FR" smtClean="0">
                                      <a:latin typeface="Cambria Math"/>
                                    </a:rPr>
                                    <m:t> ≈ </m:t>
                                  </m:r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  </m:t>
                                  </m:r>
                                </m:e>
                              </m:nary>
                            </m:oMath>
                          </a14:m>
                          <a:r>
                            <a:rPr lang="fr-FR" i="1" dirty="0"/>
                            <a:t> 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dirty="0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𝑃</m:t>
                                  </m:r>
                                  <m:r>
                                    <a:rPr lang="fr-FR" b="0" i="1" baseline="-25000" dirty="0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nary>
                            </m:oMath>
                          </a14:m>
                          <a:r>
                            <a:rPr lang="fr-FR" i="1" dirty="0"/>
                            <a:t> dx</a:t>
                          </a:r>
                        </a:p>
                        <a:p>
                          <a:endParaRPr lang="fr-FR" i="1" dirty="0"/>
                        </a:p>
                        <a:p>
                          <a:r>
                            <a:rPr lang="fr-FR" i="1" dirty="0"/>
                            <a:t>                  = 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f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(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a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) 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L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-25000" dirty="0" smtClean="0"/>
                                    <m:t>0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(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x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)+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f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(</m:t>
                                  </m:r>
                                  <m:f>
                                    <m:fPr>
                                      <m:ctrlPr>
                                        <a:rPr lang="fr-FR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FR" i="1" dirty="0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i="1" dirty="0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fr-FR" i="1" dirty="0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num>
                                    <m:den>
                                      <m:r>
                                        <a:rPr lang="fr-FR" i="1" dirty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) 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𝐿</m:t>
                                  </m:r>
                                  <m:r>
                                    <a:rPr lang="fr-FR" b="0" i="1" baseline="-25000" dirty="0" smtClean="0">
                                      <a:latin typeface="Cambria Math"/>
                                    </a:rPr>
                                    <m:t>1</m:t>
                                  </m:r>
                                  <m:d>
                                    <m:dPr>
                                      <m:ctrlPr>
                                        <a:rPr lang="fr-FR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b="0" i="1" dirty="0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b="0" i="1" dirty="0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e>
                                  </m:d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𝐿</m:t>
                                  </m:r>
                                  <m:r>
                                    <a:rPr lang="fr-FR" b="0" i="1" baseline="-25000" dirty="0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dirty="0" smtClean="0">
                                      <a:latin typeface="Cambria Math"/>
                                    </a:rPr>
                                    <m:t>)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dirty="0" smtClean="0"/>
                                    <m:t> </m:t>
                                  </m:r>
                                </m:e>
                              </m:nary>
                            </m:oMath>
                          </a14:m>
                          <a:endParaRPr lang="fr-FR" i="1" dirty="0"/>
                        </a:p>
                        <a:p>
                          <a:r>
                            <a:rPr lang="fr-FR" i="1" dirty="0"/>
                            <a:t>   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/>
                            <a:t>               =f(a)</a:t>
                          </a:r>
                          <a:r>
                            <a:rPr lang="fr-FR" i="1" baseline="0" dirty="0"/>
                            <a:t> 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L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-25000" dirty="0" smtClean="0"/>
                                    <m:t>0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(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x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)</m:t>
                                  </m:r>
                                  <m:r>
                                    <a:rPr lang="fr-FR" b="0" i="1" baseline="0" dirty="0" smtClean="0">
                                      <a:latin typeface="Cambria Math"/>
                                    </a:rPr>
                                    <m:t>𝑑𝑥</m:t>
                                  </m:r>
                                  <m:r>
                                    <a:rPr lang="fr-FR" b="0" i="1" baseline="0" dirty="0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b="0" i="1" baseline="0" dirty="0" smtClean="0">
                                      <a:latin typeface="Cambria Math"/>
                                    </a:rPr>
                                    <m:t>𝑓</m:t>
                                  </m:r>
                                  <m:r>
                                    <a:rPr lang="fr-FR" b="0" i="1" baseline="0" dirty="0" smtClean="0">
                                      <a:latin typeface="Cambria Math"/>
                                    </a:rPr>
                                    <m:t>(</m:t>
                                  </m:r>
                                </m:e>
                              </m:nary>
                              <m:f>
                                <m:fPr>
                                  <m:ctrlPr>
                                    <a:rPr lang="fr-FR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fr-FR" b="0" i="1" baseline="0" smtClean="0">
                                  <a:latin typeface="Cambria Math"/>
                                </a:rPr>
                                <m:t>) </m:t>
                              </m:r>
                              <m:nary>
                                <m:naryPr>
                                  <m:ctrlPr>
                                    <a:rPr lang="fr-FR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L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b="0" i="1" baseline="-25000" dirty="0" smtClean="0"/>
                                    <m:t>1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(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x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)</m:t>
                                  </m:r>
                                </m:e>
                              </m:nary>
                            </m:oMath>
                          </a14:m>
                          <a:r>
                            <a:rPr lang="fr-FR" i="1" dirty="0"/>
                            <a:t>dx+ f(b)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L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b="0" i="1" baseline="-25000" dirty="0" smtClean="0"/>
                                    <m:t>2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(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x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i="1" baseline="0" dirty="0" smtClean="0"/>
                                    <m:t>)</m:t>
                                  </m:r>
                                </m:e>
                              </m:nary>
                            </m:oMath>
                          </a14:m>
                          <a:r>
                            <a:rPr lang="fr-FR" i="1" dirty="0"/>
                            <a:t>dx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/>
                            <a:t>              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i="1" dirty="0"/>
                            <a:t>               </a:t>
                          </a:r>
                        </a:p>
                        <a:p>
                          <a:r>
                            <a:rPr lang="fr-FR" i="1" dirty="0"/>
                            <a:t> </a:t>
                          </a:r>
                        </a:p>
                        <a:p>
                          <a:r>
                            <a:rPr lang="fr-FR" i="1" dirty="0"/>
                            <a:t>               = </a:t>
                          </a:r>
                          <a:r>
                            <a:rPr lang="fr-FR" dirty="0"/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 </m:t>
                                  </m:r>
                                </m:num>
                                <m:den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dirty="0"/>
                            <a:t>(f(a)+4 f(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fr-FR" dirty="0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dirty="0"/>
                            <a:t>)+f(b))</a:t>
                          </a:r>
                          <a:endParaRPr lang="fr-FR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au 4"/>
              <p:cNvGraphicFramePr>
                <a:graphicFrameLocks noGrp="1"/>
              </p:cNvGraphicFramePr>
              <p:nvPr/>
            </p:nvGraphicFramePr>
            <p:xfrm>
              <a:off x="1688264" y="2708921"/>
              <a:ext cx="8424936" cy="4118479"/>
            </p:xfrm>
            <a:graphic>
              <a:graphicData uri="http://schemas.openxmlformats.org/drawingml/2006/table">
                <a:tbl>
                  <a:tblPr firstRow="1" bandRow="1">
                    <a:tableStyleId>{5A111915-BE36-4E01-A7E5-04B1672EAD32}</a:tableStyleId>
                  </a:tblPr>
                  <a:tblGrid>
                    <a:gridCol w="84249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53894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Preuve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64585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4"/>
                          <a:stretch>
                            <a:fillRect t="-13149" r="-150" b="-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8" name="Connecteur droit avec flèche 7"/>
          <p:cNvCxnSpPr/>
          <p:nvPr/>
        </p:nvCxnSpPr>
        <p:spPr>
          <a:xfrm>
            <a:off x="3359696" y="5589240"/>
            <a:ext cx="86409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5468684" y="5589240"/>
            <a:ext cx="86409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6960096" y="5571525"/>
            <a:ext cx="86409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/>
              <p:cNvSpPr txBox="1"/>
              <p:nvPr/>
            </p:nvSpPr>
            <p:spPr>
              <a:xfrm>
                <a:off x="3575720" y="5611864"/>
                <a:ext cx="788486" cy="616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/>
                            </a:rPr>
                            <m:t>𝑏</m:t>
                          </m:r>
                          <m:r>
                            <a:rPr lang="fr-FR" i="1">
                              <a:latin typeface="Cambria Math"/>
                            </a:rPr>
                            <m:t>−</m:t>
                          </m:r>
                          <m:r>
                            <a:rPr lang="fr-FR" i="1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fr-FR" i="1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720" y="5611864"/>
                <a:ext cx="788486" cy="616451"/>
              </a:xfrm>
              <a:prstGeom prst="rect">
                <a:avLst/>
              </a:prstGeom>
              <a:blipFill>
                <a:blip r:embed="rId5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/>
              <p:cNvSpPr txBox="1"/>
              <p:nvPr/>
            </p:nvSpPr>
            <p:spPr>
              <a:xfrm>
                <a:off x="5468684" y="5608402"/>
                <a:ext cx="1109086" cy="6199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/>
                            </a:rPr>
                            <m:t>4(</m:t>
                          </m:r>
                          <m:r>
                            <a:rPr lang="fr-FR" i="1">
                              <a:latin typeface="Cambria Math"/>
                            </a:rPr>
                            <m:t>𝑏</m:t>
                          </m:r>
                          <m:r>
                            <a:rPr lang="fr-FR" i="1">
                              <a:latin typeface="Cambria Math"/>
                            </a:rPr>
                            <m:t>−</m:t>
                          </m:r>
                          <m:r>
                            <a:rPr lang="fr-FR" i="1">
                              <a:latin typeface="Cambria Math"/>
                            </a:rPr>
                            <m:t>𝑎</m:t>
                          </m:r>
                          <m:r>
                            <a:rPr lang="fr-FR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fr-FR" i="1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684" y="5608402"/>
                <a:ext cx="1109086" cy="619913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ZoneTexte 13"/>
              <p:cNvSpPr txBox="1"/>
              <p:nvPr/>
            </p:nvSpPr>
            <p:spPr>
              <a:xfrm>
                <a:off x="6931932" y="5589241"/>
                <a:ext cx="788486" cy="6164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/>
                            </a:rPr>
                            <m:t>𝑏</m:t>
                          </m:r>
                          <m:r>
                            <a:rPr lang="fr-FR" i="1">
                              <a:latin typeface="Cambria Math"/>
                            </a:rPr>
                            <m:t>−</m:t>
                          </m:r>
                          <m:r>
                            <a:rPr lang="fr-FR" i="1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fr-FR" i="1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932" y="5589241"/>
                <a:ext cx="788486" cy="616451"/>
              </a:xfrm>
              <a:prstGeom prst="rect">
                <a:avLst/>
              </a:prstGeom>
              <a:blipFill>
                <a:blip r:embed="rId7"/>
                <a:stretch>
                  <a:fillRect b="-6122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3857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11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au 4"/>
              <p:cNvGraphicFramePr>
                <a:graphicFrameLocks noGrp="1"/>
              </p:cNvGraphicFramePr>
              <p:nvPr/>
            </p:nvGraphicFramePr>
            <p:xfrm>
              <a:off x="1775520" y="1621986"/>
              <a:ext cx="6048672" cy="3832756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604867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789382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Exemple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521687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I </a:t>
                          </a:r>
                          <a:r>
                            <a:rPr lang="fr-FR" baseline="-25000" dirty="0"/>
                            <a:t>exacte </a:t>
                          </a:r>
                          <a:r>
                            <a:rPr lang="fr-FR" baseline="0" dirty="0"/>
                            <a:t> (sin x )= 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aseline="0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fr-FR" baseline="0" smtClean="0">
                                      <a:latin typeface="Cambria Math"/>
                                    </a:rPr>
                                    <m:t>𝜋</m:t>
                                  </m:r>
                                  <m:r>
                                    <a:rPr lang="fr-FR" baseline="0" smtClean="0">
                                      <a:latin typeface="Cambria Math"/>
                                    </a:rPr>
                                    <m:t>/2</m:t>
                                  </m:r>
                                </m:sup>
                                <m:e>
                                  <m:func>
                                    <m:funcPr>
                                      <m:ctrlPr>
                                        <a:rPr lang="fr-FR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fr-FR" baseline="0" smtClean="0">
                                          <a:latin typeface="Cambria Math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fr-FR" baseline="0" smtClean="0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fr-FR" baseline="0" smtClean="0">
                                          <a:latin typeface="Cambria Math"/>
                                        </a:rPr>
                                        <m:t> </m:t>
                                      </m:r>
                                      <m:r>
                                        <a:rPr lang="fr-FR" baseline="0" smtClean="0">
                                          <a:latin typeface="Cambria Math"/>
                                        </a:rPr>
                                        <m:t>𝑑𝑥</m:t>
                                      </m:r>
                                      <m:r>
                                        <a:rPr lang="fr-FR" baseline="0" smtClean="0">
                                          <a:latin typeface="Cambria Math"/>
                                        </a:rPr>
                                        <m:t>  </m:t>
                                      </m:r>
                                    </m:e>
                                  </m:func>
                                </m:e>
                              </m:nary>
                            </m:oMath>
                          </a14:m>
                          <a:r>
                            <a:rPr lang="fr-FR" baseline="-25000" dirty="0"/>
                            <a:t>    </a:t>
                          </a:r>
                        </a:p>
                        <a:p>
                          <a:r>
                            <a:rPr lang="fr-FR" baseline="-25000" dirty="0"/>
                            <a:t>                         </a:t>
                          </a:r>
                          <a:r>
                            <a:rPr lang="fr-FR" sz="1800" kern="1200" baseline="0" dirty="0"/>
                            <a:t>=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fr-FR" sz="1800" i="1" kern="1200" baseline="0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nor/>
                                    </m:rPr>
                                    <a:rPr lang="fr-FR" sz="1800" kern="1200" baseline="0" dirty="0" smtClean="0"/>
                                    <m:t>[−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sz="1800" kern="1200" baseline="0" dirty="0" smtClean="0"/>
                                    <m:t>cos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sz="1800" kern="1200" baseline="0" dirty="0" smtClean="0"/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sz="1800" kern="1200" baseline="0" dirty="0" smtClean="0"/>
                                    <m:t>x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sz="1800" kern="1200" baseline="0" dirty="0" smtClean="0"/>
                                    <m:t>]</m:t>
                                  </m:r>
                                </m:e>
                                <m:sub/>
                                <m:sup>
                                  <m:r>
                                    <a:rPr lang="fr-FR" sz="1800" kern="1200" baseline="0" dirty="0" smtClean="0">
                                      <a:latin typeface="Cambria Math"/>
                                    </a:rPr>
                                    <m:t>𝜋</m:t>
                                  </m:r>
                                  <m:r>
                                    <a:rPr lang="fr-FR" sz="1800" kern="1200" baseline="0" dirty="0" smtClean="0">
                                      <a:latin typeface="Cambria Math"/>
                                    </a:rPr>
                                    <m:t>/2</m:t>
                                  </m:r>
                                </m:sup>
                              </m:sSubSup>
                              <m:r>
                                <a:rPr lang="fr-FR" sz="1800" kern="1200" baseline="0" dirty="0" smtClean="0">
                                  <a:latin typeface="Cambria Math"/>
                                </a:rPr>
                                <m:t>0</m:t>
                              </m:r>
                            </m:oMath>
                          </a14:m>
                          <a:endParaRPr lang="fr-FR" sz="1800" kern="1200" baseline="0" dirty="0"/>
                        </a:p>
                        <a:p>
                          <a:r>
                            <a:rPr lang="fr-FR" sz="1800" kern="1200" baseline="0" dirty="0"/>
                            <a:t>                 = -cos(</a:t>
                          </a:r>
                          <a14:m>
                            <m:oMath xmlns:m="http://schemas.openxmlformats.org/officeDocument/2006/math">
                              <m:r>
                                <a:rPr lang="fr-FR" sz="1800" kern="1200" baseline="0" smtClean="0">
                                  <a:latin typeface="Cambria Math"/>
                                </a:rPr>
                                <m:t>𝜋</m:t>
                              </m:r>
                              <m:r>
                                <a:rPr lang="fr-FR" sz="1800" kern="1200" baseline="0" smtClean="0">
                                  <a:latin typeface="Cambria Math"/>
                                </a:rPr>
                                <m:t>/2) −(−</m:t>
                              </m:r>
                              <m:r>
                                <m:rPr>
                                  <m:sty m:val="p"/>
                                </m:rPr>
                                <a:rPr lang="fr-FR" sz="1800" kern="1200" baseline="0" smtClean="0">
                                  <a:latin typeface="Cambria Math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fr-FR" sz="1800" i="1" kern="1200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800" kern="1200" baseline="0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</m:d>
                              <m:r>
                                <a:rPr lang="fr-FR" sz="1800" kern="1200" baseline="0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endParaRPr lang="fr-FR" sz="1800" kern="1200" baseline="0" dirty="0"/>
                        </a:p>
                        <a:p>
                          <a:r>
                            <a:rPr lang="fr-FR" sz="1800" kern="1200" baseline="0" dirty="0"/>
                            <a:t>                 = 1</a:t>
                          </a:r>
                          <a:endParaRPr lang="fr-FR" sz="1800" kern="1200" baseline="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521687">
                    <a:tc>
                      <a:txBody>
                        <a:bodyPr/>
                        <a:lstStyle/>
                        <a:p>
                          <a:r>
                            <a:rPr lang="fr-FR" sz="1800" kern="1200" baseline="0" dirty="0"/>
                            <a:t>I </a:t>
                          </a:r>
                          <a:r>
                            <a:rPr lang="fr-FR" sz="1800" kern="1200" baseline="-25000" dirty="0" err="1"/>
                            <a:t>app_simp</a:t>
                          </a:r>
                          <a:r>
                            <a:rPr lang="fr-FR" sz="1800" kern="1200" baseline="-25000" dirty="0"/>
                            <a:t>  (</a:t>
                          </a:r>
                          <a:r>
                            <a:rPr lang="fr-FR" sz="1800" kern="1200" baseline="-25000" dirty="0" err="1"/>
                            <a:t>sinx</a:t>
                          </a:r>
                          <a:r>
                            <a:rPr lang="fr-FR" sz="1800" kern="1200" baseline="-25000" dirty="0"/>
                            <a:t>)=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sz="1800" i="1" kern="1200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1800" kern="1200" baseline="0" smtClean="0">
                                      <a:latin typeface="Cambria Math"/>
                                    </a:rPr>
                                    <m:t>𝜋</m:t>
                                  </m:r>
                                  <m:r>
                                    <a:rPr lang="fr-FR" sz="1800" kern="1200" baseline="0" smtClean="0">
                                      <a:latin typeface="Cambria Math"/>
                                    </a:rPr>
                                    <m:t>/2</m:t>
                                  </m:r>
                                </m:num>
                                <m:den>
                                  <m:r>
                                    <a:rPr lang="fr-FR" sz="1800" b="0" i="0" kern="1200" baseline="0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oMath>
                          </a14:m>
                          <a:r>
                            <a:rPr lang="fr-FR" sz="1800" kern="1200" baseline="0" dirty="0"/>
                            <a:t>(sin (</a:t>
                          </a:r>
                          <a14:m>
                            <m:oMath xmlns:m="http://schemas.openxmlformats.org/officeDocument/2006/math">
                              <m:r>
                                <a:rPr lang="fr-FR" sz="1800" kern="1200" baseline="0" smtClean="0">
                                  <a:latin typeface="Cambria Math"/>
                                </a:rPr>
                                <m:t>0</m:t>
                              </m:r>
                            </m:oMath>
                          </a14:m>
                          <a:r>
                            <a:rPr lang="fr-FR" sz="1800" kern="1200" baseline="0" dirty="0"/>
                            <a:t>)+4 sin(</a:t>
                          </a:r>
                          <a14:m>
                            <m:oMath xmlns:m="http://schemas.openxmlformats.org/officeDocument/2006/math">
                              <m:r>
                                <a:rPr lang="fr-FR" sz="1800" kern="1200" baseline="0" dirty="0" smtClean="0">
                                  <a:latin typeface="Cambria Math"/>
                                </a:rPr>
                                <m:t>𝜋</m:t>
                              </m:r>
                              <m:r>
                                <a:rPr lang="fr-FR" sz="1800" kern="1200" baseline="0" dirty="0" smtClean="0">
                                  <a:latin typeface="Cambria Math"/>
                                </a:rPr>
                                <m:t>/4)+</m:t>
                              </m:r>
                            </m:oMath>
                          </a14:m>
                          <a:r>
                            <a:rPr lang="fr-FR" sz="1800" kern="1200" baseline="0" dirty="0"/>
                            <a:t>sin </a:t>
                          </a:r>
                          <a14:m>
                            <m:oMath xmlns:m="http://schemas.openxmlformats.org/officeDocument/2006/math">
                              <m:r>
                                <a:rPr lang="fr-FR" sz="1800" kern="1200" baseline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1800" kern="1200" baseline="0" smtClean="0">
                                  <a:latin typeface="Cambria Math"/>
                                </a:rPr>
                                <m:t>𝜋</m:t>
                              </m:r>
                              <m:r>
                                <a:rPr lang="fr-FR" sz="1800" kern="1200" baseline="0" smtClean="0">
                                  <a:latin typeface="Cambria Math"/>
                                </a:rPr>
                                <m:t>/2</m:t>
                              </m:r>
                            </m:oMath>
                          </a14:m>
                          <a:r>
                            <a:rPr lang="fr-FR" sz="1800" kern="1200" baseline="0" dirty="0"/>
                            <a:t>))</a:t>
                          </a:r>
                        </a:p>
                        <a:p>
                          <a:r>
                            <a:rPr lang="fr-FR" sz="1800" kern="1200" baseline="0" dirty="0"/>
                            <a:t>                    </a:t>
                          </a:r>
                        </a:p>
                        <a:p>
                          <a:r>
                            <a:rPr lang="fr-FR" sz="1800" kern="1200" baseline="0" dirty="0"/>
                            <a:t>                    =1.0022799</a:t>
                          </a:r>
                          <a:endParaRPr lang="fr-FR" sz="1800" kern="1200" baseline="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au 4"/>
              <p:cNvGraphicFramePr>
                <a:graphicFrameLocks noGrp="1"/>
              </p:cNvGraphicFramePr>
              <p:nvPr/>
            </p:nvGraphicFramePr>
            <p:xfrm>
              <a:off x="1775520" y="1621986"/>
              <a:ext cx="6048672" cy="3832756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604867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789382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Exemple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521687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2"/>
                          <a:stretch>
                            <a:fillRect t="-52893" r="-418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521687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2"/>
                          <a:stretch>
                            <a:fillRect t="-154167" r="-418" b="-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>
          <a:xfrm>
            <a:off x="4655841" y="1196752"/>
            <a:ext cx="2156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de Simpson </a:t>
            </a:r>
          </a:p>
        </p:txBody>
      </p:sp>
    </p:spTree>
    <p:extLst>
      <p:ext uri="{BB962C8B-B14F-4D97-AF65-F5344CB8AC3E}">
        <p14:creationId xmlns:p14="http://schemas.microsoft.com/office/powerpoint/2010/main" val="1009590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12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655841" y="1196752"/>
            <a:ext cx="2174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Formules composites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au 1"/>
              <p:cNvGraphicFramePr>
                <a:graphicFrameLocks noGrp="1"/>
              </p:cNvGraphicFramePr>
              <p:nvPr/>
            </p:nvGraphicFramePr>
            <p:xfrm>
              <a:off x="1919536" y="1844825"/>
              <a:ext cx="8424936" cy="2006457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4249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22640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Relation de </a:t>
                          </a:r>
                          <a:r>
                            <a:rPr lang="fr-FR" dirty="0" err="1"/>
                            <a:t>chasles</a:t>
                          </a:r>
                          <a:r>
                            <a:rPr lang="fr-FR" baseline="0" dirty="0"/>
                            <a:t> : vers les formules généralisés 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29488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On subdivise l’intervalle [</a:t>
                          </a:r>
                          <a:r>
                            <a:rPr lang="fr-FR" dirty="0" err="1"/>
                            <a:t>a,b</a:t>
                          </a:r>
                          <a:r>
                            <a:rPr lang="fr-FR" dirty="0"/>
                            <a:t>] en n sous intervalle </a:t>
                          </a:r>
                          <a:r>
                            <a:rPr lang="fr-FR" dirty="0" err="1"/>
                            <a:t>I</a:t>
                          </a:r>
                          <a:r>
                            <a:rPr lang="fr-FR" baseline="-25000" dirty="0" err="1"/>
                            <a:t>k</a:t>
                          </a:r>
                          <a:r>
                            <a:rPr lang="fr-FR" baseline="-25000" dirty="0"/>
                            <a:t> </a:t>
                          </a:r>
                          <a:r>
                            <a:rPr lang="fr-FR" baseline="0" dirty="0"/>
                            <a:t>=[x</a:t>
                          </a:r>
                          <a:r>
                            <a:rPr lang="fr-FR" baseline="-25000" dirty="0"/>
                            <a:t>k-1</a:t>
                          </a:r>
                          <a:r>
                            <a:rPr lang="fr-FR" baseline="0" dirty="0"/>
                            <a:t>, </a:t>
                          </a:r>
                          <a:r>
                            <a:rPr lang="fr-FR" baseline="0" dirty="0" err="1"/>
                            <a:t>x</a:t>
                          </a:r>
                          <a:r>
                            <a:rPr lang="fr-FR" baseline="-25000" dirty="0" err="1"/>
                            <a:t>k</a:t>
                          </a:r>
                          <a:r>
                            <a:rPr lang="fr-FR" baseline="0" dirty="0"/>
                            <a:t>]  de même longueur . C’est-à-dire </a:t>
                          </a:r>
                          <a:r>
                            <a:rPr lang="fr-FR" baseline="0" dirty="0" err="1"/>
                            <a:t>x</a:t>
                          </a:r>
                          <a:r>
                            <a:rPr lang="fr-FR" baseline="-25000" dirty="0" err="1"/>
                            <a:t>k</a:t>
                          </a:r>
                          <a:r>
                            <a:rPr lang="fr-FR" baseline="0" dirty="0"/>
                            <a:t>=x</a:t>
                          </a:r>
                          <a:r>
                            <a:rPr lang="fr-FR" sz="1800" baseline="-25000" dirty="0"/>
                            <a:t>0</a:t>
                          </a:r>
                          <a:r>
                            <a:rPr lang="fr-FR" baseline="0" dirty="0"/>
                            <a:t>+kh, pour k=0,1,…,n ou h=x</a:t>
                          </a:r>
                          <a:r>
                            <a:rPr lang="fr-FR" baseline="-25000" dirty="0"/>
                            <a:t>k</a:t>
                          </a:r>
                          <a:r>
                            <a:rPr lang="fr-FR" baseline="0" dirty="0"/>
                            <a:t>-x</a:t>
                          </a:r>
                          <a:r>
                            <a:rPr lang="fr-FR" baseline="-25000" dirty="0"/>
                            <a:t>k-1</a:t>
                          </a:r>
                          <a:r>
                            <a:rPr lang="fr-FR" baseline="0" dirty="0"/>
                            <a:t>  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fr-FR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  <m:r>
                                <a:rPr lang="fr-FR" b="0" i="0" baseline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fr-FR" b="0" i="0" baseline="0" smtClean="0">
                                  <a:latin typeface="Cambria Math"/>
                                </a:rPr>
                                <m:t>avec</m:t>
                              </m:r>
                              <m:r>
                                <a:rPr lang="fr-FR" b="0" i="0" baseline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FR" b="0" i="0" baseline="0" smtClean="0">
                                  <a:latin typeface="Cambria Math"/>
                                </a:rPr>
                                <m:t>x</m:t>
                              </m:r>
                              <m:r>
                                <a:rPr lang="fr-FR" b="0" i="0" baseline="-25000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fr-FR" b="0" i="0" baseline="0" smtClean="0">
                                  <a:latin typeface="Cambria Math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fr-FR" b="0" i="0" baseline="0" smtClean="0">
                                  <a:latin typeface="Cambria Math"/>
                                </a:rPr>
                                <m:t>a</m:t>
                              </m:r>
                              <m:r>
                                <a:rPr lang="fr-FR" b="0" i="0" baseline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FR" b="0" i="0" baseline="0" smtClean="0">
                                  <a:latin typeface="Cambria Math"/>
                                </a:rPr>
                                <m:t>et</m:t>
                              </m:r>
                              <m:r>
                                <a:rPr lang="fr-FR" b="0" i="0" baseline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fr-FR" b="0" i="0" baseline="0" smtClean="0">
                                  <a:latin typeface="Cambria Math"/>
                                </a:rPr>
                                <m:t>xn</m:t>
                              </m:r>
                              <m:r>
                                <a:rPr lang="fr-FR" b="0" i="0" baseline="0" smtClean="0">
                                  <a:latin typeface="Cambria Math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fr-FR" b="0" i="0" baseline="0" smtClean="0">
                                  <a:latin typeface="Cambria Math"/>
                                </a:rPr>
                                <m:t>b</m:t>
                              </m:r>
                              <m:r>
                                <a:rPr lang="fr-FR" b="0" i="0" baseline="0" smtClean="0">
                                  <a:latin typeface="Cambria Math"/>
                                </a:rPr>
                                <m:t>)</m:t>
                              </m:r>
                            </m:oMath>
                          </a14:m>
                          <a:r>
                            <a:rPr lang="fr-FR" baseline="0" dirty="0"/>
                            <a:t>. On construit la méthode composite (ou généralisé) en utilisant la méthode simple de Trapèze ou Simpson sur chaque sous intervalle </a:t>
                          </a:r>
                          <a:r>
                            <a:rPr lang="fr-FR" baseline="0" dirty="0" err="1"/>
                            <a:t>I</a:t>
                          </a:r>
                          <a:r>
                            <a:rPr lang="fr-FR" baseline="-25000" dirty="0" err="1"/>
                            <a:t>k</a:t>
                          </a:r>
                          <a:r>
                            <a:rPr lang="fr-FR" baseline="0" dirty="0"/>
                            <a:t> de la subdivision.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au 1"/>
              <p:cNvGraphicFramePr>
                <a:graphicFrameLocks noGrp="1"/>
              </p:cNvGraphicFramePr>
              <p:nvPr/>
            </p:nvGraphicFramePr>
            <p:xfrm>
              <a:off x="1919536" y="1844825"/>
              <a:ext cx="8424936" cy="2006457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4249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22640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Relation de </a:t>
                          </a:r>
                          <a:r>
                            <a:rPr lang="fr-FR" dirty="0" err="1"/>
                            <a:t>chasles</a:t>
                          </a:r>
                          <a:r>
                            <a:rPr lang="fr-FR" baseline="0" dirty="0"/>
                            <a:t> : vers les formules généralisés 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583817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2"/>
                          <a:stretch>
                            <a:fillRect l="-151" t="-27778" r="-301" b="-55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5" y="3861049"/>
            <a:ext cx="6192688" cy="275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3486912" y="6391107"/>
            <a:ext cx="3000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i="1" dirty="0">
                <a:solidFill>
                  <a:schemeClr val="bg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x</a:t>
            </a:r>
            <a:r>
              <a:rPr lang="fr-FR" sz="1050" i="1" baseline="-25000" dirty="0">
                <a:solidFill>
                  <a:schemeClr val="bg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1</a:t>
            </a:r>
            <a:endParaRPr lang="fr-FR" i="1" baseline="-25000" dirty="0">
              <a:solidFill>
                <a:schemeClr val="bg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151784" y="6391107"/>
            <a:ext cx="3000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i="1" dirty="0">
                <a:solidFill>
                  <a:schemeClr val="bg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x</a:t>
            </a:r>
            <a:r>
              <a:rPr lang="fr-FR" sz="1050" i="1" baseline="-25000" dirty="0">
                <a:solidFill>
                  <a:schemeClr val="bg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2</a:t>
            </a:r>
            <a:endParaRPr lang="fr-FR" i="1" baseline="-25000" dirty="0">
              <a:solidFill>
                <a:schemeClr val="bg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447016" y="6391107"/>
            <a:ext cx="3802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i="1" dirty="0">
                <a:solidFill>
                  <a:schemeClr val="bg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x</a:t>
            </a:r>
            <a:r>
              <a:rPr lang="fr-FR" sz="1050" i="1" baseline="-25000" dirty="0">
                <a:solidFill>
                  <a:schemeClr val="bg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n-1</a:t>
            </a:r>
            <a:endParaRPr lang="fr-FR" i="1" baseline="-25000" dirty="0">
              <a:solidFill>
                <a:schemeClr val="bg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9" name="Accolade ouvrante 8"/>
          <p:cNvSpPr/>
          <p:nvPr/>
        </p:nvSpPr>
        <p:spPr>
          <a:xfrm rot="16200000">
            <a:off x="3164075" y="6274515"/>
            <a:ext cx="158417" cy="48725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105263" y="6518318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fr-FR" sz="1200" baseline="-25000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74878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13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655841" y="1196752"/>
            <a:ext cx="2174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Formules composites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au 1"/>
              <p:cNvGraphicFramePr>
                <a:graphicFrameLocks noGrp="1"/>
              </p:cNvGraphicFramePr>
              <p:nvPr/>
            </p:nvGraphicFramePr>
            <p:xfrm>
              <a:off x="1919536" y="1844825"/>
              <a:ext cx="8424936" cy="1762617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4249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22640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Idée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2948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fr-FR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baseline="0" smtClean="0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𝑏</m:t>
                                  </m:r>
                                </m:sup>
                                <m:e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𝑑𝑥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=</m:t>
                                  </m:r>
                                  <m:nary>
                                    <m:naryPr>
                                      <m:chr m:val="∑"/>
                                      <m:ctrlPr>
                                        <a:rPr lang="fr-FR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fr-FR" b="0" i="1" baseline="0" smtClean="0">
                                          <a:latin typeface="Cambria Math"/>
                                        </a:rPr>
                                        <m:t>𝑖</m:t>
                                      </m:r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nary>
                                        <m:naryPr>
                                          <m:ctrlPr>
                                            <a:rPr lang="fr-FR" i="1" baseline="0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m:rPr>
                                              <m:brk m:alnAt="23"/>
                                            </m:rPr>
                                            <a:rPr lang="fr-FR" b="0" i="1" baseline="0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fr-FR" b="0" i="1" baseline="-25000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  <m:r>
                                            <a:rPr lang="fr-FR" b="0" i="1" baseline="-25000" smtClean="0">
                                              <a:latin typeface="Cambria Math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fr-FR" b="0" i="1" baseline="0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fr-FR" b="0" i="1" baseline="-25000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p>
                                        <m:e>
                                          <m:r>
                                            <a:rPr lang="fr-FR" b="0" i="1" baseline="0" smtClean="0">
                                              <a:latin typeface="Cambria Math"/>
                                            </a:rPr>
                                            <m:t>𝑓</m:t>
                                          </m:r>
                                          <m:d>
                                            <m:dPr>
                                              <m:ctrlPr>
                                                <a:rPr lang="fr-FR" b="0" i="1" baseline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fr-FR" b="0" i="1" baseline="0" smtClean="0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</m:d>
                                          <m:r>
                                            <a:rPr lang="fr-FR" b="0" i="1" baseline="0" smtClean="0">
                                              <a:latin typeface="Cambria Math"/>
                                            </a:rPr>
                                            <m:t> </m:t>
                                          </m:r>
                                          <m:r>
                                            <a:rPr lang="fr-FR" b="0" i="1" baseline="0" smtClean="0">
                                              <a:latin typeface="Cambria Math"/>
                                            </a:rPr>
                                            <m:t>𝑑𝑥</m:t>
                                          </m:r>
                                        </m:e>
                                      </m:nary>
                                    </m:e>
                                  </m:nary>
                                </m:e>
                              </m:nary>
                            </m:oMath>
                          </a14:m>
                          <a:r>
                            <a:rPr lang="fr-FR" baseline="0" dirty="0"/>
                            <a:t>   (d’après la relation de </a:t>
                          </a:r>
                          <a:r>
                            <a:rPr lang="fr-FR" baseline="0" dirty="0" err="1"/>
                            <a:t>chasles</a:t>
                          </a:r>
                          <a:r>
                            <a:rPr lang="fr-FR" baseline="0" dirty="0"/>
                            <a:t>)</a:t>
                          </a:r>
                        </a:p>
                        <a:p>
                          <a:pPr algn="ctr"/>
                          <a:endParaRPr lang="fr-FR" baseline="0" dirty="0"/>
                        </a:p>
                        <a:p>
                          <a:pPr algn="ctr"/>
                          <a:r>
                            <a:rPr lang="fr-FR" baseline="0" dirty="0"/>
                            <a:t>Avec  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trlPr>
                                    <a:rPr lang="fr-FR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b="0" i="1" baseline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baseline="-25000" smtClean="0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fr-FR" b="0" i="1" baseline="-25000" smtClean="0">
                                      <a:latin typeface="Cambria Math"/>
                                    </a:rPr>
                                    <m:t>−1</m:t>
                                  </m:r>
                                </m:sub>
                                <m:sup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b="0" i="1" baseline="-25000" smtClean="0">
                                      <a:latin typeface="Cambria Math"/>
                                    </a:rPr>
                                    <m:t>𝑖</m:t>
                                  </m:r>
                                </m:sup>
                                <m:e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b="0" i="1" baseline="0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𝑑𝑥</m:t>
                                  </m:r>
                                  <m:r>
                                    <a:rPr lang="fr-FR" b="0" i="1" baseline="0" smtClean="0">
                                      <a:latin typeface="Cambria Math"/>
                                    </a:rPr>
                                    <m:t>   </m:t>
                                  </m:r>
                                </m:e>
                              </m:nary>
                            </m:oMath>
                          </a14:m>
                          <a:r>
                            <a:rPr lang="fr-FR" baseline="0" dirty="0"/>
                            <a:t>est à remplacer selon la méthode choisie avec la formule simple.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au 1"/>
              <p:cNvGraphicFramePr>
                <a:graphicFrameLocks noGrp="1"/>
              </p:cNvGraphicFramePr>
              <p:nvPr/>
            </p:nvGraphicFramePr>
            <p:xfrm>
              <a:off x="1919536" y="1844825"/>
              <a:ext cx="8424936" cy="1762617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4249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22640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Idée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39977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2"/>
                          <a:stretch>
                            <a:fillRect l="-151" t="-37736" r="-301" b="-358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5" y="3861049"/>
            <a:ext cx="6192688" cy="275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3486912" y="6391107"/>
            <a:ext cx="3000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i="1" dirty="0">
                <a:solidFill>
                  <a:schemeClr val="bg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x</a:t>
            </a:r>
            <a:r>
              <a:rPr lang="fr-FR" sz="1050" i="1" baseline="-25000" dirty="0">
                <a:solidFill>
                  <a:schemeClr val="bg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1</a:t>
            </a:r>
            <a:endParaRPr lang="fr-FR" i="1" baseline="-25000" dirty="0">
              <a:solidFill>
                <a:schemeClr val="bg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151784" y="6391107"/>
            <a:ext cx="3000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i="1" dirty="0">
                <a:solidFill>
                  <a:schemeClr val="bg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x</a:t>
            </a:r>
            <a:r>
              <a:rPr lang="fr-FR" sz="1050" i="1" baseline="-25000" dirty="0">
                <a:solidFill>
                  <a:schemeClr val="bg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2</a:t>
            </a:r>
            <a:endParaRPr lang="fr-FR" i="1" baseline="-25000" dirty="0">
              <a:solidFill>
                <a:schemeClr val="bg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447016" y="6391107"/>
            <a:ext cx="3802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i="1" dirty="0">
                <a:solidFill>
                  <a:schemeClr val="bg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x</a:t>
            </a:r>
            <a:r>
              <a:rPr lang="fr-FR" sz="1050" i="1" baseline="-25000" dirty="0">
                <a:solidFill>
                  <a:schemeClr val="bg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n-1</a:t>
            </a:r>
            <a:endParaRPr lang="fr-FR" i="1" baseline="-25000" dirty="0">
              <a:solidFill>
                <a:schemeClr val="bg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9" name="Accolade ouvrante 8"/>
          <p:cNvSpPr/>
          <p:nvPr/>
        </p:nvSpPr>
        <p:spPr>
          <a:xfrm rot="16200000">
            <a:off x="3164075" y="6274515"/>
            <a:ext cx="158417" cy="48725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105263" y="6518318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fr-FR" sz="1200" baseline="-25000" dirty="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20713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14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153346" y="1124744"/>
            <a:ext cx="3137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du trapèze généralisée</a:t>
            </a:r>
          </a:p>
        </p:txBody>
      </p:sp>
      <p:sp>
        <p:nvSpPr>
          <p:cNvPr id="5" name="Rectangle 4"/>
          <p:cNvSpPr/>
          <p:nvPr/>
        </p:nvSpPr>
        <p:spPr>
          <a:xfrm>
            <a:off x="1775520" y="1772817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On divise l’intervalle </a:t>
            </a:r>
            <a:r>
              <a:rPr lang="fr-FR" b="1" i="1" dirty="0"/>
              <a:t>[</a:t>
            </a:r>
            <a:r>
              <a:rPr lang="fr-FR" b="1" i="1" dirty="0" err="1"/>
              <a:t>a,b</a:t>
            </a:r>
            <a:r>
              <a:rPr lang="fr-FR" b="1" i="1" dirty="0"/>
              <a:t>] </a:t>
            </a:r>
            <a:r>
              <a:rPr lang="fr-FR" dirty="0"/>
              <a:t>en plusieurs sous intervalles égaux et on applique la formule du trapèze à chaque sous intervalle. On a donc les sous intervalles [𝒂 = 𝒙</a:t>
            </a:r>
            <a:r>
              <a:rPr lang="fr-FR" baseline="-25000" dirty="0"/>
              <a:t>𝟎</a:t>
            </a:r>
            <a:r>
              <a:rPr lang="fr-FR" dirty="0"/>
              <a:t>, 𝒙</a:t>
            </a:r>
            <a:r>
              <a:rPr lang="fr-FR" baseline="-25000" dirty="0"/>
              <a:t>𝟏</a:t>
            </a:r>
            <a:r>
              <a:rPr lang="fr-FR" dirty="0"/>
              <a:t>] ∪ [𝒙</a:t>
            </a:r>
            <a:r>
              <a:rPr lang="fr-FR" baseline="-25000" dirty="0"/>
              <a:t>𝟏</a:t>
            </a:r>
            <a:r>
              <a:rPr lang="fr-FR" dirty="0"/>
              <a:t>, 𝒙</a:t>
            </a:r>
            <a:r>
              <a:rPr lang="fr-FR" baseline="-25000" dirty="0"/>
              <a:t>𝟐</a:t>
            </a:r>
            <a:r>
              <a:rPr lang="fr-FR" dirty="0"/>
              <a:t>] ∪ … . .∪ [𝒙</a:t>
            </a:r>
            <a:r>
              <a:rPr lang="fr-FR" baseline="-25000" dirty="0"/>
              <a:t>𝒏−𝟏</a:t>
            </a:r>
            <a:r>
              <a:rPr lang="fr-FR" dirty="0"/>
              <a:t>, 𝒙</a:t>
            </a:r>
            <a:r>
              <a:rPr lang="fr-FR" baseline="-25000" dirty="0"/>
              <a:t>𝒏</a:t>
            </a:r>
            <a:r>
              <a:rPr lang="fr-FR" dirty="0"/>
              <a:t> = 𝒃], </a:t>
            </a:r>
          </a:p>
          <a:p>
            <a:r>
              <a:rPr lang="fr-FR" dirty="0"/>
              <a:t>l’application de la formule du trapèze donne :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140968"/>
            <a:ext cx="6762328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711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15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153346" y="1124744"/>
            <a:ext cx="3137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du trapèze généralisée</a:t>
            </a:r>
          </a:p>
        </p:txBody>
      </p:sp>
      <p:sp>
        <p:nvSpPr>
          <p:cNvPr id="5" name="Rectangle 4"/>
          <p:cNvSpPr/>
          <p:nvPr/>
        </p:nvSpPr>
        <p:spPr>
          <a:xfrm>
            <a:off x="1775520" y="1772817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l’application de la formule du trapèze donne :</a:t>
            </a:r>
          </a:p>
          <a:p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316" y="3501008"/>
            <a:ext cx="8143190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893" y="2095981"/>
            <a:ext cx="8053100" cy="685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/>
              <p:cNvSpPr txBox="1"/>
              <p:nvPr/>
            </p:nvSpPr>
            <p:spPr>
              <a:xfrm>
                <a:off x="2855640" y="2781782"/>
                <a:ext cx="4726807" cy="720647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i="1">
                              <a:latin typeface="Cambria Math"/>
                            </a:rPr>
                            <m:t> </m:t>
                          </m:r>
                        </m:e>
                      </m:nary>
                      <m:r>
                        <a:rPr lang="fr-FR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/>
                            </a:rPr>
                            <m:t>h</m:t>
                          </m:r>
                        </m:num>
                        <m:den>
                          <m:r>
                            <a:rPr lang="fr-FR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fr-FR" i="1">
                          <a:latin typeface="Cambria Math"/>
                        </a:rPr>
                        <m:t>(</m:t>
                      </m:r>
                      <m:r>
                        <a:rPr lang="fr-FR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/>
                            </a:rPr>
                            <m:t>𝑥</m:t>
                          </m:r>
                          <m:r>
                            <a:rPr lang="fr-FR" i="1" baseline="-2500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fr-FR" i="1">
                          <a:latin typeface="Cambria Math"/>
                        </a:rPr>
                        <m:t>+2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fr-FR" i="1">
                              <a:latin typeface="Cambria Math"/>
                            </a:rPr>
                            <m:t>𝑘</m:t>
                          </m:r>
                          <m:r>
                            <a:rPr lang="fr-FR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i="1">
                              <a:latin typeface="Cambria Math"/>
                            </a:rPr>
                            <m:t>𝑛</m:t>
                          </m:r>
                          <m:r>
                            <a:rPr lang="fr-FR" i="1">
                              <a:latin typeface="Cambria Math"/>
                            </a:rPr>
                            <m:t>−1</m:t>
                          </m:r>
                        </m:sup>
                        <m:e>
                          <m:r>
                            <a:rPr lang="fr-FR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i="1" baseline="-25000">
                                  <a:latin typeface="Cambria Math"/>
                                </a:rPr>
                                <m:t>𝑘</m:t>
                              </m:r>
                            </m:e>
                          </m:d>
                          <m:r>
                            <a:rPr lang="fr-FR" i="1">
                              <a:latin typeface="Cambria Math"/>
                            </a:rPr>
                            <m:t>+</m:t>
                          </m:r>
                          <m:r>
                            <a:rPr lang="fr-FR" i="1">
                              <a:latin typeface="Cambria Math"/>
                            </a:rPr>
                            <m:t>𝑓</m:t>
                          </m:r>
                          <m:r>
                            <a:rPr lang="fr-FR" i="1">
                              <a:latin typeface="Cambria Math"/>
                            </a:rPr>
                            <m:t>(</m:t>
                          </m:r>
                          <m:r>
                            <a:rPr lang="fr-FR" i="1">
                              <a:latin typeface="Cambria Math"/>
                            </a:rPr>
                            <m:t>𝑥𝑘</m:t>
                          </m:r>
                          <m:r>
                            <a:rPr lang="fr-FR" i="1">
                              <a:latin typeface="Cambria Math"/>
                            </a:rPr>
                            <m:t>))</m:t>
                          </m:r>
                        </m:e>
                      </m:nary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2781782"/>
                <a:ext cx="4726807" cy="720647"/>
              </a:xfrm>
              <a:prstGeom prst="rect">
                <a:avLst/>
              </a:prstGeom>
              <a:blipFill>
                <a:blip r:embed="rId4"/>
                <a:stretch>
                  <a:fillRect l="-17647" t="-144068" b="-222034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428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16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153346" y="1124744"/>
            <a:ext cx="3137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du trapèze généralisée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/>
              <p:cNvSpPr txBox="1"/>
              <p:nvPr/>
            </p:nvSpPr>
            <p:spPr>
              <a:xfrm>
                <a:off x="2063553" y="1700808"/>
                <a:ext cx="2431499" cy="466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FF0000"/>
                    </a:solidFill>
                  </a:rPr>
                  <a:t>Exemple : </a:t>
                </a:r>
                <a:r>
                  <a:rPr lang="fr-FR" dirty="0"/>
                  <a:t>soit </a:t>
                </a:r>
                <a:r>
                  <a:rPr lang="fr-FR" dirty="0">
                    <a:latin typeface="Cambria Math" pitchFamily="18" charset="0"/>
                    <a:ea typeface="Cambria Math" pitchFamily="18" charset="0"/>
                  </a:rPr>
                  <a:t>I</a:t>
                </a:r>
                <a:r>
                  <a:rPr lang="fr-FR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>
                            <a:latin typeface="Cambria Math"/>
                          </a:rPr>
                          <m:t>−</m:t>
                        </m:r>
                        <m:r>
                          <a:rPr lang="fr-FR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fr-FR" i="1">
                            <a:latin typeface="Cambria Math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i="1">
                                <a:latin typeface="Cambria Math"/>
                              </a:rPr>
                              <m:t> </m:t>
                            </m:r>
                          </m:sup>
                        </m:sSup>
                      </m:e>
                    </m:nary>
                  </m:oMath>
                </a14:m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553" y="1700808"/>
                <a:ext cx="2431499" cy="466218"/>
              </a:xfrm>
              <a:prstGeom prst="rect">
                <a:avLst/>
              </a:prstGeom>
              <a:blipFill>
                <a:blip r:embed="rId2"/>
                <a:stretch>
                  <a:fillRect l="-2083" t="-97368" r="-9896" b="-157895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/>
          <p:cNvSpPr txBox="1"/>
          <p:nvPr/>
        </p:nvSpPr>
        <p:spPr>
          <a:xfrm>
            <a:off x="2063552" y="216702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Déterminons une valeur approximative de I, en utilisant la méthode du trapèze généralisée pour n = 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2063553" y="2946325"/>
                <a:ext cx="3658117" cy="4898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2000" dirty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</a:rPr>
                  <a:t>I</a:t>
                </a:r>
                <a:r>
                  <a:rPr lang="fr-FR" dirty="0">
                    <a:solidFill>
                      <a:prstClr val="black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h</m:t>
                        </m:r>
                      </m:num>
                      <m:den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+2</m:t>
                    </m:r>
                    <m:nary>
                      <m:naryPr>
                        <m:chr m:val="∑"/>
                        <m:limLoc m:val="subSup"/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𝑘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−1</m:t>
                        </m:r>
                      </m:sup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i="1" baseline="-250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𝑘</m:t>
                            </m:r>
                          </m:e>
                        </m:d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𝑥𝑛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))</m:t>
                        </m:r>
                      </m:e>
                    </m:nary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553" y="2946325"/>
                <a:ext cx="3658117" cy="489814"/>
              </a:xfrm>
              <a:prstGeom prst="rect">
                <a:avLst/>
              </a:prstGeom>
              <a:blipFill>
                <a:blip r:embed="rId3"/>
                <a:stretch>
                  <a:fillRect l="-1730" t="-70000" b="-115000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2279577" y="3587258"/>
                <a:ext cx="3518335" cy="4898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>
                    <a:solidFill>
                      <a:prstClr val="black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h</m:t>
                        </m:r>
                      </m:num>
                      <m:den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+2</m:t>
                    </m:r>
                    <m:nary>
                      <m:naryPr>
                        <m:chr m:val="∑"/>
                        <m:limLoc m:val="subSup"/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𝑘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sup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i="1" baseline="-250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𝑘</m:t>
                            </m:r>
                          </m:e>
                        </m:d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6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))</m:t>
                        </m:r>
                      </m:e>
                    </m:nary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7" y="3587258"/>
                <a:ext cx="3518335" cy="489814"/>
              </a:xfrm>
              <a:prstGeom prst="rect">
                <a:avLst/>
              </a:prstGeom>
              <a:blipFill>
                <a:blip r:embed="rId4"/>
                <a:stretch>
                  <a:fillRect l="-1439" t="-72500" b="-112500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2279576" y="4098113"/>
                <a:ext cx="7272808" cy="4898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>
                    <a:solidFill>
                      <a:prstClr val="black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h</m:t>
                        </m:r>
                      </m:num>
                      <m:den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+2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+2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+2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+2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4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+2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6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6" y="4098113"/>
                <a:ext cx="7272808" cy="489814"/>
              </a:xfrm>
              <a:prstGeom prst="rect">
                <a:avLst/>
              </a:prstGeom>
              <a:blipFill>
                <a:blip r:embed="rId5"/>
                <a:stretch>
                  <a:fillRect l="-697" b="-5000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/>
              <p:cNvSpPr txBox="1"/>
              <p:nvPr/>
            </p:nvSpPr>
            <p:spPr>
              <a:xfrm>
                <a:off x="2279577" y="4775691"/>
                <a:ext cx="1836337" cy="491288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dirty="0"/>
                  <a:t>h=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𝑏</m:t>
                        </m:r>
                        <m:r>
                          <a:rPr lang="fr-FR" i="1">
                            <a:latin typeface="Cambria Math"/>
                          </a:rPr>
                          <m:t>−</m:t>
                        </m:r>
                        <m:r>
                          <a:rPr lang="fr-FR" i="1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fr-FR" dirty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 dirty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i="1" dirty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fr-FR" dirty="0"/>
                  <a:t> =0.3333</a:t>
                </a:r>
              </a:p>
            </p:txBody>
          </p:sp>
        </mc:Choice>
        <mc:Fallback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7" y="4775691"/>
                <a:ext cx="1836337" cy="491288"/>
              </a:xfrm>
              <a:prstGeom prst="rect">
                <a:avLst/>
              </a:prstGeom>
              <a:blipFill>
                <a:blip r:embed="rId6"/>
                <a:stretch>
                  <a:fillRect l="-2740" r="-11644" b="-2439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/>
          <p:cNvSpPr txBox="1"/>
          <p:nvPr/>
        </p:nvSpPr>
        <p:spPr>
          <a:xfrm>
            <a:off x="2256348" y="5413629"/>
            <a:ext cx="183614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x</a:t>
            </a:r>
            <a:r>
              <a:rPr lang="fr-FR" baseline="-25000" dirty="0"/>
              <a:t>0</a:t>
            </a:r>
            <a:r>
              <a:rPr lang="fr-FR" dirty="0"/>
              <a:t>=a=-1 et x</a:t>
            </a:r>
            <a:r>
              <a:rPr lang="fr-FR" baseline="-25000" dirty="0"/>
              <a:t>6</a:t>
            </a:r>
            <a:r>
              <a:rPr lang="fr-FR" dirty="0"/>
              <a:t>=b=1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015880" y="5020598"/>
            <a:ext cx="388843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err="1"/>
              <a:t>x</a:t>
            </a:r>
            <a:r>
              <a:rPr lang="fr-FR" baseline="-25000" dirty="0" err="1"/>
              <a:t>k</a:t>
            </a:r>
            <a:r>
              <a:rPr lang="fr-FR" dirty="0"/>
              <a:t>=x</a:t>
            </a:r>
            <a:r>
              <a:rPr lang="fr-FR" baseline="-25000" dirty="0"/>
              <a:t>0</a:t>
            </a:r>
            <a:r>
              <a:rPr lang="fr-FR" dirty="0"/>
              <a:t>+kh  avec k=0,1,…,n </a:t>
            </a:r>
          </a:p>
        </p:txBody>
      </p:sp>
    </p:spTree>
    <p:extLst>
      <p:ext uri="{BB962C8B-B14F-4D97-AF65-F5344CB8AC3E}">
        <p14:creationId xmlns:p14="http://schemas.microsoft.com/office/powerpoint/2010/main" val="367264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/>
      <p:bldP spid="15" grpId="0"/>
      <p:bldP spid="16" grpId="0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17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153346" y="1124744"/>
            <a:ext cx="3137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du trapèze généralisée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2063553" y="1700808"/>
                <a:ext cx="3705117" cy="4898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2000" dirty="0">
                    <a:solidFill>
                      <a:prstClr val="black"/>
                    </a:solidFill>
                    <a:latin typeface="Cambria Math" pitchFamily="18" charset="0"/>
                    <a:ea typeface="Cambria Math" pitchFamily="18" charset="0"/>
                  </a:rPr>
                  <a:t>I</a:t>
                </a:r>
                <a:r>
                  <a:rPr lang="fr-FR" dirty="0">
                    <a:solidFill>
                      <a:prstClr val="black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h</m:t>
                        </m:r>
                      </m:num>
                      <m:den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+2</m:t>
                    </m:r>
                    <m:nary>
                      <m:naryPr>
                        <m:chr m:val="∑"/>
                        <m:limLoc m:val="subSup"/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𝑘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−1</m:t>
                        </m:r>
                      </m:sup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i="1" baseline="-250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𝑘</m:t>
                            </m:r>
                          </m:e>
                        </m:d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𝑥𝑛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))</m:t>
                        </m:r>
                      </m:e>
                    </m:nary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553" y="1700808"/>
                <a:ext cx="3705117" cy="489814"/>
              </a:xfrm>
              <a:prstGeom prst="rect">
                <a:avLst/>
              </a:prstGeom>
              <a:blipFill>
                <a:blip r:embed="rId2"/>
                <a:stretch>
                  <a:fillRect l="-1706" t="-70000" b="-112500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2279577" y="2204864"/>
                <a:ext cx="3565335" cy="4898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>
                    <a:solidFill>
                      <a:prstClr val="black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h</m:t>
                        </m:r>
                      </m:num>
                      <m:den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+2</m:t>
                    </m:r>
                    <m:nary>
                      <m:naryPr>
                        <m:chr m:val="∑"/>
                        <m:limLoc m:val="subSup"/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𝑘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sup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i="1" baseline="-250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𝑘</m:t>
                            </m:r>
                          </m:e>
                        </m:d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6</m:t>
                        </m:r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))</m:t>
                        </m:r>
                      </m:e>
                    </m:nary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7" y="2204864"/>
                <a:ext cx="3565335" cy="489814"/>
              </a:xfrm>
              <a:prstGeom prst="rect">
                <a:avLst/>
              </a:prstGeom>
              <a:blipFill>
                <a:blip r:embed="rId3"/>
                <a:stretch>
                  <a:fillRect l="-1418" t="-70000" b="-112500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2279576" y="2780928"/>
                <a:ext cx="7272808" cy="4898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>
                    <a:solidFill>
                      <a:prstClr val="black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h</m:t>
                        </m:r>
                      </m:num>
                      <m:den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+2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+2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+2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+2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4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+2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5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6</m:t>
                        </m:r>
                      </m:e>
                    </m:d>
                    <m:r>
                      <a:rPr lang="fr-FR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6" y="2780928"/>
                <a:ext cx="7272808" cy="489814"/>
              </a:xfrm>
              <a:prstGeom prst="rect">
                <a:avLst/>
              </a:prstGeom>
              <a:blipFill>
                <a:blip r:embed="rId4"/>
                <a:stretch>
                  <a:fillRect l="-697" b="-5000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/>
              <p:cNvSpPr txBox="1"/>
              <p:nvPr/>
            </p:nvSpPr>
            <p:spPr>
              <a:xfrm>
                <a:off x="2279577" y="3356992"/>
                <a:ext cx="1836337" cy="491288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dirty="0"/>
                  <a:t>h=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𝑏</m:t>
                        </m:r>
                        <m:r>
                          <a:rPr lang="fr-FR" i="1">
                            <a:latin typeface="Cambria Math"/>
                          </a:rPr>
                          <m:t>−</m:t>
                        </m:r>
                        <m:r>
                          <a:rPr lang="fr-FR" i="1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fr-FR" dirty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 dirty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i="1" dirty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fr-FR" dirty="0"/>
                  <a:t> =0.3333</a:t>
                </a:r>
              </a:p>
            </p:txBody>
          </p:sp>
        </mc:Choice>
        <mc:Fallback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7" y="3356992"/>
                <a:ext cx="1836337" cy="491288"/>
              </a:xfrm>
              <a:prstGeom prst="rect">
                <a:avLst/>
              </a:prstGeom>
              <a:blipFill>
                <a:blip r:embed="rId5"/>
                <a:stretch>
                  <a:fillRect l="-2740" r="-11644" b="-5000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/>
          <p:cNvSpPr txBox="1"/>
          <p:nvPr/>
        </p:nvSpPr>
        <p:spPr>
          <a:xfrm>
            <a:off x="2256348" y="4077072"/>
            <a:ext cx="183614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x</a:t>
            </a:r>
            <a:r>
              <a:rPr lang="fr-FR" baseline="-25000" dirty="0"/>
              <a:t>0</a:t>
            </a:r>
            <a:r>
              <a:rPr lang="fr-FR" dirty="0"/>
              <a:t>=a=-1 et x</a:t>
            </a:r>
            <a:r>
              <a:rPr lang="fr-FR" baseline="-25000" dirty="0"/>
              <a:t>6</a:t>
            </a:r>
            <a:r>
              <a:rPr lang="fr-FR" dirty="0"/>
              <a:t>=b=1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015880" y="3573016"/>
            <a:ext cx="388843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err="1"/>
              <a:t>x</a:t>
            </a:r>
            <a:r>
              <a:rPr lang="fr-FR" baseline="-25000" dirty="0" err="1"/>
              <a:t>k</a:t>
            </a:r>
            <a:r>
              <a:rPr lang="fr-FR" dirty="0"/>
              <a:t>=x</a:t>
            </a:r>
            <a:r>
              <a:rPr lang="fr-FR" baseline="-25000" dirty="0"/>
              <a:t>0</a:t>
            </a:r>
            <a:r>
              <a:rPr lang="fr-FR" dirty="0"/>
              <a:t>+kh  avec k=0,1,…,n 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1802989" y="4581128"/>
          <a:ext cx="8496944" cy="122985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62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302">
                <a:tc>
                  <a:txBody>
                    <a:bodyPr/>
                    <a:lstStyle/>
                    <a:p>
                      <a:r>
                        <a:rPr lang="fr-FR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336">
                <a:tc>
                  <a:txBody>
                    <a:bodyPr/>
                    <a:lstStyle/>
                    <a:p>
                      <a:r>
                        <a:rPr lang="fr-FR" dirty="0" err="1"/>
                        <a:t>x</a:t>
                      </a:r>
                      <a:r>
                        <a:rPr lang="fr-FR" baseline="-25000" dirty="0" err="1"/>
                        <a:t>k</a:t>
                      </a:r>
                      <a:endParaRPr lang="fr-FR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-6.667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-0.3334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0.0000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0.3333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0.6666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302">
                <a:tc>
                  <a:txBody>
                    <a:bodyPr/>
                    <a:lstStyle/>
                    <a:p>
                      <a:r>
                        <a:rPr lang="fr-FR" dirty="0"/>
                        <a:t>F(</a:t>
                      </a:r>
                      <a:r>
                        <a:rPr lang="fr-FR" dirty="0" err="1"/>
                        <a:t>x</a:t>
                      </a:r>
                      <a:r>
                        <a:rPr lang="fr-FR" baseline="-25000" dirty="0" err="1"/>
                        <a:t>k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0.3679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0.5134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0.7168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1.0000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1.3956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1.9476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2.7183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993130" y="5980638"/>
            <a:ext cx="1122423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</a:rPr>
              <a:t>I=2.3719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4972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18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153346" y="1124744"/>
            <a:ext cx="3137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du trapèze généralisée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au 4"/>
              <p:cNvGraphicFramePr>
                <a:graphicFrameLocks noGrp="1"/>
              </p:cNvGraphicFramePr>
              <p:nvPr/>
            </p:nvGraphicFramePr>
            <p:xfrm>
              <a:off x="2135560" y="2060848"/>
              <a:ext cx="7632848" cy="1894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821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90821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90821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90821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1080120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L’intégrale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Méthode de trapèze</a:t>
                          </a:r>
                          <a:r>
                            <a:rPr lang="fr-FR" baseline="0" dirty="0"/>
                            <a:t> simple 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dirty="0"/>
                            <a:t>Méthodes des trapèzes composites</a:t>
                          </a:r>
                          <a:r>
                            <a:rPr lang="fr-FR" baseline="0" dirty="0"/>
                            <a:t> </a:t>
                          </a:r>
                          <a:endParaRPr lang="fr-FR" dirty="0"/>
                        </a:p>
                        <a:p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Méthode</a:t>
                          </a:r>
                          <a:r>
                            <a:rPr lang="fr-FR" baseline="0" dirty="0"/>
                            <a:t> exacte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5065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trlPr>
                                      <a:rPr lang="fr-F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fr-FR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fr-FR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fr-FR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fr-FR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b="0" i="1" smtClean="0">
                                            <a:latin typeface="Cambria Math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fr-FR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  <m:r>
                                          <a:rPr lang="fr-FR" b="0" i="1" smtClean="0">
                                            <a:latin typeface="Cambria Math"/>
                                          </a:rPr>
                                          <m:t> </m:t>
                                        </m:r>
                                      </m:sup>
                                    </m:sSup>
                                  </m:e>
                                </m:nary>
                              </m:oMath>
                            </m:oMathPara>
                          </a14:m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3.0862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2.3719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2.3504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au 4"/>
              <p:cNvGraphicFramePr>
                <a:graphicFrameLocks noGrp="1"/>
              </p:cNvGraphicFramePr>
              <p:nvPr/>
            </p:nvGraphicFramePr>
            <p:xfrm>
              <a:off x="2135560" y="2060848"/>
              <a:ext cx="7632848" cy="18946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821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90821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90821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90821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1188720"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L’intégrale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Méthode de trapèze</a:t>
                          </a:r>
                          <a:r>
                            <a:rPr lang="fr-FR" baseline="0" dirty="0"/>
                            <a:t> simple </a:t>
                          </a:r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FR" dirty="0"/>
                            <a:t>Méthodes des trapèzes composites</a:t>
                          </a:r>
                          <a:r>
                            <a:rPr lang="fr-FR" baseline="0" dirty="0"/>
                            <a:t> </a:t>
                          </a:r>
                          <a:endParaRPr lang="fr-FR" dirty="0"/>
                        </a:p>
                        <a:p>
                          <a:endParaRPr lang="fr-F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Méthode</a:t>
                          </a:r>
                          <a:r>
                            <a:rPr lang="fr-FR" baseline="0" dirty="0"/>
                            <a:t> exacte</a:t>
                          </a:r>
                          <a:endParaRPr lang="fr-F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705930">
                    <a:tc>
                      <a:txBody>
                        <a:bodyPr/>
                        <a:lstStyle/>
                        <a:p>
                          <a:endParaRPr lang="fr-DZ"/>
                        </a:p>
                      </a:txBody>
                      <a:tcPr>
                        <a:blipFill>
                          <a:blip r:embed="rId2"/>
                          <a:stretch>
                            <a:fillRect l="-662" t="-171429" r="-300000" b="-233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3.0862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2.3719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dirty="0"/>
                            <a:t>2.3504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36374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19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153346" y="1124744"/>
            <a:ext cx="3219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du </a:t>
            </a:r>
            <a:r>
              <a:rPr lang="fr-FR" dirty="0" err="1">
                <a:solidFill>
                  <a:schemeClr val="bg2">
                    <a:lumMod val="50000"/>
                  </a:schemeClr>
                </a:solidFill>
              </a:rPr>
              <a:t>simpson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 généralisée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2973146"/>
            <a:ext cx="7103378" cy="346806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91544" y="1628800"/>
            <a:ext cx="8424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La méthode de Simpson consiste à :</a:t>
            </a:r>
          </a:p>
          <a:p>
            <a:pPr marL="285750" indent="-285750">
              <a:buFontTx/>
              <a:buChar char="-"/>
            </a:pPr>
            <a:r>
              <a:rPr lang="fr-FR" dirty="0"/>
              <a:t>diviser l'intervalle [</a:t>
            </a:r>
            <a:r>
              <a:rPr lang="fr-FR" i="1" dirty="0"/>
              <a:t>a</a:t>
            </a:r>
            <a:r>
              <a:rPr lang="fr-FR" dirty="0"/>
              <a:t>, </a:t>
            </a:r>
            <a:r>
              <a:rPr lang="fr-FR" i="1" dirty="0"/>
              <a:t>b</a:t>
            </a:r>
            <a:r>
              <a:rPr lang="fr-FR" dirty="0"/>
              <a:t>] en </a:t>
            </a:r>
            <a:r>
              <a:rPr lang="fr-FR" i="1" dirty="0"/>
              <a:t>n </a:t>
            </a:r>
            <a:r>
              <a:rPr lang="fr-FR" dirty="0"/>
              <a:t>segments égaux avec  n </a:t>
            </a:r>
            <a:r>
              <a:rPr lang="fr-FR" b="1" dirty="0"/>
              <a:t>un nombre pair</a:t>
            </a:r>
            <a:r>
              <a:rPr lang="fr-FR" dirty="0"/>
              <a:t>(2m=n ). On obtient ainsi (2m+1 ) points équidistants . x</a:t>
            </a:r>
            <a:r>
              <a:rPr lang="fr-FR" baseline="-25000" dirty="0"/>
              <a:t>i</a:t>
            </a:r>
            <a:r>
              <a:rPr lang="fr-FR" dirty="0"/>
              <a:t>=</a:t>
            </a:r>
            <a:r>
              <a:rPr lang="fr-FR" dirty="0" err="1"/>
              <a:t>a+ih</a:t>
            </a:r>
            <a:r>
              <a:rPr lang="fr-FR" dirty="0"/>
              <a:t>; i=0,1,…,n avec h=(b-a)/n.</a:t>
            </a:r>
          </a:p>
          <a:p>
            <a:pPr marL="285750" indent="-285750">
              <a:buFontTx/>
              <a:buChar char="-"/>
            </a:pPr>
            <a:r>
              <a:rPr lang="fr-FR" dirty="0"/>
              <a:t>approximer la fonction sur chaque "tranche" par une parabole construite à partir de trois points consécutifs </a:t>
            </a:r>
          </a:p>
        </p:txBody>
      </p:sp>
    </p:spTree>
    <p:extLst>
      <p:ext uri="{BB962C8B-B14F-4D97-AF65-F5344CB8AC3E}">
        <p14:creationId xmlns:p14="http://schemas.microsoft.com/office/powerpoint/2010/main" val="485224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20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153346" y="1124744"/>
            <a:ext cx="3219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du </a:t>
            </a:r>
            <a:r>
              <a:rPr lang="fr-FR" dirty="0" err="1">
                <a:solidFill>
                  <a:schemeClr val="bg2">
                    <a:lumMod val="50000"/>
                  </a:schemeClr>
                </a:solidFill>
              </a:rPr>
              <a:t>simpson</a:t>
            </a:r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 généralisée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/>
              <p:cNvSpPr txBox="1"/>
              <p:nvPr/>
            </p:nvSpPr>
            <p:spPr>
              <a:xfrm>
                <a:off x="2279576" y="2924944"/>
                <a:ext cx="7344816" cy="49494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i="1">
                            <a:latin typeface="Cambria Math"/>
                          </a:rPr>
                          <m:t> </m:t>
                        </m:r>
                        <m:r>
                          <a:rPr lang="fr-FR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fr-FR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h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fr-FR" i="1">
                        <a:latin typeface="Cambria Math"/>
                      </a:rPr>
                      <m:t> (</m:t>
                    </m:r>
                    <m:r>
                      <a:rPr lang="fr-FR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i="1">
                            <a:latin typeface="Cambria Math"/>
                          </a:rPr>
                          <m:t>𝑥</m:t>
                        </m:r>
                        <m:r>
                          <a:rPr lang="fr-FR" i="1" baseline="-2500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fr-FR" i="1">
                        <a:latin typeface="Cambria Math"/>
                      </a:rPr>
                      <m:t>+2</m:t>
                    </m:r>
                    <m:nary>
                      <m:naryPr>
                        <m:chr m:val="∑"/>
                        <m:supHide m:val="on"/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fr-FR" i="1">
                            <a:latin typeface="Cambria Math"/>
                          </a:rPr>
                          <m:t>𝑖</m:t>
                        </m:r>
                        <m:r>
                          <a:rPr lang="fr-FR" i="1">
                            <a:latin typeface="Cambria Math"/>
                          </a:rPr>
                          <m:t> </m:t>
                        </m:r>
                        <m:r>
                          <a:rPr lang="fr-FR" i="1">
                            <a:latin typeface="Cambria Math"/>
                          </a:rPr>
                          <m:t>𝑝𝑎𝑖𝑟</m:t>
                        </m:r>
                      </m:sub>
                      <m:sup/>
                      <m:e>
                        <m:r>
                          <a:rPr lang="fr-FR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i="1" baseline="-25000">
                                <a:latin typeface="Cambria Math"/>
                              </a:rPr>
                              <m:t>𝑖</m:t>
                            </m:r>
                          </m:e>
                        </m:d>
                        <m:r>
                          <a:rPr lang="fr-FR" i="1">
                            <a:latin typeface="Cambria Math"/>
                          </a:rPr>
                          <m:t>+4 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fr-FR" i="1">
                                <a:latin typeface="Cambria Math"/>
                              </a:rPr>
                              <m:t>𝑖</m:t>
                            </m:r>
                            <m:r>
                              <a:rPr lang="fr-FR" i="1">
                                <a:latin typeface="Cambria Math"/>
                              </a:rPr>
                              <m:t> </m:t>
                            </m:r>
                            <m:r>
                              <a:rPr lang="fr-FR" i="1">
                                <a:latin typeface="Cambria Math"/>
                              </a:rPr>
                              <m:t>𝑖𝑚𝑝𝑎𝑖𝑟</m:t>
                            </m:r>
                          </m:sub>
                          <m:sup/>
                          <m:e>
                            <m:r>
                              <a:rPr lang="fr-FR" i="1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fr-FR" i="1" baseline="-25000">
                                    <a:latin typeface="Cambria Math"/>
                                  </a:rPr>
                                  <m:t>𝑖</m:t>
                                </m:r>
                              </m:e>
                            </m:d>
                            <m:r>
                              <a:rPr lang="fr-FR" i="1">
                                <a:latin typeface="Cambria Math"/>
                              </a:rPr>
                              <m:t>+</m:t>
                            </m:r>
                            <m:r>
                              <a:rPr lang="fr-FR" i="1">
                                <a:latin typeface="Cambria Math"/>
                              </a:rPr>
                              <m:t>𝑓</m:t>
                            </m:r>
                            <m:r>
                              <a:rPr lang="fr-FR" i="1">
                                <a:latin typeface="Cambria Math"/>
                              </a:rPr>
                              <m:t>(</m:t>
                            </m:r>
                            <m:r>
                              <a:rPr lang="fr-FR" i="1">
                                <a:latin typeface="Cambria Math"/>
                              </a:rPr>
                              <m:t>𝑥𝑛</m:t>
                            </m:r>
                            <m:r>
                              <a:rPr lang="fr-FR" i="1">
                                <a:latin typeface="Cambria Math"/>
                              </a:rPr>
                              <m:t>)</m:t>
                            </m:r>
                          </m:e>
                        </m:nary>
                      </m:e>
                    </m:nary>
                  </m:oMath>
                </a14:m>
                <a:r>
                  <a:rPr lang="fr-FR" dirty="0"/>
                  <a:t>)</a:t>
                </a:r>
              </a:p>
            </p:txBody>
          </p:sp>
        </mc:Choice>
        <mc:Fallback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6" y="2924944"/>
                <a:ext cx="7344816" cy="494944"/>
              </a:xfrm>
              <a:prstGeom prst="rect">
                <a:avLst/>
              </a:prstGeom>
              <a:blipFill>
                <a:blip r:embed="rId2"/>
                <a:stretch>
                  <a:fillRect l="-5345" t="-92500" b="-142500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5450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21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153346" y="1124744"/>
            <a:ext cx="3137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du trapèze généralisée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/>
              <p:cNvSpPr txBox="1"/>
              <p:nvPr/>
            </p:nvSpPr>
            <p:spPr>
              <a:xfrm>
                <a:off x="2063553" y="1700808"/>
                <a:ext cx="2431499" cy="466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FF0000"/>
                    </a:solidFill>
                  </a:rPr>
                  <a:t>Exemple : </a:t>
                </a:r>
                <a:r>
                  <a:rPr lang="fr-FR" dirty="0"/>
                  <a:t>soit </a:t>
                </a:r>
                <a:r>
                  <a:rPr lang="fr-FR" dirty="0">
                    <a:latin typeface="Cambria Math" pitchFamily="18" charset="0"/>
                    <a:ea typeface="Cambria Math" pitchFamily="18" charset="0"/>
                  </a:rPr>
                  <a:t>I</a:t>
                </a:r>
                <a:r>
                  <a:rPr lang="fr-FR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>
                            <a:latin typeface="Cambria Math"/>
                          </a:rPr>
                          <m:t>−</m:t>
                        </m:r>
                        <m:r>
                          <a:rPr lang="fr-FR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fr-FR" i="1">
                            <a:latin typeface="Cambria Math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i="1">
                                <a:latin typeface="Cambria Math"/>
                              </a:rPr>
                              <m:t> </m:t>
                            </m:r>
                          </m:sup>
                        </m:sSup>
                      </m:e>
                    </m:nary>
                  </m:oMath>
                </a14:m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553" y="1700808"/>
                <a:ext cx="2431499" cy="466218"/>
              </a:xfrm>
              <a:prstGeom prst="rect">
                <a:avLst/>
              </a:prstGeom>
              <a:blipFill>
                <a:blip r:embed="rId2"/>
                <a:stretch>
                  <a:fillRect l="-2083" t="-97368" r="-9896" b="-157895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/>
          <p:cNvSpPr txBox="1"/>
          <p:nvPr/>
        </p:nvSpPr>
        <p:spPr>
          <a:xfrm>
            <a:off x="2063552" y="216702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Déterminons une valeur approximative de I, en utilisant la méthode du </a:t>
            </a:r>
            <a:r>
              <a:rPr lang="fr-FR" dirty="0" err="1"/>
              <a:t>simpson</a:t>
            </a:r>
            <a:r>
              <a:rPr lang="fr-FR" dirty="0"/>
              <a:t> généralisée pour n = 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/>
              <p:cNvSpPr txBox="1"/>
              <p:nvPr/>
            </p:nvSpPr>
            <p:spPr>
              <a:xfrm>
                <a:off x="2058130" y="3068961"/>
                <a:ext cx="1836337" cy="491545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fr-FR" dirty="0"/>
                  <a:t>h=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</a:rPr>
                          <m:t>𝑏</m:t>
                        </m:r>
                        <m:r>
                          <a:rPr lang="fr-FR" i="1">
                            <a:latin typeface="Cambria Math"/>
                          </a:rPr>
                          <m:t>−</m:t>
                        </m:r>
                        <m:r>
                          <a:rPr lang="fr-FR" i="1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fr-FR" i="1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fr-FR" dirty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 dirty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i="1" dirty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fr-FR" dirty="0"/>
                  <a:t> =0.3333</a:t>
                </a:r>
              </a:p>
            </p:txBody>
          </p:sp>
        </mc:Choice>
        <mc:Fallback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8130" y="3068961"/>
                <a:ext cx="1836337" cy="491545"/>
              </a:xfrm>
              <a:prstGeom prst="rect">
                <a:avLst/>
              </a:prstGeom>
              <a:blipFill>
                <a:blip r:embed="rId3"/>
                <a:stretch>
                  <a:fillRect l="-3425" r="-10959" b="-5000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/>
          <p:cNvSpPr txBox="1"/>
          <p:nvPr/>
        </p:nvSpPr>
        <p:spPr>
          <a:xfrm>
            <a:off x="2030234" y="3789040"/>
            <a:ext cx="183614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x</a:t>
            </a:r>
            <a:r>
              <a:rPr lang="fr-FR" baseline="-25000" dirty="0"/>
              <a:t>0</a:t>
            </a:r>
            <a:r>
              <a:rPr lang="fr-FR" dirty="0"/>
              <a:t>=a=-1 et x</a:t>
            </a:r>
            <a:r>
              <a:rPr lang="fr-FR" baseline="-25000" dirty="0"/>
              <a:t>6</a:t>
            </a:r>
            <a:r>
              <a:rPr lang="fr-FR" dirty="0"/>
              <a:t>=b=1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2004284" y="4293096"/>
            <a:ext cx="388843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err="1"/>
              <a:t>x</a:t>
            </a:r>
            <a:r>
              <a:rPr lang="fr-FR" baseline="-25000" dirty="0" err="1"/>
              <a:t>k</a:t>
            </a:r>
            <a:r>
              <a:rPr lang="fr-FR" dirty="0"/>
              <a:t>=x</a:t>
            </a:r>
            <a:r>
              <a:rPr lang="fr-FR" baseline="-25000" dirty="0"/>
              <a:t>0</a:t>
            </a:r>
            <a:r>
              <a:rPr lang="fr-FR" dirty="0"/>
              <a:t>+kh  avec k=0,1,…,n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207569" y="5085184"/>
            <a:ext cx="5626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cap="all" dirty="0"/>
              <a:t>X</a:t>
            </a:r>
            <a:r>
              <a:rPr lang="fr-FR" baseline="-25000" dirty="0"/>
              <a:t>0</a:t>
            </a:r>
            <a:r>
              <a:rPr lang="fr-FR" dirty="0"/>
              <a:t>=a  , x</a:t>
            </a:r>
            <a:r>
              <a:rPr lang="fr-FR" baseline="-25000" dirty="0"/>
              <a:t>1</a:t>
            </a:r>
            <a:r>
              <a:rPr lang="fr-FR" dirty="0"/>
              <a:t>=</a:t>
            </a:r>
            <a:r>
              <a:rPr lang="fr-FR" dirty="0" err="1"/>
              <a:t>a+h</a:t>
            </a:r>
            <a:r>
              <a:rPr lang="fr-FR" dirty="0"/>
              <a:t>, x</a:t>
            </a:r>
            <a:r>
              <a:rPr lang="fr-FR" baseline="-25000" dirty="0"/>
              <a:t>2</a:t>
            </a:r>
            <a:r>
              <a:rPr lang="fr-FR" dirty="0"/>
              <a:t>= a+2h, x</a:t>
            </a:r>
            <a:r>
              <a:rPr lang="fr-FR" baseline="-25000" dirty="0"/>
              <a:t>3</a:t>
            </a:r>
            <a:r>
              <a:rPr lang="fr-FR" dirty="0"/>
              <a:t>=a+3h , x</a:t>
            </a:r>
            <a:r>
              <a:rPr lang="fr-FR" baseline="-25000" dirty="0"/>
              <a:t>4</a:t>
            </a:r>
            <a:r>
              <a:rPr lang="fr-FR" dirty="0"/>
              <a:t>=a+4h, x</a:t>
            </a:r>
            <a:r>
              <a:rPr lang="fr-FR" baseline="-25000" dirty="0"/>
              <a:t>5</a:t>
            </a:r>
            <a:r>
              <a:rPr lang="fr-FR" dirty="0"/>
              <a:t>= a+5h, x</a:t>
            </a:r>
            <a:r>
              <a:rPr lang="fr-FR" baseline="-25000" dirty="0"/>
              <a:t>6</a:t>
            </a:r>
            <a:r>
              <a:rPr lang="fr-FR" dirty="0"/>
              <a:t>=b</a:t>
            </a:r>
          </a:p>
        </p:txBody>
      </p:sp>
    </p:spTree>
    <p:extLst>
      <p:ext uri="{BB962C8B-B14F-4D97-AF65-F5344CB8AC3E}">
        <p14:creationId xmlns:p14="http://schemas.microsoft.com/office/powerpoint/2010/main" val="397556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7" grpId="0" animBg="1"/>
      <p:bldP spid="18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22</a:t>
            </a:fld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sz="3200" b="1" dirty="0"/>
              <a:t>Intégration Numérique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153346" y="1124744"/>
            <a:ext cx="3137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Formule du trapèze généralisée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/>
              <p:cNvSpPr txBox="1"/>
              <p:nvPr/>
            </p:nvSpPr>
            <p:spPr>
              <a:xfrm>
                <a:off x="2063553" y="1700808"/>
                <a:ext cx="2431499" cy="466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FF0000"/>
                    </a:solidFill>
                  </a:rPr>
                  <a:t>Exemple : </a:t>
                </a:r>
                <a:r>
                  <a:rPr lang="fr-FR" dirty="0"/>
                  <a:t>soit </a:t>
                </a:r>
                <a:r>
                  <a:rPr lang="fr-FR" dirty="0">
                    <a:latin typeface="Cambria Math" pitchFamily="18" charset="0"/>
                    <a:ea typeface="Cambria Math" pitchFamily="18" charset="0"/>
                  </a:rPr>
                  <a:t>I</a:t>
                </a:r>
                <a:r>
                  <a:rPr lang="fr-FR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i="1">
                            <a:latin typeface="Cambria Math"/>
                          </a:rPr>
                          <m:t>−</m:t>
                        </m:r>
                        <m:r>
                          <a:rPr lang="fr-FR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fr-FR" i="1">
                            <a:latin typeface="Cambria Math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i="1">
                                <a:latin typeface="Cambria Math"/>
                              </a:rPr>
                              <m:t> </m:t>
                            </m:r>
                          </m:sup>
                        </m:sSup>
                      </m:e>
                    </m:nary>
                  </m:oMath>
                </a14:m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553" y="1700808"/>
                <a:ext cx="2431499" cy="466218"/>
              </a:xfrm>
              <a:prstGeom prst="rect">
                <a:avLst/>
              </a:prstGeom>
              <a:blipFill>
                <a:blip r:embed="rId2"/>
                <a:stretch>
                  <a:fillRect l="-2083" t="-97368" r="-9896" b="-157895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/>
              <p:cNvSpPr txBox="1"/>
              <p:nvPr/>
            </p:nvSpPr>
            <p:spPr>
              <a:xfrm>
                <a:off x="2423592" y="3003449"/>
                <a:ext cx="5855577" cy="4912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>
                    <a:latin typeface="Cambria Math" pitchFamily="18" charset="0"/>
                    <a:ea typeface="Cambria Math" pitchFamily="18" charset="0"/>
                  </a:rPr>
                  <a:t>I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  <a:ea typeface="Cambria Math" pitchFamily="18" charset="0"/>
                          </a:rPr>
                        </m:ctrlPr>
                      </m:fPr>
                      <m:num>
                        <m:r>
                          <a:rPr lang="fr-FR" i="1">
                            <a:latin typeface="Cambria Math"/>
                            <a:ea typeface="Cambria Math" pitchFamily="18" charset="0"/>
                          </a:rPr>
                          <m:t>h</m:t>
                        </m:r>
                      </m:num>
                      <m:den>
                        <m:r>
                          <a:rPr lang="fr-FR" i="1">
                            <a:latin typeface="Cambria Math"/>
                            <a:ea typeface="Cambria Math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fr-FR" dirty="0">
                    <a:latin typeface="Cambria Math" pitchFamily="18" charset="0"/>
                    <a:ea typeface="Cambria Math" pitchFamily="18" charset="0"/>
                  </a:rPr>
                  <a:t> (f(a)+f(b)+4(f(x</a:t>
                </a:r>
                <a:r>
                  <a:rPr lang="fr-FR" baseline="-25000" dirty="0">
                    <a:latin typeface="Cambria Math" pitchFamily="18" charset="0"/>
                    <a:ea typeface="Cambria Math" pitchFamily="18" charset="0"/>
                  </a:rPr>
                  <a:t>1</a:t>
                </a:r>
                <a:r>
                  <a:rPr lang="fr-FR" dirty="0">
                    <a:latin typeface="Cambria Math" pitchFamily="18" charset="0"/>
                    <a:ea typeface="Cambria Math" pitchFamily="18" charset="0"/>
                  </a:rPr>
                  <a:t>)+f(x</a:t>
                </a:r>
                <a:r>
                  <a:rPr lang="fr-FR" baseline="-25000" dirty="0">
                    <a:latin typeface="Cambria Math" pitchFamily="18" charset="0"/>
                    <a:ea typeface="Cambria Math" pitchFamily="18" charset="0"/>
                  </a:rPr>
                  <a:t>3</a:t>
                </a:r>
                <a:r>
                  <a:rPr lang="fr-FR" dirty="0">
                    <a:latin typeface="Cambria Math" pitchFamily="18" charset="0"/>
                    <a:ea typeface="Cambria Math" pitchFamily="18" charset="0"/>
                  </a:rPr>
                  <a:t>)+f(x</a:t>
                </a:r>
                <a:r>
                  <a:rPr lang="fr-FR" baseline="-25000" dirty="0">
                    <a:latin typeface="Cambria Math" pitchFamily="18" charset="0"/>
                    <a:ea typeface="Cambria Math" pitchFamily="18" charset="0"/>
                  </a:rPr>
                  <a:t>5</a:t>
                </a:r>
                <a:r>
                  <a:rPr lang="fr-FR" dirty="0">
                    <a:latin typeface="Cambria Math" pitchFamily="18" charset="0"/>
                    <a:ea typeface="Cambria Math" pitchFamily="18" charset="0"/>
                  </a:rPr>
                  <a:t>) )+2 (f(x</a:t>
                </a:r>
                <a:r>
                  <a:rPr lang="fr-FR" baseline="-25000" dirty="0">
                    <a:latin typeface="Cambria Math" pitchFamily="18" charset="0"/>
                    <a:ea typeface="Cambria Math" pitchFamily="18" charset="0"/>
                  </a:rPr>
                  <a:t>2</a:t>
                </a:r>
                <a:r>
                  <a:rPr lang="fr-FR" dirty="0">
                    <a:latin typeface="Cambria Math" pitchFamily="18" charset="0"/>
                    <a:ea typeface="Cambria Math" pitchFamily="18" charset="0"/>
                  </a:rPr>
                  <a:t>)+f(x</a:t>
                </a:r>
                <a:r>
                  <a:rPr lang="fr-FR" baseline="-25000" dirty="0">
                    <a:latin typeface="Cambria Math" pitchFamily="18" charset="0"/>
                    <a:ea typeface="Cambria Math" pitchFamily="18" charset="0"/>
                  </a:rPr>
                  <a:t>4</a:t>
                </a:r>
                <a:r>
                  <a:rPr lang="fr-FR" dirty="0">
                    <a:latin typeface="Cambria Math" pitchFamily="18" charset="0"/>
                    <a:ea typeface="Cambria Math" pitchFamily="18" charset="0"/>
                  </a:rPr>
                  <a:t>)) </a:t>
                </a:r>
                <a:endParaRPr lang="fr-FR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3003449"/>
                <a:ext cx="5855577" cy="491225"/>
              </a:xfrm>
              <a:prstGeom prst="rect">
                <a:avLst/>
              </a:prstGeom>
              <a:blipFill>
                <a:blip r:embed="rId3"/>
                <a:stretch>
                  <a:fillRect l="-1085" b="-7500"/>
                </a:stretch>
              </a:blipFill>
            </p:spPr>
            <p:txBody>
              <a:bodyPr/>
              <a:lstStyle/>
              <a:p>
                <a:r>
                  <a:rPr lang="fr-D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/>
          <p:cNvSpPr txBox="1"/>
          <p:nvPr/>
        </p:nvSpPr>
        <p:spPr>
          <a:xfrm>
            <a:off x="2423592" y="2348880"/>
            <a:ext cx="5626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cap="all" dirty="0"/>
              <a:t>X</a:t>
            </a:r>
            <a:r>
              <a:rPr lang="fr-FR" baseline="-25000" dirty="0"/>
              <a:t>0</a:t>
            </a:r>
            <a:r>
              <a:rPr lang="fr-FR" dirty="0"/>
              <a:t>=a  , x</a:t>
            </a:r>
            <a:r>
              <a:rPr lang="fr-FR" baseline="-25000" dirty="0"/>
              <a:t>1</a:t>
            </a:r>
            <a:r>
              <a:rPr lang="fr-FR" dirty="0"/>
              <a:t>=</a:t>
            </a:r>
            <a:r>
              <a:rPr lang="fr-FR" dirty="0" err="1"/>
              <a:t>a+h</a:t>
            </a:r>
            <a:r>
              <a:rPr lang="fr-FR" dirty="0"/>
              <a:t>, x</a:t>
            </a:r>
            <a:r>
              <a:rPr lang="fr-FR" baseline="-25000" dirty="0"/>
              <a:t>2</a:t>
            </a:r>
            <a:r>
              <a:rPr lang="fr-FR" dirty="0"/>
              <a:t>= a+2h, x</a:t>
            </a:r>
            <a:r>
              <a:rPr lang="fr-FR" baseline="-25000" dirty="0"/>
              <a:t>3</a:t>
            </a:r>
            <a:r>
              <a:rPr lang="fr-FR" dirty="0"/>
              <a:t>=a+3h , x</a:t>
            </a:r>
            <a:r>
              <a:rPr lang="fr-FR" baseline="-25000" dirty="0"/>
              <a:t>4</a:t>
            </a:r>
            <a:r>
              <a:rPr lang="fr-FR" dirty="0"/>
              <a:t>=a+4h, x</a:t>
            </a:r>
            <a:r>
              <a:rPr lang="fr-FR" baseline="-25000" dirty="0"/>
              <a:t>5</a:t>
            </a:r>
            <a:r>
              <a:rPr lang="fr-FR" dirty="0"/>
              <a:t>= a+5h, x</a:t>
            </a:r>
            <a:r>
              <a:rPr lang="fr-FR" baseline="-25000" dirty="0"/>
              <a:t>6</a:t>
            </a:r>
            <a:r>
              <a:rPr lang="fr-FR" dirty="0"/>
              <a:t>=b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1802989" y="3933056"/>
          <a:ext cx="8496944" cy="122985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621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621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302">
                <a:tc>
                  <a:txBody>
                    <a:bodyPr/>
                    <a:lstStyle/>
                    <a:p>
                      <a:r>
                        <a:rPr lang="fr-FR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336">
                <a:tc>
                  <a:txBody>
                    <a:bodyPr/>
                    <a:lstStyle/>
                    <a:p>
                      <a:r>
                        <a:rPr lang="fr-FR" dirty="0" err="1"/>
                        <a:t>x</a:t>
                      </a:r>
                      <a:r>
                        <a:rPr lang="fr-FR" baseline="-25000" dirty="0" err="1"/>
                        <a:t>k</a:t>
                      </a:r>
                      <a:endParaRPr lang="fr-FR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-0.667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-0.3334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0.0000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0.3333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0.6666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302">
                <a:tc>
                  <a:txBody>
                    <a:bodyPr/>
                    <a:lstStyle/>
                    <a:p>
                      <a:r>
                        <a:rPr lang="fr-FR" dirty="0"/>
                        <a:t>F(</a:t>
                      </a:r>
                      <a:r>
                        <a:rPr lang="fr-FR" dirty="0" err="1"/>
                        <a:t>x</a:t>
                      </a:r>
                      <a:r>
                        <a:rPr lang="fr-FR" baseline="-25000" dirty="0" err="1"/>
                        <a:t>k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0.3679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0.5134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0.7168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1.0000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1.3956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1.9476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2.7183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3394269" y="5733256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I= 2.3503</a:t>
            </a:r>
          </a:p>
        </p:txBody>
      </p:sp>
    </p:spTree>
    <p:extLst>
      <p:ext uri="{BB962C8B-B14F-4D97-AF65-F5344CB8AC3E}">
        <p14:creationId xmlns:p14="http://schemas.microsoft.com/office/powerpoint/2010/main" val="123059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407988"/>
            <a:ext cx="8261350" cy="1039812"/>
          </a:xfrm>
        </p:spPr>
        <p:txBody>
          <a:bodyPr/>
          <a:lstStyle/>
          <a:p>
            <a:r>
              <a:rPr lang="fr-FR" b="1" dirty="0"/>
              <a:t>Erreur d’intégration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2895600" cy="365125"/>
          </a:xfrm>
        </p:spPr>
        <p:txBody>
          <a:bodyPr/>
          <a:lstStyle/>
          <a:p>
            <a:r>
              <a:rPr lang="fr-FR"/>
              <a:t>I.laribi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D4FC42D9-5C7C-494A-8C74-F9860F072F18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275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e de bois">
  <a:themeElements>
    <a:clrScheme name="Type de boi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ype de bois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ype de bois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{42BACB29-36EB-6A43-9B8E-23C709D59906}tf10001070</Template>
  <TotalTime>0</TotalTime>
  <Words>1767</Words>
  <Application>Microsoft Macintosh PowerPoint</Application>
  <PresentationFormat>Grand écran</PresentationFormat>
  <Paragraphs>283</Paragraphs>
  <Slides>23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Cambria Math</vt:lpstr>
      <vt:lpstr>Rockwell</vt:lpstr>
      <vt:lpstr>Rockwell Condensed</vt:lpstr>
      <vt:lpstr>Rockwell Extra Bold</vt:lpstr>
      <vt:lpstr>Wingdings</vt:lpstr>
      <vt:lpstr>Type de bois</vt:lpstr>
      <vt:lpstr>Chapitre 3.  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Intégration Numérique</vt:lpstr>
      <vt:lpstr>Erreur d’intégration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pc</cp:lastModifiedBy>
  <cp:revision>1</cp:revision>
  <dcterms:created xsi:type="dcterms:W3CDTF">2024-08-14T17:32:44Z</dcterms:created>
  <dcterms:modified xsi:type="dcterms:W3CDTF">2024-08-14T17:33:18Z</dcterms:modified>
</cp:coreProperties>
</file>