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5" r:id="rId2"/>
    <p:sldId id="287" r:id="rId3"/>
    <p:sldId id="260" r:id="rId4"/>
    <p:sldId id="288" r:id="rId5"/>
    <p:sldId id="261" r:id="rId6"/>
    <p:sldId id="290" r:id="rId7"/>
    <p:sldId id="289" r:id="rId8"/>
    <p:sldId id="269" r:id="rId9"/>
    <p:sldId id="259" r:id="rId10"/>
    <p:sldId id="272" r:id="rId11"/>
    <p:sldId id="273" r:id="rId12"/>
    <p:sldId id="274" r:id="rId13"/>
    <p:sldId id="275" r:id="rId14"/>
    <p:sldId id="276" r:id="rId15"/>
    <p:sldId id="277" r:id="rId16"/>
    <p:sldId id="278" r:id="rId17"/>
    <p:sldId id="264" r:id="rId18"/>
    <p:sldId id="279" r:id="rId19"/>
    <p:sldId id="280" r:id="rId20"/>
    <p:sldId id="281" r:id="rId21"/>
    <p:sldId id="282" r:id="rId22"/>
    <p:sldId id="283" r:id="rId23"/>
    <p:sldId id="267" r:id="rId24"/>
    <p:sldId id="293" r:id="rId25"/>
    <p:sldId id="292" r:id="rId26"/>
    <p:sldId id="291" r:id="rId27"/>
    <p:sldId id="294" r:id="rId2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900D90-CD0C-40F9-89D2-028D99E16C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4378A4C-C959-47C5-A7E1-7177C258EF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EDAB8E3-3FA8-4780-84A4-031E4B6884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30DBE-63E5-4265-98BB-1F05788CC805}" type="datetimeFigureOut">
              <a:rPr lang="fr-FR" smtClean="0"/>
              <a:t>20/02/2020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E455ABE-EFF3-4DF5-9BCE-1B5E161CA2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F6F48E1-890F-4B0A-836F-A59E417F3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D1384-9394-4111-B254-BFA07E6B443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10968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603CFC-C308-4880-B9FA-FC8FF46826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C7F6DC3-7E7C-4113-B5D1-878154D3E1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CE81143-4F05-4A80-BB4C-9E816C0CC9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30DBE-63E5-4265-98BB-1F05788CC805}" type="datetimeFigureOut">
              <a:rPr lang="fr-FR" smtClean="0"/>
              <a:t>20/02/2020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577AB35-C66E-4679-84BF-F1A315D84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77ABE6-5156-4810-88EB-5E28B304E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D1384-9394-4111-B254-BFA07E6B443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56290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FA8A7A-64AB-437B-95A6-25E58D9D3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83C3545-9846-4078-818B-F9FB27F5DE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E6DC48B-D9D1-46BA-A84A-CF65F68C8F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30DBE-63E5-4265-98BB-1F05788CC805}" type="datetimeFigureOut">
              <a:rPr lang="fr-FR" smtClean="0"/>
              <a:t>20/02/2020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DD2FBBD-548C-40C2-AC7D-902188F16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9275A1F-D5AF-45DE-A7F1-DC52244E0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D1384-9394-4111-B254-BFA07E6B443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18161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42F8EB4-B53C-4711-A563-7F2008CD44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FF37875-C1E0-40DD-A17F-14A5F47703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5762A19-14E9-43AE-AF55-907C5B85CC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076E9A3-D225-472C-A232-52E7F60C6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30DBE-63E5-4265-98BB-1F05788CC805}" type="datetimeFigureOut">
              <a:rPr lang="fr-FR" smtClean="0"/>
              <a:t>20/02/2020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ACE78AA-EC9B-46F7-A024-6929A8F6E1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E998A29-B0EA-44CE-98ED-29933D635E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D1384-9394-4111-B254-BFA07E6B443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7983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3DF851E-6D17-464D-A2F8-67A090BA04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4C46A3A-5595-4F1C-982C-55455EBBCE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4E1602D-C667-4CC5-BE14-3424BC2893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A1C3542-736F-4731-AA73-2E139E7B91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282B890-7850-4D39-BBD4-4704B55F2E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425413C-51F7-4E80-9A77-89207E4E80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30DBE-63E5-4265-98BB-1F05788CC805}" type="datetimeFigureOut">
              <a:rPr lang="fr-FR" smtClean="0"/>
              <a:t>20/02/2020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DFBB2E79-05CF-434D-9B8E-7C194BAB29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69AFBBC6-4F75-4B87-BBDA-26167C15AC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D1384-9394-4111-B254-BFA07E6B443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23772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C4882B-C2C6-4F70-B585-70024C5B38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21AB01E-2E79-4982-A49A-57A647DF22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30DBE-63E5-4265-98BB-1F05788CC805}" type="datetimeFigureOut">
              <a:rPr lang="fr-FR" smtClean="0"/>
              <a:t>20/02/2020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BC5ED6E-1171-4209-9BBA-C8D279E825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49E213A-4806-452B-B08A-1EC94362D3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D1384-9394-4111-B254-BFA07E6B443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21045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13EABFD-D41B-4445-AC3F-8B5689B8CF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30DBE-63E5-4265-98BB-1F05788CC805}" type="datetimeFigureOut">
              <a:rPr lang="fr-FR" smtClean="0"/>
              <a:t>20/02/2020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1B20B09-592E-4F9C-B6E2-797A527058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9BF6517-A662-4F49-8AAB-63BDF019D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D1384-9394-4111-B254-BFA07E6B443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05876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9AB67B-4237-40EA-820D-829086464D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7FF13D7-FBEF-4A40-BA57-12A026B429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E5AB5CD-443A-45A6-911F-D7B365D392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A3D69F0-E44F-4A3E-AE0C-82E00E0043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30DBE-63E5-4265-98BB-1F05788CC805}" type="datetimeFigureOut">
              <a:rPr lang="fr-FR" smtClean="0"/>
              <a:t>20/02/2020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5777DDF-A072-41A7-A3BF-D3A1BED35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C7895AF-DEB1-4B23-81BE-5E3EA344EC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D1384-9394-4111-B254-BFA07E6B443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5427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CBC46D-5085-44D2-BD54-EC48A660C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FA1028A-CF18-48E5-AAE7-D6698CA9C3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97A5D98-85A6-4CBE-9FAC-E5DF170127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2161622-D1A6-475B-A9EA-6D9699D15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30DBE-63E5-4265-98BB-1F05788CC805}" type="datetimeFigureOut">
              <a:rPr lang="fr-FR" smtClean="0"/>
              <a:t>20/02/2020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09EEA05-C732-4AE6-8BB6-FAAFB9191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0A7FF69-C865-4AAC-AA6B-4A2B6CC9C2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D1384-9394-4111-B254-BFA07E6B443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60010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7BAD079-B3DB-4938-B2BB-A1089BE45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39501E3-B933-42CE-A6AA-D11AB45CCB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19CAD6A-BC6B-46F1-89CA-D6D0C1575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30DBE-63E5-4265-98BB-1F05788CC805}" type="datetimeFigureOut">
              <a:rPr lang="fr-FR" smtClean="0"/>
              <a:t>20/02/2020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78DCEDE-2F4A-4294-BF1A-58A40300D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E512A64-2DBA-4E59-AE60-128923449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D1384-9394-4111-B254-BFA07E6B443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02329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C032961E-6EB7-4F9F-A05A-43CD0441BE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3F1D727-3382-49B4-BD90-6B2F44055A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0D72A04-DD22-4795-B058-8F79D0BB27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30DBE-63E5-4265-98BB-1F05788CC805}" type="datetimeFigureOut">
              <a:rPr lang="fr-FR" smtClean="0"/>
              <a:t>20/02/2020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D82B84-98B9-4CF8-877E-27D5974E65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0866821-F9D2-4C52-BA25-33D986E7B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D1384-9394-4111-B254-BFA07E6B443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0147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1DC9899-928E-434B-8694-D89FD2488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15771D6-257A-4B7C-85D4-91F9DC74DB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2866A3A-85F0-4DE4-9923-02B00A2385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A30DBE-63E5-4265-98BB-1F05788CC805}" type="datetimeFigureOut">
              <a:rPr lang="fr-FR" smtClean="0"/>
              <a:t>20/02/2020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43570BC-A551-4A12-8504-B6C7A83D57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DB7FBC0-DA4A-4D73-B92A-A9BF321A2E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0D1384-9394-4111-B254-BFA07E6B443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5468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nternetlivestats.com/total-number-of-websites/" TargetMode="External"/><Relationship Id="rId2" Type="http://schemas.openxmlformats.org/officeDocument/2006/relationships/hyperlink" Target="http://info.cern.ch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863552" y="1556792"/>
            <a:ext cx="6400800" cy="792088"/>
          </a:xfrm>
          <a:ln w="31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fr-FR" sz="2000" b="1" dirty="0"/>
              <a:t>Département d’Informatique</a:t>
            </a:r>
          </a:p>
          <a:p>
            <a:r>
              <a:rPr lang="fr-FR" sz="2000" b="1" dirty="0"/>
              <a:t>Master 1 Modèles Intelligents et Décision (MID)</a:t>
            </a:r>
          </a:p>
        </p:txBody>
      </p:sp>
      <p:pic>
        <p:nvPicPr>
          <p:cNvPr id="1026" name="Picture 2" descr="https://www.univ-tlemcen.dz/assets/img/logo-fr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40016" y="260648"/>
            <a:ext cx="3333750" cy="1238250"/>
          </a:xfrm>
          <a:prstGeom prst="rect">
            <a:avLst/>
          </a:prstGeom>
          <a:noFill/>
        </p:spPr>
      </p:pic>
      <p:sp>
        <p:nvSpPr>
          <p:cNvPr id="5" name="Sous-titre 2"/>
          <p:cNvSpPr txBox="1">
            <a:spLocks/>
          </p:cNvSpPr>
          <p:nvPr/>
        </p:nvSpPr>
        <p:spPr>
          <a:xfrm>
            <a:off x="1847528" y="2996952"/>
            <a:ext cx="8568952" cy="648072"/>
          </a:xfrm>
          <a:prstGeom prst="rect">
            <a:avLst/>
          </a:prstGeom>
          <a:ln w="3175"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lIns="91440" tIns="45720" rIns="91440" bIns="45720" rtlCol="0">
            <a:noAutofit/>
          </a:bodyPr>
          <a:lstStyle/>
          <a:p>
            <a:pPr algn="ctr">
              <a:spcBef>
                <a:spcPct val="20000"/>
              </a:spcBef>
              <a:defRPr/>
            </a:pPr>
            <a:r>
              <a:rPr lang="fr-FR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Généralités sur le web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1919537" y="5734998"/>
            <a:ext cx="31987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Mme Asma SARI née AMRAOUI</a:t>
            </a:r>
          </a:p>
          <a:p>
            <a:r>
              <a:rPr lang="fr-FR" dirty="0"/>
              <a:t>amraoui.asma@gmail.com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7320136" y="6444044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Année universitaire: 2019 - 2020</a:t>
            </a:r>
          </a:p>
        </p:txBody>
      </p:sp>
      <p:sp>
        <p:nvSpPr>
          <p:cNvPr id="35842" name="AutoShape 2" descr="Résultat de recherche d'images pour &quot;administration réseau&quot;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4" name="Picture 2" descr="Image associÃ©e">
            <a:extLst>
              <a:ext uri="{FF2B5EF4-FFF2-40B4-BE49-F238E27FC236}">
                <a16:creationId xmlns:a16="http://schemas.microsoft.com/office/drawing/2014/main" id="{1167E558-E908-40AA-9297-6B8EFD6A2F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7238" y="3816508"/>
            <a:ext cx="4545556" cy="1515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141C22-A7BA-4C43-A59A-30C1BFBC7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C00000"/>
                </a:solidFill>
              </a:rPr>
              <a:t>Introduction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CAFDE07-ADEE-4F51-A5ED-5FE8710F16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fr-FR" sz="3600" dirty="0"/>
          </a:p>
          <a:p>
            <a:pPr marL="0" indent="0" algn="ctr">
              <a:buNone/>
            </a:pPr>
            <a:endParaRPr lang="fr-FR" sz="3600" dirty="0"/>
          </a:p>
          <a:p>
            <a:pPr marL="0" indent="0" algn="ctr">
              <a:buNone/>
            </a:pPr>
            <a:endParaRPr lang="fr-FR" sz="3600" dirty="0"/>
          </a:p>
          <a:p>
            <a:pPr marL="0" indent="0" algn="ctr">
              <a:buNone/>
            </a:pPr>
            <a:r>
              <a:rPr lang="fr-FR" sz="3600" dirty="0"/>
              <a:t>Web = Internet?</a:t>
            </a:r>
          </a:p>
          <a:p>
            <a:endParaRPr lang="fr-FR" sz="3600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158674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A41D716-C282-40A8-BC32-06DDE81EC8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C00000"/>
                </a:solidFill>
              </a:rPr>
              <a:t>Web	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DDFAA07-8B2D-4508-AFD0-E7F0902E16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38504"/>
            <a:ext cx="10515600" cy="4351338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q"/>
            </a:pPr>
            <a:r>
              <a:rPr lang="fr-FR" dirty="0"/>
              <a:t> Créé en 1989 par Tim Berners-Lee.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fr-FR" dirty="0"/>
              <a:t> World Wide Web (WWW) &gt;&gt; </a:t>
            </a:r>
            <a:r>
              <a:rPr lang="fr-FR" i="1" dirty="0"/>
              <a:t>Toile mondiale </a:t>
            </a:r>
            <a:r>
              <a:rPr lang="fr-FR" dirty="0"/>
              <a:t>en français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fr-FR" dirty="0"/>
              <a:t> Permet de consulter via un navigateur des pages regroupées sur des sites via le réseau internet.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fr-FR" dirty="0"/>
              <a:t>L’image de la toile d’araignée découle des liens hypertextes qui relient les pages entre elles et qui peuvent donc faire penser à une toile d’araignée.</a:t>
            </a:r>
          </a:p>
        </p:txBody>
      </p:sp>
      <p:pic>
        <p:nvPicPr>
          <p:cNvPr id="6146" name="Picture 2" descr="Image associÃ©e">
            <a:extLst>
              <a:ext uri="{FF2B5EF4-FFF2-40B4-BE49-F238E27FC236}">
                <a16:creationId xmlns:a16="http://schemas.microsoft.com/office/drawing/2014/main" id="{6A1BAE51-AA5E-42B6-B363-70C52F6DEF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1674" y="210332"/>
            <a:ext cx="3192887" cy="2126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RÃ©sultat de recherche d'images pour &quot;toile internet&quot;">
            <a:extLst>
              <a:ext uri="{FF2B5EF4-FFF2-40B4-BE49-F238E27FC236}">
                <a16:creationId xmlns:a16="http://schemas.microsoft.com/office/drawing/2014/main" id="{0FDC998C-F874-430D-A47D-C0F38745C7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433" y="4675031"/>
            <a:ext cx="3246150" cy="1817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68192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46F14D-C378-4FDE-80B7-0B297C86E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C00000"/>
                </a:solidFill>
              </a:rPr>
              <a:t>W3C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A472C60-5FD5-4DC1-9BEB-C16DDE6963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q"/>
            </a:pPr>
            <a:r>
              <a:rPr lang="fr-FR" dirty="0"/>
              <a:t>Le W3C est l'organisme officiel de normalisation du Web. 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fr-FR" dirty="0"/>
              <a:t>Le World Wide Web Consortium propose et normalise les technologies, protocoles et les langages du Web. Parmi les très nombreuses réalisations et spécifications introduites par le W3C: </a:t>
            </a: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fr-FR" dirty="0"/>
              <a:t>XML</a:t>
            </a: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fr-FR" dirty="0"/>
              <a:t>HTML</a:t>
            </a: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fr-FR" dirty="0"/>
              <a:t>HTTP</a:t>
            </a: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fr-FR" dirty="0"/>
              <a:t>CSS</a:t>
            </a: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fr-FR" dirty="0"/>
              <a:t>XSL</a:t>
            </a: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fr-FR" dirty="0"/>
              <a:t>…</a:t>
            </a:r>
          </a:p>
          <a:p>
            <a:pPr algn="just">
              <a:buFont typeface="Wingdings" panose="05000000000000000000" pitchFamily="2" charset="2"/>
              <a:buChar char="q"/>
            </a:pPr>
            <a:endParaRPr lang="fr-FR" dirty="0"/>
          </a:p>
        </p:txBody>
      </p:sp>
      <p:pic>
        <p:nvPicPr>
          <p:cNvPr id="1026" name="Picture 2" descr="RÃ©sultat de recherche d'images pour &quot;w3c&quot;">
            <a:extLst>
              <a:ext uri="{FF2B5EF4-FFF2-40B4-BE49-F238E27FC236}">
                <a16:creationId xmlns:a16="http://schemas.microsoft.com/office/drawing/2014/main" id="{CCF8F8BB-D0C0-4E00-A214-7A959774E1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6432" y="230188"/>
            <a:ext cx="1787368" cy="1216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upload.wikimedia.org/wikipedia/commons/thumb/1/1f/Valid_XHTML_1.0.svg/1200px-Valid_XHTML_1.0.svg.png">
            <a:extLst>
              <a:ext uri="{FF2B5EF4-FFF2-40B4-BE49-F238E27FC236}">
                <a16:creationId xmlns:a16="http://schemas.microsoft.com/office/drawing/2014/main" id="{154DB5F2-1435-49CF-87BC-50D7B936FF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3441" y="5434884"/>
            <a:ext cx="1266766" cy="446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fiverr-res.cloudinary.com/images/t_main1,q_auto,f_auto/gigs/5770693/original/w3c-validated/make-w3c-validated.png">
            <a:extLst>
              <a:ext uri="{FF2B5EF4-FFF2-40B4-BE49-F238E27FC236}">
                <a16:creationId xmlns:a16="http://schemas.microsoft.com/office/drawing/2014/main" id="{4407E912-5A3B-4DE9-8B08-27968911BD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9234" y="5379649"/>
            <a:ext cx="1266766" cy="557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30477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D15BA03-2A6D-477D-BE70-300B716BE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C00000"/>
                </a:solidFill>
              </a:rPr>
              <a:t>Internet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2600377-2300-4F19-8523-8A6A64F008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q"/>
            </a:pPr>
            <a:r>
              <a:rPr lang="fr-FR" dirty="0"/>
              <a:t>Internet est un réseau informatique mondial utilisant un même protocole de communication : TCP/IP.</a:t>
            </a:r>
          </a:p>
          <a:p>
            <a:pPr algn="just">
              <a:buFont typeface="Wingdings" panose="05000000000000000000" pitchFamily="2" charset="2"/>
              <a:buChar char="q"/>
            </a:pPr>
            <a:endParaRPr lang="fr-FR" dirty="0"/>
          </a:p>
          <a:p>
            <a:pPr algn="just">
              <a:buFont typeface="Wingdings" panose="05000000000000000000" pitchFamily="2" charset="2"/>
              <a:buChar char="q"/>
            </a:pPr>
            <a:r>
              <a:rPr lang="fr-FR" dirty="0"/>
              <a:t>Internet propose plusieurs types de services :</a:t>
            </a: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fr-FR" dirty="0"/>
              <a:t>Le courrier électronique</a:t>
            </a: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fr-FR" dirty="0"/>
              <a:t>Le Web</a:t>
            </a: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fr-FR" dirty="0"/>
              <a:t>L'échange de fichiers par FTP.</a:t>
            </a: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fr-FR" dirty="0"/>
              <a:t>Les communications téléphoniques.</a:t>
            </a: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fr-FR" dirty="0"/>
              <a:t>La transmission de vidéos et d'audio (en direct ou en </a:t>
            </a:r>
            <a:r>
              <a:rPr lang="fr-FR" i="1" dirty="0"/>
              <a:t>streaming</a:t>
            </a:r>
            <a:r>
              <a:rPr lang="fr-FR" dirty="0"/>
              <a:t>).</a:t>
            </a:r>
          </a:p>
          <a:p>
            <a:pPr algn="just">
              <a:buFont typeface="Wingdings" panose="05000000000000000000" pitchFamily="2" charset="2"/>
              <a:buChar char="q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647075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D15BA03-2A6D-477D-BE70-300B716BE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C00000"/>
                </a:solidFill>
              </a:rPr>
              <a:t>Internet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2600377-2300-4F19-8523-8A6A64F008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" panose="05000000000000000000" pitchFamily="2" charset="2"/>
              <a:buChar char="q"/>
            </a:pPr>
            <a:r>
              <a:rPr lang="fr-FR" dirty="0"/>
              <a:t>Tout a commencé en 1969 par la création de TCP/IP.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fr-FR" dirty="0"/>
              <a:t>Anciennement appelé Arpanet.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fr-FR" dirty="0"/>
              <a:t>Un réseau d’abord militaire (guerre froide).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fr-FR" dirty="0"/>
              <a:t>Premier message électronique en 1972.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fr-FR" dirty="0"/>
              <a:t>1983: Premier serveur DNS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fr-FR" dirty="0"/>
              <a:t>Le boom du Net  dans les années 90.</a:t>
            </a: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fr-FR" dirty="0"/>
              <a:t>Premiers navigateurs: </a:t>
            </a:r>
            <a:r>
              <a:rPr lang="fr-FR" dirty="0" err="1"/>
              <a:t>Mosaïc</a:t>
            </a:r>
            <a:r>
              <a:rPr lang="fr-FR" dirty="0"/>
              <a:t> (1992), Netscape Navigator (1994)</a:t>
            </a: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fr-FR" dirty="0"/>
              <a:t>Premiers moteurs de recherche: Yahoo (1994), Google (1998)</a:t>
            </a:r>
          </a:p>
          <a:p>
            <a:pPr algn="just">
              <a:buFont typeface="Wingdings" panose="05000000000000000000" pitchFamily="2" charset="2"/>
              <a:buChar char="q"/>
            </a:pPr>
            <a:endParaRPr lang="fr-FR" dirty="0"/>
          </a:p>
        </p:txBody>
      </p:sp>
      <p:pic>
        <p:nvPicPr>
          <p:cNvPr id="2050" name="Picture 2" descr="RÃ©sultat de recherche d'images pour &quot;Netscape Navigator&quot;">
            <a:extLst>
              <a:ext uri="{FF2B5EF4-FFF2-40B4-BE49-F238E27FC236}">
                <a16:creationId xmlns:a16="http://schemas.microsoft.com/office/drawing/2014/main" id="{825A6101-061E-4779-BFCE-E15341975D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6104" y="5524679"/>
            <a:ext cx="1106510" cy="968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RÃ©sultat de recherche d'images pour &quot;mosaic navigateur&quot;">
            <a:extLst>
              <a:ext uri="{FF2B5EF4-FFF2-40B4-BE49-F238E27FC236}">
                <a16:creationId xmlns:a16="http://schemas.microsoft.com/office/drawing/2014/main" id="{922F49E8-ABA6-498B-ACC6-1018B196FB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6564" y="5510906"/>
            <a:ext cx="857250" cy="942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RÃ©sultat de recherche d'images pour &quot;yahoo&quot;">
            <a:extLst>
              <a:ext uri="{FF2B5EF4-FFF2-40B4-BE49-F238E27FC236}">
                <a16:creationId xmlns:a16="http://schemas.microsoft.com/office/drawing/2014/main" id="{6FE936F8-3680-4F73-9C01-5FAEA84C85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9388" y="5510863"/>
            <a:ext cx="982012" cy="982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RÃ©sultat de recherche d'images pour &quot;google&quot;">
            <a:extLst>
              <a:ext uri="{FF2B5EF4-FFF2-40B4-BE49-F238E27FC236}">
                <a16:creationId xmlns:a16="http://schemas.microsoft.com/office/drawing/2014/main" id="{4E3D7CDE-2C2B-4A6E-AD1B-70CF48F922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3850" y="5510863"/>
            <a:ext cx="1581152" cy="897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70533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046C0B-6168-4D98-A393-1C6BF0224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C00000"/>
                </a:solidFill>
              </a:rPr>
              <a:t>Sites internet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E0888D6-7A83-4A23-AE41-FC0B302387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q"/>
            </a:pPr>
            <a:r>
              <a:rPr lang="fr-FR" b="1" dirty="0"/>
              <a:t>Le premier site web</a:t>
            </a:r>
          </a:p>
          <a:p>
            <a:pPr marL="0" indent="0" algn="just">
              <a:buNone/>
            </a:pPr>
            <a:r>
              <a:rPr lang="fr-FR" dirty="0"/>
              <a:t>Il est toujours possible de consulter le tout premier site web créé par Tim Berners-Lee et mis en ligne à la fin de l’année 1990.  </a:t>
            </a:r>
          </a:p>
          <a:p>
            <a:pPr marL="0" indent="0" algn="just">
              <a:buNone/>
            </a:pPr>
            <a:r>
              <a:rPr lang="fr-FR" dirty="0"/>
              <a:t> </a:t>
            </a:r>
            <a:r>
              <a:rPr lang="fr-FR" u="sng" dirty="0">
                <a:hlinkClick r:id="rId2"/>
              </a:rPr>
              <a:t>http://info.cern.ch/</a:t>
            </a:r>
            <a:endParaRPr lang="fr-FR" u="sng" dirty="0"/>
          </a:p>
          <a:p>
            <a:pPr marL="0" indent="0" algn="just">
              <a:buNone/>
            </a:pPr>
            <a:endParaRPr lang="fr-FR" u="sng" dirty="0"/>
          </a:p>
          <a:p>
            <a:pPr algn="just">
              <a:buFont typeface="Wingdings" panose="05000000000000000000" pitchFamily="2" charset="2"/>
              <a:buChar char="q"/>
            </a:pPr>
            <a:r>
              <a:rPr lang="fr-FR" b="1" dirty="0"/>
              <a:t>Nombre de sites web</a:t>
            </a:r>
          </a:p>
          <a:p>
            <a:pPr marL="0" indent="0" algn="just">
              <a:buNone/>
            </a:pPr>
            <a:r>
              <a:rPr lang="fr-FR" dirty="0"/>
              <a:t>Il existe plusieurs centaines de millions de sites Web (chiffres en temps réel sur Internet Live Stats)</a:t>
            </a:r>
          </a:p>
          <a:p>
            <a:pPr marL="0" indent="0" algn="just">
              <a:buNone/>
            </a:pPr>
            <a:r>
              <a:rPr lang="fr-FR" dirty="0">
                <a:hlinkClick r:id="rId3"/>
              </a:rPr>
              <a:t>http://www.internetlivestats.com/total-number-of-websites/</a:t>
            </a:r>
            <a:endParaRPr lang="fr-FR" dirty="0"/>
          </a:p>
          <a:p>
            <a:pPr algn="just"/>
            <a:endParaRPr lang="fr-FR" dirty="0"/>
          </a:p>
          <a:p>
            <a:pPr algn="just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322036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1B0C1C-1DCC-450D-999A-D10D77366A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C00000"/>
                </a:solidFill>
              </a:rPr>
              <a:t>Accès à Internet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6CB4499-5E11-4A51-94F5-86C21EB6C8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algn="just">
              <a:buFont typeface="Wingdings" panose="05000000000000000000" pitchFamily="2" charset="2"/>
              <a:buChar char="q"/>
            </a:pPr>
            <a:r>
              <a:rPr lang="fr-FR" dirty="0"/>
              <a:t>Fournisseur d’accès à Internet (FAI)</a:t>
            </a:r>
          </a:p>
          <a:p>
            <a:pPr algn="just">
              <a:buFont typeface="Wingdings" panose="05000000000000000000" pitchFamily="2" charset="2"/>
              <a:buChar char="q"/>
            </a:pPr>
            <a:endParaRPr lang="fr-FR" dirty="0"/>
          </a:p>
          <a:p>
            <a:pPr algn="just">
              <a:buFont typeface="Wingdings" panose="05000000000000000000" pitchFamily="2" charset="2"/>
              <a:buChar char="q"/>
            </a:pPr>
            <a:r>
              <a:rPr lang="fr-FR" dirty="0"/>
              <a:t>Connexion filaire (réseaux téléphonique commuté, ADSL, Fibre optique)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fr-FR" dirty="0"/>
              <a:t>Connexion sans fil (Wifi, </a:t>
            </a:r>
            <a:r>
              <a:rPr lang="fr-FR" dirty="0" err="1"/>
              <a:t>Wimax</a:t>
            </a:r>
            <a:r>
              <a:rPr lang="fr-FR" dirty="0"/>
              <a:t>, Satellite, …)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fr-FR" dirty="0"/>
              <a:t>Connexion mobile (3G, 4G,…)</a:t>
            </a:r>
          </a:p>
          <a:p>
            <a:pPr algn="just">
              <a:buFont typeface="Wingdings" panose="05000000000000000000" pitchFamily="2" charset="2"/>
              <a:buChar char="q"/>
            </a:pPr>
            <a:endParaRPr lang="fr-FR" dirty="0"/>
          </a:p>
        </p:txBody>
      </p:sp>
      <p:pic>
        <p:nvPicPr>
          <p:cNvPr id="4098" name="Picture 2" descr="Visuel accÃ¨s Ã  internet">
            <a:extLst>
              <a:ext uri="{FF2B5EF4-FFF2-40B4-BE49-F238E27FC236}">
                <a16:creationId xmlns:a16="http://schemas.microsoft.com/office/drawing/2014/main" id="{75142E03-1B7D-42B2-8DCC-45A83529D7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6423" y="5176838"/>
            <a:ext cx="2095500" cy="1076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18D257F-FB5C-41EC-ACE2-7D53C72C6B46}"/>
              </a:ext>
            </a:extLst>
          </p:cNvPr>
          <p:cNvSpPr/>
          <p:nvPr/>
        </p:nvSpPr>
        <p:spPr>
          <a:xfrm>
            <a:off x="4665640" y="3244334"/>
            <a:ext cx="28607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i="1" dirty="0" err="1">
                <a:solidFill>
                  <a:srgbClr val="000000"/>
                </a:solidFill>
                <a:latin typeface="Linux Libertine"/>
              </a:rPr>
              <a:t>Hypertext</a:t>
            </a:r>
            <a:r>
              <a:rPr lang="fr-FR" i="1" dirty="0">
                <a:solidFill>
                  <a:srgbClr val="000000"/>
                </a:solidFill>
                <a:latin typeface="Linux Libertine"/>
              </a:rPr>
              <a:t> Transfer Protocol</a:t>
            </a:r>
            <a:endParaRPr lang="fr-FR" b="0" i="0" dirty="0">
              <a:solidFill>
                <a:srgbClr val="000000"/>
              </a:solidFill>
              <a:effectLst/>
              <a:latin typeface="Linux Libertine"/>
            </a:endParaRPr>
          </a:p>
        </p:txBody>
      </p:sp>
    </p:spTree>
    <p:extLst>
      <p:ext uri="{BB962C8B-B14F-4D97-AF65-F5344CB8AC3E}">
        <p14:creationId xmlns:p14="http://schemas.microsoft.com/office/powerpoint/2010/main" val="21029599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C00000"/>
                </a:solidFill>
              </a:rPr>
              <a:t>Notion de Client / Serveur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" pitchFamily="2" charset="2"/>
              <a:buChar char="q"/>
            </a:pPr>
            <a:r>
              <a:rPr lang="fr-FR" b="1" dirty="0">
                <a:solidFill>
                  <a:srgbClr val="0070C0"/>
                </a:solidFill>
              </a:rPr>
              <a:t> Client</a:t>
            </a:r>
          </a:p>
          <a:p>
            <a:pPr algn="just">
              <a:buFont typeface="Wingdings" pitchFamily="2" charset="2"/>
              <a:buChar char="q"/>
            </a:pPr>
            <a:endParaRPr lang="fr-FR" b="1" dirty="0">
              <a:solidFill>
                <a:srgbClr val="0070C0"/>
              </a:solidFill>
            </a:endParaRPr>
          </a:p>
          <a:p>
            <a:pPr marL="449263" indent="0" algn="just">
              <a:buFont typeface="Wingdings" pitchFamily="2" charset="2"/>
              <a:buChar char="Ø"/>
            </a:pPr>
            <a:r>
              <a:rPr lang="fr-FR" dirty="0"/>
              <a:t> Etablit la connexion au serveur à destination d'un ou plusieurs ports réseaux</a:t>
            </a:r>
          </a:p>
          <a:p>
            <a:pPr marL="449263" indent="0" algn="just">
              <a:buFont typeface="Wingdings" pitchFamily="2" charset="2"/>
              <a:buChar char="Ø"/>
            </a:pPr>
            <a:endParaRPr lang="fr-FR" dirty="0"/>
          </a:p>
          <a:p>
            <a:pPr marL="449263" indent="0" algn="just">
              <a:buFont typeface="Wingdings" pitchFamily="2" charset="2"/>
              <a:buChar char="Ø"/>
            </a:pPr>
            <a:r>
              <a:rPr lang="fr-FR" dirty="0"/>
              <a:t> Communique comme le prévoit la couche applicative du modèle OSI</a:t>
            </a:r>
          </a:p>
          <a:p>
            <a:pPr algn="just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533999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>
              <a:buFont typeface="Wingdings" pitchFamily="2" charset="2"/>
              <a:buChar char="q"/>
            </a:pPr>
            <a:r>
              <a:rPr lang="fr-FR" b="1" dirty="0">
                <a:solidFill>
                  <a:srgbClr val="0070C0"/>
                </a:solidFill>
              </a:rPr>
              <a:t> Serveur</a:t>
            </a:r>
          </a:p>
          <a:p>
            <a:pPr algn="just">
              <a:buNone/>
            </a:pPr>
            <a:endParaRPr lang="fr-FR" b="1" dirty="0">
              <a:solidFill>
                <a:srgbClr val="0070C0"/>
              </a:solidFill>
            </a:endParaRPr>
          </a:p>
          <a:p>
            <a:pPr marL="539750" indent="0" algn="just">
              <a:buFont typeface="Wingdings" pitchFamily="2" charset="2"/>
              <a:buChar char="Ø"/>
            </a:pPr>
            <a:r>
              <a:rPr lang="fr-FR" dirty="0"/>
              <a:t> Attend une connexion entrante sur un ou plusieurs ports réseaux locaux</a:t>
            </a:r>
          </a:p>
          <a:p>
            <a:pPr marL="539750" indent="0" algn="just">
              <a:buFont typeface="Wingdings" pitchFamily="2" charset="2"/>
              <a:buChar char="Ø"/>
            </a:pPr>
            <a:endParaRPr lang="fr-FR" dirty="0"/>
          </a:p>
          <a:p>
            <a:pPr marL="539750" indent="0" algn="just">
              <a:buFont typeface="Wingdings" pitchFamily="2" charset="2"/>
              <a:buChar char="Ø"/>
            </a:pPr>
            <a:r>
              <a:rPr lang="fr-FR" dirty="0"/>
              <a:t> A la connexion d'un client sur le port en écoute, il ouvre un socket local au système d'exploitation</a:t>
            </a:r>
          </a:p>
          <a:p>
            <a:pPr marL="539750" indent="0" algn="just">
              <a:buFont typeface="Wingdings" pitchFamily="2" charset="2"/>
              <a:buChar char="Ø"/>
            </a:pPr>
            <a:endParaRPr lang="fr-FR" dirty="0"/>
          </a:p>
          <a:p>
            <a:pPr marL="539750" indent="0" algn="just">
              <a:buFont typeface="Wingdings" pitchFamily="2" charset="2"/>
              <a:buChar char="Ø"/>
            </a:pPr>
            <a:r>
              <a:rPr lang="fr-FR" dirty="0"/>
              <a:t> A la suite de la connexion, le processus serveur communique avec le client suivant le protocole prévu par la couche application du modèle OSI.</a:t>
            </a:r>
          </a:p>
          <a:p>
            <a:pPr algn="just"/>
            <a:endParaRPr lang="fr-FR" dirty="0"/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1143000"/>
          </a:xfrm>
        </p:spPr>
        <p:txBody>
          <a:bodyPr/>
          <a:lstStyle/>
          <a:p>
            <a:r>
              <a:rPr lang="fr-FR" b="1" dirty="0">
                <a:solidFill>
                  <a:srgbClr val="C00000"/>
                </a:solidFill>
              </a:rPr>
              <a:t>Notion de Client / Serveur</a:t>
            </a:r>
          </a:p>
        </p:txBody>
      </p:sp>
    </p:spTree>
    <p:extLst>
      <p:ext uri="{BB962C8B-B14F-4D97-AF65-F5344CB8AC3E}">
        <p14:creationId xmlns:p14="http://schemas.microsoft.com/office/powerpoint/2010/main" val="30136467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fr-FR" dirty="0"/>
              <a:t> L'environnement </a:t>
            </a:r>
            <a:r>
              <a:rPr lang="fr-FR" b="1" dirty="0"/>
              <a:t>client-serveur</a:t>
            </a:r>
            <a:r>
              <a:rPr lang="fr-FR" dirty="0"/>
              <a:t> désigne un mode de communication entre plusieurs programmes ou logiciels : </a:t>
            </a:r>
          </a:p>
          <a:p>
            <a:pPr algn="just">
              <a:buFont typeface="Wingdings" pitchFamily="2" charset="2"/>
              <a:buChar char="q"/>
            </a:pPr>
            <a:endParaRPr lang="fr-FR" dirty="0"/>
          </a:p>
          <a:p>
            <a:pPr marL="538163" indent="1588" algn="just">
              <a:buFont typeface="Wingdings" pitchFamily="2" charset="2"/>
              <a:buChar char="Ø"/>
            </a:pPr>
            <a:r>
              <a:rPr lang="fr-FR" dirty="0"/>
              <a:t> Le client, envoie des requêtes</a:t>
            </a:r>
          </a:p>
          <a:p>
            <a:pPr marL="538163" indent="1588" algn="just">
              <a:buFont typeface="Wingdings" pitchFamily="2" charset="2"/>
              <a:buChar char="Ø"/>
            </a:pPr>
            <a:r>
              <a:rPr lang="fr-FR" dirty="0"/>
              <a:t> Le ou les serveurs, attendent les requêtes des clients et y répondent</a:t>
            </a:r>
          </a:p>
          <a:p>
            <a:pPr algn="just">
              <a:buFont typeface="Wingdings" pitchFamily="2" charset="2"/>
              <a:buChar char="q"/>
            </a:pPr>
            <a:endParaRPr lang="fr-FR" dirty="0"/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1143000"/>
          </a:xfrm>
        </p:spPr>
        <p:txBody>
          <a:bodyPr/>
          <a:lstStyle/>
          <a:p>
            <a:r>
              <a:rPr lang="fr-FR" b="1" dirty="0">
                <a:solidFill>
                  <a:srgbClr val="C00000"/>
                </a:solidFill>
              </a:rPr>
              <a:t>Notion de Client / Serveur</a:t>
            </a:r>
          </a:p>
        </p:txBody>
      </p:sp>
    </p:spTree>
    <p:extLst>
      <p:ext uri="{BB962C8B-B14F-4D97-AF65-F5344CB8AC3E}">
        <p14:creationId xmlns:p14="http://schemas.microsoft.com/office/powerpoint/2010/main" val="517771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fr-FR" dirty="0"/>
              <a:t> Les clients ne voient que le serveur. </a:t>
            </a:r>
          </a:p>
          <a:p>
            <a:pPr algn="just">
              <a:buFont typeface="Wingdings" pitchFamily="2" charset="2"/>
              <a:buChar char="q"/>
            </a:pPr>
            <a:r>
              <a:rPr lang="fr-FR" dirty="0"/>
              <a:t> Le système d'exploitation du serveur peut être différent de celui des stations clientes.</a:t>
            </a:r>
          </a:p>
          <a:p>
            <a:pPr algn="just">
              <a:buFont typeface="Wingdings" pitchFamily="2" charset="2"/>
              <a:buChar char="q"/>
            </a:pPr>
            <a:r>
              <a:rPr lang="fr-FR" dirty="0"/>
              <a:t> Le système d'exploitation du serveur doit être multitâche afin de pouvoir servir un grand nombre de requêtes en même temps et de façon équitable.</a:t>
            </a:r>
          </a:p>
          <a:p>
            <a:pPr algn="just">
              <a:buFont typeface="Wingdings" pitchFamily="2" charset="2"/>
              <a:buChar char="q"/>
            </a:pPr>
            <a:endParaRPr lang="fr-FR" dirty="0"/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1143000"/>
          </a:xfrm>
        </p:spPr>
        <p:txBody>
          <a:bodyPr/>
          <a:lstStyle/>
          <a:p>
            <a:r>
              <a:rPr lang="fr-FR" b="1" dirty="0">
                <a:solidFill>
                  <a:srgbClr val="C00000"/>
                </a:solidFill>
              </a:rPr>
              <a:t>Caractéristiques Client / Serveur</a:t>
            </a:r>
          </a:p>
        </p:txBody>
      </p:sp>
    </p:spTree>
    <p:extLst>
      <p:ext uri="{BB962C8B-B14F-4D97-AF65-F5344CB8AC3E}">
        <p14:creationId xmlns:p14="http://schemas.microsoft.com/office/powerpoint/2010/main" val="35688083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C00000"/>
                </a:solidFill>
              </a:rPr>
              <a:t>Caractéristiques Client / Serveur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fr-FR" dirty="0"/>
              <a:t> Le client et le serveur communiquent via des protocoles. </a:t>
            </a:r>
          </a:p>
          <a:p>
            <a:pPr algn="just">
              <a:buFont typeface="Wingdings" pitchFamily="2" charset="2"/>
              <a:buChar char="q"/>
            </a:pPr>
            <a:endParaRPr lang="fr-FR" dirty="0"/>
          </a:p>
          <a:p>
            <a:pPr algn="just">
              <a:buFont typeface="Wingdings" pitchFamily="2" charset="2"/>
              <a:buChar char="q"/>
            </a:pPr>
            <a:r>
              <a:rPr lang="fr-FR" dirty="0"/>
              <a:t> Les applications et les données sont réparties entre le client et le serveur de manière à réduire les coûts. </a:t>
            </a:r>
          </a:p>
          <a:p>
            <a:pPr algn="just">
              <a:buFont typeface="Wingdings" pitchFamily="2" charset="2"/>
              <a:buChar char="q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66154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Avantages des réseaux à base de serveurs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981200" y="1999382"/>
            <a:ext cx="8229600" cy="4525963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200000"/>
              </a:lnSpc>
              <a:buFont typeface="Wingdings" pitchFamily="2" charset="2"/>
              <a:buChar char="q"/>
            </a:pPr>
            <a:r>
              <a:rPr lang="fr-FR" dirty="0"/>
              <a:t> Gestion des fichiers</a:t>
            </a:r>
          </a:p>
          <a:p>
            <a:pPr>
              <a:lnSpc>
                <a:spcPct val="200000"/>
              </a:lnSpc>
              <a:buFont typeface="Wingdings" pitchFamily="2" charset="2"/>
              <a:buChar char="q"/>
            </a:pPr>
            <a:r>
              <a:rPr lang="fr-FR" dirty="0"/>
              <a:t> Mobilité</a:t>
            </a:r>
          </a:p>
          <a:p>
            <a:pPr>
              <a:lnSpc>
                <a:spcPct val="200000"/>
              </a:lnSpc>
              <a:buFont typeface="Wingdings" pitchFamily="2" charset="2"/>
              <a:buChar char="q"/>
            </a:pPr>
            <a:r>
              <a:rPr lang="fr-FR" dirty="0"/>
              <a:t> Collaboration</a:t>
            </a:r>
          </a:p>
          <a:p>
            <a:pPr>
              <a:lnSpc>
                <a:spcPct val="200000"/>
              </a:lnSpc>
              <a:buFont typeface="Wingdings" pitchFamily="2" charset="2"/>
              <a:buChar char="q"/>
            </a:pPr>
            <a:r>
              <a:rPr lang="fr-FR" dirty="0"/>
              <a:t> Sécurité</a:t>
            </a:r>
          </a:p>
          <a:p>
            <a:pPr>
              <a:lnSpc>
                <a:spcPct val="200000"/>
              </a:lnSpc>
              <a:buFont typeface="Wingdings" pitchFamily="2" charset="2"/>
              <a:buChar char="q"/>
            </a:pPr>
            <a:r>
              <a:rPr lang="fr-FR" dirty="0"/>
              <a:t> Performances</a:t>
            </a:r>
          </a:p>
          <a:p>
            <a:pPr>
              <a:lnSpc>
                <a:spcPct val="200000"/>
              </a:lnSpc>
              <a:buFont typeface="Wingdings" pitchFamily="2" charset="2"/>
              <a:buChar char="q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166138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C00000"/>
                </a:solidFill>
              </a:rPr>
              <a:t>Architectures client / serveur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  <a:buFont typeface="Wingdings" pitchFamily="2" charset="2"/>
              <a:buChar char="q"/>
            </a:pPr>
            <a:r>
              <a:rPr lang="fr-FR" dirty="0"/>
              <a:t> P2P</a:t>
            </a:r>
          </a:p>
          <a:p>
            <a:pPr>
              <a:lnSpc>
                <a:spcPct val="200000"/>
              </a:lnSpc>
              <a:buFont typeface="Wingdings" pitchFamily="2" charset="2"/>
              <a:buChar char="q"/>
            </a:pPr>
            <a:r>
              <a:rPr lang="fr-FR" dirty="0"/>
              <a:t> 2-tiers</a:t>
            </a:r>
          </a:p>
          <a:p>
            <a:pPr>
              <a:lnSpc>
                <a:spcPct val="200000"/>
              </a:lnSpc>
              <a:buFont typeface="Wingdings" pitchFamily="2" charset="2"/>
              <a:buChar char="q"/>
            </a:pPr>
            <a:r>
              <a:rPr lang="fr-FR" dirty="0"/>
              <a:t> 3-tiers</a:t>
            </a:r>
          </a:p>
          <a:p>
            <a:pPr>
              <a:lnSpc>
                <a:spcPct val="200000"/>
              </a:lnSpc>
              <a:buFont typeface="Wingdings" pitchFamily="2" charset="2"/>
              <a:buChar char="q"/>
            </a:pPr>
            <a:r>
              <a:rPr lang="fr-FR" dirty="0"/>
              <a:t> N-tiers</a:t>
            </a:r>
          </a:p>
        </p:txBody>
      </p:sp>
    </p:spTree>
    <p:extLst>
      <p:ext uri="{BB962C8B-B14F-4D97-AF65-F5344CB8AC3E}">
        <p14:creationId xmlns:p14="http://schemas.microsoft.com/office/powerpoint/2010/main" val="27921533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0070C0"/>
                </a:solidFill>
              </a:rPr>
              <a:t>Peer to </a:t>
            </a:r>
            <a:r>
              <a:rPr lang="fr-FR" b="1" dirty="0" err="1">
                <a:solidFill>
                  <a:srgbClr val="0070C0"/>
                </a:solidFill>
              </a:rPr>
              <a:t>peer</a:t>
            </a:r>
            <a:r>
              <a:rPr lang="fr-FR" b="1" dirty="0">
                <a:solidFill>
                  <a:srgbClr val="0070C0"/>
                </a:solidFill>
              </a:rPr>
              <a:t> (P2P)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fr-FR" dirty="0"/>
              <a:t>   Chaque ordinateur connecté au réseau est susceptible de jouer le rôle de client et celui de serveur.</a:t>
            </a:r>
          </a:p>
        </p:txBody>
      </p:sp>
      <p:pic>
        <p:nvPicPr>
          <p:cNvPr id="15362" name="Picture 2" descr="http://3.bp.blogspot.com/-MlkFMAWDZ8s/TcEfyKnAXWI/AAAAAAAAABk/9ddo6AToWJI/s1600/P2P_peer-to_peer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19736" y="2395685"/>
            <a:ext cx="4464496" cy="462075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603161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0070C0"/>
                </a:solidFill>
              </a:rPr>
              <a:t>2-tiers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fr-FR" dirty="0"/>
              <a:t>    Le client demande une ressource au serveur qui la fournit à partir de ses propres ressources.</a:t>
            </a:r>
          </a:p>
          <a:p>
            <a:pPr algn="just"/>
            <a:endParaRPr lang="fr-FR" dirty="0"/>
          </a:p>
        </p:txBody>
      </p:sp>
      <p:pic>
        <p:nvPicPr>
          <p:cNvPr id="5" name="Picture 2" descr="http://uploads.lightcode.fr/books/01-les_reseaux/client-serveur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95600" y="3501008"/>
            <a:ext cx="7512690" cy="245400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417092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2423592" y="1772816"/>
          <a:ext cx="7488832" cy="3240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44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444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67483">
                <a:tc>
                  <a:txBody>
                    <a:bodyPr/>
                    <a:lstStyle/>
                    <a:p>
                      <a:r>
                        <a:rPr lang="fr-FR" sz="2000" b="1" dirty="0"/>
                        <a:t>Avantages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b="1" dirty="0"/>
                        <a:t>Inconvénients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7483">
                <a:tc>
                  <a:txBody>
                    <a:bodyPr/>
                    <a:lstStyle/>
                    <a:p>
                      <a:r>
                        <a:rPr lang="fr-FR" sz="20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Ressources centralisées </a:t>
                      </a:r>
                      <a:endParaRPr lang="fr-FR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b="1" dirty="0"/>
                        <a:t>Pas flexible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52697">
                <a:tc>
                  <a:txBody>
                    <a:bodyPr/>
                    <a:lstStyle/>
                    <a:p>
                      <a:r>
                        <a:rPr lang="fr-FR" sz="2000" b="1" dirty="0"/>
                        <a:t>Sécurité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b="1" dirty="0"/>
                        <a:t>Si le</a:t>
                      </a:r>
                      <a:r>
                        <a:rPr lang="fr-FR" sz="2000" b="1" baseline="0" dirty="0"/>
                        <a:t> serveur tombe en panne, tout le système arrête de fonctionner</a:t>
                      </a:r>
                      <a:endParaRPr lang="fr-FR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52697">
                <a:tc>
                  <a:txBody>
                    <a:bodyPr/>
                    <a:lstStyle/>
                    <a:p>
                      <a:r>
                        <a:rPr lang="fr-FR" sz="2000" b="1" dirty="0"/>
                        <a:t>Administration</a:t>
                      </a:r>
                      <a:r>
                        <a:rPr lang="fr-FR" sz="2000" b="1" baseline="0" dirty="0"/>
                        <a:t> simple</a:t>
                      </a:r>
                      <a:endParaRPr lang="fr-FR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1" dirty="0"/>
                        <a:t>Les clients ne peuvent pas communiquer entre eux</a:t>
                      </a:r>
                    </a:p>
                    <a:p>
                      <a:endParaRPr lang="fr-FR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1143000"/>
          </a:xfrm>
        </p:spPr>
        <p:txBody>
          <a:bodyPr/>
          <a:lstStyle/>
          <a:p>
            <a:r>
              <a:rPr lang="fr-FR" b="1" dirty="0">
                <a:solidFill>
                  <a:srgbClr val="0070C0"/>
                </a:solidFill>
              </a:rPr>
              <a:t>2-tiers</a:t>
            </a:r>
          </a:p>
        </p:txBody>
      </p:sp>
    </p:spTree>
    <p:extLst>
      <p:ext uri="{BB962C8B-B14F-4D97-AF65-F5344CB8AC3E}">
        <p14:creationId xmlns:p14="http://schemas.microsoft.com/office/powerpoint/2010/main" val="28721886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0070C0"/>
                </a:solidFill>
              </a:rPr>
              <a:t>3-tiers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algn="just">
              <a:buFont typeface="Wingdings" pitchFamily="2" charset="2"/>
              <a:buChar char="q"/>
            </a:pPr>
            <a:r>
              <a:rPr lang="fr-FR" dirty="0"/>
              <a:t> </a:t>
            </a:r>
            <a:r>
              <a:rPr lang="fr-FR" b="1" dirty="0">
                <a:solidFill>
                  <a:srgbClr val="7030A0"/>
                </a:solidFill>
              </a:rPr>
              <a:t>Un client </a:t>
            </a:r>
            <a:r>
              <a:rPr lang="fr-FR" dirty="0"/>
              <a:t>équipé d'une interface utilisateur chargée de la présentation.</a:t>
            </a:r>
          </a:p>
          <a:p>
            <a:pPr lvl="0" algn="just">
              <a:buFont typeface="Wingdings" pitchFamily="2" charset="2"/>
              <a:buChar char="q"/>
            </a:pPr>
            <a:r>
              <a:rPr lang="fr-FR" dirty="0"/>
              <a:t> </a:t>
            </a:r>
            <a:r>
              <a:rPr lang="fr-FR" b="1" dirty="0">
                <a:solidFill>
                  <a:srgbClr val="7030A0"/>
                </a:solidFill>
              </a:rPr>
              <a:t>Un serveur d'application </a:t>
            </a:r>
            <a:r>
              <a:rPr lang="fr-FR" dirty="0"/>
              <a:t>(middleware) qui fournit la ressource, mais en faisant appel à un autre serveur.</a:t>
            </a:r>
          </a:p>
          <a:p>
            <a:pPr lvl="0" algn="just">
              <a:buFont typeface="Wingdings" pitchFamily="2" charset="2"/>
              <a:buChar char="q"/>
            </a:pPr>
            <a:r>
              <a:rPr lang="fr-FR" dirty="0"/>
              <a:t> </a:t>
            </a:r>
            <a:r>
              <a:rPr lang="fr-FR" b="1" dirty="0">
                <a:solidFill>
                  <a:srgbClr val="7030A0"/>
                </a:solidFill>
              </a:rPr>
              <a:t>Un serveur de données </a:t>
            </a:r>
            <a:r>
              <a:rPr lang="fr-FR" dirty="0"/>
              <a:t>qui fournit au serveur d'application les données requises pour répondre au client.</a:t>
            </a:r>
          </a:p>
          <a:p>
            <a:pPr algn="just">
              <a:buFont typeface="Wingdings" pitchFamily="2" charset="2"/>
              <a:buChar char="q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880301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0070C0"/>
                </a:solidFill>
              </a:rPr>
              <a:t>3-tiers</a:t>
            </a:r>
          </a:p>
        </p:txBody>
      </p:sp>
      <p:pic>
        <p:nvPicPr>
          <p:cNvPr id="3074" name="Picture 2" descr="http://www.gruppozenit.com/images/software_solution/client-serv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63552" y="2060848"/>
            <a:ext cx="8064896" cy="30243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861260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2351584" y="2420888"/>
          <a:ext cx="7416824" cy="27363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84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08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84076">
                <a:tc>
                  <a:txBody>
                    <a:bodyPr/>
                    <a:lstStyle/>
                    <a:p>
                      <a:r>
                        <a:rPr lang="fr-FR" b="1" dirty="0"/>
                        <a:t>Avantages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1" dirty="0"/>
                        <a:t>Inconvénients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4076">
                <a:tc>
                  <a:txBody>
                    <a:bodyPr/>
                    <a:lstStyle/>
                    <a:p>
                      <a:r>
                        <a:rPr lang="fr-FR" b="1" dirty="0"/>
                        <a:t>flexible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1" dirty="0"/>
                        <a:t>Coût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4076">
                <a:tc>
                  <a:txBody>
                    <a:bodyPr/>
                    <a:lstStyle/>
                    <a:p>
                      <a:r>
                        <a:rPr lang="fr-FR" b="1" dirty="0"/>
                        <a:t>Sécurité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4076">
                <a:tc>
                  <a:txBody>
                    <a:bodyPr/>
                    <a:lstStyle/>
                    <a:p>
                      <a:r>
                        <a:rPr lang="fr-FR" b="1" dirty="0"/>
                        <a:t>Performance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1143000"/>
          </a:xfrm>
        </p:spPr>
        <p:txBody>
          <a:bodyPr/>
          <a:lstStyle/>
          <a:p>
            <a:r>
              <a:rPr lang="fr-FR" b="1" dirty="0">
                <a:solidFill>
                  <a:srgbClr val="0070C0"/>
                </a:solidFill>
              </a:rPr>
              <a:t>3-tiers</a:t>
            </a:r>
          </a:p>
        </p:txBody>
      </p:sp>
    </p:spTree>
    <p:extLst>
      <p:ext uri="{BB962C8B-B14F-4D97-AF65-F5344CB8AC3E}">
        <p14:creationId xmlns:p14="http://schemas.microsoft.com/office/powerpoint/2010/main" val="28393238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0070C0"/>
                </a:solidFill>
              </a:rPr>
              <a:t>N-tiers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fr-FR" dirty="0"/>
              <a:t>    L'architecture peut être étendue sur un nombre de niveaux plus important : on parle dans ce cas d'architecture à </a:t>
            </a:r>
            <a:r>
              <a:rPr lang="fr-FR" i="1" dirty="0"/>
              <a:t>N</a:t>
            </a:r>
            <a:r>
              <a:rPr lang="fr-FR" dirty="0"/>
              <a:t> niveaux. </a:t>
            </a:r>
          </a:p>
        </p:txBody>
      </p:sp>
      <p:pic>
        <p:nvPicPr>
          <p:cNvPr id="12290" name="Picture 2" descr="http://weblogs.foxite.com/photos/1000.257.6938.cs0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11624" y="3104766"/>
            <a:ext cx="6912768" cy="356459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300631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C00000"/>
                </a:solidFill>
              </a:rPr>
              <a:t>Client / serveur, comment?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fr-FR" b="1" dirty="0">
                <a:solidFill>
                  <a:srgbClr val="0070C0"/>
                </a:solidFill>
              </a:rPr>
              <a:t>Les ports</a:t>
            </a:r>
          </a:p>
          <a:p>
            <a:pPr marL="538163" indent="196850" algn="just">
              <a:buFont typeface="Wingdings" pitchFamily="2" charset="2"/>
              <a:buChar char="Ø"/>
            </a:pPr>
            <a:r>
              <a:rPr lang="fr-FR" dirty="0"/>
              <a:t> </a:t>
            </a:r>
            <a:r>
              <a:rPr lang="fr-FR" b="1" dirty="0">
                <a:solidFill>
                  <a:schemeClr val="accent6">
                    <a:lumMod val="75000"/>
                  </a:schemeClr>
                </a:solidFill>
              </a:rPr>
              <a:t>Côté serveur </a:t>
            </a:r>
            <a:r>
              <a:rPr lang="fr-FR" dirty="0">
                <a:solidFill>
                  <a:schemeClr val="accent6">
                    <a:lumMod val="75000"/>
                  </a:schemeClr>
                </a:solidFill>
              </a:rPr>
              <a:t>: </a:t>
            </a:r>
            <a:r>
              <a:rPr lang="fr-FR" dirty="0"/>
              <a:t>chaque application ouvre un port de communication identifié par un n° </a:t>
            </a:r>
          </a:p>
          <a:p>
            <a:pPr marL="538163" indent="196850" algn="just">
              <a:buFont typeface="Wingdings" pitchFamily="2" charset="2"/>
              <a:buChar char="Ø"/>
            </a:pPr>
            <a:endParaRPr lang="fr-FR" dirty="0"/>
          </a:p>
          <a:p>
            <a:pPr marL="538163" indent="196850" algn="just">
              <a:buFont typeface="Wingdings" pitchFamily="2" charset="2"/>
              <a:buChar char="Ø"/>
            </a:pPr>
            <a:r>
              <a:rPr lang="fr-FR" b="1" dirty="0">
                <a:solidFill>
                  <a:schemeClr val="accent6">
                    <a:lumMod val="75000"/>
                  </a:schemeClr>
                </a:solidFill>
              </a:rPr>
              <a:t> Côté client </a:t>
            </a:r>
            <a:r>
              <a:rPr lang="fr-FR" dirty="0">
                <a:solidFill>
                  <a:schemeClr val="accent6">
                    <a:lumMod val="75000"/>
                  </a:schemeClr>
                </a:solidFill>
              </a:rPr>
              <a:t>:</a:t>
            </a:r>
            <a:r>
              <a:rPr lang="fr-FR" dirty="0"/>
              <a:t> chaque application ouvre un port de communication identifié par n°</a:t>
            </a:r>
          </a:p>
          <a:p>
            <a:pPr marL="538163" indent="196850" algn="just">
              <a:buFont typeface="Wingdings" pitchFamily="2" charset="2"/>
              <a:buChar char="Ø"/>
            </a:pPr>
            <a:r>
              <a:rPr lang="fr-FR" dirty="0"/>
              <a:t>La communication s’établit entre deux applications identifiées (</a:t>
            </a:r>
            <a:r>
              <a:rPr lang="fr-FR" b="1" dirty="0">
                <a:solidFill>
                  <a:srgbClr val="7030A0"/>
                </a:solidFill>
              </a:rPr>
              <a:t>ports</a:t>
            </a:r>
            <a:r>
              <a:rPr lang="fr-FR" dirty="0"/>
              <a:t>) sur deux machines identifiées (</a:t>
            </a:r>
            <a:r>
              <a:rPr lang="fr-FR" b="1" dirty="0">
                <a:solidFill>
                  <a:srgbClr val="7030A0"/>
                </a:solidFill>
              </a:rPr>
              <a:t>@IP</a:t>
            </a:r>
            <a:r>
              <a:rPr lang="fr-FR" dirty="0"/>
              <a:t>). </a:t>
            </a:r>
          </a:p>
          <a:p>
            <a:pPr algn="just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490237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C858D5-2C6B-4C20-8289-EB5AC25E5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C00000"/>
                </a:solidFill>
              </a:rPr>
              <a:t>HTTP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2421EC1-7125-4DB1-A96C-69C5A83E17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fr-FR" dirty="0"/>
              <a:t>HyperText Transfer Protocol (Port 80)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fr-FR" dirty="0"/>
              <a:t>Protocole de communication client/serveur développé pour le </a:t>
            </a:r>
            <a:r>
              <a:rPr lang="fr-FR" i="1" dirty="0"/>
              <a:t>World Wide Web</a:t>
            </a:r>
            <a:r>
              <a:rPr lang="fr-FR" dirty="0"/>
              <a:t>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fr-FR" dirty="0"/>
              <a:t>Transférer les ressources du web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fr-FR" dirty="0"/>
              <a:t>HTTPS est la variante sécurisée (Port 443)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fr-FR" dirty="0"/>
              <a:t>Client HTTP (navigateur Web, aspirateur, accélérateur de téléchargement, robot d’indexation, …)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fr-FR" dirty="0"/>
              <a:t>Serveur HTTP (Apache, Internet Information Services, Tomcat,…)</a:t>
            </a:r>
          </a:p>
        </p:txBody>
      </p:sp>
    </p:spTree>
    <p:extLst>
      <p:ext uri="{BB962C8B-B14F-4D97-AF65-F5344CB8AC3E}">
        <p14:creationId xmlns:p14="http://schemas.microsoft.com/office/powerpoint/2010/main" val="24144347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C8C52BA-C47E-4DE4-A97E-13A9E0F34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C00000"/>
                </a:solidFill>
              </a:rPr>
              <a:t>Personnalités influentes du web</a:t>
            </a:r>
          </a:p>
        </p:txBody>
      </p:sp>
      <p:pic>
        <p:nvPicPr>
          <p:cNvPr id="5122" name="Picture 2" descr="Image associÃ©e">
            <a:extLst>
              <a:ext uri="{FF2B5EF4-FFF2-40B4-BE49-F238E27FC236}">
                <a16:creationId xmlns:a16="http://schemas.microsoft.com/office/drawing/2014/main" id="{8FD9ABB5-7D20-4074-B0DF-843215EF746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211" y="2477296"/>
            <a:ext cx="2824178" cy="1844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4DC285F-8628-4159-8298-719332022527}"/>
              </a:ext>
            </a:extLst>
          </p:cNvPr>
          <p:cNvSpPr txBox="1"/>
          <p:nvPr/>
        </p:nvSpPr>
        <p:spPr>
          <a:xfrm>
            <a:off x="962211" y="4434127"/>
            <a:ext cx="25213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Larry Page &amp; Sergey Brin</a:t>
            </a:r>
          </a:p>
          <a:p>
            <a:pPr algn="ctr"/>
            <a:r>
              <a:rPr lang="fr-FR" dirty="0"/>
              <a:t>Google</a:t>
            </a:r>
          </a:p>
        </p:txBody>
      </p:sp>
      <p:pic>
        <p:nvPicPr>
          <p:cNvPr id="5124" name="Picture 4" descr="Image associÃ©e">
            <a:extLst>
              <a:ext uri="{FF2B5EF4-FFF2-40B4-BE49-F238E27FC236}">
                <a16:creationId xmlns:a16="http://schemas.microsoft.com/office/drawing/2014/main" id="{860685CD-B897-480B-B170-BF00DEB06E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2948" y="2477296"/>
            <a:ext cx="2824179" cy="1882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C59F6865-1C2D-423D-962B-EFBDBE229E92}"/>
              </a:ext>
            </a:extLst>
          </p:cNvPr>
          <p:cNvSpPr txBox="1"/>
          <p:nvPr/>
        </p:nvSpPr>
        <p:spPr>
          <a:xfrm>
            <a:off x="5195426" y="4475630"/>
            <a:ext cx="11744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Steve Jobs</a:t>
            </a:r>
          </a:p>
          <a:p>
            <a:pPr algn="ctr"/>
            <a:r>
              <a:rPr lang="fr-FR" dirty="0"/>
              <a:t>Apple</a:t>
            </a:r>
          </a:p>
        </p:txBody>
      </p:sp>
      <p:pic>
        <p:nvPicPr>
          <p:cNvPr id="5126" name="Picture 6" descr="RÃ©sultat de recherche d'images pour &quot;Jimmy Wales&quot;">
            <a:extLst>
              <a:ext uri="{FF2B5EF4-FFF2-40B4-BE49-F238E27FC236}">
                <a16:creationId xmlns:a16="http://schemas.microsoft.com/office/drawing/2014/main" id="{9869D97D-DC22-44CD-BA46-4E591192E5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1771" y="2496508"/>
            <a:ext cx="1482867" cy="1844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9DEC36EB-8E45-40AF-8F4F-D935F21223D1}"/>
              </a:ext>
            </a:extLst>
          </p:cNvPr>
          <p:cNvSpPr txBox="1"/>
          <p:nvPr/>
        </p:nvSpPr>
        <p:spPr>
          <a:xfrm>
            <a:off x="8108614" y="4475630"/>
            <a:ext cx="14491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Jimmy </a:t>
            </a:r>
            <a:r>
              <a:rPr lang="fr-FR" b="1" dirty="0" err="1"/>
              <a:t>wales</a:t>
            </a:r>
            <a:r>
              <a:rPr lang="fr-FR" b="1" dirty="0"/>
              <a:t> </a:t>
            </a:r>
          </a:p>
          <a:p>
            <a:pPr algn="ctr"/>
            <a:r>
              <a:rPr lang="fr-FR" dirty="0" err="1"/>
              <a:t>Wikipedia</a:t>
            </a:r>
            <a:endParaRPr lang="fr-FR" dirty="0"/>
          </a:p>
        </p:txBody>
      </p:sp>
      <p:pic>
        <p:nvPicPr>
          <p:cNvPr id="5128" name="Picture 8" descr="Image associÃ©e">
            <a:extLst>
              <a:ext uri="{FF2B5EF4-FFF2-40B4-BE49-F238E27FC236}">
                <a16:creationId xmlns:a16="http://schemas.microsoft.com/office/drawing/2014/main" id="{0D5E0DA8-CA4D-4BC1-B8F2-3BD6B1A859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9316" y="2496507"/>
            <a:ext cx="1686884" cy="1825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8B150B5-5C4F-4B20-A790-6539F5309496}"/>
              </a:ext>
            </a:extLst>
          </p:cNvPr>
          <p:cNvSpPr txBox="1"/>
          <p:nvPr/>
        </p:nvSpPr>
        <p:spPr>
          <a:xfrm>
            <a:off x="10041028" y="4473482"/>
            <a:ext cx="18043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Mark Zuckerberg</a:t>
            </a:r>
          </a:p>
          <a:p>
            <a:pPr algn="ctr"/>
            <a:r>
              <a:rPr lang="fr-FR" dirty="0"/>
              <a:t>Facebook</a:t>
            </a:r>
          </a:p>
        </p:txBody>
      </p:sp>
    </p:spTree>
    <p:extLst>
      <p:ext uri="{BB962C8B-B14F-4D97-AF65-F5344CB8AC3E}">
        <p14:creationId xmlns:p14="http://schemas.microsoft.com/office/powerpoint/2010/main" val="21453779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439E69-DCAD-4DB3-A0CF-6D2A7BC53C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C00000"/>
                </a:solidFill>
              </a:rPr>
              <a:t>Conclusion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1C113C4-772A-4AD4-A812-6BF85122DD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" panose="05000000000000000000" pitchFamily="2" charset="2"/>
              <a:buChar char="q"/>
            </a:pPr>
            <a:r>
              <a:rPr lang="fr-FR" dirty="0"/>
              <a:t>Le web est un service d'Internet parmi d'autres.</a:t>
            </a:r>
          </a:p>
          <a:p>
            <a:pPr algn="just">
              <a:buFont typeface="Wingdings" panose="05000000000000000000" pitchFamily="2" charset="2"/>
              <a:buChar char="q"/>
            </a:pPr>
            <a:endParaRPr lang="fr-FR" dirty="0"/>
          </a:p>
          <a:p>
            <a:pPr algn="just">
              <a:buFont typeface="Wingdings" panose="05000000000000000000" pitchFamily="2" charset="2"/>
              <a:buChar char="q"/>
            </a:pPr>
            <a:r>
              <a:rPr lang="fr-FR" dirty="0"/>
              <a:t>C'est la création du web par Tim Berners-Lee en 1989 qui a popularisé l'utilisation d'Internet auprès du grand public.</a:t>
            </a:r>
          </a:p>
        </p:txBody>
      </p:sp>
    </p:spTree>
    <p:extLst>
      <p:ext uri="{BB962C8B-B14F-4D97-AF65-F5344CB8AC3E}">
        <p14:creationId xmlns:p14="http://schemas.microsoft.com/office/powerpoint/2010/main" val="5952098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881C04-72CF-43A1-93E3-A31D5A3B0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C00000"/>
                </a:solidFill>
              </a:rPr>
              <a:t>TP1 : Wordpress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5815EBB-1DD7-4233-A2E2-A862C56970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fr-FR" dirty="0"/>
              <a:t>Création d’un site web pour un centre d’imagerie médicale avec le CMS Wordpress.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FR" dirty="0"/>
              <a:t>Le site doit obligatoirement contenir les pages suivantes:</a:t>
            </a:r>
          </a:p>
          <a:p>
            <a:pPr marL="0" indent="0">
              <a:buNone/>
            </a:pPr>
            <a:r>
              <a:rPr lang="fr-FR" dirty="0"/>
              <a:t>	Accueil, présentation, services, équipe, rendez-vous, contact</a:t>
            </a:r>
          </a:p>
          <a:p>
            <a:pPr marL="0" indent="0">
              <a:buNone/>
            </a:pPr>
            <a:r>
              <a:rPr lang="fr-FR" dirty="0"/>
              <a:t>	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FR" dirty="0"/>
              <a:t>Les services (IRM, Scanner, </a:t>
            </a:r>
            <a:r>
              <a:rPr lang="fr-FR" dirty="0" err="1"/>
              <a:t>echographie</a:t>
            </a:r>
            <a:r>
              <a:rPr lang="fr-FR" dirty="0"/>
              <a:t>…), chaque service doit avoir sa propre page avec es détails le concernant.</a:t>
            </a:r>
          </a:p>
          <a:p>
            <a:pPr marL="0" indent="0">
              <a:buNone/>
            </a:pPr>
            <a:endParaRPr lang="fr-FR" dirty="0"/>
          </a:p>
          <a:p>
            <a:pPr>
              <a:buFont typeface="Wingdings" panose="05000000000000000000" pitchFamily="2" charset="2"/>
              <a:buChar char="q"/>
            </a:pPr>
            <a:r>
              <a:rPr lang="fr-FR" dirty="0"/>
              <a:t>Travail en binôme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FR" dirty="0"/>
              <a:t>Tout </a:t>
            </a:r>
            <a:r>
              <a:rPr lang="fr-FR"/>
              <a:t>supplément constitue un </a:t>
            </a:r>
            <a:r>
              <a:rPr lang="fr-FR" dirty="0"/>
              <a:t>plus dans la note</a:t>
            </a:r>
          </a:p>
        </p:txBody>
      </p:sp>
    </p:spTree>
    <p:extLst>
      <p:ext uri="{BB962C8B-B14F-4D97-AF65-F5344CB8AC3E}">
        <p14:creationId xmlns:p14="http://schemas.microsoft.com/office/powerpoint/2010/main" val="303480678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</TotalTime>
  <Words>1048</Words>
  <Application>Microsoft Office PowerPoint</Application>
  <PresentationFormat>Grand écran</PresentationFormat>
  <Paragraphs>158</Paragraphs>
  <Slides>27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27</vt:i4>
      </vt:variant>
    </vt:vector>
  </HeadingPairs>
  <TitlesOfParts>
    <vt:vector size="33" baseType="lpstr">
      <vt:lpstr>Arial</vt:lpstr>
      <vt:lpstr>Calibri</vt:lpstr>
      <vt:lpstr>Calibri Light</vt:lpstr>
      <vt:lpstr>Linux Libertine</vt:lpstr>
      <vt:lpstr>Wingdings</vt:lpstr>
      <vt:lpstr>Thème Office</vt:lpstr>
      <vt:lpstr>Présentation PowerPoint</vt:lpstr>
      <vt:lpstr>Introduction</vt:lpstr>
      <vt:lpstr>Web </vt:lpstr>
      <vt:lpstr>W3C</vt:lpstr>
      <vt:lpstr>Internet</vt:lpstr>
      <vt:lpstr>Internet</vt:lpstr>
      <vt:lpstr>Sites internet</vt:lpstr>
      <vt:lpstr>Accès à Internet</vt:lpstr>
      <vt:lpstr>Notion de Client / Serveur</vt:lpstr>
      <vt:lpstr>Notion de Client / Serveur</vt:lpstr>
      <vt:lpstr>Notion de Client / Serveur</vt:lpstr>
      <vt:lpstr>Caractéristiques Client / Serveur</vt:lpstr>
      <vt:lpstr>Caractéristiques Client / Serveur</vt:lpstr>
      <vt:lpstr>Avantages des réseaux à base de serveurs</vt:lpstr>
      <vt:lpstr>Architectures client / serveur</vt:lpstr>
      <vt:lpstr>Peer to peer (P2P)</vt:lpstr>
      <vt:lpstr>2-tiers</vt:lpstr>
      <vt:lpstr>2-tiers</vt:lpstr>
      <vt:lpstr>3-tiers</vt:lpstr>
      <vt:lpstr>3-tiers</vt:lpstr>
      <vt:lpstr>3-tiers</vt:lpstr>
      <vt:lpstr>N-tiers</vt:lpstr>
      <vt:lpstr>Client / serveur, comment?</vt:lpstr>
      <vt:lpstr>HTTP</vt:lpstr>
      <vt:lpstr>Personnalités influentes du web</vt:lpstr>
      <vt:lpstr>Conclusion</vt:lpstr>
      <vt:lpstr>TP1 : Wordpress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SAMSUNG</dc:creator>
  <cp:lastModifiedBy>SAMSUNG</cp:lastModifiedBy>
  <cp:revision>30</cp:revision>
  <dcterms:created xsi:type="dcterms:W3CDTF">2019-02-03T16:46:24Z</dcterms:created>
  <dcterms:modified xsi:type="dcterms:W3CDTF">2020-02-20T11:09:57Z</dcterms:modified>
</cp:coreProperties>
</file>