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319" r:id="rId4"/>
    <p:sldId id="286" r:id="rId5"/>
    <p:sldId id="320" r:id="rId6"/>
    <p:sldId id="321" r:id="rId7"/>
    <p:sldId id="322" r:id="rId8"/>
    <p:sldId id="323" r:id="rId9"/>
    <p:sldId id="284" r:id="rId10"/>
    <p:sldId id="288" r:id="rId11"/>
    <p:sldId id="289" r:id="rId12"/>
    <p:sldId id="290" r:id="rId13"/>
    <p:sldId id="287" r:id="rId14"/>
    <p:sldId id="317" r:id="rId15"/>
    <p:sldId id="318" r:id="rId16"/>
    <p:sldId id="285" r:id="rId17"/>
    <p:sldId id="291" r:id="rId18"/>
    <p:sldId id="295" r:id="rId19"/>
    <p:sldId id="292" r:id="rId20"/>
    <p:sldId id="293" r:id="rId21"/>
    <p:sldId id="297" r:id="rId22"/>
    <p:sldId id="298" r:id="rId23"/>
    <p:sldId id="299" r:id="rId24"/>
    <p:sldId id="300" r:id="rId25"/>
    <p:sldId id="301" r:id="rId26"/>
    <p:sldId id="324" r:id="rId27"/>
    <p:sldId id="325" r:id="rId28"/>
    <p:sldId id="326" r:id="rId29"/>
    <p:sldId id="330" r:id="rId30"/>
    <p:sldId id="328" r:id="rId31"/>
    <p:sldId id="327" r:id="rId32"/>
    <p:sldId id="331" r:id="rId33"/>
    <p:sldId id="329" r:id="rId34"/>
    <p:sldId id="271" r:id="rId35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B3AF"/>
    <a:srgbClr val="60F52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9487" autoAdjust="0"/>
  </p:normalViewPr>
  <p:slideViewPr>
    <p:cSldViewPr>
      <p:cViewPr varScale="1">
        <p:scale>
          <a:sx n="50" d="100"/>
          <a:sy n="50" d="100"/>
        </p:scale>
        <p:origin x="-10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orme libre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r-FR"/>
              <a:t>Cliquez pour modifier le style des sous-titres du masque</a:t>
            </a:r>
            <a:endParaRPr lang="en-US"/>
          </a:p>
        </p:txBody>
      </p:sp>
      <p:sp>
        <p:nvSpPr>
          <p:cNvPr id="6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4D0F4-9568-49E2-815A-031E60A0573E}" type="datetimeFigureOut">
              <a:rPr lang="fr-FR"/>
              <a:pPr>
                <a:defRPr/>
              </a:pPr>
              <a:t>17/11/2024</a:t>
            </a:fld>
            <a:endParaRPr lang="fr-FR"/>
          </a:p>
        </p:txBody>
      </p:sp>
      <p:sp>
        <p:nvSpPr>
          <p:cNvPr id="7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0AB56-A5FC-4C07-AD4F-046697A5062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F93A0-2F63-4E97-9CF0-9C86D3DFAE45}" type="datetimeFigureOut">
              <a:rPr lang="fr-FR"/>
              <a:pPr>
                <a:defRPr/>
              </a:pPr>
              <a:t>17/11/2024</a:t>
            </a:fld>
            <a:endParaRPr lang="fr-FR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D1E64-A49F-4138-B64E-C2E696C3910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orme libre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E0BA1-BC0A-4B35-A100-906A25FDC7BC}" type="datetimeFigureOut">
              <a:rPr lang="fr-FR"/>
              <a:pPr>
                <a:defRPr/>
              </a:pPr>
              <a:t>17/11/2024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379E0-7598-4399-A587-44665007D1D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890DB-F014-4862-81EC-4F646B2B1258}" type="datetimeFigureOut">
              <a:rPr lang="fr-FR"/>
              <a:pPr>
                <a:defRPr/>
              </a:pPr>
              <a:t>17/11/2024</a:t>
            </a:fld>
            <a:endParaRPr lang="fr-FR"/>
          </a:p>
        </p:txBody>
      </p:sp>
      <p:sp>
        <p:nvSpPr>
          <p:cNvPr id="6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459E7-7B36-4CD0-9338-9E4F52A8827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9D1FA-7EE5-414D-A34E-1917BE47810A}" type="datetimeFigureOut">
              <a:rPr lang="fr-FR"/>
              <a:pPr>
                <a:defRPr/>
              </a:pPr>
              <a:t>17/11/2024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4302E-332A-44AA-AF25-BE9D8EAA9C9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63468-B992-45B2-8D72-763992AA4C0E}" type="datetimeFigureOut">
              <a:rPr lang="fr-FR"/>
              <a:pPr>
                <a:defRPr/>
              </a:pPr>
              <a:t>17/11/2024</a:t>
            </a:fld>
            <a:endParaRPr lang="fr-FR"/>
          </a:p>
        </p:txBody>
      </p:sp>
      <p:sp>
        <p:nvSpPr>
          <p:cNvPr id="4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1D5B2-1D9F-4128-8CF9-B2A886BB2F3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A0DD7-B466-4305-ADE6-C03134A41D7D}" type="datetimeFigureOut">
              <a:rPr lang="fr-FR"/>
              <a:pPr>
                <a:defRPr/>
              </a:pPr>
              <a:t>17/11/2024</a:t>
            </a:fld>
            <a:endParaRPr lang="fr-FR"/>
          </a:p>
        </p:txBody>
      </p:sp>
      <p:sp>
        <p:nvSpPr>
          <p:cNvPr id="3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FA0A2-0470-4ADF-8FE4-6343D42AB99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7E9EC-AD1B-486A-BB78-B93094715A84}" type="datetimeFigureOut">
              <a:rPr lang="fr-FR"/>
              <a:pPr>
                <a:defRPr/>
              </a:pPr>
              <a:t>17/11/2024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41AD0-487A-43E0-B56A-33DD90AA7C7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7DD60-8507-4E9C-AED3-32280A8EEB80}" type="datetimeFigureOut">
              <a:rPr lang="fr-FR"/>
              <a:pPr>
                <a:defRPr/>
              </a:pPr>
              <a:t>17/11/2024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70023-CF24-4CEB-B6A6-46E60E1A77C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869C6-9811-4025-A4D7-8E9118D59A98}" type="datetimeFigureOut">
              <a:rPr lang="fr-FR"/>
              <a:pPr>
                <a:defRPr/>
              </a:pPr>
              <a:t>17/11/2024</a:t>
            </a:fld>
            <a:endParaRPr lang="fr-FR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823B7-28A8-40CA-B621-6647EFE6BB4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88FAC-57ED-4594-AB2F-2657D3BD6A44}" type="datetimeFigureOut">
              <a:rPr lang="fr-FR"/>
              <a:pPr>
                <a:defRPr/>
              </a:pPr>
              <a:t>17/11/2024</a:t>
            </a:fld>
            <a:endParaRPr lang="fr-FR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34C4A-DD86-4B08-A0BF-251AE7058A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Forme libre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Espace réservé du titre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1029" name="Espace réservé du texte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5985BF-B2F1-4B0C-87B0-909B53FF8162}" type="datetimeFigureOut">
              <a:rPr lang="fr-FR"/>
              <a:pPr>
                <a:defRPr/>
              </a:pPr>
              <a:t>17/11/2024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9B217D6-7794-4218-AFFC-05A3AC7BF40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7" r:id="rId1"/>
    <p:sldLayoutId id="2147483741" r:id="rId2"/>
    <p:sldLayoutId id="2147483748" r:id="rId3"/>
    <p:sldLayoutId id="2147483742" r:id="rId4"/>
    <p:sldLayoutId id="2147483749" r:id="rId5"/>
    <p:sldLayoutId id="2147483743" r:id="rId6"/>
    <p:sldLayoutId id="2147483744" r:id="rId7"/>
    <p:sldLayoutId id="2147483750" r:id="rId8"/>
    <p:sldLayoutId id="2147483751" r:id="rId9"/>
    <p:sldLayoutId id="2147483745" r:id="rId10"/>
    <p:sldLayoutId id="214748374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Trac%C3%A9_en_plan_d'une_route" TargetMode="External"/><Relationship Id="rId2" Type="http://schemas.openxmlformats.org/officeDocument/2006/relationships/hyperlink" Target="https://fr.wikipedia.org/wiki/Profil_en_travers_d'une_route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fr.wikipedia.org/wiki/Rout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 txBox="1">
            <a:spLocks noChangeArrowheads="1"/>
          </p:cNvSpPr>
          <p:nvPr/>
        </p:nvSpPr>
        <p:spPr bwMode="auto">
          <a:xfrm>
            <a:off x="571472" y="1571612"/>
            <a:ext cx="7772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 algn="ctr">
              <a:buClr>
                <a:schemeClr val="accent1"/>
              </a:buClr>
              <a:buSzPct val="80000"/>
            </a:pPr>
            <a:r>
              <a:rPr lang="fr-FR" sz="3600" b="1" dirty="0">
                <a:solidFill>
                  <a:srgbClr val="FFFF66"/>
                </a:solidFill>
                <a:latin typeface="Aharoni" pitchFamily="2" charset="-79"/>
                <a:cs typeface="Aharoni" pitchFamily="2" charset="-79"/>
              </a:rPr>
              <a:t>LES PROFILS EN LONG ET LES PROFILS EN TRAVERS</a:t>
            </a:r>
          </a:p>
        </p:txBody>
      </p:sp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3443288" y="20240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6" name="ZoneTexte 3"/>
          <p:cNvSpPr txBox="1">
            <a:spLocks noChangeArrowheads="1"/>
          </p:cNvSpPr>
          <p:nvPr/>
        </p:nvSpPr>
        <p:spPr bwMode="auto">
          <a:xfrm>
            <a:off x="142844" y="285750"/>
            <a:ext cx="84296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  <a:buSzPct val="70000"/>
            </a:pPr>
            <a:r>
              <a:rPr lang="fr-FR" b="1" dirty="0">
                <a:solidFill>
                  <a:schemeClr val="tx2"/>
                </a:solidFill>
                <a:latin typeface="Century Schoolbook" pitchFamily="18" charset="0"/>
              </a:rPr>
              <a:t>UNIVERSITE ABOUBEKR BELKAID TLEMCEN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</a:pPr>
            <a:r>
              <a:rPr lang="fr-FR" b="1" dirty="0">
                <a:solidFill>
                  <a:schemeClr val="tx2"/>
                </a:solidFill>
                <a:latin typeface="Century Schoolbook" pitchFamily="18" charset="0"/>
              </a:rPr>
              <a:t>INSTITUT DES SIENCES ET TECHNIQUES APPLIQUEES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</a:pPr>
            <a:r>
              <a:rPr lang="fr-FR" b="1" dirty="0">
                <a:solidFill>
                  <a:schemeClr val="tx2"/>
                </a:solidFill>
                <a:latin typeface="Century Schoolbook" pitchFamily="18" charset="0"/>
              </a:rPr>
              <a:t>DEPARTEMENT  DE GENIE CONSTRUCTION ET AMENAGEMENT</a:t>
            </a:r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142844" y="6061096"/>
            <a:ext cx="47736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dirty="0"/>
              <a:t>REPRESENTATION CARTOCGRAPHIQUE</a:t>
            </a:r>
          </a:p>
        </p:txBody>
      </p:sp>
      <p:sp>
        <p:nvSpPr>
          <p:cNvPr id="8" name="ZoneTexte 9"/>
          <p:cNvSpPr txBox="1">
            <a:spLocks noChangeArrowheads="1"/>
          </p:cNvSpPr>
          <p:nvPr/>
        </p:nvSpPr>
        <p:spPr bwMode="auto">
          <a:xfrm>
            <a:off x="6715156" y="6000768"/>
            <a:ext cx="2286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600" dirty="0" smtClean="0"/>
              <a:t>Mme </a:t>
            </a:r>
            <a:r>
              <a:rPr lang="fr-FR" sz="1600" dirty="0" err="1" smtClean="0"/>
              <a:t>Benzenine</a:t>
            </a:r>
            <a:endParaRPr lang="fr-FR" sz="1600" dirty="0"/>
          </a:p>
          <a:p>
            <a:r>
              <a:rPr lang="fr-FR" sz="1600"/>
              <a:t> </a:t>
            </a:r>
            <a:r>
              <a:rPr lang="fr-FR" sz="1600" smtClean="0"/>
              <a:t>2024- 2025    </a:t>
            </a:r>
            <a:endParaRPr lang="fr-F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ous-titre 2"/>
          <p:cNvSpPr>
            <a:spLocks noGrp="1"/>
          </p:cNvSpPr>
          <p:nvPr>
            <p:ph type="subTitle" idx="1"/>
          </p:nvPr>
        </p:nvSpPr>
        <p:spPr>
          <a:xfrm>
            <a:off x="228600" y="2730580"/>
            <a:ext cx="8572528" cy="2714644"/>
          </a:xfrm>
        </p:spPr>
        <p:txBody>
          <a:bodyPr>
            <a:noAutofit/>
          </a:bodyPr>
          <a:lstStyle/>
          <a:p>
            <a:pPr algn="ctr"/>
            <a:r>
              <a:rPr lang="fr-FR" sz="3600" dirty="0"/>
              <a:t>Le </a:t>
            </a:r>
            <a:r>
              <a:rPr lang="fr-FR" sz="3600" u="sng" dirty="0">
                <a:solidFill>
                  <a:srgbClr val="17B3AF"/>
                </a:solidFill>
              </a:rPr>
              <a:t>profil en long </a:t>
            </a:r>
            <a:r>
              <a:rPr lang="fr-FR" sz="3600" dirty="0"/>
              <a:t>d'une route est, avec le </a:t>
            </a:r>
            <a:r>
              <a:rPr lang="fr-FR" sz="3600" dirty="0">
                <a:hlinkClick r:id="rId2" tooltip="Profil en travers d'une route"/>
              </a:rPr>
              <a:t>profil en t</a:t>
            </a:r>
            <a:r>
              <a:rPr lang="fr-FR" sz="3600" dirty="0">
                <a:solidFill>
                  <a:srgbClr val="17B3AF"/>
                </a:solidFill>
                <a:hlinkClick r:id="rId2" tooltip="Profil en travers d'une route"/>
              </a:rPr>
              <a:t>rav</a:t>
            </a:r>
            <a:r>
              <a:rPr lang="fr-FR" sz="3600" dirty="0">
                <a:hlinkClick r:id="rId2" tooltip="Profil en travers d'une route"/>
              </a:rPr>
              <a:t>ers</a:t>
            </a:r>
            <a:r>
              <a:rPr lang="fr-FR" sz="3600" dirty="0"/>
              <a:t> et le </a:t>
            </a:r>
            <a:r>
              <a:rPr lang="fr-FR" sz="3600" dirty="0">
                <a:hlinkClick r:id="rId3" tooltip="Tracé en plan d'une route"/>
              </a:rPr>
              <a:t>tracé en plan</a:t>
            </a:r>
            <a:r>
              <a:rPr lang="fr-FR" sz="3600" dirty="0"/>
              <a:t>, un des trois éléments qui permettent de caractériser la géométrie d’une </a:t>
            </a:r>
            <a:r>
              <a:rPr lang="fr-FR" sz="3600" dirty="0">
                <a:hlinkClick r:id="rId4" tooltip="Route"/>
              </a:rPr>
              <a:t>route</a:t>
            </a:r>
            <a:r>
              <a:rPr lang="fr-FR" sz="3600" dirty="0"/>
              <a:t>. Il est obtenu par élévation verticale dans le sens de l’axe de la route de l’ensemble des points constituant celui-ci.</a:t>
            </a:r>
            <a:endParaRPr lang="fr-FR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2876" y="1643050"/>
            <a:ext cx="8786842" cy="5429288"/>
          </a:xfrm>
        </p:spPr>
        <p:txBody>
          <a:bodyPr>
            <a:noAutofit/>
          </a:bodyPr>
          <a:lstStyle/>
          <a:p>
            <a:pPr marL="742950" indent="-742950" algn="l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600" b="1" dirty="0">
                <a:solidFill>
                  <a:srgbClr val="92D050"/>
                </a:solidFill>
              </a:rPr>
              <a:t>	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44" y="517381"/>
            <a:ext cx="8112228" cy="61519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8301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00128" y="71414"/>
            <a:ext cx="7772400" cy="98132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dirty="0"/>
              <a:t>Éléments de composition du profil en long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2876" y="1643050"/>
            <a:ext cx="8786842" cy="5429288"/>
          </a:xfrm>
        </p:spPr>
        <p:txBody>
          <a:bodyPr>
            <a:noAutofit/>
          </a:bodyPr>
          <a:lstStyle/>
          <a:p>
            <a:pPr marL="742950" indent="-742950" algn="l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600" b="1" dirty="0">
                <a:solidFill>
                  <a:srgbClr val="92D050"/>
                </a:solidFill>
              </a:rPr>
              <a:t>	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39552" y="1844824"/>
            <a:ext cx="82089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3600" dirty="0"/>
              <a:t>Le profil en long est profondément marqué par la valeur très faible des pentes qu'on peut donner à la route pour assurer des vitesses de circulation convenables et par les problèmes de visibilité nécessaire à une conduite non dangereuse</a:t>
            </a:r>
            <a:r>
              <a:rPr lang="fr-FR" sz="3600" dirty="0">
                <a:solidFill>
                  <a:srgbClr val="60F52B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683" y="836712"/>
            <a:ext cx="8135033" cy="5904667"/>
          </a:xfrm>
          <a:prstGeom prst="rect">
            <a:avLst/>
          </a:prstGeom>
        </p:spPr>
      </p:pic>
      <p:pic>
        <p:nvPicPr>
          <p:cNvPr id="5" name="Picture 2" descr="_Pic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13" y="44624"/>
            <a:ext cx="715963" cy="74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30290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908720"/>
            <a:ext cx="7965057" cy="57504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9933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5" y="796956"/>
            <a:ext cx="7786861" cy="56507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7094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265" y="796956"/>
            <a:ext cx="7752183" cy="582648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2401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2976" y="214290"/>
            <a:ext cx="7772400" cy="78581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200" dirty="0"/>
              <a:t>CONSTRUCTION D’UN PROFIL TOPOGRAPHIQUE</a:t>
            </a:r>
            <a:endParaRPr lang="fr-FR" sz="3100" dirty="0"/>
          </a:p>
        </p:txBody>
      </p:sp>
      <p:sp>
        <p:nvSpPr>
          <p:cNvPr id="4" name="Rectangle 3"/>
          <p:cNvSpPr/>
          <p:nvPr/>
        </p:nvSpPr>
        <p:spPr>
          <a:xfrm>
            <a:off x="539552" y="1484785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/>
              <a:t>Carte topographique symbolise le relief via les courbes de niveaux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629" y="2474862"/>
            <a:ext cx="5038725" cy="4095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5"/>
          <p:cNvSpPr txBox="1">
            <a:spLocks noChangeArrowheads="1"/>
          </p:cNvSpPr>
          <p:nvPr/>
        </p:nvSpPr>
        <p:spPr bwMode="auto">
          <a:xfrm>
            <a:off x="357158" y="836712"/>
            <a:ext cx="857256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rIns="45720" bIns="0" anchor="b"/>
          <a:lstStyle/>
          <a:p>
            <a:r>
              <a:rPr lang="fr-FR" sz="2800" dirty="0"/>
              <a:t>Comprendre un relief au travers des courbes de niveaux</a:t>
            </a:r>
          </a:p>
        </p:txBody>
      </p:sp>
      <p:sp>
        <p:nvSpPr>
          <p:cNvPr id="8" name="Titre 1"/>
          <p:cNvSpPr>
            <a:spLocks noGrp="1"/>
          </p:cNvSpPr>
          <p:nvPr>
            <p:ph type="ctrTitle"/>
          </p:nvPr>
        </p:nvSpPr>
        <p:spPr>
          <a:xfrm>
            <a:off x="1043608" y="214290"/>
            <a:ext cx="7772400" cy="78581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200" dirty="0"/>
              <a:t>CONSTRUCTION D’UN PROFIL TOPOGRAPHIQUE</a:t>
            </a:r>
            <a:endParaRPr lang="fr-FR" sz="31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276872"/>
            <a:ext cx="7786032" cy="42095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5"/>
          <p:cNvSpPr txBox="1">
            <a:spLocks noChangeArrowheads="1"/>
          </p:cNvSpPr>
          <p:nvPr/>
        </p:nvSpPr>
        <p:spPr bwMode="auto">
          <a:xfrm>
            <a:off x="462255" y="1196752"/>
            <a:ext cx="8358217" cy="1433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rIns="45720" bIns="0" anchor="b"/>
          <a:lstStyle/>
          <a:p>
            <a:r>
              <a:rPr lang="fr-FR" sz="3200" dirty="0"/>
              <a:t>C’est l’intersection de la surface du sol par un plan vertical de direction donnée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1043608" y="214290"/>
            <a:ext cx="777240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 fontScale="90000"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200"/>
              <a:t>CONSTRUCTION D’UN PROFIL TOPOGRAPHIQUE</a:t>
            </a:r>
            <a:endParaRPr lang="fr-FR" sz="310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737" y="3131021"/>
            <a:ext cx="7248525" cy="2962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5536" y="1196752"/>
            <a:ext cx="84204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/>
              <a:t>1- Reporter l’altitude du point d’intersection de chaque courbe de niveau  en fonction de la distance le long du plan de coupe</a:t>
            </a:r>
          </a:p>
          <a:p>
            <a:endParaRPr lang="fr-FR" sz="2800" dirty="0"/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1043608" y="214290"/>
            <a:ext cx="777240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 fontScale="90000"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200" dirty="0"/>
              <a:t>CONSTRUCTION D’UN PROFIL TOPOGRAPHIQUE</a:t>
            </a:r>
            <a:endParaRPr lang="fr-FR" sz="31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3280" y="2502743"/>
            <a:ext cx="5029200" cy="42386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1281" y="2852936"/>
            <a:ext cx="332863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>
                <a:latin typeface="Arial" panose="020B0604020202020204" pitchFamily="34" charset="0"/>
              </a:rPr>
              <a:t>2-  Report du trait de coupe sur le  papier millimétré</a:t>
            </a:r>
            <a:endParaRPr lang="fr-FR" sz="2800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 txBox="1">
            <a:spLocks/>
          </p:cNvSpPr>
          <p:nvPr/>
        </p:nvSpPr>
        <p:spPr bwMode="auto">
          <a:xfrm>
            <a:off x="1043608" y="214290"/>
            <a:ext cx="777240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 fontScale="90000"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200" dirty="0"/>
              <a:t>CONSTRUCTION D’UN PROFIL TOPOGRAPHIQUE</a:t>
            </a:r>
            <a:endParaRPr lang="fr-FR" sz="31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901380" y="1700808"/>
            <a:ext cx="4991100" cy="40957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515" y="1678900"/>
            <a:ext cx="387886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Arial" panose="020B0604020202020204" pitchFamily="34" charset="0"/>
              </a:rPr>
              <a:t>3-  Report des intersections entre le  trait de coupe et les courbes de niveau. </a:t>
            </a:r>
          </a:p>
          <a:p>
            <a:r>
              <a:rPr lang="fr-FR" sz="2400" dirty="0">
                <a:latin typeface="Arial" panose="020B0604020202020204" pitchFamily="34" charset="0"/>
              </a:rPr>
              <a:t>Placer les points correspondant à  leurs altitudes respectives. </a:t>
            </a:r>
          </a:p>
          <a:p>
            <a:r>
              <a:rPr lang="fr-FR" sz="2400" dirty="0">
                <a:latin typeface="Arial" panose="020B0604020202020204" pitchFamily="34" charset="0"/>
              </a:rPr>
              <a:t>L'échelle de l'axe z (altitude) doit être la même que celle de l'axe x (sauf </a:t>
            </a:r>
          </a:p>
          <a:p>
            <a:r>
              <a:rPr lang="fr-FR" sz="2400" dirty="0">
                <a:latin typeface="Arial" panose="020B0604020202020204" pitchFamily="34" charset="0"/>
              </a:rPr>
              <a:t>indication contraire)</a:t>
            </a:r>
            <a:endParaRPr lang="fr-FR" sz="2400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428604"/>
            <a:ext cx="8215370" cy="78581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100" dirty="0"/>
              <a:t>Exemple d’un profil topographique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2347912"/>
            <a:ext cx="7372350" cy="21621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6941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 txBox="1">
            <a:spLocks/>
          </p:cNvSpPr>
          <p:nvPr/>
        </p:nvSpPr>
        <p:spPr bwMode="auto">
          <a:xfrm>
            <a:off x="899592" y="428604"/>
            <a:ext cx="821537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100"/>
              <a:t>Exemple d’un profil topographique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383" y="1538064"/>
            <a:ext cx="7058025" cy="4267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9955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 txBox="1">
            <a:spLocks/>
          </p:cNvSpPr>
          <p:nvPr/>
        </p:nvSpPr>
        <p:spPr bwMode="auto">
          <a:xfrm>
            <a:off x="899592" y="428604"/>
            <a:ext cx="821537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100" dirty="0"/>
              <a:t>Exemple d’un profil topographique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42256"/>
            <a:ext cx="7924800" cy="419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 txBox="1">
            <a:spLocks/>
          </p:cNvSpPr>
          <p:nvPr/>
        </p:nvSpPr>
        <p:spPr bwMode="auto">
          <a:xfrm>
            <a:off x="899592" y="428604"/>
            <a:ext cx="821537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100" dirty="0"/>
              <a:t>Exemple d’un profil topographique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" y="1447800"/>
            <a:ext cx="8553450" cy="3962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 txBox="1">
            <a:spLocks/>
          </p:cNvSpPr>
          <p:nvPr/>
        </p:nvSpPr>
        <p:spPr bwMode="auto">
          <a:xfrm>
            <a:off x="899592" y="428604"/>
            <a:ext cx="821537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100" dirty="0"/>
              <a:t>Exemple d’un profil topographique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03" y="1543029"/>
            <a:ext cx="8893993" cy="383018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 txBox="1">
            <a:spLocks/>
          </p:cNvSpPr>
          <p:nvPr/>
        </p:nvSpPr>
        <p:spPr bwMode="auto">
          <a:xfrm>
            <a:off x="899592" y="428604"/>
            <a:ext cx="821537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100" dirty="0"/>
              <a:t>Exemple d’un profil topographique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1406996"/>
            <a:ext cx="7639050" cy="46863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412776"/>
            <a:ext cx="8115300" cy="4638675"/>
          </a:xfrm>
          <a:prstGeom prst="rect">
            <a:avLst/>
          </a:prstGeom>
        </p:spPr>
      </p:pic>
      <p:sp>
        <p:nvSpPr>
          <p:cNvPr id="8" name="Titre 1"/>
          <p:cNvSpPr txBox="1">
            <a:spLocks/>
          </p:cNvSpPr>
          <p:nvPr/>
        </p:nvSpPr>
        <p:spPr bwMode="auto">
          <a:xfrm>
            <a:off x="899592" y="428604"/>
            <a:ext cx="821537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100" dirty="0"/>
              <a:t>Exemple d’un profil topographique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916832"/>
            <a:ext cx="5686425" cy="329565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2" y="1340768"/>
            <a:ext cx="2400300" cy="4638675"/>
          </a:xfrm>
          <a:prstGeom prst="rect">
            <a:avLst/>
          </a:prstGeom>
        </p:spPr>
      </p:pic>
      <p:sp>
        <p:nvSpPr>
          <p:cNvPr id="9" name="Titre 1"/>
          <p:cNvSpPr txBox="1">
            <a:spLocks/>
          </p:cNvSpPr>
          <p:nvPr/>
        </p:nvSpPr>
        <p:spPr bwMode="auto">
          <a:xfrm>
            <a:off x="899592" y="428604"/>
            <a:ext cx="821537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100" dirty="0"/>
              <a:t>Exemple d’un profil topographique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353" y="5322391"/>
            <a:ext cx="5400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latin typeface="Arial" panose="020B0604020202020204" pitchFamily="34" charset="0"/>
              </a:rPr>
              <a:t>Profil topographique  entre le Puy de Dôme et le Puy de </a:t>
            </a:r>
            <a:r>
              <a:rPr lang="fr-FR" sz="2800" dirty="0" err="1">
                <a:latin typeface="Arial" panose="020B0604020202020204" pitchFamily="34" charset="0"/>
              </a:rPr>
              <a:t>Pariou</a:t>
            </a:r>
            <a:r>
              <a:rPr lang="fr-FR" sz="2800" dirty="0">
                <a:latin typeface="Arial" panose="020B0604020202020204" pitchFamily="34" charset="0"/>
              </a:rPr>
              <a:t>.</a:t>
            </a:r>
            <a:endParaRPr lang="fr-FR" sz="2800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916832"/>
            <a:ext cx="8380666" cy="3161733"/>
          </a:xfrm>
          <a:prstGeom prst="rect">
            <a:avLst/>
          </a:prstGeom>
        </p:spPr>
      </p:pic>
      <p:sp>
        <p:nvSpPr>
          <p:cNvPr id="8" name="Titre 1"/>
          <p:cNvSpPr txBox="1">
            <a:spLocks/>
          </p:cNvSpPr>
          <p:nvPr/>
        </p:nvSpPr>
        <p:spPr bwMode="auto">
          <a:xfrm>
            <a:off x="899592" y="428604"/>
            <a:ext cx="821537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100" dirty="0"/>
              <a:t>Exemple d’un profil topographique</a:t>
            </a:r>
          </a:p>
        </p:txBody>
      </p:sp>
      <p:sp>
        <p:nvSpPr>
          <p:cNvPr id="9" name="Rectangle 8"/>
          <p:cNvSpPr/>
          <p:nvPr/>
        </p:nvSpPr>
        <p:spPr>
          <a:xfrm>
            <a:off x="1617465" y="5322391"/>
            <a:ext cx="59788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latin typeface="Arial" panose="020B0604020202020204" pitchFamily="34" charset="0"/>
              </a:rPr>
              <a:t>Profil topographique  entre le Puy de Dôme et le Puy de </a:t>
            </a:r>
            <a:r>
              <a:rPr lang="fr-FR" sz="2800" dirty="0" err="1">
                <a:latin typeface="Arial" panose="020B0604020202020204" pitchFamily="34" charset="0"/>
              </a:rPr>
              <a:t>Pariou</a:t>
            </a:r>
            <a:r>
              <a:rPr lang="fr-FR" sz="2800" dirty="0">
                <a:latin typeface="Arial" panose="020B0604020202020204" pitchFamily="34" charset="0"/>
              </a:rPr>
              <a:t>.</a:t>
            </a:r>
            <a:endParaRPr lang="fr-FR" sz="2800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340768"/>
            <a:ext cx="6800850" cy="4857750"/>
          </a:xfrm>
          <a:prstGeom prst="rect">
            <a:avLst/>
          </a:prstGeom>
        </p:spPr>
      </p:pic>
      <p:sp>
        <p:nvSpPr>
          <p:cNvPr id="7" name="Titre 1"/>
          <p:cNvSpPr txBox="1">
            <a:spLocks/>
          </p:cNvSpPr>
          <p:nvPr/>
        </p:nvSpPr>
        <p:spPr bwMode="auto">
          <a:xfrm>
            <a:off x="899592" y="428604"/>
            <a:ext cx="821537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100" dirty="0"/>
              <a:t>Exemple d’un profil topographique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894" y="6302552"/>
            <a:ext cx="8115300" cy="3714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052736"/>
            <a:ext cx="6743700" cy="5191125"/>
          </a:xfrm>
          <a:prstGeom prst="rect">
            <a:avLst/>
          </a:prstGeom>
        </p:spPr>
      </p:pic>
      <p:sp>
        <p:nvSpPr>
          <p:cNvPr id="9" name="Titre 1"/>
          <p:cNvSpPr txBox="1">
            <a:spLocks/>
          </p:cNvSpPr>
          <p:nvPr/>
        </p:nvSpPr>
        <p:spPr bwMode="auto">
          <a:xfrm>
            <a:off x="899592" y="428604"/>
            <a:ext cx="821537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100" dirty="0"/>
              <a:t>Exemple d’un profil topographique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894" y="6302552"/>
            <a:ext cx="8115300" cy="3714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t="1878"/>
          <a:stretch/>
        </p:blipFill>
        <p:spPr>
          <a:xfrm rot="16200000">
            <a:off x="2499889" y="-69736"/>
            <a:ext cx="4200629" cy="7432424"/>
          </a:xfrm>
          <a:prstGeom prst="rect">
            <a:avLst/>
          </a:prstGeom>
        </p:spPr>
      </p:pic>
      <p:sp>
        <p:nvSpPr>
          <p:cNvPr id="8" name="Titre 1"/>
          <p:cNvSpPr txBox="1">
            <a:spLocks/>
          </p:cNvSpPr>
          <p:nvPr/>
        </p:nvSpPr>
        <p:spPr bwMode="auto">
          <a:xfrm>
            <a:off x="899592" y="428604"/>
            <a:ext cx="821537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100" dirty="0"/>
              <a:t>Exemple d’un profil topographique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446" y="5878505"/>
            <a:ext cx="2228850" cy="40005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5896" y="5890202"/>
            <a:ext cx="3162300" cy="5905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918" y="1014975"/>
            <a:ext cx="8346178" cy="5581839"/>
          </a:xfrm>
          <a:prstGeom prst="rect">
            <a:avLst/>
          </a:prstGeom>
        </p:spPr>
      </p:pic>
      <p:sp>
        <p:nvSpPr>
          <p:cNvPr id="6" name="Titre 1"/>
          <p:cNvSpPr txBox="1">
            <a:spLocks/>
          </p:cNvSpPr>
          <p:nvPr/>
        </p:nvSpPr>
        <p:spPr bwMode="auto">
          <a:xfrm>
            <a:off x="764001" y="229157"/>
            <a:ext cx="821537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100" dirty="0"/>
              <a:t>Le cartouche pour le profil en long</a:t>
            </a:r>
          </a:p>
        </p:txBody>
      </p:sp>
    </p:spTree>
    <p:extLst>
      <p:ext uri="{BB962C8B-B14F-4D97-AF65-F5344CB8AC3E}">
        <p14:creationId xmlns="" xmlns:p14="http://schemas.microsoft.com/office/powerpoint/2010/main" val="40910573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686" y="1014975"/>
            <a:ext cx="7665025" cy="5721437"/>
          </a:xfrm>
          <a:prstGeom prst="rect">
            <a:avLst/>
          </a:prstGeom>
        </p:spPr>
      </p:pic>
      <p:sp>
        <p:nvSpPr>
          <p:cNvPr id="6" name="Titre 1"/>
          <p:cNvSpPr txBox="1">
            <a:spLocks/>
          </p:cNvSpPr>
          <p:nvPr/>
        </p:nvSpPr>
        <p:spPr bwMode="auto">
          <a:xfrm>
            <a:off x="764001" y="229157"/>
            <a:ext cx="821537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100" dirty="0"/>
              <a:t> le profil en long</a:t>
            </a:r>
          </a:p>
        </p:txBody>
      </p:sp>
    </p:spTree>
    <p:extLst>
      <p:ext uri="{BB962C8B-B14F-4D97-AF65-F5344CB8AC3E}">
        <p14:creationId xmlns="" xmlns:p14="http://schemas.microsoft.com/office/powerpoint/2010/main" val="33767839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104" y="1052736"/>
            <a:ext cx="7821736" cy="5544046"/>
          </a:xfrm>
          <a:prstGeom prst="rect">
            <a:avLst/>
          </a:prstGeom>
        </p:spPr>
      </p:pic>
      <p:sp>
        <p:nvSpPr>
          <p:cNvPr id="6" name="Titre 1"/>
          <p:cNvSpPr txBox="1">
            <a:spLocks/>
          </p:cNvSpPr>
          <p:nvPr/>
        </p:nvSpPr>
        <p:spPr bwMode="auto">
          <a:xfrm>
            <a:off x="764001" y="229157"/>
            <a:ext cx="821537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100" dirty="0"/>
              <a:t> le profil en long</a:t>
            </a:r>
          </a:p>
        </p:txBody>
      </p:sp>
    </p:spTree>
    <p:extLst>
      <p:ext uri="{BB962C8B-B14F-4D97-AF65-F5344CB8AC3E}">
        <p14:creationId xmlns="" xmlns:p14="http://schemas.microsoft.com/office/powerpoint/2010/main" val="28816425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075240" cy="4525963"/>
          </a:xfrm>
        </p:spPr>
        <p:txBody>
          <a:bodyPr/>
          <a:lstStyle/>
          <a:p>
            <a:pPr marL="36512" indent="0">
              <a:buNone/>
            </a:pPr>
            <a:r>
              <a:rPr lang="fr-FR" dirty="0"/>
              <a:t>Les profils en travers (sections transversales perpendiculaires à l’axe du projet) permettent de calculer les paramètres suivants :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la position des points théoriques d’entrée en terre des terrassements ;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l’assiette du projet et son emprise sur le terrain naturel ;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les cubatures (volumes de déblais et de remblais). </a:t>
            </a:r>
          </a:p>
          <a:p>
            <a:pPr marL="36512" indent="0">
              <a:buNone/>
            </a:pPr>
            <a:endParaRPr lang="fr-FR" dirty="0"/>
          </a:p>
        </p:txBody>
      </p:sp>
      <p:sp>
        <p:nvSpPr>
          <p:cNvPr id="4" name="Titre 1"/>
          <p:cNvSpPr txBox="1">
            <a:spLocks/>
          </p:cNvSpPr>
          <p:nvPr/>
        </p:nvSpPr>
        <p:spPr bwMode="auto">
          <a:xfrm>
            <a:off x="764001" y="229157"/>
            <a:ext cx="821537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100" dirty="0"/>
              <a:t> le profil en travers</a:t>
            </a:r>
          </a:p>
        </p:txBody>
      </p:sp>
    </p:spTree>
    <p:extLst>
      <p:ext uri="{BB962C8B-B14F-4D97-AF65-F5344CB8AC3E}">
        <p14:creationId xmlns="" xmlns:p14="http://schemas.microsoft.com/office/powerpoint/2010/main" val="29312954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836712"/>
            <a:ext cx="6192688" cy="5775069"/>
          </a:xfrm>
          <a:prstGeom prst="rect">
            <a:avLst/>
          </a:prstGeom>
        </p:spPr>
      </p:pic>
      <p:sp>
        <p:nvSpPr>
          <p:cNvPr id="5" name="Titre 1"/>
          <p:cNvSpPr txBox="1">
            <a:spLocks/>
          </p:cNvSpPr>
          <p:nvPr/>
        </p:nvSpPr>
        <p:spPr bwMode="auto">
          <a:xfrm>
            <a:off x="764001" y="229157"/>
            <a:ext cx="821537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100" dirty="0"/>
              <a:t> le profil en travers</a:t>
            </a:r>
          </a:p>
        </p:txBody>
      </p:sp>
    </p:spTree>
    <p:extLst>
      <p:ext uri="{BB962C8B-B14F-4D97-AF65-F5344CB8AC3E}">
        <p14:creationId xmlns="" xmlns:p14="http://schemas.microsoft.com/office/powerpoint/2010/main" val="34657085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19" y="2481262"/>
            <a:ext cx="8600951" cy="3396010"/>
          </a:xfrm>
          <a:prstGeom prst="rect">
            <a:avLst/>
          </a:prstGeom>
        </p:spPr>
      </p:pic>
      <p:sp>
        <p:nvSpPr>
          <p:cNvPr id="6" name="Titre 1"/>
          <p:cNvSpPr txBox="1">
            <a:spLocks/>
          </p:cNvSpPr>
          <p:nvPr/>
        </p:nvSpPr>
        <p:spPr bwMode="auto">
          <a:xfrm>
            <a:off x="764001" y="229157"/>
            <a:ext cx="821537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100" dirty="0"/>
              <a:t> le profil en travers courant</a:t>
            </a:r>
          </a:p>
        </p:txBody>
      </p:sp>
    </p:spTree>
    <p:extLst>
      <p:ext uri="{BB962C8B-B14F-4D97-AF65-F5344CB8AC3E}">
        <p14:creationId xmlns="" xmlns:p14="http://schemas.microsoft.com/office/powerpoint/2010/main" val="29820671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32792" y="1888232"/>
            <a:ext cx="7467600" cy="1612776"/>
          </a:xfrm>
        </p:spPr>
        <p:txBody>
          <a:bodyPr/>
          <a:lstStyle/>
          <a:p>
            <a:pPr marL="36512" indent="0">
              <a:buNone/>
            </a:pPr>
            <a:r>
              <a:rPr lang="fr-FR" dirty="0"/>
              <a:t>Il existe trois types de profils en travers : les profils en remblai, en déblai ou bien les profils mixtes. </a:t>
            </a:r>
          </a:p>
          <a:p>
            <a:pPr marL="36512" indent="0">
              <a:buNone/>
            </a:pPr>
            <a:endParaRPr lang="fr-FR" dirty="0"/>
          </a:p>
        </p:txBody>
      </p:sp>
      <p:sp>
        <p:nvSpPr>
          <p:cNvPr id="4" name="Titre 1"/>
          <p:cNvSpPr txBox="1">
            <a:spLocks/>
          </p:cNvSpPr>
          <p:nvPr/>
        </p:nvSpPr>
        <p:spPr bwMode="auto">
          <a:xfrm>
            <a:off x="764001" y="229157"/>
            <a:ext cx="821537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100" dirty="0"/>
              <a:t> les profils en travers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08" y="3933056"/>
            <a:ext cx="8857480" cy="20162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772329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52" y="980729"/>
            <a:ext cx="8043838" cy="5703812"/>
          </a:xfrm>
          <a:prstGeom prst="rect">
            <a:avLst/>
          </a:prstGeom>
        </p:spPr>
      </p:pic>
      <p:sp>
        <p:nvSpPr>
          <p:cNvPr id="5" name="Titre 1"/>
          <p:cNvSpPr txBox="1">
            <a:spLocks/>
          </p:cNvSpPr>
          <p:nvPr/>
        </p:nvSpPr>
        <p:spPr bwMode="auto">
          <a:xfrm>
            <a:off x="764001" y="229157"/>
            <a:ext cx="821537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norm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3100" dirty="0"/>
              <a:t> les profils en travers</a:t>
            </a:r>
          </a:p>
        </p:txBody>
      </p:sp>
    </p:spTree>
    <p:extLst>
      <p:ext uri="{BB962C8B-B14F-4D97-AF65-F5344CB8AC3E}">
        <p14:creationId xmlns="" xmlns:p14="http://schemas.microsoft.com/office/powerpoint/2010/main" val="7180736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r-FR"/>
          </a:p>
        </p:txBody>
      </p:sp>
      <p:pic>
        <p:nvPicPr>
          <p:cNvPr id="30724" name="Picture 2" descr="http://player.slideplayer.fr/1/185155/data/images/img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75" y="2500313"/>
            <a:ext cx="3571875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ZoneTexte 6"/>
          <p:cNvSpPr txBox="1">
            <a:spLocks noChangeArrowheads="1"/>
          </p:cNvSpPr>
          <p:nvPr/>
        </p:nvSpPr>
        <p:spPr bwMode="auto">
          <a:xfrm>
            <a:off x="1357313" y="1857375"/>
            <a:ext cx="57864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3600"/>
              <a:t>Vos questions???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hnique">
  <a:themeElements>
    <a:clrScheme name="Technique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que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que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2480</TotalTime>
  <Words>456</Words>
  <Application>Microsoft Office PowerPoint</Application>
  <PresentationFormat>Affichage à l'écran (4:3)</PresentationFormat>
  <Paragraphs>54</Paragraphs>
  <Slides>34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35" baseType="lpstr">
      <vt:lpstr>Technique</vt:lpstr>
      <vt:lpstr>Diapositive 1</vt:lpstr>
      <vt:lpstr>Diapositive 2</vt:lpstr>
      <vt:lpstr>Diapositive 3</vt:lpstr>
      <vt:lpstr>Éléments de composition du profil en long</vt:lpstr>
      <vt:lpstr>Diapositive 5</vt:lpstr>
      <vt:lpstr>Diapositive 6</vt:lpstr>
      <vt:lpstr>Diapositive 7</vt:lpstr>
      <vt:lpstr>Diapositive 8</vt:lpstr>
      <vt:lpstr>CONSTRUCTION D’UN PROFIL TOPOGRAPHIQUE</vt:lpstr>
      <vt:lpstr>CONSTRUCTION D’UN PROFIL TOPOGRAPHIQUE</vt:lpstr>
      <vt:lpstr>Diapositive 11</vt:lpstr>
      <vt:lpstr>Diapositive 12</vt:lpstr>
      <vt:lpstr>Diapositive 13</vt:lpstr>
      <vt:lpstr>Exemple d’un profil topographique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</vt:vector>
  </TitlesOfParts>
  <Company>BOUKLI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Qu'est ce que la cartographie ?</dc:title>
  <dc:creator>MONCIF</dc:creator>
  <cp:lastModifiedBy>PC COM</cp:lastModifiedBy>
  <cp:revision>168</cp:revision>
  <dcterms:created xsi:type="dcterms:W3CDTF">2015-10-06T09:52:32Z</dcterms:created>
  <dcterms:modified xsi:type="dcterms:W3CDTF">2024-11-17T13:12:23Z</dcterms:modified>
</cp:coreProperties>
</file>