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50" d="100"/>
          <a:sy n="50" d="100"/>
        </p:scale>
        <p:origin x="-1464" y="-48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8.png"/><Relationship Id="rId6" Type="http://schemas.openxmlformats.org/officeDocument/2006/relationships/image" Target="../media/image12.svg"/><Relationship Id="rId5" Type="http://schemas.openxmlformats.org/officeDocument/2006/relationships/image" Target="../media/image10.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B17C28-AC12-46E3-A78D-4655F940E373}"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32797160-FE60-411A-854C-57989AC119DA}">
      <dgm:prSet custT="1"/>
      <dgm:spPr>
        <a:solidFill>
          <a:schemeClr val="bg1"/>
        </a:solidFill>
      </dgm:spPr>
      <dgm:t>
        <a:bodyPr/>
        <a:lstStyle/>
        <a:p>
          <a:pPr>
            <a:lnSpc>
              <a:spcPct val="100000"/>
            </a:lnSpc>
          </a:pPr>
          <a:r>
            <a:rPr lang="fr-FR" sz="1400" dirty="0">
              <a:solidFill>
                <a:schemeClr val="tx1"/>
              </a:solidFill>
            </a:rPr>
            <a:t>En conclusion, le syndrome inflammatoire représente une réponse complexe et vitale de l'organisme face à différentes menaces telles que les infections, les blessures, ou les maladies auto-immunes. Bien que cette réponse soit nécessaire pour protéger le corps, un dysfonctionnement peut conduire à des maladies chroniques.</a:t>
          </a:r>
          <a:endParaRPr lang="en-US" sz="1400" dirty="0">
            <a:solidFill>
              <a:schemeClr val="tx1"/>
            </a:solidFill>
          </a:endParaRPr>
        </a:p>
      </dgm:t>
    </dgm:pt>
    <dgm:pt modelId="{9B9D36E9-4C6C-4C75-83F5-94B3A17214B4}" type="parTrans" cxnId="{AC108905-B28B-4A20-96B5-0F1D1F0FA2AF}">
      <dgm:prSet/>
      <dgm:spPr/>
      <dgm:t>
        <a:bodyPr/>
        <a:lstStyle/>
        <a:p>
          <a:endParaRPr lang="en-US"/>
        </a:p>
      </dgm:t>
    </dgm:pt>
    <dgm:pt modelId="{71053853-4CA5-4C3C-AD63-CC4EDE02093F}" type="sibTrans" cxnId="{AC108905-B28B-4A20-96B5-0F1D1F0FA2AF}">
      <dgm:prSet/>
      <dgm:spPr/>
      <dgm:t>
        <a:bodyPr/>
        <a:lstStyle/>
        <a:p>
          <a:pPr>
            <a:lnSpc>
              <a:spcPct val="100000"/>
            </a:lnSpc>
          </a:pPr>
          <a:endParaRPr lang="en-US"/>
        </a:p>
      </dgm:t>
    </dgm:pt>
    <dgm:pt modelId="{5C7BE8B2-DC4E-4562-B428-A1590C808585}">
      <dgm:prSet/>
      <dgm:spPr>
        <a:solidFill>
          <a:schemeClr val="bg1"/>
        </a:solidFill>
      </dgm:spPr>
      <dgm:t>
        <a:bodyPr/>
        <a:lstStyle/>
        <a:p>
          <a:pPr>
            <a:lnSpc>
              <a:spcPct val="100000"/>
            </a:lnSpc>
          </a:pPr>
          <a:r>
            <a:rPr lang="fr-FR" dirty="0">
              <a:solidFill>
                <a:schemeClr val="tx1"/>
              </a:solidFill>
            </a:rPr>
            <a:t>La compréhension des mécanismes de l'inflammation est cruciale pour le diagnostic et le traitement de diverses conditions médicales. Les progrès dans la recherche sur les traitements anti-inflammatoires et la gestion des réponses immunitaires sont essentiels pour améliorer la qualité de vie des patients.</a:t>
          </a:r>
          <a:endParaRPr lang="en-US" dirty="0">
            <a:solidFill>
              <a:schemeClr val="tx1"/>
            </a:solidFill>
          </a:endParaRPr>
        </a:p>
      </dgm:t>
    </dgm:pt>
    <dgm:pt modelId="{81E6558E-F828-499A-999D-FA8950291B82}" type="parTrans" cxnId="{02D6CDA7-ED38-4AC8-A2C9-679458E7056B}">
      <dgm:prSet/>
      <dgm:spPr/>
      <dgm:t>
        <a:bodyPr/>
        <a:lstStyle/>
        <a:p>
          <a:endParaRPr lang="en-US"/>
        </a:p>
      </dgm:t>
    </dgm:pt>
    <dgm:pt modelId="{DB0CAAD1-A6F7-4CBD-B88D-6BE79B04E0AA}" type="sibTrans" cxnId="{02D6CDA7-ED38-4AC8-A2C9-679458E7056B}">
      <dgm:prSet/>
      <dgm:spPr/>
      <dgm:t>
        <a:bodyPr/>
        <a:lstStyle/>
        <a:p>
          <a:pPr>
            <a:lnSpc>
              <a:spcPct val="100000"/>
            </a:lnSpc>
          </a:pPr>
          <a:endParaRPr lang="en-US"/>
        </a:p>
      </dgm:t>
    </dgm:pt>
    <dgm:pt modelId="{14C6F808-C55A-4D8B-A27D-82FB35102DDF}">
      <dgm:prSet/>
      <dgm:spPr>
        <a:solidFill>
          <a:schemeClr val="bg1"/>
        </a:solidFill>
      </dgm:spPr>
      <dgm:t>
        <a:bodyPr/>
        <a:lstStyle/>
        <a:p>
          <a:pPr>
            <a:lnSpc>
              <a:spcPct val="100000"/>
            </a:lnSpc>
          </a:pPr>
          <a:r>
            <a:rPr lang="fr-FR" dirty="0">
              <a:solidFill>
                <a:schemeClr val="tx1"/>
              </a:solidFill>
            </a:rPr>
            <a:t>En fin de compte, l'identification des déclencheurs, la modération de la réponse inflammatoire, et la personnalisation des traitements sont des aspects clés pour aborder efficacement les syndromes inflammatoires et minimiser leurs effets néfastes sur la santé.</a:t>
          </a:r>
          <a:endParaRPr lang="en-US" dirty="0">
            <a:solidFill>
              <a:schemeClr val="tx1"/>
            </a:solidFill>
          </a:endParaRPr>
        </a:p>
      </dgm:t>
    </dgm:pt>
    <dgm:pt modelId="{230E26CB-B2F3-4219-82B3-AA580D68119D}" type="parTrans" cxnId="{28617AE8-EFBC-4AE0-BBD8-71AFB730675F}">
      <dgm:prSet/>
      <dgm:spPr/>
      <dgm:t>
        <a:bodyPr/>
        <a:lstStyle/>
        <a:p>
          <a:endParaRPr lang="en-US"/>
        </a:p>
      </dgm:t>
    </dgm:pt>
    <dgm:pt modelId="{A25EA0A8-A9FB-4C57-B058-1DBA0728EE8B}" type="sibTrans" cxnId="{28617AE8-EFBC-4AE0-BBD8-71AFB730675F}">
      <dgm:prSet/>
      <dgm:spPr/>
      <dgm:t>
        <a:bodyPr/>
        <a:lstStyle/>
        <a:p>
          <a:endParaRPr lang="en-US"/>
        </a:p>
      </dgm:t>
    </dgm:pt>
    <dgm:pt modelId="{ADE34D88-2660-45D0-AD92-2ABF655C78E1}" type="pres">
      <dgm:prSet presAssocID="{35B17C28-AC12-46E3-A78D-4655F940E373}" presName="root" presStyleCnt="0">
        <dgm:presLayoutVars>
          <dgm:dir/>
          <dgm:resizeHandles val="exact"/>
        </dgm:presLayoutVars>
      </dgm:prSet>
      <dgm:spPr/>
      <dgm:t>
        <a:bodyPr/>
        <a:lstStyle/>
        <a:p>
          <a:endParaRPr lang="fr-FR"/>
        </a:p>
      </dgm:t>
    </dgm:pt>
    <dgm:pt modelId="{8835D9DD-C235-4E84-A6C5-6B6D55B41ECA}" type="pres">
      <dgm:prSet presAssocID="{32797160-FE60-411A-854C-57989AC119DA}" presName="compNode" presStyleCnt="0"/>
      <dgm:spPr/>
    </dgm:pt>
    <dgm:pt modelId="{A7BBFBAF-9B15-4DB8-A3C5-8A149F38DB1F}" type="pres">
      <dgm:prSet presAssocID="{32797160-FE60-411A-854C-57989AC119D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xmlns="" id="0" name="" descr="Questions"/>
        </a:ext>
      </dgm:extLst>
    </dgm:pt>
    <dgm:pt modelId="{8FA56618-83B2-4FDC-9A4B-352BFC01253B}" type="pres">
      <dgm:prSet presAssocID="{32797160-FE60-411A-854C-57989AC119DA}" presName="spaceRect" presStyleCnt="0"/>
      <dgm:spPr/>
    </dgm:pt>
    <dgm:pt modelId="{4B6F8641-4604-492F-8445-2C0DAA63F3B2}" type="pres">
      <dgm:prSet presAssocID="{32797160-FE60-411A-854C-57989AC119DA}" presName="textRect" presStyleLbl="revTx" presStyleIdx="0" presStyleCnt="3">
        <dgm:presLayoutVars>
          <dgm:chMax val="1"/>
          <dgm:chPref val="1"/>
        </dgm:presLayoutVars>
      </dgm:prSet>
      <dgm:spPr/>
      <dgm:t>
        <a:bodyPr/>
        <a:lstStyle/>
        <a:p>
          <a:endParaRPr lang="fr-FR"/>
        </a:p>
      </dgm:t>
    </dgm:pt>
    <dgm:pt modelId="{68A6BBDE-B125-4C00-AE5D-AC5B786B5B25}" type="pres">
      <dgm:prSet presAssocID="{71053853-4CA5-4C3C-AD63-CC4EDE02093F}" presName="sibTrans" presStyleCnt="0"/>
      <dgm:spPr/>
    </dgm:pt>
    <dgm:pt modelId="{94BCA025-5136-49C6-8E49-05C257FAF899}" type="pres">
      <dgm:prSet presAssocID="{5C7BE8B2-DC4E-4562-B428-A1590C808585}" presName="compNode" presStyleCnt="0"/>
      <dgm:spPr/>
    </dgm:pt>
    <dgm:pt modelId="{E01364D1-C0D1-456E-9F86-D5966778AF24}" type="pres">
      <dgm:prSet presAssocID="{5C7BE8B2-DC4E-4562-B428-A1590C80858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xmlns="" id="0" name="" descr="Doctor"/>
        </a:ext>
      </dgm:extLst>
    </dgm:pt>
    <dgm:pt modelId="{98C639A9-272B-4DAC-B2A2-01D3F0AF8762}" type="pres">
      <dgm:prSet presAssocID="{5C7BE8B2-DC4E-4562-B428-A1590C808585}" presName="spaceRect" presStyleCnt="0"/>
      <dgm:spPr/>
    </dgm:pt>
    <dgm:pt modelId="{44E277C5-3F63-492C-80D8-2B9A91D926E4}" type="pres">
      <dgm:prSet presAssocID="{5C7BE8B2-DC4E-4562-B428-A1590C808585}" presName="textRect" presStyleLbl="revTx" presStyleIdx="1" presStyleCnt="3">
        <dgm:presLayoutVars>
          <dgm:chMax val="1"/>
          <dgm:chPref val="1"/>
        </dgm:presLayoutVars>
      </dgm:prSet>
      <dgm:spPr/>
      <dgm:t>
        <a:bodyPr/>
        <a:lstStyle/>
        <a:p>
          <a:endParaRPr lang="fr-FR"/>
        </a:p>
      </dgm:t>
    </dgm:pt>
    <dgm:pt modelId="{434B59B1-6CF3-42A3-BEA9-7AD797EC9044}" type="pres">
      <dgm:prSet presAssocID="{DB0CAAD1-A6F7-4CBD-B88D-6BE79B04E0AA}" presName="sibTrans" presStyleCnt="0"/>
      <dgm:spPr/>
    </dgm:pt>
    <dgm:pt modelId="{3A44F35E-91D2-4091-A936-BD07A6996182}" type="pres">
      <dgm:prSet presAssocID="{14C6F808-C55A-4D8B-A27D-82FB35102DDF}" presName="compNode" presStyleCnt="0"/>
      <dgm:spPr/>
    </dgm:pt>
    <dgm:pt modelId="{926EED05-0BDD-4B50-A01C-C6F485197049}" type="pres">
      <dgm:prSet presAssocID="{14C6F808-C55A-4D8B-A27D-82FB35102DD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xmlns="" id="0" name="" descr="Stomach"/>
        </a:ext>
      </dgm:extLst>
    </dgm:pt>
    <dgm:pt modelId="{EBF04FC9-8D81-4DD6-AA9C-36E7089A535D}" type="pres">
      <dgm:prSet presAssocID="{14C6F808-C55A-4D8B-A27D-82FB35102DDF}" presName="spaceRect" presStyleCnt="0"/>
      <dgm:spPr/>
    </dgm:pt>
    <dgm:pt modelId="{902C503C-627A-46FE-AEF7-F02B9FCA138C}" type="pres">
      <dgm:prSet presAssocID="{14C6F808-C55A-4D8B-A27D-82FB35102DDF}" presName="textRect" presStyleLbl="revTx" presStyleIdx="2" presStyleCnt="3">
        <dgm:presLayoutVars>
          <dgm:chMax val="1"/>
          <dgm:chPref val="1"/>
        </dgm:presLayoutVars>
      </dgm:prSet>
      <dgm:spPr/>
      <dgm:t>
        <a:bodyPr/>
        <a:lstStyle/>
        <a:p>
          <a:endParaRPr lang="fr-FR"/>
        </a:p>
      </dgm:t>
    </dgm:pt>
  </dgm:ptLst>
  <dgm:cxnLst>
    <dgm:cxn modelId="{02D6CDA7-ED38-4AC8-A2C9-679458E7056B}" srcId="{35B17C28-AC12-46E3-A78D-4655F940E373}" destId="{5C7BE8B2-DC4E-4562-B428-A1590C808585}" srcOrd="1" destOrd="0" parTransId="{81E6558E-F828-499A-999D-FA8950291B82}" sibTransId="{DB0CAAD1-A6F7-4CBD-B88D-6BE79B04E0AA}"/>
    <dgm:cxn modelId="{AC108905-B28B-4A20-96B5-0F1D1F0FA2AF}" srcId="{35B17C28-AC12-46E3-A78D-4655F940E373}" destId="{32797160-FE60-411A-854C-57989AC119DA}" srcOrd="0" destOrd="0" parTransId="{9B9D36E9-4C6C-4C75-83F5-94B3A17214B4}" sibTransId="{71053853-4CA5-4C3C-AD63-CC4EDE02093F}"/>
    <dgm:cxn modelId="{9EF84251-564A-4B21-9279-B46CCE6DD6F3}" type="presOf" srcId="{5C7BE8B2-DC4E-4562-B428-A1590C808585}" destId="{44E277C5-3F63-492C-80D8-2B9A91D926E4}" srcOrd="0" destOrd="0" presId="urn:microsoft.com/office/officeart/2018/2/layout/IconLabelList"/>
    <dgm:cxn modelId="{C1939CA9-5E82-4F04-9D78-04B68E3A9E64}" type="presOf" srcId="{14C6F808-C55A-4D8B-A27D-82FB35102DDF}" destId="{902C503C-627A-46FE-AEF7-F02B9FCA138C}" srcOrd="0" destOrd="0" presId="urn:microsoft.com/office/officeart/2018/2/layout/IconLabelList"/>
    <dgm:cxn modelId="{8B2920AC-2343-47D0-9687-034286EE3C33}" type="presOf" srcId="{32797160-FE60-411A-854C-57989AC119DA}" destId="{4B6F8641-4604-492F-8445-2C0DAA63F3B2}" srcOrd="0" destOrd="0" presId="urn:microsoft.com/office/officeart/2018/2/layout/IconLabelList"/>
    <dgm:cxn modelId="{28617AE8-EFBC-4AE0-BBD8-71AFB730675F}" srcId="{35B17C28-AC12-46E3-A78D-4655F940E373}" destId="{14C6F808-C55A-4D8B-A27D-82FB35102DDF}" srcOrd="2" destOrd="0" parTransId="{230E26CB-B2F3-4219-82B3-AA580D68119D}" sibTransId="{A25EA0A8-A9FB-4C57-B058-1DBA0728EE8B}"/>
    <dgm:cxn modelId="{D36F106C-0A32-4436-82F9-54C10ACC7368}" type="presOf" srcId="{35B17C28-AC12-46E3-A78D-4655F940E373}" destId="{ADE34D88-2660-45D0-AD92-2ABF655C78E1}" srcOrd="0" destOrd="0" presId="urn:microsoft.com/office/officeart/2018/2/layout/IconLabelList"/>
    <dgm:cxn modelId="{F8C6BFEC-D9BA-4828-8FFD-31193D28E602}" type="presParOf" srcId="{ADE34D88-2660-45D0-AD92-2ABF655C78E1}" destId="{8835D9DD-C235-4E84-A6C5-6B6D55B41ECA}" srcOrd="0" destOrd="0" presId="urn:microsoft.com/office/officeart/2018/2/layout/IconLabelList"/>
    <dgm:cxn modelId="{2E5567C5-D5C9-432B-8074-C857F3BA68EB}" type="presParOf" srcId="{8835D9DD-C235-4E84-A6C5-6B6D55B41ECA}" destId="{A7BBFBAF-9B15-4DB8-A3C5-8A149F38DB1F}" srcOrd="0" destOrd="0" presId="urn:microsoft.com/office/officeart/2018/2/layout/IconLabelList"/>
    <dgm:cxn modelId="{ABD6C689-5CDC-4A4B-B3B0-DEFEDE27C3A9}" type="presParOf" srcId="{8835D9DD-C235-4E84-A6C5-6B6D55B41ECA}" destId="{8FA56618-83B2-4FDC-9A4B-352BFC01253B}" srcOrd="1" destOrd="0" presId="urn:microsoft.com/office/officeart/2018/2/layout/IconLabelList"/>
    <dgm:cxn modelId="{F0A284A3-4558-4BE3-8A16-03E12F747A76}" type="presParOf" srcId="{8835D9DD-C235-4E84-A6C5-6B6D55B41ECA}" destId="{4B6F8641-4604-492F-8445-2C0DAA63F3B2}" srcOrd="2" destOrd="0" presId="urn:microsoft.com/office/officeart/2018/2/layout/IconLabelList"/>
    <dgm:cxn modelId="{0535A026-8590-4A2F-B497-9525F7F19CD3}" type="presParOf" srcId="{ADE34D88-2660-45D0-AD92-2ABF655C78E1}" destId="{68A6BBDE-B125-4C00-AE5D-AC5B786B5B25}" srcOrd="1" destOrd="0" presId="urn:microsoft.com/office/officeart/2018/2/layout/IconLabelList"/>
    <dgm:cxn modelId="{1A12EEF6-E010-4BD5-8439-92F0B955D6CB}" type="presParOf" srcId="{ADE34D88-2660-45D0-AD92-2ABF655C78E1}" destId="{94BCA025-5136-49C6-8E49-05C257FAF899}" srcOrd="2" destOrd="0" presId="urn:microsoft.com/office/officeart/2018/2/layout/IconLabelList"/>
    <dgm:cxn modelId="{DA4A20B4-6D87-4FC5-8DB4-D4C2E79DEB87}" type="presParOf" srcId="{94BCA025-5136-49C6-8E49-05C257FAF899}" destId="{E01364D1-C0D1-456E-9F86-D5966778AF24}" srcOrd="0" destOrd="0" presId="urn:microsoft.com/office/officeart/2018/2/layout/IconLabelList"/>
    <dgm:cxn modelId="{4B0E448D-6656-44A6-A840-A9EA6865ABCA}" type="presParOf" srcId="{94BCA025-5136-49C6-8E49-05C257FAF899}" destId="{98C639A9-272B-4DAC-B2A2-01D3F0AF8762}" srcOrd="1" destOrd="0" presId="urn:microsoft.com/office/officeart/2018/2/layout/IconLabelList"/>
    <dgm:cxn modelId="{B08C4063-BF0C-4D65-8F66-E5546AE01C3B}" type="presParOf" srcId="{94BCA025-5136-49C6-8E49-05C257FAF899}" destId="{44E277C5-3F63-492C-80D8-2B9A91D926E4}" srcOrd="2" destOrd="0" presId="urn:microsoft.com/office/officeart/2018/2/layout/IconLabelList"/>
    <dgm:cxn modelId="{71ED544E-6F37-4DB1-B04A-F5AE30D8F189}" type="presParOf" srcId="{ADE34D88-2660-45D0-AD92-2ABF655C78E1}" destId="{434B59B1-6CF3-42A3-BEA9-7AD797EC9044}" srcOrd="3" destOrd="0" presId="urn:microsoft.com/office/officeart/2018/2/layout/IconLabelList"/>
    <dgm:cxn modelId="{2D675529-10D8-4E3A-9383-989B153B1DDD}" type="presParOf" srcId="{ADE34D88-2660-45D0-AD92-2ABF655C78E1}" destId="{3A44F35E-91D2-4091-A936-BD07A6996182}" srcOrd="4" destOrd="0" presId="urn:microsoft.com/office/officeart/2018/2/layout/IconLabelList"/>
    <dgm:cxn modelId="{52A02912-8F03-43BA-977C-EE19298A4616}" type="presParOf" srcId="{3A44F35E-91D2-4091-A936-BD07A6996182}" destId="{926EED05-0BDD-4B50-A01C-C6F485197049}" srcOrd="0" destOrd="0" presId="urn:microsoft.com/office/officeart/2018/2/layout/IconLabelList"/>
    <dgm:cxn modelId="{8F0C105F-27CD-4991-9072-7E8A754FE5F4}" type="presParOf" srcId="{3A44F35E-91D2-4091-A936-BD07A6996182}" destId="{EBF04FC9-8D81-4DD6-AA9C-36E7089A535D}" srcOrd="1" destOrd="0" presId="urn:microsoft.com/office/officeart/2018/2/layout/IconLabelList"/>
    <dgm:cxn modelId="{DD344733-90A0-4D56-8CED-916D60E10157}" type="presParOf" srcId="{3A44F35E-91D2-4091-A936-BD07A6996182}" destId="{902C503C-627A-46FE-AEF7-F02B9FCA138C}" srcOrd="2" destOrd="0" presId="urn:microsoft.com/office/officeart/2018/2/layout/IconLabel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BFBAF-9B15-4DB8-A3C5-8A149F38DB1F}">
      <dsp:nvSpPr>
        <dsp:cNvPr id="0" name=""/>
        <dsp:cNvSpPr/>
      </dsp:nvSpPr>
      <dsp:spPr>
        <a:xfrm>
          <a:off x="845869" y="867993"/>
          <a:ext cx="978127" cy="9781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F8641-4604-492F-8445-2C0DAA63F3B2}">
      <dsp:nvSpPr>
        <dsp:cNvPr id="0" name=""/>
        <dsp:cNvSpPr/>
      </dsp:nvSpPr>
      <dsp:spPr>
        <a:xfrm>
          <a:off x="248125" y="2519130"/>
          <a:ext cx="2173616" cy="2835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fr-FR" sz="1400" kern="1200" dirty="0">
              <a:solidFill>
                <a:schemeClr val="tx1"/>
              </a:solidFill>
            </a:rPr>
            <a:t>En conclusion, le syndrome inflammatoire représente une réponse complexe et vitale de l'organisme face à différentes menaces telles que les infections, les blessures, ou les maladies auto-immunes. Bien que cette réponse soit nécessaire pour protéger le corps, un dysfonctionnement peut conduire à des maladies chroniques.</a:t>
          </a:r>
          <a:endParaRPr lang="en-US" sz="1400" kern="1200" dirty="0">
            <a:solidFill>
              <a:schemeClr val="tx1"/>
            </a:solidFill>
          </a:endParaRPr>
        </a:p>
      </dsp:txBody>
      <dsp:txXfrm>
        <a:off x="248125" y="2519130"/>
        <a:ext cx="2173616" cy="2835000"/>
      </dsp:txXfrm>
    </dsp:sp>
    <dsp:sp modelId="{E01364D1-C0D1-456E-9F86-D5966778AF24}">
      <dsp:nvSpPr>
        <dsp:cNvPr id="0" name=""/>
        <dsp:cNvSpPr/>
      </dsp:nvSpPr>
      <dsp:spPr>
        <a:xfrm>
          <a:off x="3399869" y="867993"/>
          <a:ext cx="978127" cy="9781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E277C5-3F63-492C-80D8-2B9A91D926E4}">
      <dsp:nvSpPr>
        <dsp:cNvPr id="0" name=""/>
        <dsp:cNvSpPr/>
      </dsp:nvSpPr>
      <dsp:spPr>
        <a:xfrm>
          <a:off x="2802124" y="2519130"/>
          <a:ext cx="2173616" cy="2835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fr-FR" sz="1400" kern="1200" dirty="0">
              <a:solidFill>
                <a:schemeClr val="tx1"/>
              </a:solidFill>
            </a:rPr>
            <a:t>La compréhension des mécanismes de l'inflammation est cruciale pour le diagnostic et le traitement de diverses conditions médicales. Les progrès dans la recherche sur les traitements anti-inflammatoires et la gestion des réponses immunitaires sont essentiels pour améliorer la qualité de vie des patients.</a:t>
          </a:r>
          <a:endParaRPr lang="en-US" sz="1400" kern="1200" dirty="0">
            <a:solidFill>
              <a:schemeClr val="tx1"/>
            </a:solidFill>
          </a:endParaRPr>
        </a:p>
      </dsp:txBody>
      <dsp:txXfrm>
        <a:off x="2802124" y="2519130"/>
        <a:ext cx="2173616" cy="2835000"/>
      </dsp:txXfrm>
    </dsp:sp>
    <dsp:sp modelId="{926EED05-0BDD-4B50-A01C-C6F485197049}">
      <dsp:nvSpPr>
        <dsp:cNvPr id="0" name=""/>
        <dsp:cNvSpPr/>
      </dsp:nvSpPr>
      <dsp:spPr>
        <a:xfrm>
          <a:off x="5953868" y="867993"/>
          <a:ext cx="978127" cy="9781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2C503C-627A-46FE-AEF7-F02B9FCA138C}">
      <dsp:nvSpPr>
        <dsp:cNvPr id="0" name=""/>
        <dsp:cNvSpPr/>
      </dsp:nvSpPr>
      <dsp:spPr>
        <a:xfrm>
          <a:off x="5356124" y="2519130"/>
          <a:ext cx="2173616" cy="2835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fr-FR" sz="1400" kern="1200" dirty="0">
              <a:solidFill>
                <a:schemeClr val="tx1"/>
              </a:solidFill>
            </a:rPr>
            <a:t>En fin de compte, l'identification des déclencheurs, la modération de la réponse inflammatoire, et la personnalisation des traitements sont des aspects clés pour aborder efficacement les syndromes inflammatoires et minimiser leurs effets néfastes sur la santé.</a:t>
          </a:r>
          <a:endParaRPr lang="en-US" sz="1400" kern="1200" dirty="0">
            <a:solidFill>
              <a:schemeClr val="tx1"/>
            </a:solidFill>
          </a:endParaRPr>
        </a:p>
      </dsp:txBody>
      <dsp:txXfrm>
        <a:off x="5356124" y="2519130"/>
        <a:ext cx="2173616" cy="2835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BD6C1-F55E-4436-A6A3-C4A69440B310}" type="datetimeFigureOut">
              <a:rPr lang="en-US" smtClean="0"/>
              <a:pPr/>
              <a:t>12/29/2025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D37059-76F7-4B59-A4C6-1EE0F292A535}" type="slidenum">
              <a:rPr lang="en-US" smtClean="0"/>
              <a:pPr/>
              <a:t>‹N°›</a:t>
            </a:fld>
            <a:endParaRPr lang="en-US"/>
          </a:p>
        </p:txBody>
      </p:sp>
    </p:spTree>
    <p:extLst>
      <p:ext uri="{BB962C8B-B14F-4D97-AF65-F5344CB8AC3E}">
        <p14:creationId xmlns:p14="http://schemas.microsoft.com/office/powerpoint/2010/main" xmlns="" val="1548718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D37059-76F7-4B59-A4C6-1EE0F292A535}" type="slidenum">
              <a:rPr lang="en-US" smtClean="0"/>
              <a:pPr/>
              <a:t>7</a:t>
            </a:fld>
            <a:endParaRPr lang="en-US"/>
          </a:p>
        </p:txBody>
      </p:sp>
    </p:spTree>
    <p:extLst>
      <p:ext uri="{BB962C8B-B14F-4D97-AF65-F5344CB8AC3E}">
        <p14:creationId xmlns:p14="http://schemas.microsoft.com/office/powerpoint/2010/main" xmlns="" val="1447726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4084588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3658862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1949041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1871077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3270205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342950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347915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058632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97170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014684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1145704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152714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1628430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1894867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805090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3259150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718375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CAB3F7-CE55-4655-9E24-02300977970C}" type="datetimeFigureOut">
              <a:rPr lang="en-US" smtClean="0"/>
              <a:pPr/>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3980367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0CAB3F7-CE55-4655-9E24-02300977970C}" type="datetimeFigureOut">
              <a:rPr lang="en-US" smtClean="0"/>
              <a:pPr/>
              <a:t>12/29/2025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CB411D8-82F0-442F-B906-ECBA67F8D620}" type="slidenum">
              <a:rPr lang="en-US" smtClean="0"/>
              <a:pPr/>
              <a:t>‹N°›</a:t>
            </a:fld>
            <a:endParaRPr lang="en-US"/>
          </a:p>
        </p:txBody>
      </p:sp>
    </p:spTree>
    <p:extLst>
      <p:ext uri="{BB962C8B-B14F-4D97-AF65-F5344CB8AC3E}">
        <p14:creationId xmlns:p14="http://schemas.microsoft.com/office/powerpoint/2010/main" xmlns="" val="2631282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xmlns="" id="{E58348C3-6249-4952-AA86-C63DB35EA9F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xmlns="" id="{DE6174AD-DBB0-43E6-98C2-738DB3A1524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959100" y="-4763"/>
            <a:ext cx="5014912" cy="6862763"/>
            <a:chOff x="2928938" y="-4763"/>
            <a:chExt cx="5014912" cy="6862763"/>
          </a:xfrm>
        </p:grpSpPr>
        <p:sp>
          <p:nvSpPr>
            <p:cNvPr id="25" name="Freeform 6">
              <a:extLst>
                <a:ext uri="{FF2B5EF4-FFF2-40B4-BE49-F238E27FC236}">
                  <a16:creationId xmlns:a16="http://schemas.microsoft.com/office/drawing/2014/main" xmlns="" id="{50A59800-3661-4778-9D8A-F816C85C41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6" name="Freeform 7">
              <a:extLst>
                <a:ext uri="{FF2B5EF4-FFF2-40B4-BE49-F238E27FC236}">
                  <a16:creationId xmlns:a16="http://schemas.microsoft.com/office/drawing/2014/main" xmlns="" id="{7A810977-C816-4698-B7E7-0E6BDED794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7" name="Freeform 9">
              <a:extLst>
                <a:ext uri="{FF2B5EF4-FFF2-40B4-BE49-F238E27FC236}">
                  <a16:creationId xmlns:a16="http://schemas.microsoft.com/office/drawing/2014/main" xmlns="" id="{181E4B1B-2437-4A14-8927-817FC7AED6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8" name="Freeform 10">
              <a:extLst>
                <a:ext uri="{FF2B5EF4-FFF2-40B4-BE49-F238E27FC236}">
                  <a16:creationId xmlns:a16="http://schemas.microsoft.com/office/drawing/2014/main" xmlns="" id="{3F98AD26-9FF7-44EA-B876-9C857F8ED9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9" name="Freeform 11">
              <a:extLst>
                <a:ext uri="{FF2B5EF4-FFF2-40B4-BE49-F238E27FC236}">
                  <a16:creationId xmlns:a16="http://schemas.microsoft.com/office/drawing/2014/main" xmlns="" id="{32EBB12A-A9CE-446F-9462-15DAC0D0FA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30" name="Freeform 12">
              <a:extLst>
                <a:ext uri="{FF2B5EF4-FFF2-40B4-BE49-F238E27FC236}">
                  <a16:creationId xmlns:a16="http://schemas.microsoft.com/office/drawing/2014/main" xmlns="" id="{85925599-F99B-48E5-A384-76136C0818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C3B7CD55-5613-40F4-9798-8A726D8D1395}"/>
              </a:ext>
            </a:extLst>
          </p:cNvPr>
          <p:cNvSpPr>
            <a:spLocks noGrp="1"/>
          </p:cNvSpPr>
          <p:nvPr>
            <p:ph type="ctrTitle"/>
          </p:nvPr>
        </p:nvSpPr>
        <p:spPr>
          <a:xfrm>
            <a:off x="5137829" y="610139"/>
            <a:ext cx="6054723" cy="2616199"/>
          </a:xfrm>
        </p:spPr>
        <p:txBody>
          <a:bodyPr>
            <a:normAutofit/>
          </a:bodyPr>
          <a:lstStyle/>
          <a:p>
            <a:pPr algn="ctr"/>
            <a:r>
              <a:rPr lang="fr-FR" dirty="0"/>
              <a:t>Le syndrome inflammatoire </a:t>
            </a:r>
          </a:p>
        </p:txBody>
      </p:sp>
      <p:pic>
        <p:nvPicPr>
          <p:cNvPr id="18" name="Picture 17" descr="La figure radiologique d’un squelette">
            <a:extLst>
              <a:ext uri="{FF2B5EF4-FFF2-40B4-BE49-F238E27FC236}">
                <a16:creationId xmlns:a16="http://schemas.microsoft.com/office/drawing/2014/main" xmlns="" id="{A20C441F-DF36-C38E-9A1D-ABC071820076}"/>
              </a:ext>
            </a:extLst>
          </p:cNvPr>
          <p:cNvPicPr>
            <a:picLocks noChangeAspect="1"/>
          </p:cNvPicPr>
          <p:nvPr/>
        </p:nvPicPr>
        <p:blipFill rotWithShape="1">
          <a:blip r:embed="rId3"/>
          <a:srcRect l="47369" r="-1" b="-1"/>
          <a:stretch/>
        </p:blipFill>
        <p:spPr>
          <a:xfrm>
            <a:off x="20" y="10"/>
            <a:ext cx="5448280" cy="6857990"/>
          </a:xfrm>
          <a:custGeom>
            <a:avLst/>
            <a:gdLst/>
            <a:ahLst/>
            <a:cxnLst/>
            <a:rect l="l" t="t" r="r" b="b"/>
            <a:pathLst>
              <a:path w="5448300" h="6858000">
                <a:moveTo>
                  <a:pt x="0" y="0"/>
                </a:moveTo>
                <a:lnTo>
                  <a:pt x="3513666" y="0"/>
                </a:lnTo>
                <a:lnTo>
                  <a:pt x="2861733" y="2548466"/>
                </a:lnTo>
                <a:lnTo>
                  <a:pt x="5448300" y="6853767"/>
                </a:lnTo>
                <a:lnTo>
                  <a:pt x="0" y="6858000"/>
                </a:lnTo>
                <a:lnTo>
                  <a:pt x="0" y="0"/>
                </a:lnTo>
                <a:close/>
              </a:path>
            </a:pathLst>
          </a:custGeom>
          <a:ln w="38100">
            <a:noFill/>
          </a:ln>
          <a:effectLst/>
        </p:spPr>
      </p:pic>
      <p:sp>
        <p:nvSpPr>
          <p:cNvPr id="14" name="Sous-titre 13"/>
          <p:cNvSpPr>
            <a:spLocks noGrp="1"/>
          </p:cNvSpPr>
          <p:nvPr>
            <p:ph type="subTitle" idx="1"/>
          </p:nvPr>
        </p:nvSpPr>
        <p:spPr/>
        <p:txBody>
          <a:bodyPr/>
          <a:lstStyle/>
          <a:p>
            <a:endParaRPr lang="fr-FR"/>
          </a:p>
        </p:txBody>
      </p:sp>
    </p:spTree>
    <p:extLst>
      <p:ext uri="{BB962C8B-B14F-4D97-AF65-F5344CB8AC3E}">
        <p14:creationId xmlns:p14="http://schemas.microsoft.com/office/powerpoint/2010/main" xmlns="" val="369776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85428F22-76B3-4107-AADE-3F9EC95FD3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5346FBCF-5353-4172-96F5-4B7EB07777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xmlns="" id="{343F3E6D-808D-43AD-9485-AD0014BEAE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xmlns="" id="{03DB1AC6-5430-4CD3-BD83-86E675A11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cstate="print">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xmlns="" id="{78326E10-C8CB-487F-A110-F861268DE6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xmlns="" id="{3279962B-46D2-4E19-B632-39B80D1E8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xmlns="" id="{321A335A-53CB-4C17-AB51-5D9C2DCB4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xmlns="" id="{A0E0D557-405B-469F-AEDE-4E3404AA41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xmlns="" id="{D8D4E62F-9393-40A6-9E85-9F3B59C46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xmlns="" id="{FABD11B1-DE89-45BC-8204-968C88AAD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xmlns="" id="{AFA4965A-1FBC-44B8-B96A-3F5275C3AE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996F7298-EF08-4BB8-9082-6A594E7BDEAA}"/>
              </a:ext>
            </a:extLst>
          </p:cNvPr>
          <p:cNvSpPr>
            <a:spLocks noGrp="1"/>
          </p:cNvSpPr>
          <p:nvPr>
            <p:ph type="title"/>
          </p:nvPr>
        </p:nvSpPr>
        <p:spPr>
          <a:xfrm>
            <a:off x="3962399" y="685800"/>
            <a:ext cx="7345891" cy="1413933"/>
          </a:xfrm>
        </p:spPr>
        <p:txBody>
          <a:bodyPr>
            <a:normAutofit/>
          </a:bodyPr>
          <a:lstStyle/>
          <a:p>
            <a:r>
              <a:rPr lang="en-US" dirty="0"/>
              <a:t>Introduction :</a:t>
            </a:r>
          </a:p>
        </p:txBody>
      </p:sp>
      <p:pic>
        <p:nvPicPr>
          <p:cNvPr id="5" name="Picture 4" descr="Gros plan sur des boîtes de pilules non-ouvertes">
            <a:extLst>
              <a:ext uri="{FF2B5EF4-FFF2-40B4-BE49-F238E27FC236}">
                <a16:creationId xmlns:a16="http://schemas.microsoft.com/office/drawing/2014/main" xmlns="" id="{0967FEAC-4C8B-BEFB-2EA3-A1F879CC23B5}"/>
              </a:ext>
            </a:extLst>
          </p:cNvPr>
          <p:cNvPicPr>
            <a:picLocks noChangeAspect="1"/>
          </p:cNvPicPr>
          <p:nvPr/>
        </p:nvPicPr>
        <p:blipFill rotWithShape="1">
          <a:blip r:embed="rId4"/>
          <a:srcRect l="36444" r="30392"/>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xmlns="" id="{B90BBBD5-0006-4325-8D9C-382DECA86FD5}"/>
              </a:ext>
            </a:extLst>
          </p:cNvPr>
          <p:cNvSpPr>
            <a:spLocks noGrp="1"/>
          </p:cNvSpPr>
          <p:nvPr>
            <p:ph sz="quarter" idx="13"/>
          </p:nvPr>
        </p:nvSpPr>
        <p:spPr>
          <a:xfrm>
            <a:off x="3843867" y="2048933"/>
            <a:ext cx="7659156" cy="3742267"/>
          </a:xfrm>
        </p:spPr>
        <p:txBody>
          <a:bodyPr>
            <a:normAutofit/>
          </a:bodyPr>
          <a:lstStyle/>
          <a:p>
            <a:r>
              <a:rPr lang="fr-FR" b="1" dirty="0">
                <a:effectLst/>
                <a:latin typeface="Calibri" panose="020F0502020204030204" pitchFamily="34" charset="0"/>
                <a:ea typeface="Times New Roman" panose="02020603050405020304" pitchFamily="18" charset="0"/>
                <a:cs typeface="Arial" panose="020B0604020202020204" pitchFamily="34" charset="0"/>
              </a:rPr>
              <a:t>Définition :</a:t>
            </a:r>
            <a:endParaRPr lang="en-US" dirty="0">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r>
              <a:rPr lang="fr-FR" b="1" dirty="0">
                <a:effectLst/>
                <a:latin typeface="Calibri" panose="020F0502020204030204" pitchFamily="34" charset="0"/>
                <a:ea typeface="Times New Roman" panose="02020603050405020304" pitchFamily="18" charset="0"/>
                <a:cs typeface="Arial" panose="020B0604020202020204" pitchFamily="34" charset="0"/>
              </a:rPr>
              <a:t>               Le syndrome inflammatoire</a:t>
            </a:r>
            <a:r>
              <a:rPr lang="fr-FR" dirty="0">
                <a:effectLst/>
                <a:latin typeface="Calibri" panose="020F0502020204030204" pitchFamily="34" charset="0"/>
                <a:ea typeface="Times New Roman" panose="02020603050405020304" pitchFamily="18" charset="0"/>
                <a:cs typeface="Arial" panose="020B0604020202020204" pitchFamily="34" charset="0"/>
              </a:rPr>
              <a:t> est l’ ensemble de symptômes déclenchés par une réponse  immunitaire du corps à une infection, une blessure ou une maladie auto-immune. Cela se manifeste souvent par de la fièvre, des douleurs, des rougeurs ou un gonflement.</a:t>
            </a:r>
            <a:endParaRPr lang="en-US"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xmlns="" val="202982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heel(1)">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E78203-30D3-4A45-AF4B-CBAC7C37A591}"/>
              </a:ext>
            </a:extLst>
          </p:cNvPr>
          <p:cNvSpPr>
            <a:spLocks noGrp="1"/>
          </p:cNvSpPr>
          <p:nvPr>
            <p:ph type="title"/>
          </p:nvPr>
        </p:nvSpPr>
        <p:spPr/>
        <p:txBody>
          <a:bodyPr>
            <a:normAutofit/>
          </a:bodyPr>
          <a:lstStyle/>
          <a:p>
            <a:r>
              <a:rPr lang="fr-FR" sz="2800" b="1" dirty="0">
                <a:effectLst/>
                <a:latin typeface="Calibri" panose="020F0502020204030204" pitchFamily="34" charset="0"/>
                <a:ea typeface="Times New Roman" panose="02020603050405020304" pitchFamily="18" charset="0"/>
                <a:cs typeface="Arial" panose="020B0604020202020204" pitchFamily="34" charset="0"/>
              </a:rPr>
              <a:t>  importance de Comprendre les mécanismes du syndrome</a:t>
            </a:r>
            <a:r>
              <a:rPr lang="fr-FR" sz="2800" dirty="0">
                <a:effectLst/>
                <a:latin typeface="Calibri" panose="020F0502020204030204" pitchFamily="34" charset="0"/>
                <a:ea typeface="Times New Roman" panose="02020603050405020304" pitchFamily="18" charset="0"/>
                <a:cs typeface="Arial" panose="020B0604020202020204" pitchFamily="34" charset="0"/>
              </a:rPr>
              <a:t> :</a:t>
            </a:r>
            <a:endParaRPr lang="en-US" sz="2800" dirty="0"/>
          </a:p>
        </p:txBody>
      </p:sp>
      <p:sp>
        <p:nvSpPr>
          <p:cNvPr id="3" name="Content Placeholder 2">
            <a:extLst>
              <a:ext uri="{FF2B5EF4-FFF2-40B4-BE49-F238E27FC236}">
                <a16:creationId xmlns:a16="http://schemas.microsoft.com/office/drawing/2014/main" xmlns="" id="{7BAC5880-0AAA-4F47-BCFC-81F4F274F60B}"/>
              </a:ext>
            </a:extLst>
          </p:cNvPr>
          <p:cNvSpPr>
            <a:spLocks noGrp="1"/>
          </p:cNvSpPr>
          <p:nvPr>
            <p:ph sz="quarter" idx="13"/>
          </p:nvPr>
        </p:nvSpPr>
        <p:spPr/>
        <p:txBody>
          <a:bodyPr>
            <a:normAutofit/>
          </a:bodyPr>
          <a:lstStyle/>
          <a:p>
            <a:r>
              <a:rPr lang="fr-FR" dirty="0"/>
              <a:t> </a:t>
            </a:r>
            <a:r>
              <a:rPr lang="fr-FR" sz="2400" dirty="0"/>
              <a:t>c’est très important  de Comprendre comment fonctionne le syndrome ,Cela aide à traiter les maladies inflammatoires de manière plus efficace et à découvrir ce qui cause ces problèmes. En apprenant en détail comment le corps réagit de manière inflammatoire, on peut créer des traitements qui visent spécifiquement ces mécanismes, ce qui améliore la vie des personnes malades. De plus, cette compréhension approfondie ouvre la porte à de nouvelles découvertes médicales, qui pourraient conduire à des traitements innovants pour de nombreux problèmes de santé différents.</a:t>
            </a:r>
            <a:endParaRPr lang="en-US" sz="2400" dirty="0"/>
          </a:p>
        </p:txBody>
      </p:sp>
    </p:spTree>
    <p:extLst>
      <p:ext uri="{BB962C8B-B14F-4D97-AF65-F5344CB8AC3E}">
        <p14:creationId xmlns:p14="http://schemas.microsoft.com/office/powerpoint/2010/main" xmlns="" val="71264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161405-AAB3-47FE-B678-DF33A78A4F33}"/>
              </a:ext>
            </a:extLst>
          </p:cNvPr>
          <p:cNvSpPr>
            <a:spLocks noGrp="1"/>
          </p:cNvSpPr>
          <p:nvPr>
            <p:ph type="title"/>
          </p:nvPr>
        </p:nvSpPr>
        <p:spPr>
          <a:xfrm>
            <a:off x="913774" y="-75166"/>
            <a:ext cx="10364451" cy="1596177"/>
          </a:xfrm>
        </p:spPr>
        <p:txBody>
          <a:bodyPr/>
          <a:lstStyle/>
          <a:p>
            <a:r>
              <a:rPr lang="fr-FR" dirty="0"/>
              <a:t>Différence entre réponse immunitaire et inflammatoire</a:t>
            </a:r>
            <a:endParaRPr lang="en-US" dirty="0"/>
          </a:p>
        </p:txBody>
      </p:sp>
      <p:graphicFrame>
        <p:nvGraphicFramePr>
          <p:cNvPr id="4" name="Table 4">
            <a:extLst>
              <a:ext uri="{FF2B5EF4-FFF2-40B4-BE49-F238E27FC236}">
                <a16:creationId xmlns:a16="http://schemas.microsoft.com/office/drawing/2014/main" xmlns="" id="{3F9B1AB8-5914-40F2-86E1-C913C4B7C160}"/>
              </a:ext>
            </a:extLst>
          </p:cNvPr>
          <p:cNvGraphicFramePr>
            <a:graphicFrameLocks noGrp="1"/>
          </p:cNvGraphicFramePr>
          <p:nvPr>
            <p:ph sz="quarter" idx="13"/>
            <p:extLst>
              <p:ext uri="{D42A27DB-BD31-4B8C-83A1-F6EECF244321}">
                <p14:modId xmlns:p14="http://schemas.microsoft.com/office/powerpoint/2010/main" xmlns="" val="524974371"/>
              </p:ext>
            </p:extLst>
          </p:nvPr>
        </p:nvGraphicFramePr>
        <p:xfrm>
          <a:off x="231227" y="1271754"/>
          <a:ext cx="11719473" cy="5909998"/>
        </p:xfrm>
        <a:graphic>
          <a:graphicData uri="http://schemas.openxmlformats.org/drawingml/2006/table">
            <a:tbl>
              <a:tblPr firstRow="1" bandRow="1">
                <a:tableStyleId>{8EC20E35-A176-4012-BC5E-935CFFF8708E}</a:tableStyleId>
              </a:tblPr>
              <a:tblGrid>
                <a:gridCol w="3906491">
                  <a:extLst>
                    <a:ext uri="{9D8B030D-6E8A-4147-A177-3AD203B41FA5}">
                      <a16:colId xmlns:a16="http://schemas.microsoft.com/office/drawing/2014/main" xmlns="" val="271025273"/>
                    </a:ext>
                  </a:extLst>
                </a:gridCol>
                <a:gridCol w="3906491">
                  <a:extLst>
                    <a:ext uri="{9D8B030D-6E8A-4147-A177-3AD203B41FA5}">
                      <a16:colId xmlns:a16="http://schemas.microsoft.com/office/drawing/2014/main" xmlns="" val="941682885"/>
                    </a:ext>
                  </a:extLst>
                </a:gridCol>
                <a:gridCol w="3906491">
                  <a:extLst>
                    <a:ext uri="{9D8B030D-6E8A-4147-A177-3AD203B41FA5}">
                      <a16:colId xmlns:a16="http://schemas.microsoft.com/office/drawing/2014/main" xmlns="" val="2695311341"/>
                    </a:ext>
                  </a:extLst>
                </a:gridCol>
              </a:tblGrid>
              <a:tr h="956487">
                <a:tc>
                  <a:txBody>
                    <a:bodyPr/>
                    <a:lstStyle/>
                    <a:p>
                      <a:pPr algn="ctr"/>
                      <a:r>
                        <a:rPr lang="en-US" sz="1600" dirty="0">
                          <a:latin typeface="Amasis MT Pro" panose="020B0604020202020204" pitchFamily="18" charset="0"/>
                        </a:rPr>
                        <a:t>Les differences </a:t>
                      </a:r>
                    </a:p>
                  </a:txBody>
                  <a:tcPr/>
                </a:tc>
                <a:tc>
                  <a:txBody>
                    <a:bodyPr/>
                    <a:lstStyle/>
                    <a:p>
                      <a:pPr algn="ctr"/>
                      <a:r>
                        <a:rPr lang="fr-FR" sz="1600" dirty="0">
                          <a:latin typeface="Amasis MT Pro" panose="020B0604020202020204" pitchFamily="18" charset="0"/>
                        </a:rPr>
                        <a:t>réponse immunitaire </a:t>
                      </a:r>
                      <a:endParaRPr lang="en-US" sz="1600" dirty="0">
                        <a:latin typeface="Amasis MT Pro" panose="020B0604020202020204" pitchFamily="18" charset="0"/>
                        <a:cs typeface="Aharoni" panose="02010803020104030203" pitchFamily="2" charset="-79"/>
                      </a:endParaRPr>
                    </a:p>
                  </a:txBody>
                  <a:tcPr/>
                </a:tc>
                <a:tc>
                  <a:txBody>
                    <a:bodyPr/>
                    <a:lstStyle/>
                    <a:p>
                      <a:r>
                        <a:rPr lang="fr-FR" sz="1600" dirty="0">
                          <a:latin typeface="Amasis MT Pro" panose="020B0604020202020204" pitchFamily="18" charset="0"/>
                        </a:rPr>
                        <a:t> réponse inflammatoire</a:t>
                      </a:r>
                      <a:endParaRPr lang="en-US" sz="1600" dirty="0">
                        <a:latin typeface="Amasis MT Pro" panose="020B0604020202020204" pitchFamily="18" charset="0"/>
                      </a:endParaRPr>
                    </a:p>
                  </a:txBody>
                  <a:tcPr/>
                </a:tc>
                <a:extLst>
                  <a:ext uri="{0D108BD9-81ED-4DB2-BD59-A6C34878D82A}">
                    <a16:rowId xmlns:a16="http://schemas.microsoft.com/office/drawing/2014/main" xmlns="" val="854514970"/>
                  </a:ext>
                </a:extLst>
              </a:tr>
              <a:tr h="1157472">
                <a:tc>
                  <a:txBody>
                    <a:bodyPr/>
                    <a:lstStyle/>
                    <a:p>
                      <a:r>
                        <a:rPr lang="en-US" sz="1600" dirty="0">
                          <a:latin typeface="Amasis MT Pro" panose="020B0604020202020204" pitchFamily="18" charset="0"/>
                        </a:rPr>
                        <a:t>Objectif principal </a:t>
                      </a:r>
                    </a:p>
                  </a:txBody>
                  <a:tcPr/>
                </a:tc>
                <a:tc>
                  <a:txBody>
                    <a:bodyPr/>
                    <a:lstStyle/>
                    <a:p>
                      <a:r>
                        <a:rPr lang="fr-FR" sz="1600" dirty="0">
                          <a:latin typeface="Amasis MT Pro" panose="020B0604020202020204" pitchFamily="18" charset="0"/>
                        </a:rPr>
                        <a:t>Protéger l'organisme contre les agents pathogènes tels que les bactéries, les virus, les champignons et les cellules cancéreuses.</a:t>
                      </a:r>
                      <a:endParaRPr lang="en-US" sz="1600" dirty="0">
                        <a:latin typeface="Amasis MT Pro" panose="020B0604020202020204" pitchFamily="18" charset="0"/>
                      </a:endParaRPr>
                    </a:p>
                  </a:txBody>
                  <a:tcPr/>
                </a:tc>
                <a:tc>
                  <a:txBody>
                    <a:bodyPr/>
                    <a:lstStyle/>
                    <a:p>
                      <a:r>
                        <a:rPr lang="fr-FR" sz="1600" dirty="0">
                          <a:latin typeface="Amasis MT Pro" panose="020B0604020202020204" pitchFamily="18" charset="0"/>
                        </a:rPr>
                        <a:t> Répondre à une lésion tissulaire ou à une infection locale.</a:t>
                      </a:r>
                      <a:endParaRPr lang="en-US" sz="1600" dirty="0">
                        <a:latin typeface="Amasis MT Pro" panose="020B0604020202020204" pitchFamily="18" charset="0"/>
                      </a:endParaRPr>
                    </a:p>
                  </a:txBody>
                  <a:tcPr/>
                </a:tc>
                <a:extLst>
                  <a:ext uri="{0D108BD9-81ED-4DB2-BD59-A6C34878D82A}">
                    <a16:rowId xmlns:a16="http://schemas.microsoft.com/office/drawing/2014/main" xmlns="" val="4030532019"/>
                  </a:ext>
                </a:extLst>
              </a:tr>
              <a:tr h="713266">
                <a:tc>
                  <a:txBody>
                    <a:bodyPr/>
                    <a:lstStyle/>
                    <a:p>
                      <a:r>
                        <a:rPr lang="fr-FR" sz="1600" noProof="0" dirty="0">
                          <a:latin typeface="Amasis MT Pro" panose="020B0604020202020204" pitchFamily="18" charset="0"/>
                        </a:rPr>
                        <a:t>Déclencheurs</a:t>
                      </a:r>
                    </a:p>
                  </a:txBody>
                  <a:tcPr/>
                </a:tc>
                <a:tc>
                  <a:txBody>
                    <a:bodyPr/>
                    <a:lstStyle/>
                    <a:p>
                      <a:r>
                        <a:rPr lang="fr-FR" sz="1600" dirty="0">
                          <a:latin typeface="Amasis MT Pro" panose="020B0604020202020204" pitchFamily="18" charset="0"/>
                        </a:rPr>
                        <a:t>Déclenchée par la reconnaissance de substances étrangères (antigènes) par le système immunitaire.</a:t>
                      </a:r>
                      <a:endParaRPr lang="en-US" sz="1600" dirty="0">
                        <a:latin typeface="Amasis MT Pro" panose="020B0604020202020204" pitchFamily="18" charset="0"/>
                      </a:endParaRPr>
                    </a:p>
                  </a:txBody>
                  <a:tcPr/>
                </a:tc>
                <a:tc>
                  <a:txBody>
                    <a:bodyPr/>
                    <a:lstStyle/>
                    <a:p>
                      <a:r>
                        <a:rPr lang="fr-FR" sz="1600" dirty="0">
                          <a:latin typeface="Amasis MT Pro" panose="020B0604020202020204" pitchFamily="18" charset="0"/>
                        </a:rPr>
                        <a:t>Déclenchée par des dommages tissulaires, des infections ou d'autres stimuli.</a:t>
                      </a:r>
                      <a:endParaRPr lang="en-US" sz="1600" dirty="0">
                        <a:latin typeface="Amasis MT Pro" panose="020B0604020202020204" pitchFamily="18" charset="0"/>
                      </a:endParaRPr>
                    </a:p>
                  </a:txBody>
                  <a:tcPr/>
                </a:tc>
                <a:extLst>
                  <a:ext uri="{0D108BD9-81ED-4DB2-BD59-A6C34878D82A}">
                    <a16:rowId xmlns:a16="http://schemas.microsoft.com/office/drawing/2014/main" xmlns="" val="3573759299"/>
                  </a:ext>
                </a:extLst>
              </a:tr>
              <a:tr h="1135943">
                <a:tc>
                  <a:txBody>
                    <a:bodyPr/>
                    <a:lstStyle/>
                    <a:p>
                      <a:r>
                        <a:rPr lang="fr-FR" sz="1600" noProof="0" dirty="0">
                          <a:latin typeface="Amasis MT Pro" panose="020B0604020202020204" pitchFamily="18" charset="0"/>
                        </a:rPr>
                        <a:t>Composants</a:t>
                      </a:r>
                      <a:r>
                        <a:rPr lang="en-US" sz="1600" dirty="0">
                          <a:latin typeface="Amasis MT Pro" panose="020B0604020202020204" pitchFamily="18" charset="0"/>
                        </a:rPr>
                        <a:t> </a:t>
                      </a:r>
                      <a:r>
                        <a:rPr lang="fr-FR" sz="1600" noProof="0" dirty="0">
                          <a:latin typeface="Amasis MT Pro" panose="020B0604020202020204" pitchFamily="18" charset="0"/>
                        </a:rPr>
                        <a:t>principaux</a:t>
                      </a:r>
                    </a:p>
                  </a:txBody>
                  <a:tcPr/>
                </a:tc>
                <a:tc>
                  <a:txBody>
                    <a:bodyPr/>
                    <a:lstStyle/>
                    <a:p>
                      <a:r>
                        <a:rPr lang="fr-FR" sz="1600" dirty="0">
                          <a:latin typeface="Amasis MT Pro" panose="020B0604020202020204" pitchFamily="18" charset="0"/>
                        </a:rPr>
                        <a:t>Implique des cellules immunitaires spécialisées telles que les lymphocytes (cellules T et B), les macrophages, et d'autres molécules du système immunitaire.</a:t>
                      </a:r>
                      <a:endParaRPr lang="en-US" sz="1600" dirty="0">
                        <a:latin typeface="Amasis MT Pro" panose="020B0604020202020204" pitchFamily="18" charset="0"/>
                      </a:endParaRPr>
                    </a:p>
                  </a:txBody>
                  <a:tcPr/>
                </a:tc>
                <a:tc>
                  <a:txBody>
                    <a:bodyPr/>
                    <a:lstStyle/>
                    <a:p>
                      <a:r>
                        <a:rPr lang="fr-FR" sz="1600" dirty="0">
                          <a:latin typeface="Amasis MT Pro" panose="020B0604020202020204" pitchFamily="18" charset="0"/>
                        </a:rPr>
                        <a:t> Implique des substances chimiques comme les cytokines, les prostaglandines, les histamines, et la migration de cellules immunitaires (comme les neutrophiles et les macrophages) vers la zone affectée.</a:t>
                      </a:r>
                      <a:endParaRPr lang="en-US" sz="1600" dirty="0">
                        <a:latin typeface="Amasis MT Pro" panose="020B0604020202020204" pitchFamily="18" charset="0"/>
                      </a:endParaRPr>
                    </a:p>
                  </a:txBody>
                  <a:tcPr/>
                </a:tc>
                <a:extLst>
                  <a:ext uri="{0D108BD9-81ED-4DB2-BD59-A6C34878D82A}">
                    <a16:rowId xmlns:a16="http://schemas.microsoft.com/office/drawing/2014/main" xmlns="" val="1586032241"/>
                  </a:ext>
                </a:extLst>
              </a:tr>
              <a:tr h="595639">
                <a:tc>
                  <a:txBody>
                    <a:bodyPr/>
                    <a:lstStyle/>
                    <a:p>
                      <a:r>
                        <a:rPr lang="fr-FR" sz="1600" noProof="0" dirty="0">
                          <a:latin typeface="Amasis MT Pro" panose="020B0604020202020204" pitchFamily="18" charset="0"/>
                        </a:rPr>
                        <a:t>Localisation</a:t>
                      </a:r>
                    </a:p>
                  </a:txBody>
                  <a:tcPr/>
                </a:tc>
                <a:tc>
                  <a:txBody>
                    <a:bodyPr/>
                    <a:lstStyle/>
                    <a:p>
                      <a:r>
                        <a:rPr lang="fr-FR" sz="1600" dirty="0">
                          <a:latin typeface="Amasis MT Pro" panose="020B0604020202020204" pitchFamily="18" charset="0"/>
                        </a:rPr>
                        <a:t>Peut être locale ou systémique, selon la nature de l'agent pathogène.</a:t>
                      </a:r>
                      <a:endParaRPr lang="en-US" sz="1600" dirty="0">
                        <a:latin typeface="Amasis MT Pro" panose="020B0604020202020204" pitchFamily="18" charset="0"/>
                      </a:endParaRPr>
                    </a:p>
                  </a:txBody>
                  <a:tcPr/>
                </a:tc>
                <a:tc>
                  <a:txBody>
                    <a:bodyPr/>
                    <a:lstStyle/>
                    <a:p>
                      <a:r>
                        <a:rPr lang="fr-FR" sz="1600" b="0" kern="1200" dirty="0">
                          <a:solidFill>
                            <a:schemeClr val="dk1"/>
                          </a:solidFill>
                          <a:effectLst/>
                          <a:latin typeface="Amasis MT Pro" panose="020B0604020202020204" pitchFamily="18" charset="0"/>
                        </a:rPr>
                        <a:t>Généralement locale, centrée sur le site de la blessure ou de l'infection.</a:t>
                      </a:r>
                      <a:endParaRPr lang="en-US" sz="1600" dirty="0">
                        <a:latin typeface="Amasis MT Pro" panose="020B0604020202020204" pitchFamily="18" charset="0"/>
                      </a:endParaRPr>
                    </a:p>
                  </a:txBody>
                  <a:tcPr/>
                </a:tc>
                <a:extLst>
                  <a:ext uri="{0D108BD9-81ED-4DB2-BD59-A6C34878D82A}">
                    <a16:rowId xmlns:a16="http://schemas.microsoft.com/office/drawing/2014/main" xmlns="" val="2871970140"/>
                  </a:ext>
                </a:extLst>
              </a:tr>
              <a:tr h="595639">
                <a:tc>
                  <a:txBody>
                    <a:bodyPr/>
                    <a:lstStyle/>
                    <a:p>
                      <a:r>
                        <a:rPr lang="en-US" sz="1600" dirty="0">
                          <a:latin typeface="Amasis MT Pro" panose="020B0604020202020204" pitchFamily="18" charset="0"/>
                        </a:rPr>
                        <a:t>Durée</a:t>
                      </a:r>
                    </a:p>
                  </a:txBody>
                  <a:tcPr/>
                </a:tc>
                <a:tc>
                  <a:txBody>
                    <a:bodyPr/>
                    <a:lstStyle/>
                    <a:p>
                      <a:r>
                        <a:rPr lang="fr-FR" sz="1600" dirty="0">
                          <a:latin typeface="Amasis MT Pro" panose="020B0604020202020204" pitchFamily="18" charset="0"/>
                        </a:rPr>
                        <a:t>Peut être à court terme (immunité innée) ou à long terme (immunité adaptative).</a:t>
                      </a:r>
                      <a:endParaRPr lang="en-US" sz="1600" dirty="0">
                        <a:latin typeface="Amasis MT Pro" panose="020B0604020202020204" pitchFamily="18" charset="0"/>
                      </a:endParaRPr>
                    </a:p>
                  </a:txBody>
                  <a:tcPr/>
                </a:tc>
                <a:tc>
                  <a:txBody>
                    <a:bodyPr/>
                    <a:lstStyle/>
                    <a:p>
                      <a:r>
                        <a:rPr lang="fr-FR" sz="1600" dirty="0">
                          <a:latin typeface="Amasis MT Pro" panose="020B0604020202020204" pitchFamily="18" charset="0"/>
                        </a:rPr>
                        <a:t> Généralement à court terme, visant à résoudre le problème local.</a:t>
                      </a:r>
                      <a:endParaRPr lang="en-US" sz="1600" dirty="0">
                        <a:latin typeface="Amasis MT Pro" panose="020B0604020202020204" pitchFamily="18" charset="0"/>
                      </a:endParaRPr>
                    </a:p>
                  </a:txBody>
                  <a:tcPr/>
                </a:tc>
                <a:extLst>
                  <a:ext uri="{0D108BD9-81ED-4DB2-BD59-A6C34878D82A}">
                    <a16:rowId xmlns:a16="http://schemas.microsoft.com/office/drawing/2014/main" xmlns="" val="4151669197"/>
                  </a:ext>
                </a:extLst>
              </a:tr>
            </a:tbl>
          </a:graphicData>
        </a:graphic>
      </p:graphicFrame>
    </p:spTree>
    <p:extLst>
      <p:ext uri="{BB962C8B-B14F-4D97-AF65-F5344CB8AC3E}">
        <p14:creationId xmlns:p14="http://schemas.microsoft.com/office/powerpoint/2010/main" xmlns="" val="421994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85428F22-76B3-4107-AADE-3F9EC95FD3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5346FBCF-5353-4172-96F5-4B7EB07777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xmlns="" id="{343F3E6D-808D-43AD-9485-AD0014BEAE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xmlns="" id="{03DB1AC6-5430-4CD3-BD83-86E675A11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cstate="print">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xmlns="" id="{78326E10-C8CB-487F-A110-F861268DE6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xmlns="" id="{3279962B-46D2-4E19-B632-39B80D1E8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xmlns="" id="{321A335A-53CB-4C17-AB51-5D9C2DCB4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xmlns="" id="{A0E0D557-405B-469F-AEDE-4E3404AA41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xmlns="" id="{D8D4E62F-9393-40A6-9E85-9F3B59C46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xmlns="" id="{FABD11B1-DE89-45BC-8204-968C88AAD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xmlns="" id="{AFA4965A-1FBC-44B8-B96A-3F5275C3AE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1935446F-4787-44FA-9CF1-56B094134EA0}"/>
              </a:ext>
            </a:extLst>
          </p:cNvPr>
          <p:cNvSpPr>
            <a:spLocks noGrp="1"/>
          </p:cNvSpPr>
          <p:nvPr>
            <p:ph type="title"/>
          </p:nvPr>
        </p:nvSpPr>
        <p:spPr>
          <a:xfrm>
            <a:off x="4000499" y="-53520"/>
            <a:ext cx="7345891" cy="1413933"/>
          </a:xfrm>
        </p:spPr>
        <p:txBody>
          <a:bodyPr>
            <a:normAutofit/>
          </a:bodyPr>
          <a:lstStyle/>
          <a:p>
            <a:r>
              <a:rPr lang="fr-FR" dirty="0">
                <a:effectLst/>
                <a:latin typeface="Calibri" panose="020F0502020204030204" pitchFamily="34" charset="0"/>
                <a:ea typeface="Times New Roman" panose="02020603050405020304" pitchFamily="18" charset="0"/>
                <a:cs typeface="Arial" panose="020B0604020202020204" pitchFamily="34" charset="0"/>
              </a:rPr>
              <a:t>Les facteurs déclenchants du syndrome inflammatoire</a:t>
            </a:r>
            <a:endParaRPr lang="en-US" dirty="0"/>
          </a:p>
        </p:txBody>
      </p:sp>
      <p:pic>
        <p:nvPicPr>
          <p:cNvPr id="7" name="Picture 4" descr="Pansements">
            <a:extLst>
              <a:ext uri="{FF2B5EF4-FFF2-40B4-BE49-F238E27FC236}">
                <a16:creationId xmlns:a16="http://schemas.microsoft.com/office/drawing/2014/main" xmlns="" id="{B669094C-1C7B-658C-F791-5C77DC10A3A4}"/>
              </a:ext>
            </a:extLst>
          </p:cNvPr>
          <p:cNvPicPr>
            <a:picLocks noChangeAspect="1"/>
          </p:cNvPicPr>
          <p:nvPr/>
        </p:nvPicPr>
        <p:blipFill rotWithShape="1">
          <a:blip r:embed="rId4"/>
          <a:srcRect l="18495" r="47836" b="-1"/>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xmlns="" id="{2AF05721-E9E9-41B5-BC85-E07F42971C27}"/>
              </a:ext>
            </a:extLst>
          </p:cNvPr>
          <p:cNvSpPr>
            <a:spLocks noGrp="1"/>
          </p:cNvSpPr>
          <p:nvPr>
            <p:ph sz="quarter" idx="13"/>
          </p:nvPr>
        </p:nvSpPr>
        <p:spPr>
          <a:xfrm>
            <a:off x="3843867" y="2048933"/>
            <a:ext cx="7659156" cy="3742267"/>
          </a:xfrm>
        </p:spPr>
        <p:txBody>
          <a:bodyPr numCol="2">
            <a:noAutofit/>
          </a:bodyPr>
          <a:lstStyle/>
          <a:p>
            <a:pPr>
              <a:lnSpc>
                <a:spcPct val="90000"/>
              </a:lnSpc>
            </a:pPr>
            <a:r>
              <a:rPr lang="fr-FR" sz="1600" dirty="0"/>
              <a:t>1. Infections : Bactéries, virus, champignons, ou parasites peuvent causer une inflammation, par exemple dans les voies respiratoires ou urinaires, ou lors de blessures infectées.</a:t>
            </a:r>
          </a:p>
          <a:p>
            <a:pPr>
              <a:lnSpc>
                <a:spcPct val="90000"/>
              </a:lnSpc>
            </a:pPr>
            <a:endParaRPr lang="fr-FR" sz="1600" dirty="0"/>
          </a:p>
          <a:p>
            <a:pPr>
              <a:lnSpc>
                <a:spcPct val="90000"/>
              </a:lnSpc>
            </a:pPr>
            <a:r>
              <a:rPr lang="fr-FR" sz="1600" dirty="0"/>
              <a:t>2. Blessures :Coups, brûlures, coupures profondes, ou tout dommage aux tissus peuvent déclencher une inflammation, localement ou dans tout le corps.</a:t>
            </a:r>
          </a:p>
          <a:p>
            <a:pPr>
              <a:lnSpc>
                <a:spcPct val="90000"/>
              </a:lnSpc>
            </a:pPr>
            <a:endParaRPr lang="fr-FR" sz="1600" dirty="0"/>
          </a:p>
          <a:p>
            <a:pPr>
              <a:lnSpc>
                <a:spcPct val="90000"/>
              </a:lnSpc>
            </a:pPr>
            <a:r>
              <a:rPr lang="fr-FR" sz="1600" dirty="0"/>
              <a:t>3. Stress chronique :Un stress prolongé affaiblit notre système immunitaire, provoquant une inflammation excessive.</a:t>
            </a:r>
          </a:p>
          <a:p>
            <a:pPr>
              <a:lnSpc>
                <a:spcPct val="90000"/>
              </a:lnSpc>
            </a:pPr>
            <a:endParaRPr lang="fr-FR" sz="1600" dirty="0"/>
          </a:p>
          <a:p>
            <a:pPr>
              <a:lnSpc>
                <a:spcPct val="90000"/>
              </a:lnSpc>
            </a:pPr>
            <a:endParaRPr lang="fr-FR" sz="1600" dirty="0"/>
          </a:p>
          <a:p>
            <a:pPr>
              <a:lnSpc>
                <a:spcPct val="90000"/>
              </a:lnSpc>
            </a:pPr>
            <a:r>
              <a:rPr lang="fr-FR" sz="1600" dirty="0"/>
              <a:t>4. Exposition à des allergènes :Pollen, acariens, ou certains aliments peuvent déclencher une inflammation chez les personnes sensibles.</a:t>
            </a:r>
          </a:p>
          <a:p>
            <a:pPr>
              <a:lnSpc>
                <a:spcPct val="90000"/>
              </a:lnSpc>
            </a:pPr>
            <a:endParaRPr lang="fr-FR" sz="1600" dirty="0"/>
          </a:p>
          <a:p>
            <a:pPr>
              <a:lnSpc>
                <a:spcPct val="90000"/>
              </a:lnSpc>
            </a:pPr>
            <a:r>
              <a:rPr lang="fr-FR" sz="1600" dirty="0"/>
              <a:t>5. Alimentation :Certains aliments malsains, riches en sucres ajoutés ou en gras saturés, peuvent déclencher des réponses inflammatoires.</a:t>
            </a:r>
          </a:p>
          <a:p>
            <a:pPr>
              <a:lnSpc>
                <a:spcPct val="90000"/>
              </a:lnSpc>
            </a:pPr>
            <a:endParaRPr lang="fr-FR" sz="1600" dirty="0"/>
          </a:p>
          <a:p>
            <a:pPr>
              <a:lnSpc>
                <a:spcPct val="90000"/>
              </a:lnSpc>
            </a:pPr>
            <a:r>
              <a:rPr lang="fr-FR" sz="1600" dirty="0"/>
              <a:t>6. Facteurs environnementaux :Toxines, pollution de l'air, ou autres substances nocives peuvent provoquer une réaction inflammatoire.</a:t>
            </a:r>
          </a:p>
          <a:p>
            <a:pPr>
              <a:lnSpc>
                <a:spcPct val="90000"/>
              </a:lnSpc>
            </a:pPr>
            <a:endParaRPr lang="fr-FR" sz="1600" dirty="0"/>
          </a:p>
          <a:p>
            <a:pPr>
              <a:lnSpc>
                <a:spcPct val="90000"/>
              </a:lnSpc>
            </a:pPr>
            <a:r>
              <a:rPr lang="fr-FR" sz="1600" dirty="0"/>
              <a:t>7. Conditions médicales préexistantes :Maladies auto-immunes, cardiovasculaires, ou troubles métaboliques peuvent contribuer aux réponses inflammatoires.</a:t>
            </a:r>
            <a:endParaRPr lang="en-US" sz="1600" dirty="0"/>
          </a:p>
        </p:txBody>
      </p:sp>
    </p:spTree>
    <p:extLst>
      <p:ext uri="{BB962C8B-B14F-4D97-AF65-F5344CB8AC3E}">
        <p14:creationId xmlns:p14="http://schemas.microsoft.com/office/powerpoint/2010/main" xmlns="" val="187892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1)">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heel(1)">
                                      <p:cBhvr>
                                        <p:cTn id="28" dur="20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wheel(1)">
                                      <p:cBhvr>
                                        <p:cTn id="33" dur="20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wheel(1)">
                                      <p:cBhvr>
                                        <p:cTn id="38" dur="2000"/>
                                        <p:tgtEl>
                                          <p:spTgt spid="3">
                                            <p:txEl>
                                              <p:pRg st="11" end="1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Effect transition="in" filter="wheel(1)">
                                      <p:cBhvr>
                                        <p:cTn id="43" dur="2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85428F22-76B3-4107-AADE-3F9EC95FD3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5346FBCF-5353-4172-96F5-4B7EB07777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xmlns="" id="{343F3E6D-808D-43AD-9485-AD0014BEAE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xmlns="" id="{03DB1AC6-5430-4CD3-BD83-86E675A11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cstate="print">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xmlns="" id="{78326E10-C8CB-487F-A110-F861268DE6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xmlns="" id="{3279962B-46D2-4E19-B632-39B80D1E8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xmlns="" id="{321A335A-53CB-4C17-AB51-5D9C2DCB4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xmlns="" id="{A0E0D557-405B-469F-AEDE-4E3404AA41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xmlns="" id="{D8D4E62F-9393-40A6-9E85-9F3B59C46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xmlns="" id="{FABD11B1-DE89-45BC-8204-968C88AAD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xmlns="" id="{AFA4965A-1FBC-44B8-B96A-3F5275C3AE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14F5AAD4-F7BD-43A2-8942-38CE73F30D64}"/>
              </a:ext>
            </a:extLst>
          </p:cNvPr>
          <p:cNvSpPr>
            <a:spLocks noGrp="1"/>
          </p:cNvSpPr>
          <p:nvPr>
            <p:ph type="title"/>
          </p:nvPr>
        </p:nvSpPr>
        <p:spPr>
          <a:xfrm>
            <a:off x="3962399" y="685800"/>
            <a:ext cx="7345891" cy="1413933"/>
          </a:xfrm>
        </p:spPr>
        <p:txBody>
          <a:bodyPr>
            <a:normAutofit/>
          </a:bodyPr>
          <a:lstStyle/>
          <a:p>
            <a:r>
              <a:rPr lang="fr-FR" dirty="0">
                <a:effectLst/>
                <a:latin typeface="Calibri" panose="020F0502020204030204" pitchFamily="34" charset="0"/>
                <a:ea typeface="Times New Roman" panose="02020603050405020304" pitchFamily="18" charset="0"/>
                <a:cs typeface="Arial" panose="020B0604020202020204" pitchFamily="34" charset="0"/>
              </a:rPr>
              <a:t>Les symptômes du syndrome inflammatoire </a:t>
            </a:r>
            <a:endParaRPr lang="en-US" dirty="0"/>
          </a:p>
        </p:txBody>
      </p:sp>
      <p:pic>
        <p:nvPicPr>
          <p:cNvPr id="5" name="Picture 4" descr="Gros plan sur des boîtes de pilules non-ouvertes">
            <a:extLst>
              <a:ext uri="{FF2B5EF4-FFF2-40B4-BE49-F238E27FC236}">
                <a16:creationId xmlns:a16="http://schemas.microsoft.com/office/drawing/2014/main" xmlns="" id="{9CDFBAB1-1179-E284-1800-708DA207C073}"/>
              </a:ext>
            </a:extLst>
          </p:cNvPr>
          <p:cNvPicPr>
            <a:picLocks noChangeAspect="1"/>
          </p:cNvPicPr>
          <p:nvPr/>
        </p:nvPicPr>
        <p:blipFill rotWithShape="1">
          <a:blip r:embed="rId4"/>
          <a:srcRect l="36444" r="30392"/>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xmlns="" id="{51C588F4-9023-4468-A4AA-45197AAEB68C}"/>
              </a:ext>
            </a:extLst>
          </p:cNvPr>
          <p:cNvSpPr>
            <a:spLocks noGrp="1"/>
          </p:cNvSpPr>
          <p:nvPr>
            <p:ph sz="quarter" idx="13"/>
          </p:nvPr>
        </p:nvSpPr>
        <p:spPr>
          <a:xfrm>
            <a:off x="3843867" y="2048933"/>
            <a:ext cx="7659156" cy="3742267"/>
          </a:xfrm>
        </p:spPr>
        <p:txBody>
          <a:bodyPr numCol="2">
            <a:normAutofit/>
          </a:bodyPr>
          <a:lstStyle/>
          <a:p>
            <a:pPr marL="0" indent="0">
              <a:lnSpc>
                <a:spcPct val="90000"/>
              </a:lnSpc>
              <a:buNone/>
            </a:pPr>
            <a:endParaRPr lang="fr-FR" sz="1300" dirty="0"/>
          </a:p>
          <a:p>
            <a:pPr>
              <a:lnSpc>
                <a:spcPct val="90000"/>
              </a:lnSpc>
            </a:pPr>
            <a:r>
              <a:rPr lang="fr-FR" sz="1300" dirty="0"/>
              <a:t>1. Fièvre :On peut avoir une température corporelle plus élevée que d'habitude, souvent à cause d'une infection ou d'une inflammation.</a:t>
            </a:r>
          </a:p>
          <a:p>
            <a:pPr>
              <a:lnSpc>
                <a:spcPct val="90000"/>
              </a:lnSpc>
            </a:pPr>
            <a:endParaRPr lang="fr-FR" sz="1300" dirty="0"/>
          </a:p>
          <a:p>
            <a:pPr>
              <a:lnSpc>
                <a:spcPct val="90000"/>
              </a:lnSpc>
            </a:pPr>
            <a:r>
              <a:rPr lang="fr-FR" sz="1300" dirty="0"/>
              <a:t>2. Douleur : On peut ressentir des douleurs, soit à un endroit précis, soit partout, à cause de l'inflammation des tissus.</a:t>
            </a:r>
          </a:p>
          <a:p>
            <a:pPr>
              <a:lnSpc>
                <a:spcPct val="90000"/>
              </a:lnSpc>
            </a:pPr>
            <a:endParaRPr lang="fr-FR" sz="1300" dirty="0"/>
          </a:p>
          <a:p>
            <a:pPr>
              <a:lnSpc>
                <a:spcPct val="90000"/>
              </a:lnSpc>
            </a:pPr>
            <a:r>
              <a:rPr lang="fr-FR" sz="1300" dirty="0"/>
              <a:t>3. Rougeur et gonflement :Les endroits touchés peuvent devenir rouges, chauds et gonflés à cause de plus de sang qui circule et de la réaction inflammatoire.</a:t>
            </a:r>
          </a:p>
          <a:p>
            <a:pPr>
              <a:lnSpc>
                <a:spcPct val="90000"/>
              </a:lnSpc>
            </a:pPr>
            <a:endParaRPr lang="fr-FR" sz="1300" dirty="0"/>
          </a:p>
          <a:p>
            <a:pPr>
              <a:lnSpc>
                <a:spcPct val="90000"/>
              </a:lnSpc>
            </a:pPr>
            <a:r>
              <a:rPr lang="fr-FR" sz="1300" dirty="0"/>
              <a:t>4. Fatigue :On peut se sentir très fatigué ou faible, surtout si l'inflammation dure longtemps ou est intense.</a:t>
            </a:r>
          </a:p>
          <a:p>
            <a:pPr>
              <a:lnSpc>
                <a:spcPct val="90000"/>
              </a:lnSpc>
            </a:pPr>
            <a:endParaRPr lang="fr-FR" sz="1300" dirty="0"/>
          </a:p>
          <a:p>
            <a:pPr>
              <a:lnSpc>
                <a:spcPct val="90000"/>
              </a:lnSpc>
            </a:pPr>
            <a:r>
              <a:rPr lang="fr-FR" sz="1300" dirty="0"/>
              <a:t>5. Perte d'appétit :On peut ne pas avoir envie de manger autant à cause de la réponse inflammatoire du corps.</a:t>
            </a:r>
          </a:p>
          <a:p>
            <a:pPr>
              <a:lnSpc>
                <a:spcPct val="90000"/>
              </a:lnSpc>
            </a:pPr>
            <a:endParaRPr lang="fr-FR" sz="1300" dirty="0"/>
          </a:p>
          <a:p>
            <a:pPr>
              <a:lnSpc>
                <a:spcPct val="90000"/>
              </a:lnSpc>
            </a:pPr>
            <a:r>
              <a:rPr lang="fr-FR" sz="1300" dirty="0"/>
              <a:t>6. Symptômes spécifiques :Selon ce qui cause l'inflammation, on peut aussi avoir d'autres signes comme des éruptions cutanées, des maux de tête, des douleurs dans les articulations, et d'autres choses encore. Ces signes aident à comprendre et à traiter les problèmes liés à l'inflammation.</a:t>
            </a:r>
            <a:endParaRPr lang="en-US" sz="1300" dirty="0"/>
          </a:p>
        </p:txBody>
      </p:sp>
    </p:spTree>
    <p:extLst>
      <p:ext uri="{BB962C8B-B14F-4D97-AF65-F5344CB8AC3E}">
        <p14:creationId xmlns:p14="http://schemas.microsoft.com/office/powerpoint/2010/main" xmlns="" val="368751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heel(1)">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heel(1)">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heel(1)">
                                      <p:cBhvr>
                                        <p:cTn id="23" dur="2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heel(1)">
                                      <p:cBhvr>
                                        <p:cTn id="28" dur="20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wheel(1)">
                                      <p:cBhvr>
                                        <p:cTn id="33" dur="20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wheel(1)">
                                      <p:cBhvr>
                                        <p:cTn id="38"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C8643778-7F6C-4E8D-84D1-D5CDB99281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1D22F88D-6907-48AF-B024-346E855E0D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821A3B1D-DC09-4293-B7CD-87D3EC54D8AE}"/>
              </a:ext>
            </a:extLst>
          </p:cNvPr>
          <p:cNvSpPr>
            <a:spLocks noGrp="1"/>
          </p:cNvSpPr>
          <p:nvPr>
            <p:ph type="title"/>
          </p:nvPr>
        </p:nvSpPr>
        <p:spPr>
          <a:xfrm>
            <a:off x="496112" y="685801"/>
            <a:ext cx="2743200" cy="5105400"/>
          </a:xfrm>
        </p:spPr>
        <p:txBody>
          <a:bodyPr>
            <a:normAutofit/>
          </a:bodyPr>
          <a:lstStyle/>
          <a:p>
            <a:pPr algn="l"/>
            <a:r>
              <a:rPr lang="fr-FR" sz="2500" b="0" i="0">
                <a:solidFill>
                  <a:srgbClr val="FFFFFF"/>
                </a:solidFill>
                <a:effectLst/>
                <a:latin typeface="-apple-system"/>
              </a:rPr>
              <a:t>Etapes(mécanisme) du syndrome  inflammatoire</a:t>
            </a:r>
            <a:endParaRPr lang="en-US" sz="2500">
              <a:solidFill>
                <a:srgbClr val="FFFFFF"/>
              </a:solidFill>
            </a:endParaRPr>
          </a:p>
        </p:txBody>
      </p:sp>
      <p:grpSp>
        <p:nvGrpSpPr>
          <p:cNvPr id="12" name="Group 11">
            <a:extLst>
              <a:ext uri="{FF2B5EF4-FFF2-40B4-BE49-F238E27FC236}">
                <a16:creationId xmlns:a16="http://schemas.microsoft.com/office/drawing/2014/main" xmlns="" id="{F3842748-48B5-4DD0-A06A-A31C74024A9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21" name="Freeform 6">
              <a:extLst>
                <a:ext uri="{FF2B5EF4-FFF2-40B4-BE49-F238E27FC236}">
                  <a16:creationId xmlns:a16="http://schemas.microsoft.com/office/drawing/2014/main" xmlns="" id="{548E99BE-1071-4690-9B9C-07926CEE55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9301F039-B467-413A-B25C-770E51069D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xmlns="" id="{9F06AEC1-5558-49E8-8CAC-FEBD00DF00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xmlns="" id="{D10B76B9-BA68-471E-B58C-ED91198A9F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FEB3913B-54A3-490E-BA4B-5D0330990F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F75DC961-08A4-46F8-8A80-2E1FB977E1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a:extLst>
              <a:ext uri="{FF2B5EF4-FFF2-40B4-BE49-F238E27FC236}">
                <a16:creationId xmlns:a16="http://schemas.microsoft.com/office/drawing/2014/main" xmlns="" id="{DD9C6FCF-05E4-415F-876F-DB5636642834}"/>
              </a:ext>
            </a:extLst>
          </p:cNvPr>
          <p:cNvSpPr>
            <a:spLocks noGrp="1"/>
          </p:cNvSpPr>
          <p:nvPr>
            <p:ph sz="quarter" idx="13"/>
          </p:nvPr>
        </p:nvSpPr>
        <p:spPr>
          <a:xfrm>
            <a:off x="4710097" y="0"/>
            <a:ext cx="7334758" cy="6716110"/>
          </a:xfrm>
        </p:spPr>
        <p:txBody>
          <a:bodyPr>
            <a:normAutofit/>
          </a:bodyPr>
          <a:lstStyle/>
          <a:p>
            <a:pPr>
              <a:lnSpc>
                <a:spcPct val="90000"/>
              </a:lnSpc>
            </a:pPr>
            <a:r>
              <a:rPr lang="fr-FR" sz="1600" b="0" i="0" dirty="0">
                <a:effectLst/>
                <a:latin typeface="Söhne"/>
              </a:rPr>
              <a:t>Le syndrome inflammatoire est généralement caractérisé par plusieurs étapes qui se produisent dans le corps en réponse à une agression, comme une infection ou une blessure. Voici les étapes principales :</a:t>
            </a:r>
          </a:p>
          <a:p>
            <a:pPr>
              <a:lnSpc>
                <a:spcPct val="90000"/>
              </a:lnSpc>
              <a:buFont typeface="+mj-lt"/>
              <a:buAutoNum type="arabicPeriod"/>
            </a:pPr>
            <a:r>
              <a:rPr lang="fr-FR" sz="1600" b="1" i="0" dirty="0">
                <a:effectLst/>
                <a:latin typeface="Söhne"/>
              </a:rPr>
              <a:t>Détection de l'agression :</a:t>
            </a:r>
            <a:r>
              <a:rPr lang="fr-FR" sz="1600" b="0" i="0" dirty="0">
                <a:effectLst/>
                <a:latin typeface="Söhne"/>
              </a:rPr>
              <a:t> Le système immunitaire détecte la présence d'une menace, telle qu'une infection par des bactéries, des virus, des champignons, ou une blessure tissulaire.</a:t>
            </a:r>
          </a:p>
          <a:p>
            <a:pPr>
              <a:lnSpc>
                <a:spcPct val="90000"/>
              </a:lnSpc>
              <a:buFont typeface="+mj-lt"/>
              <a:buAutoNum type="arabicPeriod"/>
            </a:pPr>
            <a:r>
              <a:rPr lang="fr-FR" sz="1600" b="1" i="0" dirty="0">
                <a:effectLst/>
                <a:latin typeface="Söhne"/>
              </a:rPr>
              <a:t>Libération de médiateurs chimiques :</a:t>
            </a:r>
            <a:r>
              <a:rPr lang="fr-FR" sz="1600" b="0" i="0" dirty="0">
                <a:effectLst/>
                <a:latin typeface="Söhne"/>
              </a:rPr>
              <a:t> Des substances chimiques inflammatoires, telles que les cytokines, sont libérées pour signaler et amplifier la réponse immunitaire.</a:t>
            </a:r>
          </a:p>
          <a:p>
            <a:pPr>
              <a:lnSpc>
                <a:spcPct val="90000"/>
              </a:lnSpc>
              <a:buFont typeface="+mj-lt"/>
              <a:buAutoNum type="arabicPeriod"/>
            </a:pPr>
            <a:r>
              <a:rPr lang="fr-FR" sz="1600" b="1" i="0" dirty="0">
                <a:effectLst/>
                <a:latin typeface="Söhne"/>
              </a:rPr>
              <a:t>Augmentation du flux sanguin :</a:t>
            </a:r>
            <a:r>
              <a:rPr lang="fr-FR" sz="1600" b="0" i="0" dirty="0">
                <a:effectLst/>
                <a:latin typeface="Söhne"/>
              </a:rPr>
              <a:t> Les vaisseaux sanguins se dilatent, augmentant le flux sanguin vers la zone affectée. Cela provoque la rougeur et la chaleur associées à l'inflammation.</a:t>
            </a:r>
          </a:p>
          <a:p>
            <a:pPr>
              <a:lnSpc>
                <a:spcPct val="90000"/>
              </a:lnSpc>
              <a:buFont typeface="+mj-lt"/>
              <a:buAutoNum type="arabicPeriod"/>
            </a:pPr>
            <a:r>
              <a:rPr lang="fr-FR" sz="1600" b="1" i="0" dirty="0">
                <a:effectLst/>
                <a:latin typeface="Söhne"/>
              </a:rPr>
              <a:t>Perméabilité vasculaire accrue :</a:t>
            </a:r>
            <a:r>
              <a:rPr lang="fr-FR" sz="1600" b="0" i="0" dirty="0">
                <a:effectLst/>
                <a:latin typeface="Söhne"/>
              </a:rPr>
              <a:t> Les vaisseaux sanguins deviennent plus perméables, permettant aux cellules immunitaires et aux protéines plasmatiques de pénétrer dans les tissus affectés.</a:t>
            </a:r>
          </a:p>
          <a:p>
            <a:pPr>
              <a:lnSpc>
                <a:spcPct val="90000"/>
              </a:lnSpc>
              <a:buFont typeface="+mj-lt"/>
              <a:buAutoNum type="arabicPeriod"/>
            </a:pPr>
            <a:r>
              <a:rPr lang="fr-FR" sz="1600" b="1" i="0" dirty="0">
                <a:effectLst/>
                <a:latin typeface="Söhne"/>
              </a:rPr>
              <a:t>Migration des cellules immunitaires :</a:t>
            </a:r>
            <a:r>
              <a:rPr lang="fr-FR" sz="1600" b="0" i="0" dirty="0">
                <a:effectLst/>
                <a:latin typeface="Söhne"/>
              </a:rPr>
              <a:t> Les cellules immunitaires, telles que les neutrophiles et les macrophages, se déplacent vers la zone affectée pour éliminer les agents pathogènes ou les cellules endommagées.</a:t>
            </a:r>
          </a:p>
          <a:p>
            <a:pPr>
              <a:lnSpc>
                <a:spcPct val="90000"/>
              </a:lnSpc>
              <a:buFont typeface="+mj-lt"/>
              <a:buAutoNum type="arabicPeriod"/>
            </a:pPr>
            <a:r>
              <a:rPr lang="fr-FR" sz="1600" b="1" i="0" dirty="0">
                <a:effectLst/>
                <a:latin typeface="Söhne"/>
              </a:rPr>
              <a:t>Élimination de la menace :</a:t>
            </a:r>
            <a:r>
              <a:rPr lang="fr-FR" sz="1600" b="0" i="0" dirty="0">
                <a:effectLst/>
                <a:latin typeface="Söhne"/>
              </a:rPr>
              <a:t> Les cellules immunitaires travaillent pour éliminer la cause de l'inflammation, que ce soit des agents pathogènes ou des cellules défectueuses.</a:t>
            </a:r>
          </a:p>
          <a:p>
            <a:pPr>
              <a:lnSpc>
                <a:spcPct val="90000"/>
              </a:lnSpc>
              <a:buFont typeface="+mj-lt"/>
              <a:buAutoNum type="arabicPeriod"/>
            </a:pPr>
            <a:r>
              <a:rPr lang="fr-FR" sz="1600" b="1" i="0" dirty="0">
                <a:effectLst/>
                <a:latin typeface="Söhne"/>
              </a:rPr>
              <a:t>Résolution de l'inflammation :</a:t>
            </a:r>
            <a:r>
              <a:rPr lang="fr-FR" sz="1600" b="0" i="0" dirty="0">
                <a:effectLst/>
                <a:latin typeface="Söhne"/>
              </a:rPr>
              <a:t> Une fois la menace éliminée, des mécanismes de régulation interviennent pour arrêter la réponse inflammatoire et favoriser la guérison.</a:t>
            </a:r>
          </a:p>
          <a:p>
            <a:pPr>
              <a:lnSpc>
                <a:spcPct val="90000"/>
              </a:lnSpc>
            </a:pPr>
            <a:endParaRPr lang="en-US" sz="1300" dirty="0"/>
          </a:p>
        </p:txBody>
      </p:sp>
    </p:spTree>
    <p:extLst>
      <p:ext uri="{BB962C8B-B14F-4D97-AF65-F5344CB8AC3E}">
        <p14:creationId xmlns:p14="http://schemas.microsoft.com/office/powerpoint/2010/main" xmlns="" val="79159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heel(1)">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xmlns="" id="{85428F22-76B3-4107-AADE-3F9EC95FD3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10">
            <a:extLst>
              <a:ext uri="{FF2B5EF4-FFF2-40B4-BE49-F238E27FC236}">
                <a16:creationId xmlns:a16="http://schemas.microsoft.com/office/drawing/2014/main" xmlns="" id="{5346FBCF-5353-4172-96F5-4B7EB07777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xmlns="" id="{343F3E6D-808D-43AD-9485-AD0014BEAE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xmlns="" id="{03DB1AC6-5430-4CD3-BD83-86E675A11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cstate="print">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xmlns="" id="{78326E10-C8CB-487F-A110-F861268DE6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xmlns="" id="{3279962B-46D2-4E19-B632-39B80D1E8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xmlns="" id="{321A335A-53CB-4C17-AB51-5D9C2DCB4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xmlns="" id="{A0E0D557-405B-469F-AEDE-4E3404AA41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xmlns="" id="{D8D4E62F-9393-40A6-9E85-9F3B59C46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xmlns="" id="{FABD11B1-DE89-45BC-8204-968C88AAD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xmlns="" id="{AFA4965A-1FBC-44B8-B96A-3F5275C3AE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333EE8FB-981B-4732-BE74-25135F08E9F0}"/>
              </a:ext>
            </a:extLst>
          </p:cNvPr>
          <p:cNvSpPr>
            <a:spLocks noGrp="1"/>
          </p:cNvSpPr>
          <p:nvPr>
            <p:ph type="title"/>
          </p:nvPr>
        </p:nvSpPr>
        <p:spPr>
          <a:xfrm>
            <a:off x="3962399" y="685800"/>
            <a:ext cx="7345891" cy="1413933"/>
          </a:xfrm>
        </p:spPr>
        <p:txBody>
          <a:bodyPr>
            <a:normAutofit/>
          </a:bodyPr>
          <a:lstStyle/>
          <a:p>
            <a:r>
              <a:rPr lang="en-US" dirty="0"/>
              <a:t>Les maladies </a:t>
            </a:r>
            <a:r>
              <a:rPr lang="fr-FR" dirty="0"/>
              <a:t>associé</a:t>
            </a:r>
            <a:r>
              <a:rPr lang="en-US" dirty="0"/>
              <a:t> au syndrome </a:t>
            </a:r>
            <a:r>
              <a:rPr lang="fr-FR" dirty="0"/>
              <a:t>inflammatoire</a:t>
            </a:r>
          </a:p>
        </p:txBody>
      </p:sp>
      <p:pic>
        <p:nvPicPr>
          <p:cNvPr id="24" name="Picture 4" descr="Rangée d'échantillons pour les tests médicaux">
            <a:extLst>
              <a:ext uri="{FF2B5EF4-FFF2-40B4-BE49-F238E27FC236}">
                <a16:creationId xmlns:a16="http://schemas.microsoft.com/office/drawing/2014/main" xmlns="" id="{84A3626D-351A-BF31-7E47-C88A393B5192}"/>
              </a:ext>
            </a:extLst>
          </p:cNvPr>
          <p:cNvPicPr>
            <a:picLocks noChangeAspect="1"/>
          </p:cNvPicPr>
          <p:nvPr/>
        </p:nvPicPr>
        <p:blipFill rotWithShape="1">
          <a:blip r:embed="rId4"/>
          <a:srcRect l="54585" r="7586"/>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xmlns="" id="{49464188-9BA7-4499-8F3C-FB66A5FA6533}"/>
              </a:ext>
            </a:extLst>
          </p:cNvPr>
          <p:cNvSpPr>
            <a:spLocks noGrp="1"/>
          </p:cNvSpPr>
          <p:nvPr>
            <p:ph sz="quarter" idx="13"/>
          </p:nvPr>
        </p:nvSpPr>
        <p:spPr>
          <a:xfrm>
            <a:off x="3843867" y="2048933"/>
            <a:ext cx="8022312" cy="4688198"/>
          </a:xfrm>
        </p:spPr>
        <p:txBody>
          <a:bodyPr>
            <a:normAutofit fontScale="85000" lnSpcReduction="20000"/>
          </a:bodyPr>
          <a:lstStyle/>
          <a:p>
            <a:pPr marL="0" marR="0">
              <a:lnSpc>
                <a:spcPct val="90000"/>
              </a:lnSpc>
              <a:spcBef>
                <a:spcPts val="0"/>
              </a:spcBef>
              <a:spcAft>
                <a:spcPts val="800"/>
              </a:spcAft>
            </a:pPr>
            <a:r>
              <a:rPr lang="fr-FR" sz="2100" dirty="0">
                <a:effectLst/>
                <a:latin typeface="Calibri" panose="020F0502020204030204" pitchFamily="34" charset="0"/>
                <a:ea typeface="Times New Roman" panose="02020603050405020304" pitchFamily="18" charset="0"/>
                <a:cs typeface="Arial" panose="020B0604020202020204" pitchFamily="34" charset="0"/>
              </a:rPr>
              <a:t>Le syndrome inflammatoire peut être associé à diverses maladies, notamment : </a:t>
            </a: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R="0" lvl="0">
              <a:lnSpc>
                <a:spcPct val="90000"/>
              </a:lnSpc>
              <a:spcBef>
                <a:spcPts val="0"/>
              </a:spcBef>
              <a:spcAft>
                <a:spcPts val="800"/>
              </a:spcAft>
              <a:buFont typeface="Wingdings" panose="05000000000000000000" pitchFamily="2" charset="2"/>
              <a:buChar char="v"/>
            </a:pPr>
            <a:r>
              <a:rPr lang="fr-FR" sz="2100" dirty="0">
                <a:effectLst/>
                <a:latin typeface="Calibri" panose="020F0502020204030204" pitchFamily="34" charset="0"/>
                <a:ea typeface="Times New Roman" panose="02020603050405020304" pitchFamily="18" charset="0"/>
                <a:cs typeface="Arial" panose="020B0604020202020204" pitchFamily="34" charset="0"/>
              </a:rPr>
              <a:t>Maladies auto-immunes : Comme la polyarthrite rhumatoïde, le lupus érythémateux disséminé (LED), la maladie de </a:t>
            </a:r>
            <a:r>
              <a:rPr lang="fr-FR" sz="2100" dirty="0" err="1">
                <a:effectLst/>
                <a:latin typeface="Calibri" panose="020F0502020204030204" pitchFamily="34" charset="0"/>
                <a:ea typeface="Times New Roman" panose="02020603050405020304" pitchFamily="18" charset="0"/>
                <a:cs typeface="Arial" panose="020B0604020202020204" pitchFamily="34" charset="0"/>
              </a:rPr>
              <a:t>Crohn</a:t>
            </a:r>
            <a:r>
              <a:rPr lang="fr-FR" sz="2100" dirty="0">
                <a:effectLst/>
                <a:latin typeface="Calibri" panose="020F0502020204030204" pitchFamily="34" charset="0"/>
                <a:ea typeface="Times New Roman" panose="02020603050405020304" pitchFamily="18" charset="0"/>
                <a:cs typeface="Arial" panose="020B0604020202020204" pitchFamily="34" charset="0"/>
              </a:rPr>
              <a:t>, ou la sclérose en plaques, où le système immunitaire attaque les propres tissus du corps. </a:t>
            </a: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R="0" lvl="0">
              <a:lnSpc>
                <a:spcPct val="90000"/>
              </a:lnSpc>
              <a:spcBef>
                <a:spcPts val="0"/>
              </a:spcBef>
              <a:spcAft>
                <a:spcPts val="0"/>
              </a:spcAft>
              <a:buFont typeface="Wingdings" panose="05000000000000000000" pitchFamily="2" charset="2"/>
              <a:buChar char="v"/>
            </a:pPr>
            <a:endParaRPr lang="fr-FR" sz="2100" dirty="0">
              <a:effectLst/>
              <a:latin typeface="Calibri" panose="020F0502020204030204" pitchFamily="34" charset="0"/>
              <a:ea typeface="Times New Roman" panose="02020603050405020304" pitchFamily="18" charset="0"/>
              <a:cs typeface="Arial" panose="020B0604020202020204" pitchFamily="34" charset="0"/>
            </a:endParaRPr>
          </a:p>
          <a:p>
            <a:pPr marR="0" lvl="0">
              <a:lnSpc>
                <a:spcPct val="90000"/>
              </a:lnSpc>
              <a:spcBef>
                <a:spcPts val="0"/>
              </a:spcBef>
              <a:spcAft>
                <a:spcPts val="0"/>
              </a:spcAft>
              <a:buFont typeface="Wingdings" panose="05000000000000000000" pitchFamily="2" charset="2"/>
              <a:buChar char="v"/>
            </a:pPr>
            <a:r>
              <a:rPr lang="fr-FR" sz="2100" dirty="0">
                <a:effectLst/>
                <a:latin typeface="Calibri" panose="020F0502020204030204" pitchFamily="34" charset="0"/>
                <a:ea typeface="Times New Roman" panose="02020603050405020304" pitchFamily="18" charset="0"/>
                <a:cs typeface="Arial" panose="020B0604020202020204" pitchFamily="34" charset="0"/>
              </a:rPr>
              <a:t>Maladies inflammatoires chroniques :Comme la maladie inflammatoire de l’intestin (maladie de </a:t>
            </a:r>
            <a:r>
              <a:rPr lang="fr-FR" sz="2100" dirty="0" err="1">
                <a:effectLst/>
                <a:latin typeface="Calibri" panose="020F0502020204030204" pitchFamily="34" charset="0"/>
                <a:ea typeface="Times New Roman" panose="02020603050405020304" pitchFamily="18" charset="0"/>
                <a:cs typeface="Arial" panose="020B0604020202020204" pitchFamily="34" charset="0"/>
              </a:rPr>
              <a:t>Crohn</a:t>
            </a:r>
            <a:r>
              <a:rPr lang="fr-FR" sz="2100" dirty="0">
                <a:effectLst/>
                <a:latin typeface="Calibri" panose="020F0502020204030204" pitchFamily="34" charset="0"/>
                <a:ea typeface="Times New Roman" panose="02020603050405020304" pitchFamily="18" charset="0"/>
                <a:cs typeface="Arial" panose="020B0604020202020204" pitchFamily="34" charset="0"/>
              </a:rPr>
              <a:t>, rectocolite hémorragique), ou la polyarthrite rhumatoïde qui entraînent une inflammation persistante et souvent douloureuse.</a:t>
            </a:r>
          </a:p>
          <a:p>
            <a:pPr marL="0" marR="0" lvl="0" indent="0">
              <a:lnSpc>
                <a:spcPct val="90000"/>
              </a:lnSpc>
              <a:spcBef>
                <a:spcPts val="0"/>
              </a:spcBef>
              <a:spcAft>
                <a:spcPts val="0"/>
              </a:spcAft>
              <a:buNone/>
            </a:pPr>
            <a:r>
              <a:rPr lang="fr-FR" sz="2100" dirty="0">
                <a:effectLst/>
                <a:latin typeface="Calibri" panose="020F0502020204030204" pitchFamily="34" charset="0"/>
                <a:ea typeface="Times New Roman" panose="02020603050405020304" pitchFamily="18" charset="0"/>
                <a:cs typeface="Arial" panose="020B0604020202020204" pitchFamily="34" charset="0"/>
              </a:rPr>
              <a:t> </a:t>
            </a: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R="0" lvl="0">
              <a:lnSpc>
                <a:spcPct val="90000"/>
              </a:lnSpc>
              <a:spcBef>
                <a:spcPts val="0"/>
              </a:spcBef>
              <a:spcAft>
                <a:spcPts val="800"/>
              </a:spcAft>
              <a:buFont typeface="Wingdings" panose="05000000000000000000" pitchFamily="2" charset="2"/>
              <a:buChar char="v"/>
            </a:pPr>
            <a:r>
              <a:rPr lang="fr-FR" sz="2100" dirty="0">
                <a:effectLst/>
                <a:latin typeface="Calibri" panose="020F0502020204030204" pitchFamily="34" charset="0"/>
                <a:ea typeface="Times New Roman" panose="02020603050405020304" pitchFamily="18" charset="0"/>
                <a:cs typeface="Arial" panose="020B0604020202020204" pitchFamily="34" charset="0"/>
              </a:rPr>
              <a:t>Maladies infectieuses : Comme la tuberculose, la pneumonie, ou les infections virales qui déclenchent une réponse inflammatoire pour lutter contre les agents pathogènes.</a:t>
            </a: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0">
              <a:lnSpc>
                <a:spcPct val="90000"/>
              </a:lnSpc>
              <a:spcBef>
                <a:spcPts val="0"/>
              </a:spcBef>
              <a:spcAft>
                <a:spcPts val="800"/>
              </a:spcAft>
              <a:buNone/>
            </a:pP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R="0" lvl="0">
              <a:lnSpc>
                <a:spcPct val="90000"/>
              </a:lnSpc>
              <a:spcBef>
                <a:spcPts val="0"/>
              </a:spcBef>
              <a:spcAft>
                <a:spcPts val="0"/>
              </a:spcAft>
              <a:buFont typeface="Wingdings" panose="05000000000000000000" pitchFamily="2" charset="2"/>
              <a:buChar char="v"/>
            </a:pPr>
            <a:r>
              <a:rPr lang="fr-FR" sz="2100" dirty="0">
                <a:effectLst/>
                <a:latin typeface="Calibri" panose="020F0502020204030204" pitchFamily="34" charset="0"/>
                <a:ea typeface="Times New Roman" panose="02020603050405020304" pitchFamily="18" charset="0"/>
                <a:cs typeface="Arial" panose="020B0604020202020204" pitchFamily="34" charset="0"/>
              </a:rPr>
              <a:t>Maladies cardiovasculaires : Comme l’athérosclérose, où l’accumulation de plaques dans les artères déclenche une réponse inflammatoire chronique contribuant aux maladies cardiaques. </a:t>
            </a: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0">
              <a:lnSpc>
                <a:spcPct val="90000"/>
              </a:lnSpc>
              <a:spcBef>
                <a:spcPts val="0"/>
              </a:spcBef>
              <a:spcAft>
                <a:spcPts val="800"/>
              </a:spcAft>
              <a:buNone/>
            </a:pP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marR="0" lvl="0">
              <a:lnSpc>
                <a:spcPct val="90000"/>
              </a:lnSpc>
              <a:spcBef>
                <a:spcPts val="0"/>
              </a:spcBef>
              <a:spcAft>
                <a:spcPts val="800"/>
              </a:spcAft>
              <a:buFont typeface="Wingdings" panose="05000000000000000000" pitchFamily="2" charset="2"/>
              <a:buChar char="v"/>
            </a:pPr>
            <a:r>
              <a:rPr lang="fr-FR" sz="2100" dirty="0">
                <a:effectLst/>
                <a:latin typeface="Calibri" panose="020F0502020204030204" pitchFamily="34" charset="0"/>
                <a:ea typeface="Times New Roman" panose="02020603050405020304" pitchFamily="18" charset="0"/>
                <a:cs typeface="Arial" panose="020B0604020202020204" pitchFamily="34" charset="0"/>
              </a:rPr>
              <a:t>Cancers :Certains cancers peuvent déclencher des réponses inflammatoires chroniques dans le corps.</a:t>
            </a:r>
            <a:endParaRPr lang="en-US" sz="21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90000"/>
              </a:lnSpc>
            </a:pPr>
            <a:endParaRPr lang="en-US" sz="1300" dirty="0"/>
          </a:p>
        </p:txBody>
      </p:sp>
    </p:spTree>
    <p:extLst>
      <p:ext uri="{BB962C8B-B14F-4D97-AF65-F5344CB8AC3E}">
        <p14:creationId xmlns:p14="http://schemas.microsoft.com/office/powerpoint/2010/main" xmlns="" val="168403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heel(1)">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heel(1)">
                                      <p:cBhvr>
                                        <p:cTn id="28" dur="20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heel(1)">
                                      <p:cBhvr>
                                        <p:cTn id="33" dur="20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heel(1)">
                                      <p:cBhvr>
                                        <p:cTn id="38" dur="20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wheel(1)">
                                      <p:cBhvr>
                                        <p:cTn id="43"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E47280D-9DF4-4EC0-870E-F5799F7AD3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1999"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useBgFill="1">
        <p:nvSpPr>
          <p:cNvPr id="10" name="Freeform 37">
            <a:extLst>
              <a:ext uri="{FF2B5EF4-FFF2-40B4-BE49-F238E27FC236}">
                <a16:creationId xmlns:a16="http://schemas.microsoft.com/office/drawing/2014/main" xmlns="" id="{7ED3A13C-2CCC-4715-A54F-87795E0CED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 y="2"/>
            <a:ext cx="8005382" cy="6857999"/>
          </a:xfrm>
          <a:custGeom>
            <a:avLst/>
            <a:gdLst>
              <a:gd name="connsiteX0" fmla="*/ 0 w 8005382"/>
              <a:gd name="connsiteY0" fmla="*/ 0 h 6857999"/>
              <a:gd name="connsiteX1" fmla="*/ 7723450 w 8005382"/>
              <a:gd name="connsiteY1" fmla="*/ 0 h 6857999"/>
              <a:gd name="connsiteX2" fmla="*/ 6859850 w 8005382"/>
              <a:gd name="connsiteY2" fmla="*/ 5223932 h 6857999"/>
              <a:gd name="connsiteX3" fmla="*/ 8005382 w 8005382"/>
              <a:gd name="connsiteY3" fmla="*/ 6857999 h 6857999"/>
              <a:gd name="connsiteX4" fmla="*/ 0 w 8005382"/>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5382" h="6857999">
                <a:moveTo>
                  <a:pt x="0" y="0"/>
                </a:moveTo>
                <a:lnTo>
                  <a:pt x="7723450" y="0"/>
                </a:lnTo>
                <a:lnTo>
                  <a:pt x="6859850" y="5223932"/>
                </a:lnTo>
                <a:lnTo>
                  <a:pt x="8005382" y="6857999"/>
                </a:lnTo>
                <a:lnTo>
                  <a:pt x="0" y="6857999"/>
                </a:lnTo>
                <a:close/>
              </a:path>
            </a:pathLst>
          </a:custGeom>
          <a:ln>
            <a:noFill/>
          </a:ln>
          <a:effectLst/>
        </p:spPr>
        <p:style>
          <a:lnRef idx="1">
            <a:schemeClr val="accent1"/>
          </a:lnRef>
          <a:fillRef idx="1003">
            <a:schemeClr val="lt1"/>
          </a:fillRef>
          <a:effectRef idx="2">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xmlns="" id="{FB6C0892-83F6-4C98-B806-06627C73254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942930" y="0"/>
            <a:ext cx="2436813" cy="6858001"/>
            <a:chOff x="1320800" y="0"/>
            <a:chExt cx="2436813" cy="6858001"/>
          </a:xfrm>
        </p:grpSpPr>
        <p:sp>
          <p:nvSpPr>
            <p:cNvPr id="13" name="Freeform 6">
              <a:extLst>
                <a:ext uri="{FF2B5EF4-FFF2-40B4-BE49-F238E27FC236}">
                  <a16:creationId xmlns:a16="http://schemas.microsoft.com/office/drawing/2014/main" xmlns="" id="{76E9889C-BAC7-429B-86C0-2D7736A398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xmlns="" id="{B84616D5-1F3D-4B55-BA27-B53B56376B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xmlns="" id="{D6883E9B-59DA-4777-AC43-55F9164D3F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xmlns="" id="{F5442FF4-005F-4930-92FB-6594E29C4F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xmlns="" id="{648BA981-E918-4543-BE19-51E03C5710B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xmlns="" id="{03A6AFED-BD81-4CCC-AADE-1E8923376C6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55F47013-717C-4B3A-9B1E-944B6C633C0F}"/>
              </a:ext>
            </a:extLst>
          </p:cNvPr>
          <p:cNvSpPr>
            <a:spLocks noGrp="1"/>
          </p:cNvSpPr>
          <p:nvPr>
            <p:ph type="title"/>
          </p:nvPr>
        </p:nvSpPr>
        <p:spPr>
          <a:xfrm>
            <a:off x="8341910" y="1023257"/>
            <a:ext cx="3235083" cy="4767943"/>
          </a:xfrm>
          <a:effectLst/>
        </p:spPr>
        <p:txBody>
          <a:bodyPr anchor="ctr">
            <a:normAutofit/>
          </a:bodyPr>
          <a:lstStyle/>
          <a:p>
            <a:pPr algn="l"/>
            <a:r>
              <a:rPr lang="fr-FR" sz="2800" dirty="0">
                <a:solidFill>
                  <a:srgbClr val="000000"/>
                </a:solidFill>
              </a:rPr>
              <a:t>Causes d'un dysfonctionnement du système inflammatoire </a:t>
            </a:r>
            <a:br>
              <a:rPr lang="fr-FR" sz="2800" dirty="0">
                <a:solidFill>
                  <a:srgbClr val="000000"/>
                </a:solidFill>
              </a:rPr>
            </a:br>
            <a:endParaRPr lang="en-US" sz="2800" dirty="0">
              <a:solidFill>
                <a:srgbClr val="000000"/>
              </a:solidFill>
            </a:endParaRPr>
          </a:p>
        </p:txBody>
      </p:sp>
      <p:sp>
        <p:nvSpPr>
          <p:cNvPr id="3" name="Content Placeholder 2">
            <a:extLst>
              <a:ext uri="{FF2B5EF4-FFF2-40B4-BE49-F238E27FC236}">
                <a16:creationId xmlns:a16="http://schemas.microsoft.com/office/drawing/2014/main" xmlns="" id="{8A461044-1128-45CC-95BD-F30595C244AA}"/>
              </a:ext>
            </a:extLst>
          </p:cNvPr>
          <p:cNvSpPr>
            <a:spLocks noGrp="1"/>
          </p:cNvSpPr>
          <p:nvPr>
            <p:ph sz="quarter" idx="13"/>
          </p:nvPr>
        </p:nvSpPr>
        <p:spPr>
          <a:xfrm>
            <a:off x="693035" y="1023257"/>
            <a:ext cx="6079640" cy="5650812"/>
          </a:xfrm>
        </p:spPr>
        <p:txBody>
          <a:bodyPr anchor="ctr">
            <a:noAutofit/>
          </a:bodyPr>
          <a:lstStyle/>
          <a:p>
            <a:pPr marL="0" indent="0">
              <a:lnSpc>
                <a:spcPct val="90000"/>
              </a:lnSpc>
              <a:buNone/>
            </a:pPr>
            <a:endParaRPr lang="fr-FR" sz="1800" b="1" i="0" dirty="0">
              <a:effectLst/>
              <a:latin typeface="Söhne"/>
            </a:endParaRPr>
          </a:p>
          <a:p>
            <a:pPr>
              <a:lnSpc>
                <a:spcPct val="90000"/>
              </a:lnSpc>
              <a:buFont typeface="+mj-lt"/>
              <a:buAutoNum type="arabicPeriod"/>
            </a:pPr>
            <a:r>
              <a:rPr lang="fr-FR" sz="1800" b="1" i="0" dirty="0">
                <a:effectLst/>
                <a:latin typeface="Söhne"/>
              </a:rPr>
              <a:t>Facteurs génétiques :</a:t>
            </a:r>
            <a:r>
              <a:rPr lang="fr-FR" sz="1800" b="0" i="0" dirty="0">
                <a:effectLst/>
                <a:latin typeface="Söhne"/>
              </a:rPr>
              <a:t> Certains individus peuvent être prédisposés génétiquement à des dysfonctionnements du système immunitaire, entraînant des réponses inflammatoires inappropriées.</a:t>
            </a:r>
          </a:p>
          <a:p>
            <a:pPr>
              <a:lnSpc>
                <a:spcPct val="90000"/>
              </a:lnSpc>
              <a:buFont typeface="+mj-lt"/>
              <a:buAutoNum type="arabicPeriod"/>
            </a:pPr>
            <a:r>
              <a:rPr lang="fr-FR" sz="1800" b="1" i="0" dirty="0">
                <a:effectLst/>
                <a:latin typeface="Söhne"/>
              </a:rPr>
              <a:t>Infections persistantes :</a:t>
            </a:r>
            <a:r>
              <a:rPr lang="fr-FR" sz="1800" b="0" i="0" dirty="0">
                <a:effectLst/>
                <a:latin typeface="Söhne"/>
              </a:rPr>
              <a:t> Des infections chroniques non résolues peuvent maintenir une activation constante du système immunitaire, entraînant une inflammation prolongée.</a:t>
            </a:r>
          </a:p>
          <a:p>
            <a:pPr>
              <a:lnSpc>
                <a:spcPct val="90000"/>
              </a:lnSpc>
              <a:buFont typeface="+mj-lt"/>
              <a:buAutoNum type="arabicPeriod"/>
            </a:pPr>
            <a:r>
              <a:rPr lang="fr-FR" sz="1800" b="1" i="0" dirty="0">
                <a:effectLst/>
                <a:latin typeface="Söhne"/>
              </a:rPr>
              <a:t>Réponses auto-immunes :</a:t>
            </a:r>
            <a:r>
              <a:rPr lang="fr-FR" sz="1800" b="0" i="0" dirty="0">
                <a:effectLst/>
                <a:latin typeface="Söhne"/>
              </a:rPr>
              <a:t> Le système immunitaire peut parfois attaquer les propres cellules et tissus du corps, provoquant une inflammation inappropriée.</a:t>
            </a:r>
          </a:p>
          <a:p>
            <a:pPr>
              <a:lnSpc>
                <a:spcPct val="90000"/>
              </a:lnSpc>
              <a:buFont typeface="+mj-lt"/>
              <a:buAutoNum type="arabicPeriod"/>
            </a:pPr>
            <a:r>
              <a:rPr lang="fr-FR" sz="1800" b="1" i="0" dirty="0">
                <a:effectLst/>
                <a:latin typeface="Söhne"/>
              </a:rPr>
              <a:t>Exposition à des allergènes :</a:t>
            </a:r>
            <a:r>
              <a:rPr lang="fr-FR" sz="1800" b="0" i="0" dirty="0">
                <a:effectLst/>
                <a:latin typeface="Söhne"/>
              </a:rPr>
              <a:t> Une sensibilité accrue aux allergènes peut déclencher des réponses inflammatoires excessives.</a:t>
            </a:r>
          </a:p>
          <a:p>
            <a:pPr>
              <a:lnSpc>
                <a:spcPct val="90000"/>
              </a:lnSpc>
              <a:buFont typeface="+mj-lt"/>
              <a:buAutoNum type="arabicPeriod"/>
            </a:pPr>
            <a:r>
              <a:rPr lang="fr-FR" sz="1800" b="1" i="0" dirty="0">
                <a:effectLst/>
                <a:latin typeface="Söhne"/>
              </a:rPr>
              <a:t>Stress chronique :</a:t>
            </a:r>
            <a:r>
              <a:rPr lang="fr-FR" sz="1800" b="0" i="0" dirty="0">
                <a:effectLst/>
                <a:latin typeface="Söhne"/>
              </a:rPr>
              <a:t> Le stress prolongé peut perturber l'équilibre du système immunitaire, favorisant une inflammation inappropriée.</a:t>
            </a:r>
          </a:p>
          <a:p>
            <a:pPr>
              <a:lnSpc>
                <a:spcPct val="90000"/>
              </a:lnSpc>
              <a:buFont typeface="+mj-lt"/>
              <a:buAutoNum type="arabicPeriod"/>
            </a:pPr>
            <a:r>
              <a:rPr lang="fr-FR" sz="1800" b="1" i="0" dirty="0">
                <a:effectLst/>
                <a:latin typeface="Söhne"/>
              </a:rPr>
              <a:t>Dysbiose intestinale :</a:t>
            </a:r>
            <a:r>
              <a:rPr lang="fr-FR" sz="1800" b="0" i="0" dirty="0">
                <a:effectLst/>
                <a:latin typeface="Söhne"/>
              </a:rPr>
              <a:t> Un déséquilibre dans la flore intestinale peut conduire à des réponses inflammatoires anormales.</a:t>
            </a:r>
          </a:p>
          <a:p>
            <a:pPr>
              <a:lnSpc>
                <a:spcPct val="90000"/>
              </a:lnSpc>
            </a:pPr>
            <a:endParaRPr lang="en-US" sz="1800" dirty="0"/>
          </a:p>
        </p:txBody>
      </p:sp>
    </p:spTree>
    <p:extLst>
      <p:ext uri="{BB962C8B-B14F-4D97-AF65-F5344CB8AC3E}">
        <p14:creationId xmlns:p14="http://schemas.microsoft.com/office/powerpoint/2010/main" xmlns="" val="347243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xmlns="" id="{99CAC3B1-4879-424D-8F15-2062771961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7AF45AA-8838-4C4C-B4D1-21DEB6303574}"/>
              </a:ext>
            </a:extLst>
          </p:cNvPr>
          <p:cNvSpPr>
            <a:spLocks noGrp="1"/>
          </p:cNvSpPr>
          <p:nvPr>
            <p:ph type="title"/>
          </p:nvPr>
        </p:nvSpPr>
        <p:spPr>
          <a:xfrm>
            <a:off x="3702283" y="120869"/>
            <a:ext cx="7257455" cy="1752599"/>
          </a:xfrm>
        </p:spPr>
        <p:txBody>
          <a:bodyPr>
            <a:normAutofit/>
          </a:bodyPr>
          <a:lstStyle/>
          <a:p>
            <a:r>
              <a:rPr lang="fr-FR" sz="3600" dirty="0"/>
              <a:t>Conséquences d'un dysfonctionnement du système inflammatoire </a:t>
            </a:r>
            <a:endParaRPr lang="en-US" sz="3600" dirty="0"/>
          </a:p>
        </p:txBody>
      </p:sp>
      <p:sp>
        <p:nvSpPr>
          <p:cNvPr id="22" name="Freeform 6">
            <a:extLst>
              <a:ext uri="{FF2B5EF4-FFF2-40B4-BE49-F238E27FC236}">
                <a16:creationId xmlns:a16="http://schemas.microsoft.com/office/drawing/2014/main" xmlns="" id="{E34CC1C8-EBDD-4AEA-83E6-B27575B62E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a:extLst>
              <a:ext uri="{FF2B5EF4-FFF2-40B4-BE49-F238E27FC236}">
                <a16:creationId xmlns:a16="http://schemas.microsoft.com/office/drawing/2014/main" xmlns="" id="{D6B38644-B85D-4211-9526-5B4C2A662B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4" name="Freeform 12">
            <a:extLst>
              <a:ext uri="{FF2B5EF4-FFF2-40B4-BE49-F238E27FC236}">
                <a16:creationId xmlns:a16="http://schemas.microsoft.com/office/drawing/2014/main" xmlns="" id="{8A8B2820-6B8F-4C19-BFC5-D28EE44E54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6" name="Freeform: Shape 15">
            <a:extLst>
              <a:ext uri="{FF2B5EF4-FFF2-40B4-BE49-F238E27FC236}">
                <a16:creationId xmlns:a16="http://schemas.microsoft.com/office/drawing/2014/main" xmlns="" id="{DCA45AB7-441E-40A8-A98B-557D68F48A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sp>
      <p:sp>
        <p:nvSpPr>
          <p:cNvPr id="18" name="Freeform: Shape 17">
            <a:extLst>
              <a:ext uri="{FF2B5EF4-FFF2-40B4-BE49-F238E27FC236}">
                <a16:creationId xmlns:a16="http://schemas.microsoft.com/office/drawing/2014/main" xmlns="" id="{5F516030-4F00-4C48-AD93-91EFA17A1A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sp>
      <p:sp>
        <p:nvSpPr>
          <p:cNvPr id="20" name="Freeform: Shape 19">
            <a:extLst>
              <a:ext uri="{FF2B5EF4-FFF2-40B4-BE49-F238E27FC236}">
                <a16:creationId xmlns:a16="http://schemas.microsoft.com/office/drawing/2014/main" xmlns="" id="{5820085E-2582-4A95-98EE-45DFFD5C01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sp>
      <p:sp>
        <p:nvSpPr>
          <p:cNvPr id="3" name="Content Placeholder 2">
            <a:extLst>
              <a:ext uri="{FF2B5EF4-FFF2-40B4-BE49-F238E27FC236}">
                <a16:creationId xmlns:a16="http://schemas.microsoft.com/office/drawing/2014/main" xmlns="" id="{88D6376E-4F59-404C-B547-7BF52FD0EE8C}"/>
              </a:ext>
            </a:extLst>
          </p:cNvPr>
          <p:cNvSpPr>
            <a:spLocks noGrp="1"/>
          </p:cNvSpPr>
          <p:nvPr>
            <p:ph sz="quarter" idx="13"/>
          </p:nvPr>
        </p:nvSpPr>
        <p:spPr>
          <a:xfrm>
            <a:off x="3772384" y="1757040"/>
            <a:ext cx="8051754" cy="4885498"/>
          </a:xfrm>
        </p:spPr>
        <p:txBody>
          <a:bodyPr anchor="t">
            <a:normAutofit/>
          </a:bodyPr>
          <a:lstStyle/>
          <a:p>
            <a:pPr marL="0" indent="0">
              <a:lnSpc>
                <a:spcPct val="90000"/>
              </a:lnSpc>
              <a:buNone/>
            </a:pPr>
            <a:endParaRPr lang="fr-FR" sz="1600" b="1" i="0" dirty="0">
              <a:effectLst/>
              <a:latin typeface="Söhne"/>
            </a:endParaRPr>
          </a:p>
          <a:p>
            <a:pPr>
              <a:lnSpc>
                <a:spcPct val="90000"/>
              </a:lnSpc>
              <a:buFont typeface="+mj-lt"/>
              <a:buAutoNum type="arabicPeriod"/>
            </a:pPr>
            <a:r>
              <a:rPr lang="fr-FR" sz="1600" b="1" i="0" dirty="0">
                <a:effectLst/>
                <a:latin typeface="Söhne"/>
              </a:rPr>
              <a:t>Maladies inflammatoires chroniques :</a:t>
            </a:r>
            <a:r>
              <a:rPr lang="fr-FR" sz="1600" b="0" i="0" dirty="0">
                <a:effectLst/>
                <a:latin typeface="Söhne"/>
              </a:rPr>
              <a:t> Des dysfonctionnements du système inflammatoire sont associés à des maladies auto-immunes telles que la polyarthrite rhumatoïde, la maladie de </a:t>
            </a:r>
            <a:r>
              <a:rPr lang="fr-FR" sz="1600" b="0" i="0" dirty="0" err="1">
                <a:effectLst/>
                <a:latin typeface="Söhne"/>
              </a:rPr>
              <a:t>Crohn</a:t>
            </a:r>
            <a:r>
              <a:rPr lang="fr-FR" sz="1600" b="0" i="0" dirty="0">
                <a:effectLst/>
                <a:latin typeface="Söhne"/>
              </a:rPr>
              <a:t> et le lupus.</a:t>
            </a:r>
          </a:p>
          <a:p>
            <a:pPr>
              <a:lnSpc>
                <a:spcPct val="90000"/>
              </a:lnSpc>
              <a:buFont typeface="+mj-lt"/>
              <a:buAutoNum type="arabicPeriod"/>
            </a:pPr>
            <a:r>
              <a:rPr lang="fr-FR" sz="1600" b="1" i="0" dirty="0">
                <a:effectLst/>
                <a:latin typeface="Söhne"/>
              </a:rPr>
              <a:t>Affections neurologiques :</a:t>
            </a:r>
            <a:r>
              <a:rPr lang="fr-FR" sz="1600" b="0" i="0" dirty="0">
                <a:effectLst/>
                <a:latin typeface="Söhne"/>
              </a:rPr>
              <a:t> Une inflammation excessive peut contribuer à des troubles neurologiques tels que la maladie d'Alzheimer et la sclérose en plaques.</a:t>
            </a:r>
          </a:p>
          <a:p>
            <a:pPr>
              <a:lnSpc>
                <a:spcPct val="90000"/>
              </a:lnSpc>
              <a:buFont typeface="+mj-lt"/>
              <a:buAutoNum type="arabicPeriod"/>
            </a:pPr>
            <a:r>
              <a:rPr lang="fr-FR" sz="1600" b="1" i="0" dirty="0">
                <a:effectLst/>
                <a:latin typeface="Söhne"/>
              </a:rPr>
              <a:t>Maladies cardiovasculaires :</a:t>
            </a:r>
            <a:r>
              <a:rPr lang="fr-FR" sz="1600" b="0" i="0" dirty="0">
                <a:effectLst/>
                <a:latin typeface="Söhne"/>
              </a:rPr>
              <a:t> L'inflammation chronique est un facteur de risque pour les maladies cardiaques, favorisant l'accumulation de plaques dans les artères.</a:t>
            </a:r>
          </a:p>
          <a:p>
            <a:pPr>
              <a:lnSpc>
                <a:spcPct val="90000"/>
              </a:lnSpc>
              <a:buFont typeface="+mj-lt"/>
              <a:buAutoNum type="arabicPeriod"/>
            </a:pPr>
            <a:r>
              <a:rPr lang="fr-FR" sz="1600" b="1" i="0" dirty="0">
                <a:effectLst/>
                <a:latin typeface="Söhne"/>
              </a:rPr>
              <a:t>Obésité :</a:t>
            </a:r>
            <a:r>
              <a:rPr lang="fr-FR" sz="1600" b="0" i="0" dirty="0">
                <a:effectLst/>
                <a:latin typeface="Söhne"/>
              </a:rPr>
              <a:t> L'inflammation est liée à l'obésité, et l'excès de tissu adipeux peut produire des molécules inflammatoires.</a:t>
            </a:r>
          </a:p>
          <a:p>
            <a:pPr>
              <a:lnSpc>
                <a:spcPct val="90000"/>
              </a:lnSpc>
              <a:buFont typeface="+mj-lt"/>
              <a:buAutoNum type="arabicPeriod"/>
            </a:pPr>
            <a:r>
              <a:rPr lang="fr-FR" sz="1600" b="1" i="0" dirty="0">
                <a:effectLst/>
                <a:latin typeface="Söhne"/>
              </a:rPr>
              <a:t>Diabète de type 2 :</a:t>
            </a:r>
            <a:r>
              <a:rPr lang="fr-FR" sz="1600" b="0" i="0" dirty="0">
                <a:effectLst/>
                <a:latin typeface="Söhne"/>
              </a:rPr>
              <a:t> L'inflammation chronique est impliquée dans la résistance à l'insuline et le développement du diabète de type 2.</a:t>
            </a:r>
          </a:p>
          <a:p>
            <a:pPr>
              <a:lnSpc>
                <a:spcPct val="90000"/>
              </a:lnSpc>
              <a:buFont typeface="+mj-lt"/>
              <a:buAutoNum type="arabicPeriod"/>
            </a:pPr>
            <a:r>
              <a:rPr lang="fr-FR" sz="1600" b="1" i="0" dirty="0">
                <a:effectLst/>
                <a:latin typeface="Söhne"/>
              </a:rPr>
              <a:t>Cancer :</a:t>
            </a:r>
            <a:r>
              <a:rPr lang="fr-FR" sz="1600" b="0" i="0" dirty="0">
                <a:effectLst/>
                <a:latin typeface="Söhne"/>
              </a:rPr>
              <a:t> Une inflammation prolongée peut contribuer au développement de certains cancers.</a:t>
            </a:r>
          </a:p>
          <a:p>
            <a:pPr>
              <a:lnSpc>
                <a:spcPct val="90000"/>
              </a:lnSpc>
              <a:buFont typeface="+mj-lt"/>
              <a:buAutoNum type="arabicPeriod"/>
            </a:pPr>
            <a:r>
              <a:rPr lang="fr-FR" sz="1600" b="1" i="0" dirty="0">
                <a:effectLst/>
                <a:latin typeface="Söhne"/>
              </a:rPr>
              <a:t>Altération de la fonction immunitaire :</a:t>
            </a:r>
            <a:r>
              <a:rPr lang="fr-FR" sz="1600" b="0" i="0" dirty="0">
                <a:effectLst/>
                <a:latin typeface="Söhne"/>
              </a:rPr>
              <a:t> Un dysfonctionnement inflammatoire peut affaiblir la capacité du système immunitaire à répondre efficacement aux infections.</a:t>
            </a:r>
          </a:p>
        </p:txBody>
      </p:sp>
    </p:spTree>
    <p:extLst>
      <p:ext uri="{BB962C8B-B14F-4D97-AF65-F5344CB8AC3E}">
        <p14:creationId xmlns:p14="http://schemas.microsoft.com/office/powerpoint/2010/main" xmlns="" val="14885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arn(inVertic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barn(inVertical)">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arn(inVertical)">
                                      <p:cBhvr>
                                        <p:cTn id="39" dur="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barn(inVertical)">
                                      <p:cBhvr>
                                        <p:cTn id="4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85428F22-76B3-4107-AADE-3F9EC95FD3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5346FBCF-5353-4172-96F5-4B7EB07777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290265" y="-12875"/>
            <a:ext cx="2604396" cy="6890194"/>
            <a:chOff x="2199787" y="-12875"/>
            <a:chExt cx="2679011" cy="6890194"/>
          </a:xfrm>
        </p:grpSpPr>
        <p:sp useBgFill="1">
          <p:nvSpPr>
            <p:cNvPr id="12" name="Rectangle 19">
              <a:extLst>
                <a:ext uri="{FF2B5EF4-FFF2-40B4-BE49-F238E27FC236}">
                  <a16:creationId xmlns:a16="http://schemas.microsoft.com/office/drawing/2014/main" xmlns="" id="{343F3E6D-808D-43AD-9485-AD0014BEAE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20">
              <a:extLst>
                <a:ext uri="{FF2B5EF4-FFF2-40B4-BE49-F238E27FC236}">
                  <a16:creationId xmlns:a16="http://schemas.microsoft.com/office/drawing/2014/main" xmlns="" id="{03DB1AC6-5430-4CD3-BD83-86E675A11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cstate="print">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xmlns="" id="{78326E10-C8CB-487F-A110-F861268DE6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16" name="Freeform 6">
              <a:extLst>
                <a:ext uri="{FF2B5EF4-FFF2-40B4-BE49-F238E27FC236}">
                  <a16:creationId xmlns:a16="http://schemas.microsoft.com/office/drawing/2014/main" xmlns="" id="{3279962B-46D2-4E19-B632-39B80D1E8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7" name="Freeform 7">
              <a:extLst>
                <a:ext uri="{FF2B5EF4-FFF2-40B4-BE49-F238E27FC236}">
                  <a16:creationId xmlns:a16="http://schemas.microsoft.com/office/drawing/2014/main" xmlns="" id="{321A335A-53CB-4C17-AB51-5D9C2DCB4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8" name="Freeform 8">
              <a:extLst>
                <a:ext uri="{FF2B5EF4-FFF2-40B4-BE49-F238E27FC236}">
                  <a16:creationId xmlns:a16="http://schemas.microsoft.com/office/drawing/2014/main" xmlns="" id="{A0E0D557-405B-469F-AEDE-4E3404AA41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9" name="Freeform 9">
              <a:extLst>
                <a:ext uri="{FF2B5EF4-FFF2-40B4-BE49-F238E27FC236}">
                  <a16:creationId xmlns:a16="http://schemas.microsoft.com/office/drawing/2014/main" xmlns="" id="{D8D4E62F-9393-40A6-9E85-9F3B59C46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0" name="Freeform 10">
              <a:extLst>
                <a:ext uri="{FF2B5EF4-FFF2-40B4-BE49-F238E27FC236}">
                  <a16:creationId xmlns:a16="http://schemas.microsoft.com/office/drawing/2014/main" xmlns="" id="{FABD11B1-DE89-45BC-8204-968C88AAD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1" name="Freeform 11">
              <a:extLst>
                <a:ext uri="{FF2B5EF4-FFF2-40B4-BE49-F238E27FC236}">
                  <a16:creationId xmlns:a16="http://schemas.microsoft.com/office/drawing/2014/main" xmlns="" id="{AFA4965A-1FBC-44B8-B96A-3F5275C3AE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6A4452FD-A5B1-4FBB-BF3B-9830A45614C1}"/>
              </a:ext>
            </a:extLst>
          </p:cNvPr>
          <p:cNvSpPr>
            <a:spLocks noGrp="1"/>
          </p:cNvSpPr>
          <p:nvPr>
            <p:ph type="title"/>
          </p:nvPr>
        </p:nvSpPr>
        <p:spPr>
          <a:xfrm>
            <a:off x="4000499" y="132393"/>
            <a:ext cx="7345891" cy="1413933"/>
          </a:xfrm>
        </p:spPr>
        <p:txBody>
          <a:bodyPr>
            <a:normAutofit/>
          </a:bodyPr>
          <a:lstStyle/>
          <a:p>
            <a:r>
              <a:rPr lang="fr-FR" dirty="0"/>
              <a:t>diagnostic du syndrome inflammatoire</a:t>
            </a:r>
            <a:endParaRPr lang="en-US" dirty="0"/>
          </a:p>
        </p:txBody>
      </p:sp>
      <p:pic>
        <p:nvPicPr>
          <p:cNvPr id="5" name="Picture 4" descr="Échantillon versé par pipette dans une boîte de Petri">
            <a:extLst>
              <a:ext uri="{FF2B5EF4-FFF2-40B4-BE49-F238E27FC236}">
                <a16:creationId xmlns:a16="http://schemas.microsoft.com/office/drawing/2014/main" xmlns="" id="{DB738BC0-90DB-7106-6A21-A29E11CAF462}"/>
              </a:ext>
            </a:extLst>
          </p:cNvPr>
          <p:cNvPicPr>
            <a:picLocks noChangeAspect="1"/>
          </p:cNvPicPr>
          <p:nvPr/>
        </p:nvPicPr>
        <p:blipFill rotWithShape="1">
          <a:blip r:embed="rId4"/>
          <a:srcRect l="49925" r="12371" b="-2"/>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xmlns="" id="{B4D38F16-765C-4CE5-B0F6-7B8037F7E76C}"/>
              </a:ext>
            </a:extLst>
          </p:cNvPr>
          <p:cNvSpPr>
            <a:spLocks noGrp="1"/>
          </p:cNvSpPr>
          <p:nvPr>
            <p:ph sz="quarter" idx="13"/>
          </p:nvPr>
        </p:nvSpPr>
        <p:spPr>
          <a:xfrm>
            <a:off x="3843867" y="2563939"/>
            <a:ext cx="8348113" cy="3742267"/>
          </a:xfrm>
        </p:spPr>
        <p:txBody>
          <a:bodyPr numCol="2">
            <a:noAutofit/>
          </a:bodyPr>
          <a:lstStyle/>
          <a:p>
            <a:pPr marL="0" indent="0">
              <a:lnSpc>
                <a:spcPct val="90000"/>
              </a:lnSpc>
              <a:buNone/>
            </a:pPr>
            <a:r>
              <a:rPr lang="fr-FR" sz="1600" dirty="0"/>
              <a:t>Le diagnostic du syndrome inflammatoire se fait généralement par une série d'examens et de tests, comprenant plusieurs étapes :</a:t>
            </a:r>
          </a:p>
          <a:p>
            <a:pPr>
              <a:lnSpc>
                <a:spcPct val="90000"/>
              </a:lnSpc>
            </a:pPr>
            <a:endParaRPr lang="fr-FR" sz="1600" dirty="0"/>
          </a:p>
          <a:p>
            <a:pPr>
              <a:lnSpc>
                <a:spcPct val="90000"/>
              </a:lnSpc>
            </a:pPr>
            <a:r>
              <a:rPr lang="fr-FR" sz="1600" dirty="0"/>
              <a:t>1. Questions et examen physique :Le médecin pose des questions sur les antécédents médicaux et fait un examen pour repérer des signes d'inflammation comme des rougeurs, des gonflements et des douleurs.</a:t>
            </a:r>
          </a:p>
          <a:p>
            <a:pPr>
              <a:lnSpc>
                <a:spcPct val="90000"/>
              </a:lnSpc>
            </a:pPr>
            <a:endParaRPr lang="fr-FR" sz="1600" dirty="0"/>
          </a:p>
          <a:p>
            <a:pPr>
              <a:lnSpc>
                <a:spcPct val="90000"/>
              </a:lnSpc>
            </a:pPr>
            <a:r>
              <a:rPr lang="fr-FR" sz="1600" dirty="0"/>
              <a:t>2. Analyses de sang : Des prises de sang sont réalisées pour mesurer le nombre de globules blancs, le taux de sédimentation (ESR), les niveaux de protéine C réactive, et d'autres marqueurs qui indiquent une inflammation.</a:t>
            </a:r>
          </a:p>
          <a:p>
            <a:pPr>
              <a:lnSpc>
                <a:spcPct val="90000"/>
              </a:lnSpc>
            </a:pPr>
            <a:endParaRPr lang="fr-FR" sz="1600" dirty="0"/>
          </a:p>
          <a:p>
            <a:pPr>
              <a:lnSpc>
                <a:spcPct val="90000"/>
              </a:lnSpc>
            </a:pPr>
            <a:endParaRPr lang="fr-FR" sz="1600" dirty="0"/>
          </a:p>
          <a:p>
            <a:pPr>
              <a:lnSpc>
                <a:spcPct val="90000"/>
              </a:lnSpc>
            </a:pPr>
            <a:endParaRPr lang="fr-FR" sz="1600" dirty="0"/>
          </a:p>
          <a:p>
            <a:pPr>
              <a:lnSpc>
                <a:spcPct val="90000"/>
              </a:lnSpc>
            </a:pPr>
            <a:r>
              <a:rPr lang="fr-FR" sz="1600" dirty="0"/>
              <a:t>3. Examens d'image :Des tests comme les radiographies, l'IRM ou l'échographie peuvent être faits pour détecter des changements dans les tissus ou les organes.</a:t>
            </a:r>
          </a:p>
          <a:p>
            <a:pPr>
              <a:lnSpc>
                <a:spcPct val="90000"/>
              </a:lnSpc>
            </a:pPr>
            <a:endParaRPr lang="fr-FR" sz="1600" dirty="0"/>
          </a:p>
          <a:p>
            <a:pPr>
              <a:lnSpc>
                <a:spcPct val="90000"/>
              </a:lnSpc>
            </a:pPr>
            <a:r>
              <a:rPr lang="fr-FR" sz="1600" dirty="0"/>
              <a:t>4. Analyses biologiques : Des tests sur l'urine et les selles peuvent être effectués pour rechercher des signes d'infections dans le système digestif ou urinaire.</a:t>
            </a:r>
          </a:p>
          <a:p>
            <a:pPr>
              <a:lnSpc>
                <a:spcPct val="90000"/>
              </a:lnSpc>
            </a:pPr>
            <a:endParaRPr lang="fr-FR" sz="1600" dirty="0"/>
          </a:p>
          <a:p>
            <a:pPr>
              <a:lnSpc>
                <a:spcPct val="90000"/>
              </a:lnSpc>
            </a:pPr>
            <a:r>
              <a:rPr lang="fr-FR" sz="1600" dirty="0"/>
              <a:t>5. Analyses spéciales :Dans certains cas, des tests spécifiques comme les tests cutanés ou des analyses moléculaires peuvent être faits pour trouver la cause précise de l'inflammation.</a:t>
            </a:r>
          </a:p>
          <a:p>
            <a:pPr>
              <a:lnSpc>
                <a:spcPct val="90000"/>
              </a:lnSpc>
            </a:pPr>
            <a:endParaRPr lang="fr-FR" sz="1600" dirty="0"/>
          </a:p>
          <a:p>
            <a:pPr marL="0" indent="0">
              <a:lnSpc>
                <a:spcPct val="90000"/>
              </a:lnSpc>
              <a:buNone/>
            </a:pPr>
            <a:r>
              <a:rPr lang="fr-FR" sz="1600" dirty="0"/>
              <a:t>Ces étapes aident les médecins à comprendre ce qui provoque l'inflammation et à choisir le meilleur traitement.</a:t>
            </a:r>
            <a:endParaRPr lang="en-US" sz="1600" dirty="0"/>
          </a:p>
        </p:txBody>
      </p:sp>
    </p:spTree>
    <p:extLst>
      <p:ext uri="{BB962C8B-B14F-4D97-AF65-F5344CB8AC3E}">
        <p14:creationId xmlns:p14="http://schemas.microsoft.com/office/powerpoint/2010/main" xmlns="" val="335070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heel(1)">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wheel(1)">
                                      <p:cBhvr>
                                        <p:cTn id="28" dur="20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wheel(1)">
                                      <p:cBhvr>
                                        <p:cTn id="33" dur="2000"/>
                                        <p:tgtEl>
                                          <p:spTgt spid="3">
                                            <p:txEl>
                                              <p:pRg st="10" end="1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animEffect transition="in" filter="wheel(1)">
                                      <p:cBhvr>
                                        <p:cTn id="38" dur="2000"/>
                                        <p:tgtEl>
                                          <p:spTgt spid="3">
                                            <p:txEl>
                                              <p:pRg st="12" end="1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Effect transition="in" filter="wheel(1)">
                                      <p:cBhvr>
                                        <p:cTn id="43"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xmlns="" id="{85428F22-76B3-4107-AADE-3F9EC95FD3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xmlns="" id="{5346FBCF-5353-4172-96F5-4B7EB07777C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290265" y="-12875"/>
            <a:ext cx="2604396" cy="6890194"/>
            <a:chOff x="2199787" y="-12875"/>
            <a:chExt cx="2679011" cy="6890194"/>
          </a:xfrm>
        </p:grpSpPr>
        <p:sp useBgFill="1">
          <p:nvSpPr>
            <p:cNvPr id="25" name="Rectangle 19">
              <a:extLst>
                <a:ext uri="{FF2B5EF4-FFF2-40B4-BE49-F238E27FC236}">
                  <a16:creationId xmlns:a16="http://schemas.microsoft.com/office/drawing/2014/main" xmlns="" id="{343F3E6D-808D-43AD-9485-AD0014BEAE2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199787" y="-12875"/>
              <a:ext cx="2679011" cy="5301468"/>
            </a:xfrm>
            <a:custGeom>
              <a:avLst/>
              <a:gdLst>
                <a:gd name="connsiteX0" fmla="*/ 0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0 w 2570017"/>
                <a:gd name="connsiteY4" fmla="*/ 0 h 2554287"/>
                <a:gd name="connsiteX0" fmla="*/ 904009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904009 w 2570017"/>
                <a:gd name="connsiteY4" fmla="*/ 0 h 2554287"/>
                <a:gd name="connsiteX0" fmla="*/ 644236 w 2570017"/>
                <a:gd name="connsiteY0" fmla="*/ 10391 h 2554287"/>
                <a:gd name="connsiteX1" fmla="*/ 2570017 w 2570017"/>
                <a:gd name="connsiteY1" fmla="*/ 0 h 2554287"/>
                <a:gd name="connsiteX2" fmla="*/ 2570017 w 2570017"/>
                <a:gd name="connsiteY2" fmla="*/ 2554287 h 2554287"/>
                <a:gd name="connsiteX3" fmla="*/ 0 w 2570017"/>
                <a:gd name="connsiteY3" fmla="*/ 2554287 h 2554287"/>
                <a:gd name="connsiteX4" fmla="*/ 644236 w 2570017"/>
                <a:gd name="connsiteY4" fmla="*/ 10391 h 2554287"/>
                <a:gd name="connsiteX0" fmla="*/ 633845 w 2570017"/>
                <a:gd name="connsiteY0" fmla="*/ 0 h 2554287"/>
                <a:gd name="connsiteX1" fmla="*/ 2570017 w 2570017"/>
                <a:gd name="connsiteY1" fmla="*/ 0 h 2554287"/>
                <a:gd name="connsiteX2" fmla="*/ 2570017 w 2570017"/>
                <a:gd name="connsiteY2" fmla="*/ 2554287 h 2554287"/>
                <a:gd name="connsiteX3" fmla="*/ 0 w 2570017"/>
                <a:gd name="connsiteY3" fmla="*/ 2554287 h 2554287"/>
                <a:gd name="connsiteX4" fmla="*/ 633845 w 2570017"/>
                <a:gd name="connsiteY4" fmla="*/ 0 h 2554287"/>
                <a:gd name="connsiteX0" fmla="*/ 675409 w 2611581"/>
                <a:gd name="connsiteY0" fmla="*/ 0 h 2554287"/>
                <a:gd name="connsiteX1" fmla="*/ 2611581 w 2611581"/>
                <a:gd name="connsiteY1" fmla="*/ 0 h 2554287"/>
                <a:gd name="connsiteX2" fmla="*/ 2611581 w 2611581"/>
                <a:gd name="connsiteY2" fmla="*/ 2554287 h 2554287"/>
                <a:gd name="connsiteX3" fmla="*/ 0 w 2611581"/>
                <a:gd name="connsiteY3" fmla="*/ 2554287 h 2554287"/>
                <a:gd name="connsiteX4" fmla="*/ 675409 w 2611581"/>
                <a:gd name="connsiteY4" fmla="*/ 0 h 2554287"/>
                <a:gd name="connsiteX0" fmla="*/ 650979 w 2587151"/>
                <a:gd name="connsiteY0" fmla="*/ 0 h 2554287"/>
                <a:gd name="connsiteX1" fmla="*/ 2587151 w 2587151"/>
                <a:gd name="connsiteY1" fmla="*/ 0 h 2554287"/>
                <a:gd name="connsiteX2" fmla="*/ 2587151 w 2587151"/>
                <a:gd name="connsiteY2" fmla="*/ 2554287 h 2554287"/>
                <a:gd name="connsiteX3" fmla="*/ 0 w 2587151"/>
                <a:gd name="connsiteY3" fmla="*/ 2548595 h 2554287"/>
                <a:gd name="connsiteX4" fmla="*/ 650979 w 2587151"/>
                <a:gd name="connsiteY4" fmla="*/ 0 h 2554287"/>
                <a:gd name="connsiteX0" fmla="*/ 730379 w 2587151"/>
                <a:gd name="connsiteY0" fmla="*/ 5692 h 2554287"/>
                <a:gd name="connsiteX1" fmla="*/ 2587151 w 2587151"/>
                <a:gd name="connsiteY1" fmla="*/ 0 h 2554287"/>
                <a:gd name="connsiteX2" fmla="*/ 2587151 w 2587151"/>
                <a:gd name="connsiteY2" fmla="*/ 2554287 h 2554287"/>
                <a:gd name="connsiteX3" fmla="*/ 0 w 2587151"/>
                <a:gd name="connsiteY3" fmla="*/ 2548595 h 2554287"/>
                <a:gd name="connsiteX4" fmla="*/ 730379 w 2587151"/>
                <a:gd name="connsiteY4" fmla="*/ 5692 h 2554287"/>
                <a:gd name="connsiteX0" fmla="*/ 864750 w 2587151"/>
                <a:gd name="connsiteY0" fmla="*/ 2847 h 2554287"/>
                <a:gd name="connsiteX1" fmla="*/ 2587151 w 2587151"/>
                <a:gd name="connsiteY1" fmla="*/ 0 h 2554287"/>
                <a:gd name="connsiteX2" fmla="*/ 2587151 w 2587151"/>
                <a:gd name="connsiteY2" fmla="*/ 2554287 h 2554287"/>
                <a:gd name="connsiteX3" fmla="*/ 0 w 2587151"/>
                <a:gd name="connsiteY3" fmla="*/ 2548595 h 2554287"/>
                <a:gd name="connsiteX4" fmla="*/ 864750 w 2587151"/>
                <a:gd name="connsiteY4" fmla="*/ 2847 h 2554287"/>
                <a:gd name="connsiteX0" fmla="*/ 883073 w 2587151"/>
                <a:gd name="connsiteY0" fmla="*/ 1 h 2554287"/>
                <a:gd name="connsiteX1" fmla="*/ 2587151 w 2587151"/>
                <a:gd name="connsiteY1" fmla="*/ 0 h 2554287"/>
                <a:gd name="connsiteX2" fmla="*/ 2587151 w 2587151"/>
                <a:gd name="connsiteY2" fmla="*/ 2554287 h 2554287"/>
                <a:gd name="connsiteX3" fmla="*/ 0 w 2587151"/>
                <a:gd name="connsiteY3" fmla="*/ 2548595 h 2554287"/>
                <a:gd name="connsiteX4" fmla="*/ 883073 w 2587151"/>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599366"/>
                <a:gd name="connsiteY0" fmla="*/ 1 h 2554287"/>
                <a:gd name="connsiteX1" fmla="*/ 2599366 w 2599366"/>
                <a:gd name="connsiteY1" fmla="*/ 0 h 2554287"/>
                <a:gd name="connsiteX2" fmla="*/ 2599366 w 2599366"/>
                <a:gd name="connsiteY2" fmla="*/ 2554287 h 2554287"/>
                <a:gd name="connsiteX3" fmla="*/ 0 w 2599366"/>
                <a:gd name="connsiteY3" fmla="*/ 2542904 h 2554287"/>
                <a:gd name="connsiteX4" fmla="*/ 895288 w 2599366"/>
                <a:gd name="connsiteY4" fmla="*/ 1 h 2554287"/>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2904 h 2565670"/>
                <a:gd name="connsiteX4" fmla="*/ 895288 w 2611581"/>
                <a:gd name="connsiteY4" fmla="*/ 1 h 2565670"/>
                <a:gd name="connsiteX0" fmla="*/ 895288 w 2611581"/>
                <a:gd name="connsiteY0" fmla="*/ 1 h 2565670"/>
                <a:gd name="connsiteX1" fmla="*/ 2599366 w 2611581"/>
                <a:gd name="connsiteY1" fmla="*/ 0 h 2565670"/>
                <a:gd name="connsiteX2" fmla="*/ 2611581 w 2611581"/>
                <a:gd name="connsiteY2" fmla="*/ 2565670 h 2565670"/>
                <a:gd name="connsiteX3" fmla="*/ 0 w 2611581"/>
                <a:gd name="connsiteY3" fmla="*/ 2545750 h 2565670"/>
                <a:gd name="connsiteX4" fmla="*/ 895288 w 2611581"/>
                <a:gd name="connsiteY4" fmla="*/ 1 h 2565670"/>
                <a:gd name="connsiteX0" fmla="*/ 1544433 w 3260726"/>
                <a:gd name="connsiteY0" fmla="*/ 1 h 2565670"/>
                <a:gd name="connsiteX1" fmla="*/ 3248511 w 3260726"/>
                <a:gd name="connsiteY1" fmla="*/ 0 h 2565670"/>
                <a:gd name="connsiteX2" fmla="*/ 3260726 w 3260726"/>
                <a:gd name="connsiteY2" fmla="*/ 2565670 h 2565670"/>
                <a:gd name="connsiteX3" fmla="*/ 0 w 3260726"/>
                <a:gd name="connsiteY3" fmla="*/ 2521058 h 2565670"/>
                <a:gd name="connsiteX4" fmla="*/ 1544433 w 3260726"/>
                <a:gd name="connsiteY4" fmla="*/ 1 h 2565670"/>
                <a:gd name="connsiteX0" fmla="*/ 921784 w 3260726"/>
                <a:gd name="connsiteY0" fmla="*/ 12347 h 2565670"/>
                <a:gd name="connsiteX1" fmla="*/ 3248511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3260726"/>
                <a:gd name="connsiteY0" fmla="*/ 12347 h 2565670"/>
                <a:gd name="connsiteX1" fmla="*/ 2321160 w 3260726"/>
                <a:gd name="connsiteY1" fmla="*/ 0 h 2565670"/>
                <a:gd name="connsiteX2" fmla="*/ 3260726 w 3260726"/>
                <a:gd name="connsiteY2" fmla="*/ 2565670 h 2565670"/>
                <a:gd name="connsiteX3" fmla="*/ 0 w 3260726"/>
                <a:gd name="connsiteY3" fmla="*/ 2521058 h 2565670"/>
                <a:gd name="connsiteX4" fmla="*/ 921784 w 3260726"/>
                <a:gd name="connsiteY4" fmla="*/ 12347 h 2565670"/>
                <a:gd name="connsiteX0" fmla="*/ 921784 w 2322228"/>
                <a:gd name="connsiteY0" fmla="*/ 12347 h 2565670"/>
                <a:gd name="connsiteX1" fmla="*/ 2321160 w 2322228"/>
                <a:gd name="connsiteY1" fmla="*/ 0 h 2565670"/>
                <a:gd name="connsiteX2" fmla="*/ 2320129 w 2322228"/>
                <a:gd name="connsiteY2" fmla="*/ 2565670 h 2565670"/>
                <a:gd name="connsiteX3" fmla="*/ 0 w 2322228"/>
                <a:gd name="connsiteY3" fmla="*/ 2521058 h 2565670"/>
                <a:gd name="connsiteX4" fmla="*/ 921784 w 2322228"/>
                <a:gd name="connsiteY4" fmla="*/ 12347 h 2565670"/>
                <a:gd name="connsiteX0" fmla="*/ 921784 w 2322228"/>
                <a:gd name="connsiteY0" fmla="*/ 0 h 2571841"/>
                <a:gd name="connsiteX1" fmla="*/ 2321160 w 2322228"/>
                <a:gd name="connsiteY1" fmla="*/ 6171 h 2571841"/>
                <a:gd name="connsiteX2" fmla="*/ 2320129 w 2322228"/>
                <a:gd name="connsiteY2" fmla="*/ 2571841 h 2571841"/>
                <a:gd name="connsiteX3" fmla="*/ 0 w 2322228"/>
                <a:gd name="connsiteY3" fmla="*/ 2527229 h 2571841"/>
                <a:gd name="connsiteX4" fmla="*/ 921784 w 2322228"/>
                <a:gd name="connsiteY4" fmla="*/ 0 h 2571841"/>
                <a:gd name="connsiteX0" fmla="*/ 921784 w 2611583"/>
                <a:gd name="connsiteY0" fmla="*/ 0 h 2540977"/>
                <a:gd name="connsiteX1" fmla="*/ 2321160 w 2611583"/>
                <a:gd name="connsiteY1" fmla="*/ 6171 h 2540977"/>
                <a:gd name="connsiteX2" fmla="*/ 2611583 w 2611583"/>
                <a:gd name="connsiteY2" fmla="*/ 2540977 h 2540977"/>
                <a:gd name="connsiteX3" fmla="*/ 0 w 2611583"/>
                <a:gd name="connsiteY3" fmla="*/ 2527229 h 2540977"/>
                <a:gd name="connsiteX4" fmla="*/ 921784 w 2611583"/>
                <a:gd name="connsiteY4" fmla="*/ 0 h 2540977"/>
                <a:gd name="connsiteX0" fmla="*/ 921784 w 2611583"/>
                <a:gd name="connsiteY0" fmla="*/ 2 h 2540979"/>
                <a:gd name="connsiteX1" fmla="*/ 2572870 w 2611583"/>
                <a:gd name="connsiteY1" fmla="*/ 0 h 2540979"/>
                <a:gd name="connsiteX2" fmla="*/ 2611583 w 2611583"/>
                <a:gd name="connsiteY2" fmla="*/ 2540979 h 2540979"/>
                <a:gd name="connsiteX3" fmla="*/ 0 w 2611583"/>
                <a:gd name="connsiteY3" fmla="*/ 2527231 h 2540979"/>
                <a:gd name="connsiteX4" fmla="*/ 921784 w 2611583"/>
                <a:gd name="connsiteY4" fmla="*/ 2 h 2540979"/>
                <a:gd name="connsiteX0" fmla="*/ 921784 w 2705467"/>
                <a:gd name="connsiteY0" fmla="*/ 0 h 2540977"/>
                <a:gd name="connsiteX1" fmla="*/ 2705349 w 2705467"/>
                <a:gd name="connsiteY1" fmla="*/ 6171 h 2540977"/>
                <a:gd name="connsiteX2" fmla="*/ 2611583 w 2705467"/>
                <a:gd name="connsiteY2" fmla="*/ 2540977 h 2540977"/>
                <a:gd name="connsiteX3" fmla="*/ 0 w 2705467"/>
                <a:gd name="connsiteY3" fmla="*/ 2527229 h 2540977"/>
                <a:gd name="connsiteX4" fmla="*/ 921784 w 2705467"/>
                <a:gd name="connsiteY4" fmla="*/ 0 h 2540977"/>
                <a:gd name="connsiteX0" fmla="*/ 921784 w 2718702"/>
                <a:gd name="connsiteY0" fmla="*/ 2 h 2540979"/>
                <a:gd name="connsiteX1" fmla="*/ 2718597 w 2718702"/>
                <a:gd name="connsiteY1" fmla="*/ 0 h 2540979"/>
                <a:gd name="connsiteX2" fmla="*/ 2611583 w 2718702"/>
                <a:gd name="connsiteY2" fmla="*/ 2540979 h 2540979"/>
                <a:gd name="connsiteX3" fmla="*/ 0 w 2718702"/>
                <a:gd name="connsiteY3" fmla="*/ 2527231 h 2540979"/>
                <a:gd name="connsiteX4" fmla="*/ 921784 w 2718702"/>
                <a:gd name="connsiteY4" fmla="*/ 2 h 2540979"/>
                <a:gd name="connsiteX0" fmla="*/ 921784 w 2679012"/>
                <a:gd name="connsiteY0" fmla="*/ 0 h 2540977"/>
                <a:gd name="connsiteX1" fmla="*/ 2678853 w 2679012"/>
                <a:gd name="connsiteY1" fmla="*/ 6171 h 2540977"/>
                <a:gd name="connsiteX2" fmla="*/ 2611583 w 2679012"/>
                <a:gd name="connsiteY2" fmla="*/ 2540977 h 2540977"/>
                <a:gd name="connsiteX3" fmla="*/ 0 w 2679012"/>
                <a:gd name="connsiteY3" fmla="*/ 2527229 h 2540977"/>
                <a:gd name="connsiteX4" fmla="*/ 921784 w 2679012"/>
                <a:gd name="connsiteY4" fmla="*/ 0 h 25409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012" h="2540977">
                  <a:moveTo>
                    <a:pt x="921784" y="0"/>
                  </a:moveTo>
                  <a:lnTo>
                    <a:pt x="2678853" y="6171"/>
                  </a:lnTo>
                  <a:cubicBezTo>
                    <a:pt x="2682925" y="861394"/>
                    <a:pt x="2607511" y="1685754"/>
                    <a:pt x="2611583" y="2540977"/>
                  </a:cubicBezTo>
                  <a:lnTo>
                    <a:pt x="0" y="2527229"/>
                  </a:lnTo>
                  <a:lnTo>
                    <a:pt x="921784" y="0"/>
                  </a:lnTo>
                  <a:close/>
                </a:path>
              </a:pathLst>
            </a:custGeom>
            <a:blipFill rotWithShape="0">
              <a:blip r:embed="rId2">
                <a:duotone>
                  <a:schemeClr val="bg2">
                    <a:shade val="76000"/>
                    <a:satMod val="180000"/>
                  </a:schemeClr>
                  <a:schemeClr val="bg2">
                    <a:tint val="80000"/>
                    <a:satMod val="120000"/>
                    <a:lumMod val="180000"/>
                  </a:schemeClr>
                </a:duotone>
              </a:blip>
              <a:stretch>
                <a:fillRect l="-114598" r="-265621" b="-286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0">
              <a:extLst>
                <a:ext uri="{FF2B5EF4-FFF2-40B4-BE49-F238E27FC236}">
                  <a16:creationId xmlns:a16="http://schemas.microsoft.com/office/drawing/2014/main" xmlns="" id="{03DB1AC6-5430-4CD3-BD83-86E675A11A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white">
            <a:xfrm>
              <a:off x="2211875" y="5257482"/>
              <a:ext cx="2586931" cy="1619837"/>
            </a:xfrm>
            <a:custGeom>
              <a:avLst/>
              <a:gdLst>
                <a:gd name="connsiteX0" fmla="*/ 0 w 2611581"/>
                <a:gd name="connsiteY0" fmla="*/ 0 h 4303713"/>
                <a:gd name="connsiteX1" fmla="*/ 2611581 w 2611581"/>
                <a:gd name="connsiteY1" fmla="*/ 0 h 4303713"/>
                <a:gd name="connsiteX2" fmla="*/ 2611581 w 2611581"/>
                <a:gd name="connsiteY2" fmla="*/ 4303713 h 4303713"/>
                <a:gd name="connsiteX3" fmla="*/ 0 w 2611581"/>
                <a:gd name="connsiteY3" fmla="*/ 4303713 h 4303713"/>
                <a:gd name="connsiteX4" fmla="*/ 0 w 2611581"/>
                <a:gd name="connsiteY4" fmla="*/ 0 h 4303713"/>
                <a:gd name="connsiteX0" fmla="*/ 0 w 2611581"/>
                <a:gd name="connsiteY0" fmla="*/ 0 h 4314104"/>
                <a:gd name="connsiteX1" fmla="*/ 2611581 w 2611581"/>
                <a:gd name="connsiteY1" fmla="*/ 0 h 4314104"/>
                <a:gd name="connsiteX2" fmla="*/ 2611581 w 2611581"/>
                <a:gd name="connsiteY2" fmla="*/ 4303713 h 4314104"/>
                <a:gd name="connsiteX3" fmla="*/ 1693718 w 2611581"/>
                <a:gd name="connsiteY3" fmla="*/ 4314104 h 4314104"/>
                <a:gd name="connsiteX4" fmla="*/ 0 w 2611581"/>
                <a:gd name="connsiteY4" fmla="*/ 0 h 4314104"/>
                <a:gd name="connsiteX0" fmla="*/ 0 w 2611581"/>
                <a:gd name="connsiteY0" fmla="*/ 0 h 4314104"/>
                <a:gd name="connsiteX1" fmla="*/ 2611581 w 2611581"/>
                <a:gd name="connsiteY1" fmla="*/ 0 h 4314104"/>
                <a:gd name="connsiteX2" fmla="*/ 2611581 w 2611581"/>
                <a:gd name="connsiteY2" fmla="*/ 4303713 h 4314104"/>
                <a:gd name="connsiteX3" fmla="*/ 1963882 w 2611581"/>
                <a:gd name="connsiteY3" fmla="*/ 4314104 h 4314104"/>
                <a:gd name="connsiteX4" fmla="*/ 0 w 2611581"/>
                <a:gd name="connsiteY4" fmla="*/ 0 h 4314104"/>
                <a:gd name="connsiteX0" fmla="*/ 0 w 2611581"/>
                <a:gd name="connsiteY0" fmla="*/ 0 h 4303713"/>
                <a:gd name="connsiteX1" fmla="*/ 2611581 w 2611581"/>
                <a:gd name="connsiteY1" fmla="*/ 0 h 4303713"/>
                <a:gd name="connsiteX2" fmla="*/ 2611581 w 2611581"/>
                <a:gd name="connsiteY2" fmla="*/ 4303713 h 4303713"/>
                <a:gd name="connsiteX3" fmla="*/ 2213264 w 2611581"/>
                <a:gd name="connsiteY3" fmla="*/ 4293322 h 4303713"/>
                <a:gd name="connsiteX4" fmla="*/ 0 w 2611581"/>
                <a:gd name="connsiteY4" fmla="*/ 0 h 4303713"/>
                <a:gd name="connsiteX0" fmla="*/ 0 w 2611581"/>
                <a:gd name="connsiteY0" fmla="*/ 0 h 4303713"/>
                <a:gd name="connsiteX1" fmla="*/ 2611581 w 2611581"/>
                <a:gd name="connsiteY1" fmla="*/ 0 h 4303713"/>
                <a:gd name="connsiteX2" fmla="*/ 2611581 w 2611581"/>
                <a:gd name="connsiteY2" fmla="*/ 4303713 h 4303713"/>
                <a:gd name="connsiteX3" fmla="*/ 2171701 w 2611581"/>
                <a:gd name="connsiteY3" fmla="*/ 3638695 h 4303713"/>
                <a:gd name="connsiteX4" fmla="*/ 0 w 2611581"/>
                <a:gd name="connsiteY4" fmla="*/ 0 h 4303713"/>
                <a:gd name="connsiteX0" fmla="*/ 0 w 2720934"/>
                <a:gd name="connsiteY0" fmla="*/ 268283 h 4303713"/>
                <a:gd name="connsiteX1" fmla="*/ 2720934 w 2720934"/>
                <a:gd name="connsiteY1" fmla="*/ 0 h 4303713"/>
                <a:gd name="connsiteX2" fmla="*/ 2720934 w 2720934"/>
                <a:gd name="connsiteY2" fmla="*/ 4303713 h 4303713"/>
                <a:gd name="connsiteX3" fmla="*/ 2281054 w 2720934"/>
                <a:gd name="connsiteY3" fmla="*/ 3638695 h 4303713"/>
                <a:gd name="connsiteX4" fmla="*/ 0 w 2720934"/>
                <a:gd name="connsiteY4" fmla="*/ 268283 h 4303713"/>
                <a:gd name="connsiteX0" fmla="*/ 0 w 2720934"/>
                <a:gd name="connsiteY0" fmla="*/ 268283 h 4303713"/>
                <a:gd name="connsiteX1" fmla="*/ 2720934 w 2720934"/>
                <a:gd name="connsiteY1" fmla="*/ 0 h 4303713"/>
                <a:gd name="connsiteX2" fmla="*/ 2720934 w 2720934"/>
                <a:gd name="connsiteY2" fmla="*/ 4303713 h 4303713"/>
                <a:gd name="connsiteX3" fmla="*/ 2264231 w 2720934"/>
                <a:gd name="connsiteY3" fmla="*/ 3717600 h 4303713"/>
                <a:gd name="connsiteX4" fmla="*/ 0 w 2720934"/>
                <a:gd name="connsiteY4" fmla="*/ 268283 h 4303713"/>
                <a:gd name="connsiteX0" fmla="*/ 0 w 2720934"/>
                <a:gd name="connsiteY0" fmla="*/ 268283 h 4335275"/>
                <a:gd name="connsiteX1" fmla="*/ 2720934 w 2720934"/>
                <a:gd name="connsiteY1" fmla="*/ 0 h 4335275"/>
                <a:gd name="connsiteX2" fmla="*/ 2653639 w 2720934"/>
                <a:gd name="connsiteY2" fmla="*/ 4335275 h 4335275"/>
                <a:gd name="connsiteX3" fmla="*/ 2264231 w 2720934"/>
                <a:gd name="connsiteY3" fmla="*/ 3717600 h 4335275"/>
                <a:gd name="connsiteX4" fmla="*/ 0 w 2720934"/>
                <a:gd name="connsiteY4" fmla="*/ 268283 h 4335275"/>
                <a:gd name="connsiteX0" fmla="*/ 0 w 2737757"/>
                <a:gd name="connsiteY0" fmla="*/ 236721 h 4335275"/>
                <a:gd name="connsiteX1" fmla="*/ 2737757 w 2737757"/>
                <a:gd name="connsiteY1" fmla="*/ 0 h 4335275"/>
                <a:gd name="connsiteX2" fmla="*/ 2670462 w 2737757"/>
                <a:gd name="connsiteY2" fmla="*/ 4335275 h 4335275"/>
                <a:gd name="connsiteX3" fmla="*/ 2281054 w 2737757"/>
                <a:gd name="connsiteY3" fmla="*/ 3717600 h 4335275"/>
                <a:gd name="connsiteX4" fmla="*/ 0 w 2737757"/>
                <a:gd name="connsiteY4" fmla="*/ 236721 h 4335275"/>
                <a:gd name="connsiteX0" fmla="*/ 0 w 2729346"/>
                <a:gd name="connsiteY0" fmla="*/ 0 h 4098554"/>
                <a:gd name="connsiteX1" fmla="*/ 2729346 w 2729346"/>
                <a:gd name="connsiteY1" fmla="*/ 126250 h 4098554"/>
                <a:gd name="connsiteX2" fmla="*/ 2670462 w 2729346"/>
                <a:gd name="connsiteY2" fmla="*/ 4098554 h 4098554"/>
                <a:gd name="connsiteX3" fmla="*/ 2281054 w 2729346"/>
                <a:gd name="connsiteY3" fmla="*/ 3480879 h 4098554"/>
                <a:gd name="connsiteX4" fmla="*/ 0 w 2729346"/>
                <a:gd name="connsiteY4" fmla="*/ 0 h 4098554"/>
                <a:gd name="connsiteX0" fmla="*/ 0 w 2720934"/>
                <a:gd name="connsiteY0" fmla="*/ 0 h 4098554"/>
                <a:gd name="connsiteX1" fmla="*/ 2720934 w 2720934"/>
                <a:gd name="connsiteY1" fmla="*/ 31562 h 4098554"/>
                <a:gd name="connsiteX2" fmla="*/ 2670462 w 2720934"/>
                <a:gd name="connsiteY2" fmla="*/ 4098554 h 4098554"/>
                <a:gd name="connsiteX3" fmla="*/ 2281054 w 2720934"/>
                <a:gd name="connsiteY3" fmla="*/ 3480879 h 4098554"/>
                <a:gd name="connsiteX4" fmla="*/ 0 w 2720934"/>
                <a:gd name="connsiteY4" fmla="*/ 0 h 4098554"/>
                <a:gd name="connsiteX0" fmla="*/ 0 w 2720934"/>
                <a:gd name="connsiteY0" fmla="*/ 15782 h 4114336"/>
                <a:gd name="connsiteX1" fmla="*/ 2720934 w 2720934"/>
                <a:gd name="connsiteY1" fmla="*/ 0 h 4114336"/>
                <a:gd name="connsiteX2" fmla="*/ 2670462 w 2720934"/>
                <a:gd name="connsiteY2" fmla="*/ 4114336 h 4114336"/>
                <a:gd name="connsiteX3" fmla="*/ 2281054 w 2720934"/>
                <a:gd name="connsiteY3" fmla="*/ 3496661 h 4114336"/>
                <a:gd name="connsiteX4" fmla="*/ 0 w 2720934"/>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80409 w 2820289"/>
                <a:gd name="connsiteY3" fmla="*/ 3496661 h 4114336"/>
                <a:gd name="connsiteX4" fmla="*/ 0 w 2820289"/>
                <a:gd name="connsiteY4" fmla="*/ 15782 h 4114336"/>
                <a:gd name="connsiteX0" fmla="*/ 0 w 2820289"/>
                <a:gd name="connsiteY0" fmla="*/ 15782 h 4114336"/>
                <a:gd name="connsiteX1" fmla="*/ 2820289 w 2820289"/>
                <a:gd name="connsiteY1" fmla="*/ 0 h 4114336"/>
                <a:gd name="connsiteX2" fmla="*/ 2769817 w 2820289"/>
                <a:gd name="connsiteY2" fmla="*/ 4114336 h 4114336"/>
                <a:gd name="connsiteX3" fmla="*/ 2362876 w 2820289"/>
                <a:gd name="connsiteY3" fmla="*/ 3517980 h 4114336"/>
                <a:gd name="connsiteX4" fmla="*/ 0 w 2820289"/>
                <a:gd name="connsiteY4" fmla="*/ 15782 h 4114336"/>
                <a:gd name="connsiteX0" fmla="*/ 0 w 2820289"/>
                <a:gd name="connsiteY0" fmla="*/ 15782 h 4114336"/>
                <a:gd name="connsiteX1" fmla="*/ 2820289 w 2820289"/>
                <a:gd name="connsiteY1" fmla="*/ 0 h 4114336"/>
                <a:gd name="connsiteX2" fmla="*/ 2763972 w 2820289"/>
                <a:gd name="connsiteY2" fmla="*/ 4114336 h 4114336"/>
                <a:gd name="connsiteX3" fmla="*/ 2362876 w 2820289"/>
                <a:gd name="connsiteY3" fmla="*/ 3517980 h 4114336"/>
                <a:gd name="connsiteX4" fmla="*/ 0 w 2820289"/>
                <a:gd name="connsiteY4" fmla="*/ 15782 h 4114336"/>
                <a:gd name="connsiteX0" fmla="*/ 0 w 3721149"/>
                <a:gd name="connsiteY0" fmla="*/ 0 h 4269703"/>
                <a:gd name="connsiteX1" fmla="*/ 3721149 w 3721149"/>
                <a:gd name="connsiteY1" fmla="*/ 155367 h 4269703"/>
                <a:gd name="connsiteX2" fmla="*/ 3664832 w 3721149"/>
                <a:gd name="connsiteY2" fmla="*/ 4269703 h 4269703"/>
                <a:gd name="connsiteX3" fmla="*/ 3263736 w 3721149"/>
                <a:gd name="connsiteY3" fmla="*/ 3673347 h 4269703"/>
                <a:gd name="connsiteX4" fmla="*/ 0 w 3721149"/>
                <a:gd name="connsiteY4" fmla="*/ 0 h 4269703"/>
                <a:gd name="connsiteX0" fmla="*/ 0 w 3721149"/>
                <a:gd name="connsiteY0" fmla="*/ 0 h 4289488"/>
                <a:gd name="connsiteX1" fmla="*/ 3721149 w 3721149"/>
                <a:gd name="connsiteY1" fmla="*/ 155367 h 4289488"/>
                <a:gd name="connsiteX2" fmla="*/ 3664832 w 3721149"/>
                <a:gd name="connsiteY2" fmla="*/ 4269703 h 4289488"/>
                <a:gd name="connsiteX3" fmla="*/ 1705997 w 3721149"/>
                <a:gd name="connsiteY3" fmla="*/ 4289488 h 4289488"/>
                <a:gd name="connsiteX4" fmla="*/ 0 w 3721149"/>
                <a:gd name="connsiteY4" fmla="*/ 0 h 4289488"/>
                <a:gd name="connsiteX0" fmla="*/ 0 w 3664846"/>
                <a:gd name="connsiteY0" fmla="*/ 15785 h 4305273"/>
                <a:gd name="connsiteX1" fmla="*/ 3664846 w 3664846"/>
                <a:gd name="connsiteY1" fmla="*/ 0 h 4305273"/>
                <a:gd name="connsiteX2" fmla="*/ 3664832 w 3664846"/>
                <a:gd name="connsiteY2" fmla="*/ 4285488 h 4305273"/>
                <a:gd name="connsiteX3" fmla="*/ 1705997 w 3664846"/>
                <a:gd name="connsiteY3" fmla="*/ 4305273 h 4305273"/>
                <a:gd name="connsiteX4" fmla="*/ 0 w 3664846"/>
                <a:gd name="connsiteY4" fmla="*/ 15785 h 430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4846" h="4305273">
                  <a:moveTo>
                    <a:pt x="0" y="15785"/>
                  </a:moveTo>
                  <a:lnTo>
                    <a:pt x="3664846" y="0"/>
                  </a:lnTo>
                  <a:cubicBezTo>
                    <a:pt x="3664841" y="1428496"/>
                    <a:pt x="3664837" y="2856992"/>
                    <a:pt x="3664832" y="4285488"/>
                  </a:cubicBezTo>
                  <a:lnTo>
                    <a:pt x="1705997" y="4305273"/>
                  </a:lnTo>
                  <a:lnTo>
                    <a:pt x="0" y="15785"/>
                  </a:lnTo>
                  <a:close/>
                </a:path>
              </a:pathLst>
            </a:custGeom>
            <a:blipFill rotWithShape="0">
              <a:blip r:embed="rId3" cstate="print">
                <a:duotone>
                  <a:schemeClr val="bg2">
                    <a:shade val="76000"/>
                    <a:satMod val="180000"/>
                  </a:schemeClr>
                  <a:schemeClr val="bg2">
                    <a:tint val="80000"/>
                    <a:satMod val="120000"/>
                    <a:lumMod val="180000"/>
                  </a:schemeClr>
                </a:duotone>
              </a:blip>
              <a:stretch>
                <a:fillRect l="-163116" t="-323529" r="-398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xmlns="" id="{78326E10-C8CB-487F-A110-F861268DE61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360612" y="0"/>
            <a:ext cx="2436813" cy="6858001"/>
            <a:chOff x="1320800" y="0"/>
            <a:chExt cx="2436813" cy="6858001"/>
          </a:xfrm>
        </p:grpSpPr>
        <p:sp>
          <p:nvSpPr>
            <p:cNvPr id="29" name="Freeform 6">
              <a:extLst>
                <a:ext uri="{FF2B5EF4-FFF2-40B4-BE49-F238E27FC236}">
                  <a16:creationId xmlns:a16="http://schemas.microsoft.com/office/drawing/2014/main" xmlns="" id="{3279962B-46D2-4E19-B632-39B80D1E80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0" name="Freeform 7">
              <a:extLst>
                <a:ext uri="{FF2B5EF4-FFF2-40B4-BE49-F238E27FC236}">
                  <a16:creationId xmlns:a16="http://schemas.microsoft.com/office/drawing/2014/main" xmlns="" id="{321A335A-53CB-4C17-AB51-5D9C2DCB45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1" name="Freeform 8">
              <a:extLst>
                <a:ext uri="{FF2B5EF4-FFF2-40B4-BE49-F238E27FC236}">
                  <a16:creationId xmlns:a16="http://schemas.microsoft.com/office/drawing/2014/main" xmlns="" id="{A0E0D557-405B-469F-AEDE-4E3404AA41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2" name="Freeform 9">
              <a:extLst>
                <a:ext uri="{FF2B5EF4-FFF2-40B4-BE49-F238E27FC236}">
                  <a16:creationId xmlns:a16="http://schemas.microsoft.com/office/drawing/2014/main" xmlns="" id="{D8D4E62F-9393-40A6-9E85-9F3B59C46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3" name="Freeform 10">
              <a:extLst>
                <a:ext uri="{FF2B5EF4-FFF2-40B4-BE49-F238E27FC236}">
                  <a16:creationId xmlns:a16="http://schemas.microsoft.com/office/drawing/2014/main" xmlns="" id="{FABD11B1-DE89-45BC-8204-968C88AAD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4" name="Freeform 11">
              <a:extLst>
                <a:ext uri="{FF2B5EF4-FFF2-40B4-BE49-F238E27FC236}">
                  <a16:creationId xmlns:a16="http://schemas.microsoft.com/office/drawing/2014/main" xmlns="" id="{AFA4965A-1FBC-44B8-B96A-3F5275C3AE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1">
            <a:extLst>
              <a:ext uri="{FF2B5EF4-FFF2-40B4-BE49-F238E27FC236}">
                <a16:creationId xmlns:a16="http://schemas.microsoft.com/office/drawing/2014/main" xmlns="" id="{D4ACA92E-87C8-4EF7-92C3-82E65E75F149}"/>
              </a:ext>
            </a:extLst>
          </p:cNvPr>
          <p:cNvSpPr>
            <a:spLocks noGrp="1"/>
          </p:cNvSpPr>
          <p:nvPr>
            <p:ph type="title"/>
          </p:nvPr>
        </p:nvSpPr>
        <p:spPr>
          <a:xfrm>
            <a:off x="4290559" y="99130"/>
            <a:ext cx="7345891" cy="1413933"/>
          </a:xfrm>
        </p:spPr>
        <p:txBody>
          <a:bodyPr>
            <a:normAutofit/>
          </a:bodyPr>
          <a:lstStyle/>
          <a:p>
            <a:r>
              <a:rPr lang="fr-FR" dirty="0"/>
              <a:t>Approche thérapeutique </a:t>
            </a:r>
          </a:p>
        </p:txBody>
      </p:sp>
      <p:pic>
        <p:nvPicPr>
          <p:cNvPr id="5" name="Picture 4" descr="Gros plan sur des boîtes de pilules non-ouvertes">
            <a:extLst>
              <a:ext uri="{FF2B5EF4-FFF2-40B4-BE49-F238E27FC236}">
                <a16:creationId xmlns:a16="http://schemas.microsoft.com/office/drawing/2014/main" xmlns="" id="{97CBD8D4-3DFB-46EE-CA26-BD5FF1595089}"/>
              </a:ext>
            </a:extLst>
          </p:cNvPr>
          <p:cNvPicPr>
            <a:picLocks noChangeAspect="1"/>
          </p:cNvPicPr>
          <p:nvPr/>
        </p:nvPicPr>
        <p:blipFill rotWithShape="1">
          <a:blip r:embed="rId4"/>
          <a:srcRect l="36444" r="30392"/>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xmlns="" id="{0721CAF0-FE97-4AD1-851B-4AFDCA67F8C2}"/>
              </a:ext>
            </a:extLst>
          </p:cNvPr>
          <p:cNvSpPr>
            <a:spLocks noGrp="1"/>
          </p:cNvSpPr>
          <p:nvPr>
            <p:ph sz="quarter" idx="13"/>
          </p:nvPr>
        </p:nvSpPr>
        <p:spPr>
          <a:xfrm>
            <a:off x="3952704" y="1237317"/>
            <a:ext cx="8239276" cy="5514486"/>
          </a:xfrm>
        </p:spPr>
        <p:txBody>
          <a:bodyPr numCol="2">
            <a:normAutofit lnSpcReduction="10000"/>
          </a:bodyPr>
          <a:lstStyle/>
          <a:p>
            <a:pPr marL="0" indent="0">
              <a:lnSpc>
                <a:spcPct val="90000"/>
              </a:lnSpc>
              <a:buNone/>
            </a:pPr>
            <a:endParaRPr lang="fr-FR" sz="1100" dirty="0"/>
          </a:p>
          <a:p>
            <a:pPr>
              <a:lnSpc>
                <a:spcPct val="90000"/>
              </a:lnSpc>
            </a:pPr>
            <a:r>
              <a:rPr lang="fr-FR" sz="1600" dirty="0"/>
              <a:t>1. Médicaments anti-inflammatoires : Certains médicaments aident à diminuer l'inflammation. Par exemple, l'ibuprofène soulage la douleur et l'inflammation, notamment dans l'arthrite.</a:t>
            </a:r>
          </a:p>
          <a:p>
            <a:pPr>
              <a:lnSpc>
                <a:spcPct val="90000"/>
              </a:lnSpc>
            </a:pPr>
            <a:endParaRPr lang="fr-FR" sz="1600" dirty="0"/>
          </a:p>
          <a:p>
            <a:pPr>
              <a:lnSpc>
                <a:spcPct val="90000"/>
              </a:lnSpc>
            </a:pPr>
            <a:r>
              <a:rPr lang="fr-FR" sz="1600" dirty="0"/>
              <a:t>2. Médicaments immunosuppresseurs :Dans les maladies où le système immunitaire attaque le corps, on peut prescrire des médicaments pour calmer l'inflammation. Par exemple, la prednisone est utilisée contre la polyarthrite rhumatoïde.</a:t>
            </a:r>
          </a:p>
          <a:p>
            <a:pPr>
              <a:lnSpc>
                <a:spcPct val="90000"/>
              </a:lnSpc>
            </a:pPr>
            <a:endParaRPr lang="fr-FR" sz="1600" dirty="0"/>
          </a:p>
          <a:p>
            <a:pPr>
              <a:lnSpc>
                <a:spcPct val="90000"/>
              </a:lnSpc>
            </a:pPr>
            <a:r>
              <a:rPr lang="fr-FR" sz="1600" dirty="0"/>
              <a:t>3. Thérapies biologiques : Ces médicaments ciblent des molécules spécifiques impliquées dans l'inflammation. Par exemple, l'</a:t>
            </a:r>
            <a:r>
              <a:rPr lang="fr-FR" sz="1600" dirty="0" err="1"/>
              <a:t>adalimumab</a:t>
            </a:r>
            <a:r>
              <a:rPr lang="fr-FR" sz="1600" dirty="0"/>
              <a:t> est utilisé pour traiter la maladie de </a:t>
            </a:r>
            <a:r>
              <a:rPr lang="fr-FR" sz="1600" dirty="0" err="1"/>
              <a:t>Crohn</a:t>
            </a:r>
            <a:r>
              <a:rPr lang="fr-FR" sz="1600" dirty="0"/>
              <a:t>.</a:t>
            </a:r>
          </a:p>
          <a:p>
            <a:pPr>
              <a:lnSpc>
                <a:spcPct val="90000"/>
              </a:lnSpc>
            </a:pPr>
            <a:endParaRPr lang="fr-FR" sz="1600" dirty="0"/>
          </a:p>
          <a:p>
            <a:pPr>
              <a:lnSpc>
                <a:spcPct val="90000"/>
              </a:lnSpc>
            </a:pPr>
            <a:endParaRPr lang="fr-FR" sz="1600" dirty="0"/>
          </a:p>
          <a:p>
            <a:pPr>
              <a:lnSpc>
                <a:spcPct val="90000"/>
              </a:lnSpc>
            </a:pPr>
            <a:endParaRPr lang="fr-FR" sz="1600" dirty="0"/>
          </a:p>
          <a:p>
            <a:pPr>
              <a:lnSpc>
                <a:spcPct val="90000"/>
              </a:lnSpc>
            </a:pPr>
            <a:r>
              <a:rPr lang="fr-FR" sz="1600" dirty="0"/>
              <a:t>4. Traitements spécifiques : En fonction de la maladie, des traitements spécifiques peuvent être nécessaires. Par exemple, dans le psoriasis, on peut utiliser des crèmes ou des thérapies par la lumière.</a:t>
            </a:r>
          </a:p>
          <a:p>
            <a:pPr marL="0" indent="0">
              <a:lnSpc>
                <a:spcPct val="90000"/>
              </a:lnSpc>
              <a:buNone/>
            </a:pPr>
            <a:endParaRPr lang="fr-FR" sz="1600" dirty="0"/>
          </a:p>
          <a:p>
            <a:pPr>
              <a:lnSpc>
                <a:spcPct val="90000"/>
              </a:lnSpc>
            </a:pPr>
            <a:r>
              <a:rPr lang="fr-FR" sz="1600" dirty="0"/>
              <a:t>5. Changements alimentaires : Certains régimes, riches en oméga-3 (présents dans le poisson) et en antioxydants (dans les fruits et légumes), peuvent aider à réduire l'inflammation.</a:t>
            </a:r>
          </a:p>
          <a:p>
            <a:pPr>
              <a:lnSpc>
                <a:spcPct val="90000"/>
              </a:lnSpc>
            </a:pPr>
            <a:endParaRPr lang="fr-FR" sz="1600" dirty="0"/>
          </a:p>
          <a:p>
            <a:pPr>
              <a:lnSpc>
                <a:spcPct val="90000"/>
              </a:lnSpc>
            </a:pPr>
            <a:r>
              <a:rPr lang="fr-FR" sz="1600" dirty="0"/>
              <a:t>6. Gestion du stress : Le stress chronique peut aggraver l'inflammation. Des techniques de gestion du stress, comme la méditation, sont recommandées.</a:t>
            </a:r>
          </a:p>
          <a:p>
            <a:pPr>
              <a:lnSpc>
                <a:spcPct val="90000"/>
              </a:lnSpc>
            </a:pPr>
            <a:endParaRPr lang="fr-FR" sz="1600" dirty="0"/>
          </a:p>
          <a:p>
            <a:pPr>
              <a:lnSpc>
                <a:spcPct val="90000"/>
              </a:lnSpc>
            </a:pPr>
            <a:r>
              <a:rPr lang="fr-FR" sz="1600" dirty="0"/>
              <a:t>7. Exercice physique : Une activité physique modérée contribue à réduire l'inflammation. Par exemple, la marche régulière peut être bénéfique.</a:t>
            </a:r>
          </a:p>
          <a:p>
            <a:pPr marL="0" indent="0">
              <a:lnSpc>
                <a:spcPct val="90000"/>
              </a:lnSpc>
              <a:buNone/>
            </a:pPr>
            <a:endParaRPr lang="fr-FR" sz="1100" dirty="0"/>
          </a:p>
        </p:txBody>
      </p:sp>
    </p:spTree>
    <p:extLst>
      <p:ext uri="{BB962C8B-B14F-4D97-AF65-F5344CB8AC3E}">
        <p14:creationId xmlns:p14="http://schemas.microsoft.com/office/powerpoint/2010/main" xmlns="" val="247290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heel(1)">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heel(1)">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heel(1)">
                                      <p:cBhvr>
                                        <p:cTn id="23" dur="2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wheel(1)">
                                      <p:cBhvr>
                                        <p:cTn id="28" dur="2000"/>
                                        <p:tgtEl>
                                          <p:spTgt spid="3">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wheel(1)">
                                      <p:cBhvr>
                                        <p:cTn id="33" dur="2000"/>
                                        <p:tgtEl>
                                          <p:spTgt spid="3">
                                            <p:txEl>
                                              <p:pRg st="11" end="1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animEffect transition="in" filter="wheel(1)">
                                      <p:cBhvr>
                                        <p:cTn id="38" dur="2000"/>
                                        <p:tgtEl>
                                          <p:spTgt spid="3">
                                            <p:txEl>
                                              <p:pRg st="13" end="1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animEffect transition="in" filter="wheel(1)">
                                      <p:cBhvr>
                                        <p:cTn id="43" dur="20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9">
            <a:extLst>
              <a:ext uri="{FF2B5EF4-FFF2-40B4-BE49-F238E27FC236}">
                <a16:creationId xmlns:a16="http://schemas.microsoft.com/office/drawing/2014/main" xmlns="" id="{63336871-0118-4F6E-8DBD-20AEFC62A9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36306" y="1"/>
            <a:ext cx="4455694"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2B8D5FD-3BC5-4AD7-80C3-2ABF738AE9E6}"/>
              </a:ext>
            </a:extLst>
          </p:cNvPr>
          <p:cNvSpPr>
            <a:spLocks noGrp="1"/>
          </p:cNvSpPr>
          <p:nvPr>
            <p:ph type="title"/>
          </p:nvPr>
        </p:nvSpPr>
        <p:spPr>
          <a:xfrm>
            <a:off x="9171392" y="1074392"/>
            <a:ext cx="2443433" cy="4377961"/>
          </a:xfrm>
        </p:spPr>
        <p:txBody>
          <a:bodyPr>
            <a:normAutofit/>
          </a:bodyPr>
          <a:lstStyle/>
          <a:p>
            <a:r>
              <a:rPr lang="en-US" sz="3700" dirty="0">
                <a:solidFill>
                  <a:srgbClr val="000000"/>
                </a:solidFill>
              </a:rPr>
              <a:t>Conclusion </a:t>
            </a:r>
          </a:p>
        </p:txBody>
      </p:sp>
      <p:sp useBgFill="1">
        <p:nvSpPr>
          <p:cNvPr id="23" name="Freeform: Shape 11">
            <a:extLst>
              <a:ext uri="{FF2B5EF4-FFF2-40B4-BE49-F238E27FC236}">
                <a16:creationId xmlns:a16="http://schemas.microsoft.com/office/drawing/2014/main" xmlns="" id="{F03CC8D0-33AF-417F-8454-1FDB6C22DD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0"/>
            <a:ext cx="9032100" cy="6858000"/>
          </a:xfrm>
          <a:custGeom>
            <a:avLst/>
            <a:gdLst>
              <a:gd name="connsiteX0" fmla="*/ 7891921 w 9032100"/>
              <a:gd name="connsiteY0" fmla="*/ 1602751 h 6858000"/>
              <a:gd name="connsiteX1" fmla="*/ 9032100 w 9032100"/>
              <a:gd name="connsiteY1" fmla="*/ 0 h 6858000"/>
              <a:gd name="connsiteX2" fmla="*/ 7880182 w 9032100"/>
              <a:gd name="connsiteY2" fmla="*/ 0 h 6858000"/>
              <a:gd name="connsiteX3" fmla="*/ 7880182 w 9032100"/>
              <a:gd name="connsiteY3" fmla="*/ 1528762 h 6858000"/>
              <a:gd name="connsiteX4" fmla="*/ 7880182 w 9032100"/>
              <a:gd name="connsiteY4" fmla="*/ 6858000 h 6858000"/>
              <a:gd name="connsiteX5" fmla="*/ 8725712 w 9032100"/>
              <a:gd name="connsiteY5" fmla="*/ 6858000 h 6858000"/>
              <a:gd name="connsiteX6" fmla="*/ 7891921 w 9032100"/>
              <a:gd name="connsiteY6" fmla="*/ 1602751 h 6858000"/>
              <a:gd name="connsiteX7" fmla="*/ 7880182 w 9032100"/>
              <a:gd name="connsiteY7" fmla="*/ 1619252 h 6858000"/>
              <a:gd name="connsiteX8" fmla="*/ 0 w 9032100"/>
              <a:gd name="connsiteY8" fmla="*/ 6858000 h 6858000"/>
              <a:gd name="connsiteX9" fmla="*/ 7880181 w 9032100"/>
              <a:gd name="connsiteY9" fmla="*/ 6858000 h 6858000"/>
              <a:gd name="connsiteX10" fmla="*/ 7880181 w 9032100"/>
              <a:gd name="connsiteY10" fmla="*/ 0 h 6858000"/>
              <a:gd name="connsiteX11" fmla="*/ 0 w 9032100"/>
              <a:gd name="connsiteY1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32100" h="6858000">
                <a:moveTo>
                  <a:pt x="7891921" y="1602751"/>
                </a:moveTo>
                <a:lnTo>
                  <a:pt x="9032100" y="0"/>
                </a:lnTo>
                <a:lnTo>
                  <a:pt x="7880182" y="0"/>
                </a:lnTo>
                <a:lnTo>
                  <a:pt x="7880182" y="1528762"/>
                </a:lnTo>
                <a:close/>
                <a:moveTo>
                  <a:pt x="7880182" y="6858000"/>
                </a:moveTo>
                <a:lnTo>
                  <a:pt x="8725712" y="6858000"/>
                </a:lnTo>
                <a:lnTo>
                  <a:pt x="7891921" y="1602751"/>
                </a:lnTo>
                <a:lnTo>
                  <a:pt x="7880182" y="1619252"/>
                </a:lnTo>
                <a:close/>
                <a:moveTo>
                  <a:pt x="0" y="6858000"/>
                </a:moveTo>
                <a:lnTo>
                  <a:pt x="7880181" y="6858000"/>
                </a:lnTo>
                <a:lnTo>
                  <a:pt x="7880181" y="0"/>
                </a:lnTo>
                <a:lnTo>
                  <a:pt x="0" y="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4" name="Group 13">
            <a:extLst>
              <a:ext uri="{FF2B5EF4-FFF2-40B4-BE49-F238E27FC236}">
                <a16:creationId xmlns:a16="http://schemas.microsoft.com/office/drawing/2014/main" xmlns="" id="{B5A08A69-9EE1-4A9E-96B6-D769D87C2F9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942667" y="0"/>
            <a:ext cx="2436813" cy="6858001"/>
            <a:chOff x="1320800" y="0"/>
            <a:chExt cx="2436813" cy="6858001"/>
          </a:xfrm>
        </p:grpSpPr>
        <p:sp>
          <p:nvSpPr>
            <p:cNvPr id="15" name="Freeform 6">
              <a:extLst>
                <a:ext uri="{FF2B5EF4-FFF2-40B4-BE49-F238E27FC236}">
                  <a16:creationId xmlns:a16="http://schemas.microsoft.com/office/drawing/2014/main" xmlns="" id="{4E4F433A-15D2-423F-8739-13AEA4E47C3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6" name="Freeform 7">
              <a:extLst>
                <a:ext uri="{FF2B5EF4-FFF2-40B4-BE49-F238E27FC236}">
                  <a16:creationId xmlns:a16="http://schemas.microsoft.com/office/drawing/2014/main" xmlns="" id="{4021F900-DEF3-4537-92E5-C37ECB7AE9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7" name="Freeform 8">
              <a:extLst>
                <a:ext uri="{FF2B5EF4-FFF2-40B4-BE49-F238E27FC236}">
                  <a16:creationId xmlns:a16="http://schemas.microsoft.com/office/drawing/2014/main" xmlns="" id="{653620E7-B03C-48E2-8561-FCA918F8D0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8" name="Freeform 9">
              <a:extLst>
                <a:ext uri="{FF2B5EF4-FFF2-40B4-BE49-F238E27FC236}">
                  <a16:creationId xmlns:a16="http://schemas.microsoft.com/office/drawing/2014/main" xmlns="" id="{108701B4-8FEE-43D1-9954-9C064D75C4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xmlns="" id="{99E0FE54-1668-4AD5-9242-892A6323B9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xmlns="" id="{75498FE5-B57D-4FD9-81E0-4E1CB65C0E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xmlns="" id="{15F19A96-45CE-9BF9-D49C-FA582FB73FCF}"/>
              </a:ext>
            </a:extLst>
          </p:cNvPr>
          <p:cNvGraphicFramePr>
            <a:graphicFrameLocks noGrp="1"/>
          </p:cNvGraphicFramePr>
          <p:nvPr>
            <p:ph sz="quarter" idx="13"/>
            <p:extLst>
              <p:ext uri="{D42A27DB-BD31-4B8C-83A1-F6EECF244321}">
                <p14:modId xmlns:p14="http://schemas.microsoft.com/office/powerpoint/2010/main" xmlns="" val="1718439598"/>
              </p:ext>
            </p:extLst>
          </p:nvPr>
        </p:nvGraphicFramePr>
        <p:xfrm>
          <a:off x="136635" y="430924"/>
          <a:ext cx="7777866" cy="6222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992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152</TotalTime>
  <Words>1750</Words>
  <Application>Microsoft Office PowerPoint</Application>
  <PresentationFormat>Personnalisé</PresentationFormat>
  <Paragraphs>128</Paragraphs>
  <Slides>13</Slides>
  <Notes>1</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Parallax</vt:lpstr>
      <vt:lpstr>Le syndrome inflammatoire </vt:lpstr>
      <vt:lpstr>Introduction :</vt:lpstr>
      <vt:lpstr>  importance de Comprendre les mécanismes du syndrome :</vt:lpstr>
      <vt:lpstr>Différence entre réponse immunitaire et inflammatoire</vt:lpstr>
      <vt:lpstr>Les facteurs déclenchants du syndrome inflammatoire</vt:lpstr>
      <vt:lpstr>Les symptômes du syndrome inflammatoire </vt:lpstr>
      <vt:lpstr>Etapes(mécanisme) du syndrome  inflammatoire</vt:lpstr>
      <vt:lpstr>Les maladies associé au syndrome inflammatoire</vt:lpstr>
      <vt:lpstr>Causes d'un dysfonctionnement du système inflammatoire  </vt:lpstr>
      <vt:lpstr>Conséquences d'un dysfonctionnement du système inflammatoire </vt:lpstr>
      <vt:lpstr>diagnostic du syndrome inflammatoire</vt:lpstr>
      <vt:lpstr>Approche thérapeutique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ZAHAF AHMED</dc:creator>
  <cp:lastModifiedBy>user</cp:lastModifiedBy>
  <cp:revision>22</cp:revision>
  <dcterms:created xsi:type="dcterms:W3CDTF">2023-12-05T19:51:03Z</dcterms:created>
  <dcterms:modified xsi:type="dcterms:W3CDTF">2025-12-29T10:18:24Z</dcterms:modified>
</cp:coreProperties>
</file>