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7"/>
  </p:notesMasterIdLst>
  <p:sldIdLst>
    <p:sldId id="256" r:id="rId2"/>
    <p:sldId id="257" r:id="rId3"/>
    <p:sldId id="260" r:id="rId4"/>
    <p:sldId id="259" r:id="rId5"/>
    <p:sldId id="258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70" r:id="rId14"/>
    <p:sldId id="272" r:id="rId15"/>
    <p:sldId id="273" r:id="rId16"/>
    <p:sldId id="291" r:id="rId17"/>
    <p:sldId id="271" r:id="rId18"/>
    <p:sldId id="274" r:id="rId19"/>
    <p:sldId id="275" r:id="rId20"/>
    <p:sldId id="277" r:id="rId21"/>
    <p:sldId id="278" r:id="rId22"/>
    <p:sldId id="279" r:id="rId23"/>
    <p:sldId id="280" r:id="rId24"/>
    <p:sldId id="281" r:id="rId25"/>
    <p:sldId id="268" r:id="rId26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66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2782" autoAdjust="0"/>
  </p:normalViewPr>
  <p:slideViewPr>
    <p:cSldViewPr>
      <p:cViewPr varScale="1">
        <p:scale>
          <a:sx n="68" d="100"/>
          <a:sy n="68" d="100"/>
        </p:scale>
        <p:origin x="-141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AE418B-A312-4F88-A5F2-1B8BEF023067}" type="datetimeFigureOut">
              <a:rPr lang="fr-FR" smtClean="0"/>
              <a:pPr/>
              <a:t>07/05/2022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851794-86A4-4F19-ADC6-B488178F6998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851794-86A4-4F19-ADC6-B488178F6998}" type="slidenum">
              <a:rPr lang="fr-FR" smtClean="0"/>
              <a:pPr/>
              <a:t>23</a:t>
            </a:fld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 useBgFill="1">
        <p:nvSpPr>
          <p:cNvPr id="13" name="Rectangle à coins arrondis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Sous-titr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r-FR" smtClean="0"/>
              <a:t>Cliquez pour modifier le style des sous-titres du masque</a:t>
            </a:r>
            <a:endParaRPr kumimoji="0" lang="en-US"/>
          </a:p>
        </p:txBody>
      </p:sp>
      <p:sp>
        <p:nvSpPr>
          <p:cNvPr id="28" name="Espace réservé de la date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86F61-6492-4926-8CF3-6D1F11151C8E}" type="datetimeFigureOut">
              <a:rPr lang="fr-FR" smtClean="0"/>
              <a:pPr/>
              <a:t>07/05/2022</a:t>
            </a:fld>
            <a:endParaRPr lang="fr-FR" dirty="0"/>
          </a:p>
        </p:txBody>
      </p:sp>
      <p:sp>
        <p:nvSpPr>
          <p:cNvPr id="17" name="Espace réservé du pied de pag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29" name="Espace réservé du numéro de diapositive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7B8EEE03-BEEA-4E63-9B3C-67E5C5FDCEE1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Titr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86F61-6492-4926-8CF3-6D1F11151C8E}" type="datetimeFigureOut">
              <a:rPr lang="fr-FR" smtClean="0"/>
              <a:pPr/>
              <a:t>07/05/2022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EEE03-BEEA-4E63-9B3C-67E5C5FDCEE1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 useBgFill="1">
        <p:nvSpPr>
          <p:cNvPr id="10" name="Rectangle à coins arrondis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86F61-6492-4926-8CF3-6D1F11151C8E}" type="datetimeFigureOut">
              <a:rPr lang="fr-FR" smtClean="0"/>
              <a:pPr/>
              <a:t>07/05/2022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7B8EEE03-BEEA-4E63-9B3C-67E5C5FDCEE1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86F61-6492-4926-8CF3-6D1F11151C8E}" type="datetimeFigureOut">
              <a:rPr lang="fr-FR" smtClean="0"/>
              <a:pPr/>
              <a:t>07/05/2022</a:t>
            </a:fld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EEE03-BEEA-4E63-9B3C-67E5C5FDCEE1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9" name="Espace réservé du contenu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11" name="Espace réservé du contenu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86F61-6492-4926-8CF3-6D1F11151C8E}" type="datetimeFigureOut">
              <a:rPr lang="fr-FR" smtClean="0"/>
              <a:pPr/>
              <a:t>07/05/2022</a:t>
            </a:fld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EEE03-BEEA-4E63-9B3C-67E5C5FDCEE1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1" name="Espace réservé du contenu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13" name="Espace réservé du contenu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86F61-6492-4926-8CF3-6D1F11151C8E}" type="datetimeFigureOut">
              <a:rPr lang="fr-FR" smtClean="0"/>
              <a:pPr/>
              <a:t>07/05/2022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EEE03-BEEA-4E63-9B3C-67E5C5FDCEE1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86F61-6492-4926-8CF3-6D1F11151C8E}" type="datetimeFigureOut">
              <a:rPr lang="fr-FR" smtClean="0"/>
              <a:pPr/>
              <a:t>07/05/2022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EEE03-BEEA-4E63-9B3C-67E5C5FDCEE1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 useBgFill="1">
        <p:nvSpPr>
          <p:cNvPr id="9" name="Rectangle à coins arrondis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86F61-6492-4926-8CF3-6D1F11151C8E}" type="datetimeFigureOut">
              <a:rPr lang="fr-FR" smtClean="0"/>
              <a:pPr/>
              <a:t>07/05/2022</a:t>
            </a:fld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EEE03-BEEA-4E63-9B3C-67E5C5FDCEE1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1" name="Espace réservé du contenu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86F61-6492-4926-8CF3-6D1F11151C8E}" type="datetimeFigureOut">
              <a:rPr lang="fr-FR" smtClean="0"/>
              <a:pPr/>
              <a:t>07/05/2022</a:t>
            </a:fld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7B8EEE03-BEEA-4E63-9B3C-67E5C5FDCEE1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fr-FR" dirty="0" smtClean="0"/>
              <a:t>Cliquez sur l'icône pour ajouter une image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86F61-6492-4926-8CF3-6D1F11151C8E}" type="datetimeFigureOut">
              <a:rPr lang="fr-FR" smtClean="0"/>
              <a:pPr/>
              <a:t>07/05/2022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EEE03-BEEA-4E63-9B3C-67E5C5FDCEE1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86F61-6492-4926-8CF3-6D1F11151C8E}" type="datetimeFigureOut">
              <a:rPr lang="fr-FR" smtClean="0"/>
              <a:pPr/>
              <a:t>07/05/2022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EEE03-BEEA-4E63-9B3C-67E5C5FDCEE1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 useBgFill="1">
        <p:nvSpPr>
          <p:cNvPr id="8" name="Rectangle à coins arrondis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Espace réservé du titre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13" name="Espace réservé du texte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14" name="Espace réservé de la date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B8C86F61-6492-4926-8CF3-6D1F11151C8E}" type="datetimeFigureOut">
              <a:rPr lang="fr-FR" smtClean="0"/>
              <a:pPr/>
              <a:t>07/05/2022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23" name="Espace réservé du numéro de diapositive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7B8EEE03-BEEA-4E63-9B3C-67E5C5FDCEE1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14282" y="4857760"/>
            <a:ext cx="7329494" cy="1100134"/>
          </a:xfrm>
        </p:spPr>
        <p:txBody>
          <a:bodyPr/>
          <a:lstStyle/>
          <a:p>
            <a:pPr algn="l"/>
            <a:r>
              <a:rPr lang="fr-FR" sz="1800" b="1" dirty="0" smtClean="0">
                <a:solidFill>
                  <a:srgbClr val="002060"/>
                </a:solidFill>
              </a:rPr>
              <a:t>Module: Management de Projet</a:t>
            </a:r>
          </a:p>
          <a:p>
            <a:pPr algn="l"/>
            <a:r>
              <a:rPr lang="fr-FR" sz="1800" b="1" dirty="0" smtClean="0">
                <a:solidFill>
                  <a:srgbClr val="002060"/>
                </a:solidFill>
              </a:rPr>
              <a:t>Chargé de cours: Mme KARA-TERKI </a:t>
            </a:r>
            <a:r>
              <a:rPr lang="fr-FR" sz="1800" b="1" dirty="0" err="1" smtClean="0">
                <a:solidFill>
                  <a:srgbClr val="002060"/>
                </a:solidFill>
              </a:rPr>
              <a:t>Djawida</a:t>
            </a:r>
            <a:endParaRPr lang="fr-FR" sz="1800" b="1" dirty="0" smtClean="0">
              <a:solidFill>
                <a:srgbClr val="002060"/>
              </a:solidFill>
            </a:endParaRPr>
          </a:p>
          <a:p>
            <a:pPr algn="l"/>
            <a:r>
              <a:rPr lang="fr-FR" sz="1800" b="1" dirty="0" smtClean="0">
                <a:solidFill>
                  <a:srgbClr val="002060"/>
                </a:solidFill>
              </a:rPr>
              <a:t>Email: karadjawida@gmail.com</a:t>
            </a:r>
            <a:endParaRPr lang="fr-FR" sz="1800" b="1" dirty="0">
              <a:solidFill>
                <a:srgbClr val="002060"/>
              </a:solidFill>
            </a:endParaRP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0" y="1214422"/>
            <a:ext cx="8858312" cy="2071702"/>
          </a:xfrm>
        </p:spPr>
        <p:txBody>
          <a:bodyPr>
            <a:normAutofit/>
          </a:bodyPr>
          <a:lstStyle/>
          <a:p>
            <a:r>
              <a:rPr lang="fr-FR" b="1" dirty="0" smtClean="0"/>
              <a:t>CHAP 06. </a:t>
            </a:r>
            <a:br>
              <a:rPr lang="fr-FR" b="1" dirty="0" smtClean="0"/>
            </a:br>
            <a:r>
              <a:rPr lang="fr-FR" b="1" dirty="0" smtClean="0"/>
              <a:t>MANAGEMENT DES RISQUES</a:t>
            </a:r>
            <a:br>
              <a:rPr lang="fr-FR" b="1" dirty="0" smtClean="0"/>
            </a:br>
            <a:r>
              <a:rPr lang="fr-FR" b="1" dirty="0" smtClean="0"/>
              <a:t>DU PROJET</a:t>
            </a:r>
            <a:endParaRPr lang="fr-FR" b="1" dirty="0"/>
          </a:p>
        </p:txBody>
      </p:sp>
      <p:sp>
        <p:nvSpPr>
          <p:cNvPr id="4" name="Rectangle 3"/>
          <p:cNvSpPr/>
          <p:nvPr/>
        </p:nvSpPr>
        <p:spPr>
          <a:xfrm>
            <a:off x="1071538" y="214290"/>
            <a:ext cx="7429552" cy="9286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tx1"/>
                </a:solidFill>
              </a:rPr>
              <a:t>ANNEE UNIVERSITAIRE 2018-2019</a:t>
            </a:r>
          </a:p>
          <a:p>
            <a:pPr algn="ctr"/>
            <a:r>
              <a:rPr lang="fr-FR" b="1" dirty="0" smtClean="0">
                <a:solidFill>
                  <a:schemeClr val="tx1"/>
                </a:solidFill>
              </a:rPr>
              <a:t>UNIVERSITE DE TLEMCEN</a:t>
            </a:r>
          </a:p>
          <a:p>
            <a:pPr algn="ctr"/>
            <a:r>
              <a:rPr lang="fr-FR" b="1" dirty="0" smtClean="0">
                <a:solidFill>
                  <a:schemeClr val="tx1"/>
                </a:solidFill>
              </a:rPr>
              <a:t>FACULTE SCIENCE DE LA NATURE ET DE LA VIE</a:t>
            </a:r>
            <a:endParaRPr lang="fr-FR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71472" y="274638"/>
            <a:ext cx="8115328" cy="654032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endParaRPr lang="fr-FR" dirty="0"/>
          </a:p>
        </p:txBody>
      </p:sp>
      <p:sp>
        <p:nvSpPr>
          <p:cNvPr id="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1643042" y="2214554"/>
            <a:ext cx="6429420" cy="3805246"/>
          </a:xfrm>
          <a:noFill/>
          <a:ln>
            <a:noFill/>
          </a:ln>
          <a:effectLst>
            <a:glow rad="139700">
              <a:schemeClr val="accent2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/>
            <a:sp3d extrusionH="57150">
              <a:bevelT w="38100" h="38100"/>
            </a:sp3d>
          </a:bodyPr>
          <a:lstStyle/>
          <a:p>
            <a:pPr marL="0" indent="20638" algn="ctr">
              <a:buFontTx/>
              <a:buNone/>
            </a:pPr>
            <a:r>
              <a:rPr lang="fr-FR" sz="3000" dirty="0">
                <a:solidFill>
                  <a:srgbClr val="FF0000"/>
                </a:solidFill>
                <a:latin typeface="Berlin Sans FB" pitchFamily="34" charset="0"/>
              </a:rPr>
              <a:t>« IL FAUT TOUJOURS PRENDRE LE MAXIMUM DE RISQUES AVEC LE MAXIMUM DE PRECAUTION. »</a:t>
            </a:r>
          </a:p>
          <a:p>
            <a:pPr marL="0" indent="20638" algn="ctr">
              <a:buFontTx/>
              <a:buNone/>
            </a:pPr>
            <a:r>
              <a:rPr lang="fr-FR" sz="3000" i="1" dirty="0" err="1">
                <a:solidFill>
                  <a:srgbClr val="FF0000"/>
                </a:solidFill>
                <a:latin typeface="CommercialScript BT" pitchFamily="66" charset="0"/>
              </a:rPr>
              <a:t>Rudyard</a:t>
            </a:r>
            <a:r>
              <a:rPr lang="fr-FR" sz="3000" i="1" dirty="0">
                <a:solidFill>
                  <a:srgbClr val="FF0000"/>
                </a:solidFill>
                <a:latin typeface="CommercialScript BT" pitchFamily="66" charset="0"/>
              </a:rPr>
              <a:t> Kipling (1865-1936)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28662" y="214290"/>
            <a:ext cx="7215238" cy="7858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 smtClean="0"/>
              <a:t>PROBLEMATIQUE</a:t>
            </a:r>
            <a:endParaRPr lang="fr-FR" sz="2800" b="1" dirty="0"/>
          </a:p>
        </p:txBody>
      </p:sp>
      <p:sp>
        <p:nvSpPr>
          <p:cNvPr id="3" name="Rectangle 2"/>
          <p:cNvSpPr/>
          <p:nvPr/>
        </p:nvSpPr>
        <p:spPr>
          <a:xfrm>
            <a:off x="214282" y="2643182"/>
            <a:ext cx="8429684" cy="38576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 typeface="Wingdings" pitchFamily="2" charset="2"/>
              <a:buChar char="Ø"/>
            </a:pPr>
            <a:endParaRPr lang="fr-FR" sz="2400" dirty="0" smtClean="0">
              <a:solidFill>
                <a:srgbClr val="C00000"/>
              </a:solidFill>
            </a:endParaRPr>
          </a:p>
          <a:p>
            <a:pPr>
              <a:buFont typeface="Wingdings" pitchFamily="2" charset="2"/>
              <a:buChar char="Ø"/>
            </a:pPr>
            <a:endParaRPr lang="fr-FR" sz="2400" dirty="0" smtClean="0">
              <a:solidFill>
                <a:srgbClr val="C00000"/>
              </a:solidFill>
            </a:endParaRPr>
          </a:p>
          <a:p>
            <a:pPr>
              <a:buFont typeface="Wingdings" pitchFamily="2" charset="2"/>
              <a:buChar char="Ø"/>
            </a:pPr>
            <a:endParaRPr lang="fr-FR" sz="2400" dirty="0" smtClean="0">
              <a:solidFill>
                <a:srgbClr val="C00000"/>
              </a:solidFill>
            </a:endParaRPr>
          </a:p>
          <a:p>
            <a:pPr>
              <a:buFont typeface="Wingdings" pitchFamily="2" charset="2"/>
              <a:buChar char="Ø"/>
            </a:pPr>
            <a:endParaRPr lang="fr-FR" sz="2400" dirty="0" smtClean="0">
              <a:solidFill>
                <a:srgbClr val="C00000"/>
              </a:solidFill>
            </a:endParaRPr>
          </a:p>
          <a:p>
            <a:pPr>
              <a:buFont typeface="Wingdings" pitchFamily="2" charset="2"/>
              <a:buChar char="Ø"/>
            </a:pPr>
            <a:endParaRPr lang="fr-FR" sz="2400" dirty="0" smtClean="0">
              <a:solidFill>
                <a:srgbClr val="C00000"/>
              </a:solidFill>
            </a:endParaRPr>
          </a:p>
          <a:p>
            <a:pPr>
              <a:buFont typeface="Wingdings" pitchFamily="2" charset="2"/>
              <a:buChar char="Ø"/>
            </a:pPr>
            <a:endParaRPr lang="fr-FR" sz="2400" dirty="0" smtClean="0">
              <a:solidFill>
                <a:srgbClr val="C00000"/>
              </a:solidFill>
            </a:endParaRPr>
          </a:p>
          <a:p>
            <a:pPr algn="ctr">
              <a:buFont typeface="Wingdings" pitchFamily="2" charset="2"/>
              <a:buChar char="Ø"/>
            </a:pPr>
            <a:endParaRPr lang="fr-FR" sz="2400" dirty="0" smtClean="0">
              <a:solidFill>
                <a:srgbClr val="C00000"/>
              </a:solidFill>
            </a:endParaRPr>
          </a:p>
          <a:p>
            <a:pPr>
              <a:buFont typeface="Wingdings" pitchFamily="2" charset="2"/>
              <a:buChar char="Ø"/>
            </a:pPr>
            <a:endParaRPr lang="fr-FR" sz="2400" dirty="0" smtClean="0">
              <a:solidFill>
                <a:srgbClr val="C00000"/>
              </a:solidFill>
            </a:endParaRPr>
          </a:p>
          <a:p>
            <a:endParaRPr lang="fr-FR" sz="2400" dirty="0" smtClean="0">
              <a:solidFill>
                <a:srgbClr val="C00000"/>
              </a:solidFill>
            </a:endParaRPr>
          </a:p>
          <a:p>
            <a:pPr>
              <a:buFont typeface="Wingdings" pitchFamily="2" charset="2"/>
              <a:buChar char="Ø"/>
            </a:pPr>
            <a:endParaRPr lang="fr-FR" sz="2400" dirty="0" smtClean="0">
              <a:solidFill>
                <a:srgbClr val="C00000"/>
              </a:solidFill>
            </a:endParaRPr>
          </a:p>
          <a:p>
            <a:pPr>
              <a:buFont typeface="Wingdings" pitchFamily="2" charset="2"/>
              <a:buChar char="Ø"/>
            </a:pPr>
            <a:endParaRPr lang="fr-FR" sz="2400" dirty="0" smtClean="0">
              <a:solidFill>
                <a:srgbClr val="C00000"/>
              </a:solidFill>
            </a:endParaRPr>
          </a:p>
          <a:p>
            <a:pPr>
              <a:defRPr/>
            </a:pPr>
            <a:endParaRPr lang="fr-FR" sz="2400" b="1" dirty="0" smtClean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Verdana" pitchFamily="34" charset="0"/>
            </a:endParaRPr>
          </a:p>
          <a:p>
            <a:pPr>
              <a:buFont typeface="Wingdings" pitchFamily="2" charset="2"/>
              <a:buChar char="q"/>
              <a:defRPr/>
            </a:pPr>
            <a:endParaRPr lang="fr-FR" sz="2300" b="1" dirty="0" smtClean="0">
              <a:solidFill>
                <a:srgbClr val="CC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Verdana" pitchFamily="34" charset="0"/>
            </a:endParaRPr>
          </a:p>
          <a:p>
            <a:pPr>
              <a:buFont typeface="Wingdings" pitchFamily="2" charset="2"/>
              <a:buChar char="q"/>
              <a:defRPr/>
            </a:pPr>
            <a:r>
              <a:rPr lang="fr-FR" sz="2300" b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rPr>
              <a:t>QU’EST- CE QU’UN RISQUE?</a:t>
            </a:r>
          </a:p>
          <a:p>
            <a:pPr>
              <a:defRPr/>
            </a:pPr>
            <a:endParaRPr lang="fr-FR" sz="2300" b="1" dirty="0" smtClean="0">
              <a:solidFill>
                <a:srgbClr val="660066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Verdana" pitchFamily="34" charset="0"/>
            </a:endParaRPr>
          </a:p>
          <a:p>
            <a:pPr>
              <a:buFont typeface="Wingdings" pitchFamily="2" charset="2"/>
              <a:buChar char="q"/>
              <a:defRPr/>
            </a:pPr>
            <a:r>
              <a:rPr lang="fr-FR" sz="2300" b="1" dirty="0" smtClean="0">
                <a:solidFill>
                  <a:srgbClr val="66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rPr>
              <a:t> QU’EST-CE QU’UN PROCESSUS DE GESTION DES RISQUES ?</a:t>
            </a:r>
          </a:p>
          <a:p>
            <a:pPr>
              <a:defRPr/>
            </a:pPr>
            <a:endParaRPr lang="fr-FR" sz="2300" b="1" dirty="0" smtClean="0">
              <a:solidFill>
                <a:srgbClr val="660066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Verdana" pitchFamily="34" charset="0"/>
            </a:endParaRPr>
          </a:p>
          <a:p>
            <a:pPr>
              <a:buFont typeface="Wingdings" pitchFamily="2" charset="2"/>
              <a:buChar char="q"/>
              <a:defRPr/>
            </a:pPr>
            <a:r>
              <a:rPr lang="fr-FR" sz="23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rPr>
              <a:t> </a:t>
            </a:r>
            <a:r>
              <a:rPr lang="fr-FR" sz="23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rPr>
              <a:t>COMMENT MANAGER LES RISQUES DANS UN PROJET, POURQUOI ET COMMENT?</a:t>
            </a:r>
          </a:p>
          <a:p>
            <a:endParaRPr lang="fr-FR" sz="2800" dirty="0" smtClean="0">
              <a:solidFill>
                <a:srgbClr val="C00000"/>
              </a:solidFill>
            </a:endParaRPr>
          </a:p>
          <a:p>
            <a:endParaRPr lang="fr-FR" dirty="0" smtClean="0">
              <a:solidFill>
                <a:schemeClr val="tx1"/>
              </a:solidFill>
            </a:endParaRPr>
          </a:p>
          <a:p>
            <a:endParaRPr lang="fr-FR" dirty="0" smtClean="0">
              <a:solidFill>
                <a:schemeClr val="tx1"/>
              </a:solidFill>
            </a:endParaRPr>
          </a:p>
          <a:p>
            <a:endParaRPr lang="fr-FR" dirty="0" smtClean="0">
              <a:solidFill>
                <a:schemeClr val="tx1"/>
              </a:solidFill>
            </a:endParaRPr>
          </a:p>
          <a:p>
            <a:endParaRPr lang="fr-FR" dirty="0" smtClean="0">
              <a:solidFill>
                <a:schemeClr val="tx1"/>
              </a:solidFill>
            </a:endParaRPr>
          </a:p>
          <a:p>
            <a:endParaRPr lang="fr-FR" dirty="0" smtClean="0">
              <a:solidFill>
                <a:schemeClr val="tx1"/>
              </a:solidFill>
            </a:endParaRPr>
          </a:p>
          <a:p>
            <a:endParaRPr lang="fr-FR" dirty="0" smtClean="0">
              <a:solidFill>
                <a:schemeClr val="tx1"/>
              </a:solidFill>
            </a:endParaRPr>
          </a:p>
          <a:p>
            <a:endParaRPr lang="fr-FR" dirty="0" smtClean="0">
              <a:solidFill>
                <a:schemeClr val="tx1"/>
              </a:solidFill>
            </a:endParaRPr>
          </a:p>
          <a:p>
            <a:endParaRPr lang="fr-FR" dirty="0" smtClean="0">
              <a:solidFill>
                <a:schemeClr val="tx1"/>
              </a:solidFill>
            </a:endParaRPr>
          </a:p>
          <a:p>
            <a:endParaRPr lang="fr-FR" dirty="0" smtClean="0">
              <a:solidFill>
                <a:schemeClr val="tx1"/>
              </a:solidFill>
            </a:endParaRPr>
          </a:p>
          <a:p>
            <a:endParaRPr lang="fr-FR" dirty="0" smtClean="0">
              <a:solidFill>
                <a:schemeClr val="tx1"/>
              </a:solidFill>
            </a:endParaRPr>
          </a:p>
          <a:p>
            <a:endParaRPr lang="fr-FR" dirty="0" smtClean="0">
              <a:solidFill>
                <a:schemeClr val="tx1"/>
              </a:solidFill>
            </a:endParaRPr>
          </a:p>
          <a:p>
            <a:endParaRPr lang="fr-FR" dirty="0" smtClean="0">
              <a:solidFill>
                <a:schemeClr val="tx1"/>
              </a:solidFill>
            </a:endParaRPr>
          </a:p>
          <a:p>
            <a:endParaRPr lang="fr-FR" dirty="0" smtClean="0">
              <a:solidFill>
                <a:schemeClr val="tx1"/>
              </a:solidFill>
            </a:endParaRPr>
          </a:p>
          <a:p>
            <a:endParaRPr lang="fr-FR" dirty="0" smtClean="0">
              <a:solidFill>
                <a:schemeClr val="tx1"/>
              </a:solidFill>
            </a:endParaRPr>
          </a:p>
          <a:p>
            <a:endParaRPr lang="fr-FR" dirty="0" smtClean="0">
              <a:solidFill>
                <a:schemeClr val="tx1"/>
              </a:solidFill>
            </a:endParaRPr>
          </a:p>
          <a:p>
            <a:endParaRPr lang="fr-FR" dirty="0" smtClean="0">
              <a:solidFill>
                <a:schemeClr val="tx1"/>
              </a:solidFill>
            </a:endParaRPr>
          </a:p>
          <a:p>
            <a:r>
              <a:rPr lang="fr-FR" dirty="0" smtClean="0">
                <a:solidFill>
                  <a:schemeClr val="tx1"/>
                </a:solidFill>
              </a:rPr>
              <a:t> </a:t>
            </a:r>
            <a:endParaRPr lang="fr-FR" dirty="0">
              <a:solidFill>
                <a:schemeClr val="tx1"/>
              </a:solidFill>
            </a:endParaRPr>
          </a:p>
        </p:txBody>
      </p:sp>
      <p:grpSp>
        <p:nvGrpSpPr>
          <p:cNvPr id="7" name="Group 4"/>
          <p:cNvGrpSpPr>
            <a:grpSpLocks/>
          </p:cNvGrpSpPr>
          <p:nvPr/>
        </p:nvGrpSpPr>
        <p:grpSpPr bwMode="auto">
          <a:xfrm>
            <a:off x="5715008" y="1428736"/>
            <a:ext cx="2962275" cy="2330450"/>
            <a:chOff x="3810" y="73"/>
            <a:chExt cx="1866" cy="1468"/>
          </a:xfrm>
        </p:grpSpPr>
        <p:pic>
          <p:nvPicPr>
            <p:cNvPr id="8" name="Picture 5" descr="CMENO05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810" y="273"/>
              <a:ext cx="1633" cy="1268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9" name="Picture 6" descr="QUEST009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 rot="-150794">
              <a:off x="5171" y="73"/>
              <a:ext cx="505" cy="681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57158" y="785794"/>
            <a:ext cx="8501122" cy="507209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fr-FR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 risque nul n’existe pas.</a:t>
            </a:r>
          </a:p>
          <a:p>
            <a:pPr>
              <a:defRPr/>
            </a:pPr>
            <a:endParaRPr lang="fr-FR" sz="24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 typeface="Wingdings" pitchFamily="2" charset="2"/>
              <a:buChar char="Ø"/>
              <a:defRPr/>
            </a:pPr>
            <a:r>
              <a:rPr lang="fr-FR" sz="2800" b="1" dirty="0" smtClean="0">
                <a:solidFill>
                  <a:srgbClr val="C00000"/>
                </a:solidFill>
              </a:rPr>
              <a:t>Dans un projet, le management des risques est une discipline indispensable et intégrante au management de projet dans le but d’atteindre les objectifs. 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fr-FR" sz="2800" b="1" dirty="0" smtClean="0">
                <a:solidFill>
                  <a:srgbClr val="C00000"/>
                </a:solidFill>
              </a:rPr>
              <a:t> La gestion des risques est devenue une exigence de la norme </a:t>
            </a:r>
            <a:r>
              <a:rPr lang="fr-FR" sz="2800" b="1" u="sng" dirty="0" smtClean="0">
                <a:solidFill>
                  <a:srgbClr val="C00000"/>
                </a:solidFill>
              </a:rPr>
              <a:t>ISO 9001-2015</a:t>
            </a:r>
            <a:r>
              <a:rPr lang="fr-FR" sz="2800" b="1" dirty="0" smtClean="0">
                <a:solidFill>
                  <a:srgbClr val="C00000"/>
                </a:solidFill>
              </a:rPr>
              <a:t>.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fr-FR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fr-FR" sz="2800" b="1" dirty="0" smtClean="0">
                <a:solidFill>
                  <a:srgbClr val="C00000"/>
                </a:solidFill>
              </a:rPr>
              <a:t>l faut apprendre à mieux connaître les risques, à mieux connaître les mesures pour réduire les conséquences, ou les prévenir.</a:t>
            </a:r>
          </a:p>
          <a:p>
            <a:pPr>
              <a:buFont typeface="Wingdings" pitchFamily="2" charset="2"/>
              <a:buChar char="q"/>
              <a:defRPr/>
            </a:pPr>
            <a:endParaRPr lang="fr-FR" sz="36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71472" y="214290"/>
            <a:ext cx="8115328" cy="654032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fr-FR" sz="2800" b="1" dirty="0" smtClean="0">
                <a:solidFill>
                  <a:srgbClr val="C00000"/>
                </a:solidFill>
              </a:rPr>
              <a:t>LA ROUE DE DEMING ET LA GESTION DES RISQUES</a:t>
            </a:r>
            <a:endParaRPr lang="fr-FR" sz="2800" b="1" dirty="0">
              <a:solidFill>
                <a:srgbClr val="C0000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285720" y="1071546"/>
            <a:ext cx="8401080" cy="5429288"/>
          </a:xfrm>
        </p:spPr>
        <p:txBody>
          <a:bodyPr>
            <a:normAutofit/>
          </a:bodyPr>
          <a:lstStyle/>
          <a:p>
            <a:pPr>
              <a:buNone/>
            </a:pPr>
            <a:endParaRPr lang="fr-FR" sz="2400" b="1" dirty="0" smtClean="0"/>
          </a:p>
          <a:p>
            <a:pPr marL="419100" indent="-419100">
              <a:spcBef>
                <a:spcPts val="1200"/>
              </a:spcBef>
              <a:buNone/>
            </a:pPr>
            <a:endParaRPr lang="fr-FR" b="1" dirty="0" smtClean="0">
              <a:solidFill>
                <a:srgbClr val="CC0000"/>
              </a:solidFill>
            </a:endParaRPr>
          </a:p>
          <a:p>
            <a:pPr>
              <a:buNone/>
            </a:pPr>
            <a:endParaRPr lang="fr-FR" sz="2400" b="1" dirty="0" smtClean="0"/>
          </a:p>
        </p:txBody>
      </p:sp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2987675" y="1100138"/>
            <a:ext cx="3097213" cy="2400300"/>
            <a:chOff x="1882" y="693"/>
            <a:chExt cx="1951" cy="1512"/>
          </a:xfrm>
        </p:grpSpPr>
        <p:sp>
          <p:nvSpPr>
            <p:cNvPr id="5" name="AutoShape 3"/>
            <p:cNvSpPr>
              <a:spLocks noChangeArrowheads="1"/>
            </p:cNvSpPr>
            <p:nvPr/>
          </p:nvSpPr>
          <p:spPr bwMode="auto">
            <a:xfrm>
              <a:off x="2064" y="981"/>
              <a:ext cx="1406" cy="1224"/>
            </a:xfrm>
            <a:custGeom>
              <a:avLst/>
              <a:gdLst>
                <a:gd name="G0" fmla="+- 0 0 0"/>
                <a:gd name="G1" fmla="+- -11796480 0 0"/>
                <a:gd name="G2" fmla="+- 0 0 -11796480"/>
                <a:gd name="G3" fmla="+- 10800 0 0"/>
                <a:gd name="G4" fmla="+- 0 0 0"/>
                <a:gd name="T0" fmla="*/ 360 256 1"/>
                <a:gd name="T1" fmla="*/ 0 256 1"/>
                <a:gd name="G5" fmla="+- G2 T0 T1"/>
                <a:gd name="G6" fmla="?: G2 G2 G5"/>
                <a:gd name="G7" fmla="+- 0 0 G6"/>
                <a:gd name="G8" fmla="+- 5400 0 0"/>
                <a:gd name="G9" fmla="+- 0 0 -11796480"/>
                <a:gd name="G10" fmla="+- 5400 0 2700"/>
                <a:gd name="G11" fmla="cos G10 0"/>
                <a:gd name="G12" fmla="sin G10 0"/>
                <a:gd name="G13" fmla="cos 13500 0"/>
                <a:gd name="G14" fmla="sin 13500 0"/>
                <a:gd name="G15" fmla="+- G11 10800 0"/>
                <a:gd name="G16" fmla="+- G12 10800 0"/>
                <a:gd name="G17" fmla="+- G13 10800 0"/>
                <a:gd name="G18" fmla="+- G14 10800 0"/>
                <a:gd name="G19" fmla="*/ 5400 1 2"/>
                <a:gd name="G20" fmla="+- G19 5400 0"/>
                <a:gd name="G21" fmla="cos G20 0"/>
                <a:gd name="G22" fmla="sin G20 0"/>
                <a:gd name="G23" fmla="+- G21 10800 0"/>
                <a:gd name="G24" fmla="+- G12 G23 G22"/>
                <a:gd name="G25" fmla="+- G22 G23 G11"/>
                <a:gd name="G26" fmla="cos 10800 0"/>
                <a:gd name="G27" fmla="sin 10800 0"/>
                <a:gd name="G28" fmla="cos 5400 0"/>
                <a:gd name="G29" fmla="sin 5400 0"/>
                <a:gd name="G30" fmla="+- G26 10800 0"/>
                <a:gd name="G31" fmla="+- G27 10800 0"/>
                <a:gd name="G32" fmla="+- G28 10800 0"/>
                <a:gd name="G33" fmla="+- G29 10800 0"/>
                <a:gd name="G34" fmla="+- G19 5400 0"/>
                <a:gd name="G35" fmla="cos G34 -11796480"/>
                <a:gd name="G36" fmla="sin G34 -11796480"/>
                <a:gd name="G37" fmla="+/ -11796480 0 2"/>
                <a:gd name="T2" fmla="*/ 180 256 1"/>
                <a:gd name="T3" fmla="*/ 0 256 1"/>
                <a:gd name="G38" fmla="+- G37 T2 T3"/>
                <a:gd name="G39" fmla="?: G2 G37 G38"/>
                <a:gd name="G40" fmla="cos 10800 G39"/>
                <a:gd name="G41" fmla="sin 10800 G39"/>
                <a:gd name="G42" fmla="cos 5400 G39"/>
                <a:gd name="G43" fmla="sin 5400 G39"/>
                <a:gd name="G44" fmla="+- G40 10800 0"/>
                <a:gd name="G45" fmla="+- G41 10800 0"/>
                <a:gd name="G46" fmla="+- G42 10800 0"/>
                <a:gd name="G47" fmla="+- G43 10800 0"/>
                <a:gd name="G48" fmla="+- G35 10800 0"/>
                <a:gd name="G49" fmla="+- G36 10800 0"/>
                <a:gd name="T4" fmla="*/ 10799 w 21600"/>
                <a:gd name="T5" fmla="*/ 0 h 21600"/>
                <a:gd name="T6" fmla="*/ 2700 w 21600"/>
                <a:gd name="T7" fmla="*/ 10800 h 21600"/>
                <a:gd name="T8" fmla="*/ 10799 w 21600"/>
                <a:gd name="T9" fmla="*/ 5400 h 21600"/>
                <a:gd name="T10" fmla="*/ 24300 w 21600"/>
                <a:gd name="T11" fmla="*/ 10800 h 21600"/>
                <a:gd name="T12" fmla="*/ 18900 w 21600"/>
                <a:gd name="T13" fmla="*/ 16200 h 21600"/>
                <a:gd name="T14" fmla="*/ 13500 w 21600"/>
                <a:gd name="T15" fmla="*/ 10800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16200" y="10800"/>
                  </a:moveTo>
                  <a:cubicBezTo>
                    <a:pt x="16200" y="7817"/>
                    <a:pt x="13782" y="5400"/>
                    <a:pt x="10800" y="5400"/>
                  </a:cubicBezTo>
                  <a:cubicBezTo>
                    <a:pt x="7817" y="5400"/>
                    <a:pt x="5400" y="7817"/>
                    <a:pt x="5400" y="10800"/>
                  </a:cubicBezTo>
                  <a:lnTo>
                    <a:pt x="0" y="10800"/>
                  </a:lnTo>
                  <a:cubicBezTo>
                    <a:pt x="0" y="4835"/>
                    <a:pt x="4835" y="0"/>
                    <a:pt x="10800" y="0"/>
                  </a:cubicBezTo>
                  <a:cubicBezTo>
                    <a:pt x="16764" y="0"/>
                    <a:pt x="21599" y="4835"/>
                    <a:pt x="21600" y="10799"/>
                  </a:cubicBezTo>
                  <a:lnTo>
                    <a:pt x="21600" y="10800"/>
                  </a:lnTo>
                  <a:lnTo>
                    <a:pt x="24300" y="10800"/>
                  </a:lnTo>
                  <a:lnTo>
                    <a:pt x="18900" y="16200"/>
                  </a:lnTo>
                  <a:lnTo>
                    <a:pt x="13500" y="10800"/>
                  </a:lnTo>
                  <a:lnTo>
                    <a:pt x="16200" y="1080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6" name="Text Box 4"/>
            <p:cNvSpPr txBox="1">
              <a:spLocks noChangeArrowheads="1"/>
            </p:cNvSpPr>
            <p:nvPr/>
          </p:nvSpPr>
          <p:spPr bwMode="auto">
            <a:xfrm>
              <a:off x="1882" y="693"/>
              <a:ext cx="1951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>
              <a:spAutoFit/>
              <a:sp3d extrusionH="57150">
                <a:bevelT w="38100" h="38100"/>
              </a:sp3d>
            </a:bodyPr>
            <a:lstStyle/>
            <a:p>
              <a:pPr eaLnBrk="1" hangingPunct="1">
                <a:spcBef>
                  <a:spcPct val="50000"/>
                </a:spcBef>
                <a:buClrTx/>
                <a:buFontTx/>
                <a:buNone/>
              </a:pPr>
              <a:r>
                <a:rPr lang="fr-FR" b="1" dirty="0">
                  <a:solidFill>
                    <a:srgbClr val="996633"/>
                  </a:solidFill>
                  <a:latin typeface="Arial" charset="0"/>
                  <a:cs typeface="Arial" charset="0"/>
                </a:rPr>
                <a:t>PREPARER</a:t>
              </a:r>
              <a:r>
                <a:rPr lang="fr-FR" b="1" i="1" dirty="0">
                  <a:solidFill>
                    <a:srgbClr val="FF0000"/>
                  </a:solidFill>
                  <a:latin typeface="Arial" charset="0"/>
                  <a:cs typeface="Arial" charset="0"/>
                </a:rPr>
                <a:t> PLAN</a:t>
              </a:r>
            </a:p>
          </p:txBody>
        </p:sp>
      </p:grpSp>
      <p:grpSp>
        <p:nvGrpSpPr>
          <p:cNvPr id="7" name="Group 5"/>
          <p:cNvGrpSpPr>
            <a:grpSpLocks/>
          </p:cNvGrpSpPr>
          <p:nvPr/>
        </p:nvGrpSpPr>
        <p:grpSpPr bwMode="auto">
          <a:xfrm>
            <a:off x="4716463" y="2708275"/>
            <a:ext cx="4427537" cy="2232025"/>
            <a:chOff x="2971" y="1706"/>
            <a:chExt cx="2789" cy="1406"/>
          </a:xfrm>
        </p:grpSpPr>
        <p:sp>
          <p:nvSpPr>
            <p:cNvPr id="8" name="AutoShape 6"/>
            <p:cNvSpPr>
              <a:spLocks noChangeArrowheads="1"/>
            </p:cNvSpPr>
            <p:nvPr/>
          </p:nvSpPr>
          <p:spPr bwMode="auto">
            <a:xfrm rot="5215703">
              <a:off x="2880" y="1797"/>
              <a:ext cx="1406" cy="1224"/>
            </a:xfrm>
            <a:custGeom>
              <a:avLst/>
              <a:gdLst>
                <a:gd name="G0" fmla="+- 0 0 0"/>
                <a:gd name="G1" fmla="+- -11796480 0 0"/>
                <a:gd name="G2" fmla="+- 0 0 -11796480"/>
                <a:gd name="G3" fmla="+- 10800 0 0"/>
                <a:gd name="G4" fmla="+- 0 0 0"/>
                <a:gd name="T0" fmla="*/ 360 256 1"/>
                <a:gd name="T1" fmla="*/ 0 256 1"/>
                <a:gd name="G5" fmla="+- G2 T0 T1"/>
                <a:gd name="G6" fmla="?: G2 G2 G5"/>
                <a:gd name="G7" fmla="+- 0 0 G6"/>
                <a:gd name="G8" fmla="+- 5400 0 0"/>
                <a:gd name="G9" fmla="+- 0 0 -11796480"/>
                <a:gd name="G10" fmla="+- 5400 0 2700"/>
                <a:gd name="G11" fmla="cos G10 0"/>
                <a:gd name="G12" fmla="sin G10 0"/>
                <a:gd name="G13" fmla="cos 13500 0"/>
                <a:gd name="G14" fmla="sin 13500 0"/>
                <a:gd name="G15" fmla="+- G11 10800 0"/>
                <a:gd name="G16" fmla="+- G12 10800 0"/>
                <a:gd name="G17" fmla="+- G13 10800 0"/>
                <a:gd name="G18" fmla="+- G14 10800 0"/>
                <a:gd name="G19" fmla="*/ 5400 1 2"/>
                <a:gd name="G20" fmla="+- G19 5400 0"/>
                <a:gd name="G21" fmla="cos G20 0"/>
                <a:gd name="G22" fmla="sin G20 0"/>
                <a:gd name="G23" fmla="+- G21 10800 0"/>
                <a:gd name="G24" fmla="+- G12 G23 G22"/>
                <a:gd name="G25" fmla="+- G22 G23 G11"/>
                <a:gd name="G26" fmla="cos 10800 0"/>
                <a:gd name="G27" fmla="sin 10800 0"/>
                <a:gd name="G28" fmla="cos 5400 0"/>
                <a:gd name="G29" fmla="sin 5400 0"/>
                <a:gd name="G30" fmla="+- G26 10800 0"/>
                <a:gd name="G31" fmla="+- G27 10800 0"/>
                <a:gd name="G32" fmla="+- G28 10800 0"/>
                <a:gd name="G33" fmla="+- G29 10800 0"/>
                <a:gd name="G34" fmla="+- G19 5400 0"/>
                <a:gd name="G35" fmla="cos G34 -11796480"/>
                <a:gd name="G36" fmla="sin G34 -11796480"/>
                <a:gd name="G37" fmla="+/ -11796480 0 2"/>
                <a:gd name="T2" fmla="*/ 180 256 1"/>
                <a:gd name="T3" fmla="*/ 0 256 1"/>
                <a:gd name="G38" fmla="+- G37 T2 T3"/>
                <a:gd name="G39" fmla="?: G2 G37 G38"/>
                <a:gd name="G40" fmla="cos 10800 G39"/>
                <a:gd name="G41" fmla="sin 10800 G39"/>
                <a:gd name="G42" fmla="cos 5400 G39"/>
                <a:gd name="G43" fmla="sin 5400 G39"/>
                <a:gd name="G44" fmla="+- G40 10800 0"/>
                <a:gd name="G45" fmla="+- G41 10800 0"/>
                <a:gd name="G46" fmla="+- G42 10800 0"/>
                <a:gd name="G47" fmla="+- G43 10800 0"/>
                <a:gd name="G48" fmla="+- G35 10800 0"/>
                <a:gd name="G49" fmla="+- G36 10800 0"/>
                <a:gd name="T4" fmla="*/ 10799 w 21600"/>
                <a:gd name="T5" fmla="*/ 0 h 21600"/>
                <a:gd name="T6" fmla="*/ 2700 w 21600"/>
                <a:gd name="T7" fmla="*/ 10800 h 21600"/>
                <a:gd name="T8" fmla="*/ 10799 w 21600"/>
                <a:gd name="T9" fmla="*/ 5400 h 21600"/>
                <a:gd name="T10" fmla="*/ 24300 w 21600"/>
                <a:gd name="T11" fmla="*/ 10800 h 21600"/>
                <a:gd name="T12" fmla="*/ 18900 w 21600"/>
                <a:gd name="T13" fmla="*/ 16200 h 21600"/>
                <a:gd name="T14" fmla="*/ 13500 w 21600"/>
                <a:gd name="T15" fmla="*/ 10800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16200" y="10800"/>
                  </a:moveTo>
                  <a:cubicBezTo>
                    <a:pt x="16200" y="7817"/>
                    <a:pt x="13782" y="5400"/>
                    <a:pt x="10800" y="5400"/>
                  </a:cubicBezTo>
                  <a:cubicBezTo>
                    <a:pt x="7817" y="5400"/>
                    <a:pt x="5400" y="7817"/>
                    <a:pt x="5400" y="10800"/>
                  </a:cubicBezTo>
                  <a:lnTo>
                    <a:pt x="0" y="10800"/>
                  </a:lnTo>
                  <a:cubicBezTo>
                    <a:pt x="0" y="4835"/>
                    <a:pt x="4835" y="0"/>
                    <a:pt x="10800" y="0"/>
                  </a:cubicBezTo>
                  <a:cubicBezTo>
                    <a:pt x="16764" y="0"/>
                    <a:pt x="21599" y="4835"/>
                    <a:pt x="21600" y="10799"/>
                  </a:cubicBezTo>
                  <a:lnTo>
                    <a:pt x="21600" y="10800"/>
                  </a:lnTo>
                  <a:lnTo>
                    <a:pt x="24300" y="10800"/>
                  </a:lnTo>
                  <a:lnTo>
                    <a:pt x="18900" y="16200"/>
                  </a:lnTo>
                  <a:lnTo>
                    <a:pt x="13500" y="10800"/>
                  </a:lnTo>
                  <a:lnTo>
                    <a:pt x="16200" y="1080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9" name="Text Box 7"/>
            <p:cNvSpPr txBox="1">
              <a:spLocks noChangeArrowheads="1"/>
            </p:cNvSpPr>
            <p:nvPr/>
          </p:nvSpPr>
          <p:spPr bwMode="auto">
            <a:xfrm>
              <a:off x="4286" y="2251"/>
              <a:ext cx="1474" cy="4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>
              <a:spAutoFit/>
              <a:sp3d extrusionH="57150">
                <a:bevelT w="38100" h="38100"/>
              </a:sp3d>
            </a:bodyPr>
            <a:lstStyle/>
            <a:p>
              <a:pPr eaLnBrk="1" hangingPunct="1">
                <a:lnSpc>
                  <a:spcPct val="50000"/>
                </a:lnSpc>
                <a:spcBef>
                  <a:spcPct val="50000"/>
                </a:spcBef>
                <a:buClrTx/>
                <a:buFontTx/>
                <a:buNone/>
              </a:pPr>
              <a:r>
                <a:rPr lang="fr-FR" b="1" dirty="0">
                  <a:solidFill>
                    <a:srgbClr val="996633"/>
                  </a:solidFill>
                  <a:latin typeface="Arial" charset="0"/>
                  <a:cs typeface="Arial" charset="0"/>
                </a:rPr>
                <a:t>DEVELOPPER</a:t>
              </a:r>
            </a:p>
            <a:p>
              <a:pPr eaLnBrk="1" hangingPunct="1">
                <a:lnSpc>
                  <a:spcPct val="50000"/>
                </a:lnSpc>
                <a:spcBef>
                  <a:spcPct val="50000"/>
                </a:spcBef>
                <a:buClrTx/>
                <a:buFontTx/>
                <a:buNone/>
              </a:pPr>
              <a:r>
                <a:rPr lang="fr-FR" b="1" i="1" dirty="0">
                  <a:solidFill>
                    <a:srgbClr val="FF0000"/>
                  </a:solidFill>
                  <a:latin typeface="Arial" charset="0"/>
                  <a:cs typeface="Arial" charset="0"/>
                </a:rPr>
                <a:t>DO</a:t>
              </a:r>
            </a:p>
          </p:txBody>
        </p:sp>
      </p:grpSp>
      <p:grpSp>
        <p:nvGrpSpPr>
          <p:cNvPr id="10" name="Group 8"/>
          <p:cNvGrpSpPr>
            <a:grpSpLocks/>
          </p:cNvGrpSpPr>
          <p:nvPr/>
        </p:nvGrpSpPr>
        <p:grpSpPr bwMode="auto">
          <a:xfrm>
            <a:off x="2411413" y="4005263"/>
            <a:ext cx="4608512" cy="2441575"/>
            <a:chOff x="1519" y="2523"/>
            <a:chExt cx="2903" cy="1538"/>
          </a:xfrm>
        </p:grpSpPr>
        <p:sp>
          <p:nvSpPr>
            <p:cNvPr id="11" name="AutoShape 9"/>
            <p:cNvSpPr>
              <a:spLocks noChangeArrowheads="1"/>
            </p:cNvSpPr>
            <p:nvPr/>
          </p:nvSpPr>
          <p:spPr bwMode="auto">
            <a:xfrm rot="10800000">
              <a:off x="2064" y="2523"/>
              <a:ext cx="1406" cy="1225"/>
            </a:xfrm>
            <a:custGeom>
              <a:avLst/>
              <a:gdLst>
                <a:gd name="G0" fmla="+- 0 0 0"/>
                <a:gd name="G1" fmla="+- -11796480 0 0"/>
                <a:gd name="G2" fmla="+- 0 0 -11796480"/>
                <a:gd name="G3" fmla="+- 10800 0 0"/>
                <a:gd name="G4" fmla="+- 0 0 0"/>
                <a:gd name="T0" fmla="*/ 360 256 1"/>
                <a:gd name="T1" fmla="*/ 0 256 1"/>
                <a:gd name="G5" fmla="+- G2 T0 T1"/>
                <a:gd name="G6" fmla="?: G2 G2 G5"/>
                <a:gd name="G7" fmla="+- 0 0 G6"/>
                <a:gd name="G8" fmla="+- 5400 0 0"/>
                <a:gd name="G9" fmla="+- 0 0 -11796480"/>
                <a:gd name="G10" fmla="+- 5400 0 2700"/>
                <a:gd name="G11" fmla="cos G10 0"/>
                <a:gd name="G12" fmla="sin G10 0"/>
                <a:gd name="G13" fmla="cos 13500 0"/>
                <a:gd name="G14" fmla="sin 13500 0"/>
                <a:gd name="G15" fmla="+- G11 10800 0"/>
                <a:gd name="G16" fmla="+- G12 10800 0"/>
                <a:gd name="G17" fmla="+- G13 10800 0"/>
                <a:gd name="G18" fmla="+- G14 10800 0"/>
                <a:gd name="G19" fmla="*/ 5400 1 2"/>
                <a:gd name="G20" fmla="+- G19 5400 0"/>
                <a:gd name="G21" fmla="cos G20 0"/>
                <a:gd name="G22" fmla="sin G20 0"/>
                <a:gd name="G23" fmla="+- G21 10800 0"/>
                <a:gd name="G24" fmla="+- G12 G23 G22"/>
                <a:gd name="G25" fmla="+- G22 G23 G11"/>
                <a:gd name="G26" fmla="cos 10800 0"/>
                <a:gd name="G27" fmla="sin 10800 0"/>
                <a:gd name="G28" fmla="cos 5400 0"/>
                <a:gd name="G29" fmla="sin 5400 0"/>
                <a:gd name="G30" fmla="+- G26 10800 0"/>
                <a:gd name="G31" fmla="+- G27 10800 0"/>
                <a:gd name="G32" fmla="+- G28 10800 0"/>
                <a:gd name="G33" fmla="+- G29 10800 0"/>
                <a:gd name="G34" fmla="+- G19 5400 0"/>
                <a:gd name="G35" fmla="cos G34 -11796480"/>
                <a:gd name="G36" fmla="sin G34 -11796480"/>
                <a:gd name="G37" fmla="+/ -11796480 0 2"/>
                <a:gd name="T2" fmla="*/ 180 256 1"/>
                <a:gd name="T3" fmla="*/ 0 256 1"/>
                <a:gd name="G38" fmla="+- G37 T2 T3"/>
                <a:gd name="G39" fmla="?: G2 G37 G38"/>
                <a:gd name="G40" fmla="cos 10800 G39"/>
                <a:gd name="G41" fmla="sin 10800 G39"/>
                <a:gd name="G42" fmla="cos 5400 G39"/>
                <a:gd name="G43" fmla="sin 5400 G39"/>
                <a:gd name="G44" fmla="+- G40 10800 0"/>
                <a:gd name="G45" fmla="+- G41 10800 0"/>
                <a:gd name="G46" fmla="+- G42 10800 0"/>
                <a:gd name="G47" fmla="+- G43 10800 0"/>
                <a:gd name="G48" fmla="+- G35 10800 0"/>
                <a:gd name="G49" fmla="+- G36 10800 0"/>
                <a:gd name="T4" fmla="*/ 10799 w 21600"/>
                <a:gd name="T5" fmla="*/ 0 h 21600"/>
                <a:gd name="T6" fmla="*/ 2700 w 21600"/>
                <a:gd name="T7" fmla="*/ 10800 h 21600"/>
                <a:gd name="T8" fmla="*/ 10799 w 21600"/>
                <a:gd name="T9" fmla="*/ 5400 h 21600"/>
                <a:gd name="T10" fmla="*/ 24300 w 21600"/>
                <a:gd name="T11" fmla="*/ 10800 h 21600"/>
                <a:gd name="T12" fmla="*/ 18900 w 21600"/>
                <a:gd name="T13" fmla="*/ 16200 h 21600"/>
                <a:gd name="T14" fmla="*/ 13500 w 21600"/>
                <a:gd name="T15" fmla="*/ 10800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16200" y="10800"/>
                  </a:moveTo>
                  <a:cubicBezTo>
                    <a:pt x="16200" y="7817"/>
                    <a:pt x="13782" y="5400"/>
                    <a:pt x="10800" y="5400"/>
                  </a:cubicBezTo>
                  <a:cubicBezTo>
                    <a:pt x="7817" y="5400"/>
                    <a:pt x="5400" y="7817"/>
                    <a:pt x="5400" y="10800"/>
                  </a:cubicBezTo>
                  <a:lnTo>
                    <a:pt x="0" y="10800"/>
                  </a:lnTo>
                  <a:cubicBezTo>
                    <a:pt x="0" y="4835"/>
                    <a:pt x="4835" y="0"/>
                    <a:pt x="10800" y="0"/>
                  </a:cubicBezTo>
                  <a:cubicBezTo>
                    <a:pt x="16764" y="0"/>
                    <a:pt x="21599" y="4835"/>
                    <a:pt x="21600" y="10799"/>
                  </a:cubicBezTo>
                  <a:lnTo>
                    <a:pt x="21600" y="10800"/>
                  </a:lnTo>
                  <a:lnTo>
                    <a:pt x="24300" y="10800"/>
                  </a:lnTo>
                  <a:lnTo>
                    <a:pt x="18900" y="16200"/>
                  </a:lnTo>
                  <a:lnTo>
                    <a:pt x="13500" y="10800"/>
                  </a:lnTo>
                  <a:lnTo>
                    <a:pt x="16200" y="1080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2" name="Text Box 10"/>
            <p:cNvSpPr txBox="1">
              <a:spLocks noChangeArrowheads="1"/>
            </p:cNvSpPr>
            <p:nvPr/>
          </p:nvSpPr>
          <p:spPr bwMode="auto">
            <a:xfrm>
              <a:off x="1519" y="3773"/>
              <a:ext cx="290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>
              <a:spAutoFit/>
              <a:sp3d extrusionH="57150">
                <a:bevelT w="38100" h="38100"/>
              </a:sp3d>
            </a:bodyPr>
            <a:lstStyle/>
            <a:p>
              <a:pPr eaLnBrk="1" hangingPunct="1">
                <a:spcBef>
                  <a:spcPct val="50000"/>
                </a:spcBef>
                <a:buClrTx/>
                <a:buFontTx/>
                <a:buNone/>
              </a:pPr>
              <a:r>
                <a:rPr lang="fr-FR" b="1" dirty="0">
                  <a:solidFill>
                    <a:srgbClr val="996633"/>
                  </a:solidFill>
                  <a:latin typeface="Arial" charset="0"/>
                  <a:cs typeface="Arial" charset="0"/>
                </a:rPr>
                <a:t>COMPRENDRE </a:t>
              </a:r>
              <a:r>
                <a:rPr lang="fr-FR" b="1" i="1" dirty="0">
                  <a:solidFill>
                    <a:srgbClr val="FF0000"/>
                  </a:solidFill>
                  <a:latin typeface="Arial" charset="0"/>
                  <a:cs typeface="Arial" charset="0"/>
                </a:rPr>
                <a:t>CHECK</a:t>
              </a:r>
            </a:p>
          </p:txBody>
        </p:sp>
      </p:grpSp>
      <p:grpSp>
        <p:nvGrpSpPr>
          <p:cNvPr id="13" name="Group 11"/>
          <p:cNvGrpSpPr>
            <a:grpSpLocks/>
          </p:cNvGrpSpPr>
          <p:nvPr/>
        </p:nvGrpSpPr>
        <p:grpSpPr bwMode="auto">
          <a:xfrm>
            <a:off x="900113" y="2636838"/>
            <a:ext cx="3167062" cy="2232025"/>
            <a:chOff x="567" y="1661"/>
            <a:chExt cx="1995" cy="1406"/>
          </a:xfrm>
        </p:grpSpPr>
        <p:sp>
          <p:nvSpPr>
            <p:cNvPr id="14" name="AutoShape 12"/>
            <p:cNvSpPr>
              <a:spLocks noChangeArrowheads="1"/>
            </p:cNvSpPr>
            <p:nvPr/>
          </p:nvSpPr>
          <p:spPr bwMode="auto">
            <a:xfrm rot="16200000">
              <a:off x="1247" y="1752"/>
              <a:ext cx="1406" cy="1224"/>
            </a:xfrm>
            <a:custGeom>
              <a:avLst/>
              <a:gdLst>
                <a:gd name="G0" fmla="+- 0 0 0"/>
                <a:gd name="G1" fmla="+- -11796480 0 0"/>
                <a:gd name="G2" fmla="+- 0 0 -11796480"/>
                <a:gd name="G3" fmla="+- 10800 0 0"/>
                <a:gd name="G4" fmla="+- 0 0 0"/>
                <a:gd name="T0" fmla="*/ 360 256 1"/>
                <a:gd name="T1" fmla="*/ 0 256 1"/>
                <a:gd name="G5" fmla="+- G2 T0 T1"/>
                <a:gd name="G6" fmla="?: G2 G2 G5"/>
                <a:gd name="G7" fmla="+- 0 0 G6"/>
                <a:gd name="G8" fmla="+- 5400 0 0"/>
                <a:gd name="G9" fmla="+- 0 0 -11796480"/>
                <a:gd name="G10" fmla="+- 5400 0 2700"/>
                <a:gd name="G11" fmla="cos G10 0"/>
                <a:gd name="G12" fmla="sin G10 0"/>
                <a:gd name="G13" fmla="cos 13500 0"/>
                <a:gd name="G14" fmla="sin 13500 0"/>
                <a:gd name="G15" fmla="+- G11 10800 0"/>
                <a:gd name="G16" fmla="+- G12 10800 0"/>
                <a:gd name="G17" fmla="+- G13 10800 0"/>
                <a:gd name="G18" fmla="+- G14 10800 0"/>
                <a:gd name="G19" fmla="*/ 5400 1 2"/>
                <a:gd name="G20" fmla="+- G19 5400 0"/>
                <a:gd name="G21" fmla="cos G20 0"/>
                <a:gd name="G22" fmla="sin G20 0"/>
                <a:gd name="G23" fmla="+- G21 10800 0"/>
                <a:gd name="G24" fmla="+- G12 G23 G22"/>
                <a:gd name="G25" fmla="+- G22 G23 G11"/>
                <a:gd name="G26" fmla="cos 10800 0"/>
                <a:gd name="G27" fmla="sin 10800 0"/>
                <a:gd name="G28" fmla="cos 5400 0"/>
                <a:gd name="G29" fmla="sin 5400 0"/>
                <a:gd name="G30" fmla="+- G26 10800 0"/>
                <a:gd name="G31" fmla="+- G27 10800 0"/>
                <a:gd name="G32" fmla="+- G28 10800 0"/>
                <a:gd name="G33" fmla="+- G29 10800 0"/>
                <a:gd name="G34" fmla="+- G19 5400 0"/>
                <a:gd name="G35" fmla="cos G34 -11796480"/>
                <a:gd name="G36" fmla="sin G34 -11796480"/>
                <a:gd name="G37" fmla="+/ -11796480 0 2"/>
                <a:gd name="T2" fmla="*/ 180 256 1"/>
                <a:gd name="T3" fmla="*/ 0 256 1"/>
                <a:gd name="G38" fmla="+- G37 T2 T3"/>
                <a:gd name="G39" fmla="?: G2 G37 G38"/>
                <a:gd name="G40" fmla="cos 10800 G39"/>
                <a:gd name="G41" fmla="sin 10800 G39"/>
                <a:gd name="G42" fmla="cos 5400 G39"/>
                <a:gd name="G43" fmla="sin 5400 G39"/>
                <a:gd name="G44" fmla="+- G40 10800 0"/>
                <a:gd name="G45" fmla="+- G41 10800 0"/>
                <a:gd name="G46" fmla="+- G42 10800 0"/>
                <a:gd name="G47" fmla="+- G43 10800 0"/>
                <a:gd name="G48" fmla="+- G35 10800 0"/>
                <a:gd name="G49" fmla="+- G36 10800 0"/>
                <a:gd name="T4" fmla="*/ 10799 w 21600"/>
                <a:gd name="T5" fmla="*/ 0 h 21600"/>
                <a:gd name="T6" fmla="*/ 2700 w 21600"/>
                <a:gd name="T7" fmla="*/ 10800 h 21600"/>
                <a:gd name="T8" fmla="*/ 10799 w 21600"/>
                <a:gd name="T9" fmla="*/ 5400 h 21600"/>
                <a:gd name="T10" fmla="*/ 24300 w 21600"/>
                <a:gd name="T11" fmla="*/ 10800 h 21600"/>
                <a:gd name="T12" fmla="*/ 18900 w 21600"/>
                <a:gd name="T13" fmla="*/ 16200 h 21600"/>
                <a:gd name="T14" fmla="*/ 13500 w 21600"/>
                <a:gd name="T15" fmla="*/ 10800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16200" y="10800"/>
                  </a:moveTo>
                  <a:cubicBezTo>
                    <a:pt x="16200" y="7817"/>
                    <a:pt x="13782" y="5400"/>
                    <a:pt x="10800" y="5400"/>
                  </a:cubicBezTo>
                  <a:cubicBezTo>
                    <a:pt x="7817" y="5400"/>
                    <a:pt x="5400" y="7817"/>
                    <a:pt x="5400" y="10800"/>
                  </a:cubicBezTo>
                  <a:lnTo>
                    <a:pt x="0" y="10800"/>
                  </a:lnTo>
                  <a:cubicBezTo>
                    <a:pt x="0" y="4835"/>
                    <a:pt x="4835" y="0"/>
                    <a:pt x="10800" y="0"/>
                  </a:cubicBezTo>
                  <a:cubicBezTo>
                    <a:pt x="16764" y="0"/>
                    <a:pt x="21599" y="4835"/>
                    <a:pt x="21600" y="10799"/>
                  </a:cubicBezTo>
                  <a:lnTo>
                    <a:pt x="21600" y="10800"/>
                  </a:lnTo>
                  <a:lnTo>
                    <a:pt x="24300" y="10800"/>
                  </a:lnTo>
                  <a:lnTo>
                    <a:pt x="18900" y="16200"/>
                  </a:lnTo>
                  <a:lnTo>
                    <a:pt x="13500" y="10800"/>
                  </a:lnTo>
                  <a:lnTo>
                    <a:pt x="16200" y="1080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5" name="Text Box 13"/>
            <p:cNvSpPr txBox="1">
              <a:spLocks noChangeArrowheads="1"/>
            </p:cNvSpPr>
            <p:nvPr/>
          </p:nvSpPr>
          <p:spPr bwMode="auto">
            <a:xfrm>
              <a:off x="567" y="2160"/>
              <a:ext cx="635" cy="4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>
              <a:spAutoFit/>
              <a:sp3d extrusionH="57150">
                <a:bevelT w="38100" h="38100"/>
              </a:sp3d>
            </a:bodyPr>
            <a:lstStyle/>
            <a:p>
              <a:pPr eaLnBrk="1" hangingPunct="1">
                <a:lnSpc>
                  <a:spcPct val="50000"/>
                </a:lnSpc>
                <a:spcBef>
                  <a:spcPct val="50000"/>
                </a:spcBef>
                <a:buClrTx/>
                <a:buFontTx/>
                <a:buNone/>
              </a:pPr>
              <a:r>
                <a:rPr lang="fr-FR" b="1" dirty="0">
                  <a:solidFill>
                    <a:srgbClr val="996633"/>
                  </a:solidFill>
                  <a:latin typeface="Arial" charset="0"/>
                  <a:cs typeface="Arial" charset="0"/>
                </a:rPr>
                <a:t>AGIR</a:t>
              </a:r>
            </a:p>
            <a:p>
              <a:pPr eaLnBrk="1" hangingPunct="1">
                <a:lnSpc>
                  <a:spcPct val="50000"/>
                </a:lnSpc>
                <a:spcBef>
                  <a:spcPct val="50000"/>
                </a:spcBef>
                <a:buClrTx/>
                <a:buFontTx/>
                <a:buNone/>
              </a:pPr>
              <a:r>
                <a:rPr lang="fr-FR" b="1" i="1" dirty="0">
                  <a:solidFill>
                    <a:srgbClr val="FF0000"/>
                  </a:solidFill>
                  <a:latin typeface="Arial" charset="0"/>
                  <a:cs typeface="Arial" charset="0"/>
                </a:rPr>
                <a:t>ACT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0"/>
                            </p:stCondLst>
                            <p:childTnLst>
                              <p:par>
                                <p:cTn id="9" presetID="22" presetClass="entr" presetSubtype="1" repeatCount="indefinite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500"/>
                            </p:stCondLst>
                            <p:childTnLst>
                              <p:par>
                                <p:cTn id="13" presetID="22" presetClass="entr" presetSubtype="2" repeatCount="indefinite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6000"/>
                            </p:stCondLst>
                            <p:childTnLst>
                              <p:par>
                                <p:cTn id="17" presetID="22" presetClass="entr" presetSubtype="4" repeatCount="indefinite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14348" y="285728"/>
            <a:ext cx="7786742" cy="5715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600" b="1" dirty="0" smtClean="0"/>
              <a:t>DEFINITIONS DU « RISQUE »</a:t>
            </a:r>
            <a:endParaRPr lang="fr-FR" sz="2600" b="1" dirty="0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1"/>
          </p:nvPr>
        </p:nvSpPr>
        <p:spPr>
          <a:xfrm>
            <a:off x="214282" y="1214422"/>
            <a:ext cx="8643998" cy="5643578"/>
          </a:xfrm>
        </p:spPr>
        <p:txBody>
          <a:bodyPr>
            <a:normAutofit/>
          </a:bodyPr>
          <a:lstStyle/>
          <a:p>
            <a:r>
              <a:rPr lang="fr-FR" sz="2800" b="1" dirty="0" smtClean="0"/>
              <a:t>« Danger éventuel, plus ou moins prévisible »                     </a:t>
            </a:r>
            <a:r>
              <a:rPr lang="fr-FR" sz="2400" i="1" dirty="0" smtClean="0"/>
              <a:t>(ROBERT)</a:t>
            </a:r>
          </a:p>
          <a:p>
            <a:r>
              <a:rPr lang="fr-FR" sz="2800" b="1" dirty="0" smtClean="0"/>
              <a:t>« Danger, inconvénient possible »</a:t>
            </a:r>
            <a:r>
              <a:rPr lang="fr-FR" sz="2800" dirty="0" smtClean="0"/>
              <a:t> </a:t>
            </a:r>
            <a:r>
              <a:rPr lang="fr-FR" sz="2400" i="1" dirty="0" smtClean="0"/>
              <a:t>(PETIT LAROUSSE)</a:t>
            </a:r>
          </a:p>
          <a:p>
            <a:endParaRPr lang="fr-FR" dirty="0"/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642911" y="3021012"/>
            <a:ext cx="7858180" cy="3122632"/>
            <a:chOff x="-629" y="1126"/>
            <a:chExt cx="5936" cy="2417"/>
          </a:xfrm>
        </p:grpSpPr>
        <p:sp>
          <p:nvSpPr>
            <p:cNvPr id="7" name="Text Box 4"/>
            <p:cNvSpPr txBox="1">
              <a:spLocks noChangeArrowheads="1"/>
            </p:cNvSpPr>
            <p:nvPr/>
          </p:nvSpPr>
          <p:spPr bwMode="auto">
            <a:xfrm>
              <a:off x="-629" y="1899"/>
              <a:ext cx="1225" cy="4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eaLnBrk="1" hangingPunct="1">
                <a:spcBef>
                  <a:spcPct val="50000"/>
                </a:spcBef>
                <a:buClrTx/>
                <a:buFontTx/>
                <a:buNone/>
              </a:pPr>
              <a:r>
                <a:rPr lang="fr-FR" sz="2800" b="1" dirty="0">
                  <a:solidFill>
                    <a:srgbClr val="FF0000"/>
                  </a:solidFill>
                  <a:latin typeface="Verdana" pitchFamily="34" charset="0"/>
                  <a:cs typeface="Arial" charset="0"/>
                </a:rPr>
                <a:t>Risque</a:t>
              </a:r>
            </a:p>
          </p:txBody>
        </p:sp>
        <p:sp>
          <p:nvSpPr>
            <p:cNvPr id="8" name="Line 5"/>
            <p:cNvSpPr>
              <a:spLocks noChangeShapeType="1"/>
            </p:cNvSpPr>
            <p:nvPr/>
          </p:nvSpPr>
          <p:spPr bwMode="auto">
            <a:xfrm>
              <a:off x="1361" y="2297"/>
              <a:ext cx="1043" cy="771"/>
            </a:xfrm>
            <a:prstGeom prst="line">
              <a:avLst/>
            </a:prstGeom>
            <a:noFill/>
            <a:ln w="28575" cap="sq">
              <a:solidFill>
                <a:schemeClr val="tx2"/>
              </a:solidFill>
              <a:miter lim="800000"/>
              <a:headEnd type="none" w="sm" len="sm"/>
              <a:tailEnd type="stealth" w="med" len="lg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/>
            <a:lstStyle/>
            <a:p>
              <a:endParaRPr lang="fr-FR"/>
            </a:p>
          </p:txBody>
        </p:sp>
        <p:sp>
          <p:nvSpPr>
            <p:cNvPr id="9" name="Text Box 6"/>
            <p:cNvSpPr txBox="1">
              <a:spLocks noChangeArrowheads="1"/>
            </p:cNvSpPr>
            <p:nvPr/>
          </p:nvSpPr>
          <p:spPr bwMode="auto">
            <a:xfrm>
              <a:off x="-136" y="3101"/>
              <a:ext cx="1814" cy="442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algn="ctr" eaLnBrk="1" hangingPunct="1">
                <a:spcBef>
                  <a:spcPct val="50000"/>
                </a:spcBef>
                <a:buClrTx/>
                <a:buFontTx/>
                <a:buNone/>
              </a:pPr>
              <a:r>
                <a:rPr lang="fr-FR" sz="2000" b="1" dirty="0">
                  <a:solidFill>
                    <a:srgbClr val="FFCC00"/>
                  </a:solidFill>
                  <a:latin typeface="Verdana" pitchFamily="34" charset="0"/>
                </a:rPr>
                <a:t>Référence à un phénomène  </a:t>
              </a:r>
            </a:p>
          </p:txBody>
        </p:sp>
        <p:sp>
          <p:nvSpPr>
            <p:cNvPr id="10" name="Text Box 7"/>
            <p:cNvSpPr txBox="1">
              <a:spLocks noChangeArrowheads="1"/>
            </p:cNvSpPr>
            <p:nvPr/>
          </p:nvSpPr>
          <p:spPr bwMode="auto">
            <a:xfrm>
              <a:off x="1769" y="3045"/>
              <a:ext cx="1543" cy="480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algn="ctr" eaLnBrk="1" hangingPunct="1">
                <a:spcBef>
                  <a:spcPct val="50000"/>
                </a:spcBef>
                <a:buClrTx/>
                <a:buFontTx/>
                <a:buNone/>
              </a:pPr>
              <a:r>
                <a:rPr lang="fr-FR" sz="2000" b="1" dirty="0">
                  <a:solidFill>
                    <a:srgbClr val="FFCC00"/>
                  </a:solidFill>
                  <a:latin typeface="Verdana" pitchFamily="34" charset="0"/>
                </a:rPr>
                <a:t>Composante spatiale </a:t>
              </a:r>
              <a:r>
                <a:rPr lang="fr-FR" sz="2000" b="1" dirty="0" smtClean="0">
                  <a:solidFill>
                    <a:srgbClr val="FFCC00"/>
                  </a:solidFill>
                  <a:latin typeface="Verdana" pitchFamily="34" charset="0"/>
                </a:rPr>
                <a:t>?</a:t>
              </a:r>
              <a:r>
                <a:rPr lang="fr-FR" dirty="0" smtClean="0">
                  <a:solidFill>
                    <a:srgbClr val="FFFF99"/>
                  </a:solidFill>
                  <a:latin typeface="Verdana" pitchFamily="34" charset="0"/>
                </a:rPr>
                <a:t> </a:t>
              </a:r>
              <a:endParaRPr lang="fr-FR" dirty="0">
                <a:solidFill>
                  <a:srgbClr val="FFFF99"/>
                </a:solidFill>
                <a:latin typeface="Verdana" pitchFamily="34" charset="0"/>
              </a:endParaRPr>
            </a:p>
          </p:txBody>
        </p:sp>
        <p:sp>
          <p:nvSpPr>
            <p:cNvPr id="11" name="Text Box 8"/>
            <p:cNvSpPr txBox="1">
              <a:spLocks noChangeArrowheads="1"/>
            </p:cNvSpPr>
            <p:nvPr/>
          </p:nvSpPr>
          <p:spPr bwMode="auto">
            <a:xfrm>
              <a:off x="3265" y="3079"/>
              <a:ext cx="2042" cy="442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algn="ctr" eaLnBrk="1" hangingPunct="1">
                <a:spcBef>
                  <a:spcPct val="50000"/>
                </a:spcBef>
                <a:buClrTx/>
                <a:buFontTx/>
                <a:buNone/>
              </a:pPr>
              <a:r>
                <a:rPr lang="fr-FR" sz="2000" b="1" dirty="0">
                  <a:solidFill>
                    <a:srgbClr val="FFCC00"/>
                  </a:solidFill>
                  <a:latin typeface="Verdana" pitchFamily="34" charset="0"/>
                </a:rPr>
                <a:t>Composante temporelle </a:t>
              </a:r>
              <a:r>
                <a:rPr lang="fr-FR" sz="2000" b="1" dirty="0" smtClean="0">
                  <a:solidFill>
                    <a:srgbClr val="FFCC00"/>
                  </a:solidFill>
                  <a:latin typeface="Verdana" pitchFamily="34" charset="0"/>
                </a:rPr>
                <a:t> ? </a:t>
              </a:r>
              <a:endParaRPr lang="fr-FR" sz="2000" b="1" dirty="0">
                <a:solidFill>
                  <a:srgbClr val="FFCC00"/>
                </a:solidFill>
                <a:latin typeface="Verdana" pitchFamily="34" charset="0"/>
              </a:endParaRPr>
            </a:p>
          </p:txBody>
        </p:sp>
        <p:sp>
          <p:nvSpPr>
            <p:cNvPr id="12" name="Line 9"/>
            <p:cNvSpPr>
              <a:spLocks noChangeShapeType="1"/>
            </p:cNvSpPr>
            <p:nvPr/>
          </p:nvSpPr>
          <p:spPr bwMode="auto">
            <a:xfrm>
              <a:off x="1565" y="2297"/>
              <a:ext cx="2653" cy="748"/>
            </a:xfrm>
            <a:prstGeom prst="line">
              <a:avLst/>
            </a:prstGeom>
            <a:noFill/>
            <a:ln w="28575" cap="sq">
              <a:solidFill>
                <a:schemeClr val="tx2"/>
              </a:solidFill>
              <a:miter lim="800000"/>
              <a:headEnd type="none" w="sm" len="sm"/>
              <a:tailEnd type="stealth" w="med" len="lg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/>
            <a:lstStyle/>
            <a:p>
              <a:endParaRPr lang="fr-FR"/>
            </a:p>
          </p:txBody>
        </p:sp>
        <p:sp>
          <p:nvSpPr>
            <p:cNvPr id="13" name="Line 10"/>
            <p:cNvSpPr>
              <a:spLocks noChangeShapeType="1"/>
            </p:cNvSpPr>
            <p:nvPr/>
          </p:nvSpPr>
          <p:spPr bwMode="auto">
            <a:xfrm flipH="1">
              <a:off x="680" y="2297"/>
              <a:ext cx="499" cy="748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miter lim="800000"/>
              <a:headEnd type="none" w="sm" len="sm"/>
              <a:tailEnd type="stealth" w="med" len="lg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/>
            <a:lstStyle/>
            <a:p>
              <a:endParaRPr lang="fr-FR"/>
            </a:p>
          </p:txBody>
        </p:sp>
        <p:sp>
          <p:nvSpPr>
            <p:cNvPr id="14" name="Text Box 11"/>
            <p:cNvSpPr txBox="1">
              <a:spLocks noChangeArrowheads="1"/>
            </p:cNvSpPr>
            <p:nvPr/>
          </p:nvSpPr>
          <p:spPr bwMode="auto">
            <a:xfrm>
              <a:off x="907" y="1888"/>
              <a:ext cx="953" cy="4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eaLnBrk="1" hangingPunct="1">
                <a:spcBef>
                  <a:spcPct val="50000"/>
                </a:spcBef>
                <a:buClrTx/>
                <a:buFontTx/>
                <a:buNone/>
              </a:pPr>
              <a:r>
                <a:rPr lang="fr-FR" sz="2800" b="1" dirty="0">
                  <a:solidFill>
                    <a:srgbClr val="FF9900"/>
                  </a:solidFill>
                  <a:latin typeface="Verdana" pitchFamily="34" charset="0"/>
                  <a:cs typeface="Arial" charset="0"/>
                </a:rPr>
                <a:t>Aléa</a:t>
              </a:r>
            </a:p>
          </p:txBody>
        </p:sp>
        <p:sp>
          <p:nvSpPr>
            <p:cNvPr id="15" name="Text Box 12"/>
            <p:cNvSpPr txBox="1">
              <a:spLocks noChangeArrowheads="1"/>
            </p:cNvSpPr>
            <p:nvPr/>
          </p:nvSpPr>
          <p:spPr bwMode="auto">
            <a:xfrm>
              <a:off x="1746" y="1911"/>
              <a:ext cx="476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eaLnBrk="1" hangingPunct="1">
                <a:spcBef>
                  <a:spcPct val="50000"/>
                </a:spcBef>
                <a:buClrTx/>
                <a:buFontTx/>
                <a:buNone/>
              </a:pPr>
              <a:r>
                <a:rPr lang="fr-FR" sz="3600" b="1" dirty="0">
                  <a:solidFill>
                    <a:srgbClr val="996633"/>
                  </a:solidFill>
                  <a:latin typeface="Verdana" pitchFamily="34" charset="0"/>
                  <a:cs typeface="Arial" charset="0"/>
                </a:rPr>
                <a:t>*</a:t>
              </a:r>
            </a:p>
          </p:txBody>
        </p:sp>
        <p:sp>
          <p:nvSpPr>
            <p:cNvPr id="16" name="Text Box 13"/>
            <p:cNvSpPr txBox="1">
              <a:spLocks noChangeArrowheads="1"/>
            </p:cNvSpPr>
            <p:nvPr/>
          </p:nvSpPr>
          <p:spPr bwMode="auto">
            <a:xfrm>
              <a:off x="2078" y="1888"/>
              <a:ext cx="2336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eaLnBrk="1" hangingPunct="1">
                <a:spcBef>
                  <a:spcPct val="50000"/>
                </a:spcBef>
                <a:buClrTx/>
                <a:buFontTx/>
                <a:buNone/>
              </a:pPr>
              <a:r>
                <a:rPr lang="fr-FR" sz="2800" b="1" dirty="0">
                  <a:solidFill>
                    <a:srgbClr val="FF9900"/>
                  </a:solidFill>
                  <a:latin typeface="Verdana" pitchFamily="34" charset="0"/>
                  <a:cs typeface="Arial" charset="0"/>
                </a:rPr>
                <a:t>Vulnérabilité</a:t>
              </a:r>
            </a:p>
          </p:txBody>
        </p:sp>
        <p:sp>
          <p:nvSpPr>
            <p:cNvPr id="17" name="Text Box 14"/>
            <p:cNvSpPr txBox="1">
              <a:spLocks noChangeArrowheads="1"/>
            </p:cNvSpPr>
            <p:nvPr/>
          </p:nvSpPr>
          <p:spPr bwMode="auto">
            <a:xfrm>
              <a:off x="573" y="1919"/>
              <a:ext cx="340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eaLnBrk="1" hangingPunct="1">
                <a:spcBef>
                  <a:spcPct val="50000"/>
                </a:spcBef>
                <a:buClrTx/>
                <a:buFontTx/>
                <a:buNone/>
              </a:pPr>
              <a:r>
                <a:rPr lang="fr-FR" sz="3600" b="1" dirty="0">
                  <a:solidFill>
                    <a:srgbClr val="996633"/>
                  </a:solidFill>
                  <a:latin typeface="Verdana" pitchFamily="34" charset="0"/>
                  <a:cs typeface="Arial" charset="0"/>
                </a:rPr>
                <a:t>=</a:t>
              </a:r>
            </a:p>
          </p:txBody>
        </p:sp>
        <p:sp>
          <p:nvSpPr>
            <p:cNvPr id="18" name="Text Box 15"/>
            <p:cNvSpPr txBox="1">
              <a:spLocks noChangeArrowheads="1"/>
            </p:cNvSpPr>
            <p:nvPr/>
          </p:nvSpPr>
          <p:spPr bwMode="auto">
            <a:xfrm>
              <a:off x="499" y="1139"/>
              <a:ext cx="1474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algn="ctr">
                <a:spcBef>
                  <a:spcPct val="50000"/>
                </a:spcBef>
                <a:buClrTx/>
                <a:buFontTx/>
                <a:buNone/>
              </a:pPr>
              <a:r>
                <a:rPr lang="fr-FR" sz="1800" b="1" dirty="0">
                  <a:solidFill>
                    <a:srgbClr val="009900"/>
                  </a:solidFill>
                  <a:latin typeface="Century Gothic" pitchFamily="34" charset="0"/>
                </a:rPr>
                <a:t>PROBABILITE D’OCCURENCE</a:t>
              </a:r>
            </a:p>
          </p:txBody>
        </p:sp>
        <p:sp>
          <p:nvSpPr>
            <p:cNvPr id="19" name="Text Box 16"/>
            <p:cNvSpPr txBox="1">
              <a:spLocks noChangeArrowheads="1"/>
            </p:cNvSpPr>
            <p:nvPr/>
          </p:nvSpPr>
          <p:spPr bwMode="auto">
            <a:xfrm>
              <a:off x="2472" y="1126"/>
              <a:ext cx="1338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algn="ctr">
                <a:spcBef>
                  <a:spcPct val="50000"/>
                </a:spcBef>
                <a:buClrTx/>
                <a:buFontTx/>
                <a:buNone/>
              </a:pPr>
              <a:r>
                <a:rPr lang="fr-FR" sz="1800" b="1" dirty="0">
                  <a:solidFill>
                    <a:srgbClr val="009900"/>
                  </a:solidFill>
                  <a:latin typeface="Century Gothic" pitchFamily="34" charset="0"/>
                </a:rPr>
                <a:t>EFFETS, GRAVITE, ENJEUX</a:t>
              </a:r>
            </a:p>
          </p:txBody>
        </p:sp>
        <p:sp>
          <p:nvSpPr>
            <p:cNvPr id="20" name="Line 17"/>
            <p:cNvSpPr>
              <a:spLocks noChangeShapeType="1"/>
            </p:cNvSpPr>
            <p:nvPr/>
          </p:nvSpPr>
          <p:spPr bwMode="auto">
            <a:xfrm>
              <a:off x="1247" y="1534"/>
              <a:ext cx="0" cy="386"/>
            </a:xfrm>
            <a:prstGeom prst="line">
              <a:avLst/>
            </a:prstGeom>
            <a:noFill/>
            <a:ln w="38100" cmpd="dbl">
              <a:solidFill>
                <a:srgbClr val="33CCCC"/>
              </a:solidFill>
              <a:round/>
              <a:headEnd type="triangle" w="med" len="med"/>
              <a:tailEnd type="triangle" w="med" len="me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/>
            <a:lstStyle/>
            <a:p>
              <a:endParaRPr lang="fr-FR"/>
            </a:p>
          </p:txBody>
        </p:sp>
        <p:sp>
          <p:nvSpPr>
            <p:cNvPr id="21" name="Line 18"/>
            <p:cNvSpPr>
              <a:spLocks noChangeShapeType="1"/>
            </p:cNvSpPr>
            <p:nvPr/>
          </p:nvSpPr>
          <p:spPr bwMode="auto">
            <a:xfrm>
              <a:off x="3143" y="1530"/>
              <a:ext cx="0" cy="453"/>
            </a:xfrm>
            <a:prstGeom prst="line">
              <a:avLst/>
            </a:prstGeom>
            <a:noFill/>
            <a:ln w="38100" cmpd="dbl">
              <a:solidFill>
                <a:srgbClr val="33CCCC"/>
              </a:solidFill>
              <a:round/>
              <a:headEnd type="triangle" w="med" len="med"/>
              <a:tailEnd type="triangle" w="med" len="me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/>
            <a:lstStyle/>
            <a:p>
              <a:endParaRPr lang="fr-FR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00034" y="142852"/>
            <a:ext cx="8115328" cy="714380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fr-FR" sz="3000" b="1" dirty="0" smtClean="0">
                <a:solidFill>
                  <a:srgbClr val="FF0000"/>
                </a:solidFill>
              </a:rPr>
              <a:t>DIFFERENTS TYPES DES RISQUES</a:t>
            </a:r>
            <a:endParaRPr lang="fr-FR" sz="3000" b="1" dirty="0">
              <a:solidFill>
                <a:srgbClr val="FF0000"/>
              </a:solidFill>
            </a:endParaRP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1"/>
          </p:nvPr>
        </p:nvSpPr>
        <p:spPr>
          <a:xfrm>
            <a:off x="285720" y="1357298"/>
            <a:ext cx="8572560" cy="5214974"/>
          </a:xfrm>
        </p:spPr>
        <p:txBody>
          <a:bodyPr>
            <a:normAutofit fontScale="85000" lnSpcReduction="20000"/>
          </a:bodyPr>
          <a:lstStyle/>
          <a:p>
            <a:pPr>
              <a:spcBef>
                <a:spcPts val="600"/>
              </a:spcBef>
              <a:buClrTx/>
              <a:buFontTx/>
              <a:buNone/>
            </a:pPr>
            <a:r>
              <a:rPr lang="fr-FR" sz="3200" b="1" u="sng" dirty="0" smtClean="0">
                <a:solidFill>
                  <a:srgbClr val="0083A2"/>
                </a:solidFill>
              </a:rPr>
              <a:t>RISQUES NATURELS :</a:t>
            </a:r>
            <a:r>
              <a:rPr lang="fr-FR" sz="3200" b="1" dirty="0" smtClean="0">
                <a:solidFill>
                  <a:srgbClr val="0083A2"/>
                </a:solidFill>
              </a:rPr>
              <a:t> </a:t>
            </a:r>
            <a:r>
              <a:rPr lang="fr-FR" sz="3200" b="1" dirty="0" smtClean="0">
                <a:solidFill>
                  <a:srgbClr val="00B4DE"/>
                </a:solidFill>
              </a:rPr>
              <a:t>SEISMES, INONDATIONS, VOLCANS, MOUVEMENTS DE TERRAIN, AVALANCHES, CYCLONES, SECHERESSE, etc.</a:t>
            </a:r>
          </a:p>
          <a:p>
            <a:pPr>
              <a:spcBef>
                <a:spcPts val="600"/>
              </a:spcBef>
              <a:buClrTx/>
              <a:buFontTx/>
              <a:buNone/>
            </a:pPr>
            <a:r>
              <a:rPr lang="fr-FR" sz="3200" b="1" u="sng" dirty="0" smtClean="0">
                <a:solidFill>
                  <a:srgbClr val="B06900"/>
                </a:solidFill>
              </a:rPr>
              <a:t>RISQUES INDUSTRIELS :</a:t>
            </a:r>
            <a:r>
              <a:rPr lang="fr-FR" sz="3200" b="1" dirty="0" smtClean="0">
                <a:solidFill>
                  <a:srgbClr val="B06900"/>
                </a:solidFill>
              </a:rPr>
              <a:t> </a:t>
            </a:r>
            <a:r>
              <a:rPr lang="fr-FR" sz="3200" b="1" dirty="0" smtClean="0">
                <a:solidFill>
                  <a:srgbClr val="FF9900"/>
                </a:solidFill>
              </a:rPr>
              <a:t>POLLUTIONS, TRANSPORT DE MATIERES DANGEREUSES, RAYONNEMENTS ELECTROMAGNETIQUES, RADIOACTIVITE, etc.</a:t>
            </a:r>
          </a:p>
          <a:p>
            <a:pPr>
              <a:spcBef>
                <a:spcPts val="600"/>
              </a:spcBef>
              <a:buClrTx/>
              <a:buFontTx/>
              <a:buNone/>
            </a:pPr>
            <a:r>
              <a:rPr lang="fr-FR" sz="3200" b="1" u="sng" dirty="0" smtClean="0">
                <a:solidFill>
                  <a:srgbClr val="462300"/>
                </a:solidFill>
              </a:rPr>
              <a:t>RISQUES FINANCIERS ET MONETAIRES :</a:t>
            </a:r>
            <a:r>
              <a:rPr lang="fr-FR" sz="3200" b="1" dirty="0" smtClean="0">
                <a:solidFill>
                  <a:srgbClr val="462300"/>
                </a:solidFill>
              </a:rPr>
              <a:t> </a:t>
            </a:r>
            <a:r>
              <a:rPr lang="fr-FR" sz="3200" b="1" dirty="0" smtClean="0">
                <a:solidFill>
                  <a:srgbClr val="8E4700"/>
                </a:solidFill>
              </a:rPr>
              <a:t>CREDIT BANCAIRE, BOURSE, COUT, FINANCEMENT, etc.</a:t>
            </a:r>
          </a:p>
          <a:p>
            <a:pPr>
              <a:spcBef>
                <a:spcPts val="600"/>
              </a:spcBef>
              <a:buClrTx/>
              <a:buFontTx/>
              <a:buNone/>
            </a:pPr>
            <a:r>
              <a:rPr lang="fr-FR" sz="3200" b="1" u="sng" dirty="0" smtClean="0">
                <a:solidFill>
                  <a:srgbClr val="515151"/>
                </a:solidFill>
              </a:rPr>
              <a:t>EFFETS SECONDAIRES NEFASTES DU PROGRES :</a:t>
            </a:r>
            <a:r>
              <a:rPr lang="fr-FR" sz="3200" b="1" dirty="0" smtClean="0">
                <a:solidFill>
                  <a:srgbClr val="515151"/>
                </a:solidFill>
              </a:rPr>
              <a:t> </a:t>
            </a:r>
            <a:r>
              <a:rPr lang="fr-FR" sz="3200" b="1" dirty="0" smtClean="0">
                <a:solidFill>
                  <a:srgbClr val="969696"/>
                </a:solidFill>
              </a:rPr>
              <a:t>TROU DE LA COUCHE D’OZONE, RECHAUFFEMENT CLIMATIQUE, etc.</a:t>
            </a:r>
          </a:p>
          <a:p>
            <a:pPr>
              <a:spcBef>
                <a:spcPts val="600"/>
              </a:spcBef>
              <a:buClrTx/>
              <a:buFontTx/>
              <a:buNone/>
            </a:pPr>
            <a:r>
              <a:rPr lang="fr-FR" sz="3200" b="1" u="sng" dirty="0" smtClean="0">
                <a:solidFill>
                  <a:srgbClr val="1F7B1F"/>
                </a:solidFill>
              </a:rPr>
              <a:t>RISQUES PROFESSIONNELS :</a:t>
            </a:r>
            <a:r>
              <a:rPr lang="fr-FR" sz="3200" b="1" dirty="0" smtClean="0">
                <a:solidFill>
                  <a:srgbClr val="1F7B1F"/>
                </a:solidFill>
              </a:rPr>
              <a:t> </a:t>
            </a:r>
            <a:r>
              <a:rPr lang="fr-FR" sz="3200" b="1" dirty="0" smtClean="0">
                <a:solidFill>
                  <a:srgbClr val="33CC33"/>
                </a:solidFill>
              </a:rPr>
              <a:t>MALADIES, ACCIDENTS, etc.</a:t>
            </a:r>
          </a:p>
          <a:p>
            <a:pPr>
              <a:spcBef>
                <a:spcPts val="600"/>
              </a:spcBef>
              <a:buClrTx/>
              <a:buFontTx/>
              <a:buNone/>
            </a:pPr>
            <a:r>
              <a:rPr lang="fr-FR" sz="3200" b="1" u="sng" dirty="0" smtClean="0">
                <a:solidFill>
                  <a:srgbClr val="990099"/>
                </a:solidFill>
              </a:rPr>
              <a:t>GUERRES, TERRORISME, </a:t>
            </a:r>
            <a:r>
              <a:rPr lang="fr-FR" sz="3200" b="1" dirty="0" smtClean="0">
                <a:solidFill>
                  <a:srgbClr val="990099"/>
                </a:solidFill>
              </a:rPr>
              <a:t>etc.</a:t>
            </a:r>
          </a:p>
          <a:p>
            <a:pPr algn="ctr"/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725470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fr-FR" sz="2800" b="1" dirty="0" smtClean="0">
                <a:solidFill>
                  <a:srgbClr val="C00000"/>
                </a:solidFill>
              </a:rPr>
              <a:t>ROLES DU MANAGER DE PROJET</a:t>
            </a:r>
            <a:endParaRPr lang="fr-FR" sz="2800" b="1" dirty="0">
              <a:solidFill>
                <a:srgbClr val="C0000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571472" y="1571612"/>
            <a:ext cx="8001056" cy="4929222"/>
          </a:xfrm>
        </p:spPr>
        <p:txBody>
          <a:bodyPr/>
          <a:lstStyle/>
          <a:p>
            <a:endParaRPr lang="fr-FR" sz="2000" b="1" dirty="0" smtClean="0">
              <a:solidFill>
                <a:schemeClr val="accent1">
                  <a:lumMod val="25000"/>
                </a:schemeClr>
              </a:solidFill>
              <a:latin typeface="Corbel" pitchFamily="34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Char char="q"/>
            </a:pPr>
            <a:r>
              <a:rPr lang="fr-FR" sz="2800" b="1" u="sng" dirty="0" smtClean="0">
                <a:solidFill>
                  <a:srgbClr val="0000FF"/>
                </a:solidFill>
                <a:latin typeface="Century Gothic" pitchFamily="34" charset="0"/>
              </a:rPr>
              <a:t>RISQUES ENDOGENES</a:t>
            </a:r>
            <a:r>
              <a:rPr lang="fr-FR" sz="2800" b="1" dirty="0" smtClean="0">
                <a:solidFill>
                  <a:srgbClr val="0000FF"/>
                </a:solidFill>
                <a:latin typeface="Century Gothic" pitchFamily="34" charset="0"/>
              </a:rPr>
              <a:t> :</a:t>
            </a:r>
            <a:r>
              <a:rPr lang="fr-FR" sz="2800" b="1" dirty="0" smtClean="0">
                <a:solidFill>
                  <a:srgbClr val="00CCFF"/>
                </a:solidFill>
                <a:latin typeface="Century Gothic" pitchFamily="34" charset="0"/>
              </a:rPr>
              <a:t> </a:t>
            </a:r>
            <a:r>
              <a:rPr lang="fr-FR" sz="2800" b="1" dirty="0" smtClean="0">
                <a:solidFill>
                  <a:schemeClr val="accent2">
                    <a:lumMod val="75000"/>
                  </a:schemeClr>
                </a:solidFill>
                <a:latin typeface="Century Gothic" pitchFamily="34" charset="0"/>
              </a:rPr>
              <a:t>RISQUES GENERES DIRECTEMENT PAR LES ACTIVITES HUMAINES.</a:t>
            </a:r>
          </a:p>
          <a:p>
            <a:pPr>
              <a:lnSpc>
                <a:spcPct val="90000"/>
              </a:lnSpc>
              <a:buNone/>
            </a:pPr>
            <a:endParaRPr lang="fr-FR" sz="2800" b="1" dirty="0" smtClean="0">
              <a:solidFill>
                <a:schemeClr val="accent2">
                  <a:lumMod val="75000"/>
                </a:schemeClr>
              </a:solidFill>
              <a:latin typeface="Corbel" pitchFamily="34" charset="0"/>
            </a:endParaRPr>
          </a:p>
          <a:p>
            <a:pPr>
              <a:buFont typeface="Wingdings" pitchFamily="2" charset="2"/>
              <a:buChar char="q"/>
            </a:pPr>
            <a:r>
              <a:rPr lang="fr-FR" sz="2800" b="1" u="sng" dirty="0" smtClean="0">
                <a:solidFill>
                  <a:srgbClr val="0000FF"/>
                </a:solidFill>
                <a:latin typeface="Century Gothic" pitchFamily="34" charset="0"/>
              </a:rPr>
              <a:t>RISQUES EXOGENES </a:t>
            </a:r>
            <a:r>
              <a:rPr lang="fr-FR" sz="2400" b="1" dirty="0" smtClean="0">
                <a:solidFill>
                  <a:srgbClr val="D0A8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entury Gothic" pitchFamily="34" charset="0"/>
              </a:rPr>
              <a:t>:</a:t>
            </a:r>
            <a:r>
              <a:rPr lang="fr-FR" sz="2400" b="1" dirty="0" smtClean="0">
                <a:solidFill>
                  <a:srgbClr val="FFCC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entury Gothic" pitchFamily="34" charset="0"/>
              </a:rPr>
              <a:t> </a:t>
            </a:r>
            <a:r>
              <a:rPr lang="fr-FR" sz="2800" b="1" dirty="0" smtClean="0">
                <a:solidFill>
                  <a:schemeClr val="accent2">
                    <a:lumMod val="75000"/>
                  </a:schemeClr>
                </a:solidFill>
                <a:latin typeface="Century Gothic" pitchFamily="34" charset="0"/>
              </a:rPr>
              <a:t>RISQUES QUI NAISSENT DANS NOTRE ENVIRONNEMENT ET NOUS AFFECTENT PAR CONTRE COUP.</a:t>
            </a:r>
          </a:p>
          <a:p>
            <a:endParaRPr lang="fr-FR" dirty="0"/>
          </a:p>
        </p:txBody>
      </p:sp>
      <p:sp>
        <p:nvSpPr>
          <p:cNvPr id="4" name="Titre 1"/>
          <p:cNvSpPr txBox="1">
            <a:spLocks/>
          </p:cNvSpPr>
          <p:nvPr/>
        </p:nvSpPr>
        <p:spPr>
          <a:xfrm>
            <a:off x="928662" y="285728"/>
            <a:ext cx="7772400" cy="72547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 bIns="91440" anchor="b" anchorCtr="0"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fr-FR" sz="3000" b="1" dirty="0" smtClean="0">
                <a:solidFill>
                  <a:srgbClr val="FF0000"/>
                </a:solidFill>
              </a:rPr>
              <a:t>DIFFERENTS TYPES DES RISQUES</a:t>
            </a:r>
            <a:endParaRPr kumimoji="0" lang="fr-FR" sz="3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85786" y="285728"/>
            <a:ext cx="7772400" cy="654032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fr-FR" sz="2800" b="1" dirty="0" smtClean="0">
                <a:solidFill>
                  <a:srgbClr val="C00000"/>
                </a:solidFill>
              </a:rPr>
              <a:t>QUELQUES EXEMPLES</a:t>
            </a:r>
            <a:endParaRPr lang="fr-FR" sz="2800" b="1" dirty="0">
              <a:solidFill>
                <a:srgbClr val="C00000"/>
              </a:solidFill>
            </a:endParaRPr>
          </a:p>
        </p:txBody>
      </p:sp>
      <p:pic>
        <p:nvPicPr>
          <p:cNvPr id="14" name="Picture 2" descr="C:\Users\INFO\Documents\PEDAGOGIE_2011\RISK_NAT_INDUS\tiltedbuilding2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472" y="1285860"/>
            <a:ext cx="3786214" cy="3143272"/>
          </a:xfrm>
          <a:prstGeom prst="rect">
            <a:avLst/>
          </a:prstGeom>
          <a:noFill/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3" descr="C:\Users\INFO\Documents\PEDAGOGIE_2011\RISK_NAT_INDUS\Effondrement_GUATEMALA.bm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2" y="3429000"/>
            <a:ext cx="4143404" cy="31337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ZoneTexte 15"/>
          <p:cNvSpPr txBox="1"/>
          <p:nvPr/>
        </p:nvSpPr>
        <p:spPr>
          <a:xfrm>
            <a:off x="4889240" y="1667746"/>
            <a:ext cx="37547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fr-FR" sz="2800" b="1" dirty="0" smtClean="0">
                <a:solidFill>
                  <a:srgbClr val="002060"/>
                </a:solidFill>
                <a:latin typeface="+mn-lt"/>
              </a:rPr>
              <a:t>Séisme Nigata (Japon)</a:t>
            </a:r>
            <a:endParaRPr lang="fr-FR" sz="2800" b="1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242077" y="4995862"/>
            <a:ext cx="41870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buNone/>
            </a:pPr>
            <a:r>
              <a:rPr lang="fr-FR" sz="2800" b="1" dirty="0" smtClean="0">
                <a:solidFill>
                  <a:srgbClr val="002060"/>
                </a:solidFill>
                <a:latin typeface="+mj-lt"/>
              </a:rPr>
              <a:t>Effondrement Guatemala</a:t>
            </a:r>
            <a:endParaRPr lang="fr-FR" sz="2800" b="1" dirty="0">
              <a:solidFill>
                <a:srgbClr val="002060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42910" y="214290"/>
            <a:ext cx="8043890" cy="582594"/>
          </a:xfrm>
          <a:solidFill>
            <a:schemeClr val="bg2"/>
          </a:solidFill>
        </p:spPr>
        <p:txBody>
          <a:bodyPr>
            <a:noAutofit/>
          </a:bodyPr>
          <a:lstStyle/>
          <a:p>
            <a:pPr algn="ctr"/>
            <a:r>
              <a:rPr lang="fr-FR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RISQUES  ET  PROJET</a:t>
            </a:r>
            <a:endParaRPr lang="fr-FR" sz="3200" b="1" dirty="0" smtClean="0">
              <a:solidFill>
                <a:srgbClr val="FF0000"/>
              </a:solidFill>
            </a:endParaRP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1"/>
          </p:nvPr>
        </p:nvSpPr>
        <p:spPr>
          <a:xfrm>
            <a:off x="500034" y="1357298"/>
            <a:ext cx="7772400" cy="4572000"/>
          </a:xfrm>
        </p:spPr>
        <p:txBody>
          <a:bodyPr>
            <a:normAutofit lnSpcReduction="10000"/>
          </a:bodyPr>
          <a:lstStyle/>
          <a:p>
            <a:r>
              <a:rPr lang="fr-FR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DANS UN CONTEXTE DE PROJET, LE RISQUE EST UN EVENEMENT OU UNE CONDITION PLUS OU MOINS PREVISIBLE SUSCEPTIBLE D’AVOIR DES EFFETS POSITIFS OU NEGATIFS SUR LES OBJECTIFS D’UN PROJET.</a:t>
            </a:r>
          </a:p>
          <a:p>
            <a:r>
              <a:rPr lang="fr-FR" sz="2800" b="1" dirty="0" smtClean="0">
                <a:solidFill>
                  <a:srgbClr val="8000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LA GESTION DES RISQUES CHERCHE A RECENSER LES RISQUES AUXQUELS L’ENTREPRISE EST EXPOSEE, AINSI QU’A ETABLIR ET A METTRE EN PLACE LES MESURES PREVENTIVES APPROPRIEES AU MOMENT DE LA MISE EN ŒUVRE D’UN PROJET.</a:t>
            </a:r>
          </a:p>
          <a:p>
            <a:endParaRPr lang="fr-FR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71472" y="214290"/>
            <a:ext cx="7772400" cy="582594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fr-FR" sz="28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GESTION DES RISQUES ET CYCLE DE VIE</a:t>
            </a:r>
            <a:endParaRPr lang="fr-FR" sz="28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136525" y="1285860"/>
            <a:ext cx="4292599" cy="5572140"/>
          </a:xfrm>
          <a:prstGeom prst="rect">
            <a:avLst/>
          </a:prstGeom>
        </p:spPr>
        <p:txBody>
          <a:bodyPr vert="horz">
            <a:norm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" pitchFamily="2" charset="2"/>
              <a:buChar char="q"/>
              <a:tabLst/>
              <a:defRPr/>
            </a:pPr>
            <a:endParaRPr kumimoji="0" lang="fr-FR" sz="2400" b="1" i="1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1"/>
          </p:nvPr>
        </p:nvSpPr>
        <p:spPr>
          <a:xfrm>
            <a:off x="500034" y="1142984"/>
            <a:ext cx="8186766" cy="5429288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  <a:buClr>
                <a:srgbClr val="92D050"/>
              </a:buClr>
              <a:buSzPct val="131000"/>
              <a:buFont typeface="Wingdings" pitchFamily="2" charset="2"/>
              <a:buChar char="§"/>
            </a:pPr>
            <a:r>
              <a:rPr lang="fr-FR" b="1" dirty="0" smtClean="0">
                <a:solidFill>
                  <a:srgbClr val="FF0000"/>
                </a:solidFill>
              </a:rPr>
              <a:t>EN PHASE DE FAISABILITE</a:t>
            </a:r>
            <a:r>
              <a:rPr lang="fr-FR" sz="2800" b="1" dirty="0" smtClean="0">
                <a:solidFill>
                  <a:srgbClr val="FF0000"/>
                </a:solidFill>
              </a:rPr>
              <a:t> </a:t>
            </a:r>
            <a:r>
              <a:rPr lang="fr-FR" b="1" dirty="0" smtClean="0">
                <a:solidFill>
                  <a:srgbClr val="5F5F5F"/>
                </a:solidFill>
              </a:rPr>
              <a:t>pour décider</a:t>
            </a:r>
          </a:p>
          <a:p>
            <a:pPr>
              <a:spcBef>
                <a:spcPts val="600"/>
              </a:spcBef>
              <a:buClr>
                <a:srgbClr val="92D050"/>
              </a:buClr>
              <a:buSzPct val="131000"/>
              <a:buFont typeface="Wingdings" pitchFamily="2" charset="2"/>
              <a:buChar char="§"/>
            </a:pPr>
            <a:r>
              <a:rPr lang="fr-FR" b="1" dirty="0" smtClean="0">
                <a:solidFill>
                  <a:srgbClr val="FF0000"/>
                </a:solidFill>
              </a:rPr>
              <a:t>EN PHASE DE CONCEPTION</a:t>
            </a:r>
          </a:p>
          <a:p>
            <a:pPr lvl="1">
              <a:spcBef>
                <a:spcPts val="0"/>
              </a:spcBef>
              <a:buFont typeface="Wingdings" pitchFamily="2" charset="2"/>
              <a:buChar char="Ø"/>
            </a:pPr>
            <a:r>
              <a:rPr lang="fr-FR" sz="2200" b="1" dirty="0" smtClean="0">
                <a:solidFill>
                  <a:schemeClr val="tx2"/>
                </a:solidFill>
              </a:rPr>
              <a:t>ANALYSER</a:t>
            </a:r>
            <a:r>
              <a:rPr lang="fr-FR" sz="2200" b="1" dirty="0" smtClean="0"/>
              <a:t> : anticiper les défaillances, évaluer la vulnérabilité</a:t>
            </a:r>
          </a:p>
          <a:p>
            <a:pPr lvl="1">
              <a:spcBef>
                <a:spcPts val="0"/>
              </a:spcBef>
              <a:buFont typeface="Wingdings" pitchFamily="2" charset="2"/>
              <a:buChar char="Ø"/>
            </a:pPr>
            <a:r>
              <a:rPr lang="fr-FR" sz="2200" b="1" dirty="0" smtClean="0">
                <a:solidFill>
                  <a:schemeClr val="tx2"/>
                </a:solidFill>
              </a:rPr>
              <a:t>PRÉVENIR ET PROTÉGER</a:t>
            </a:r>
            <a:r>
              <a:rPr lang="fr-FR" sz="2200" b="1" dirty="0" smtClean="0"/>
              <a:t> : mise en place de « barrières »</a:t>
            </a:r>
          </a:p>
          <a:p>
            <a:pPr lvl="1">
              <a:spcBef>
                <a:spcPts val="0"/>
              </a:spcBef>
              <a:buFont typeface="Wingdings" pitchFamily="2" charset="2"/>
              <a:buChar char="Ø"/>
            </a:pPr>
            <a:r>
              <a:rPr lang="fr-FR" sz="2200" b="1" dirty="0" smtClean="0">
                <a:solidFill>
                  <a:schemeClr val="tx2"/>
                </a:solidFill>
              </a:rPr>
              <a:t>ORGANISER</a:t>
            </a:r>
            <a:r>
              <a:rPr lang="fr-FR" sz="2200" b="1" dirty="0" smtClean="0"/>
              <a:t> : autour d’un « système » de gestion des risques</a:t>
            </a:r>
          </a:p>
          <a:p>
            <a:pPr>
              <a:spcBef>
                <a:spcPts val="600"/>
              </a:spcBef>
              <a:buClr>
                <a:srgbClr val="92D050"/>
              </a:buClr>
              <a:buSzPct val="131000"/>
              <a:buFont typeface="Wingdings" pitchFamily="2" charset="2"/>
              <a:buChar char="§"/>
            </a:pPr>
            <a:r>
              <a:rPr lang="fr-FR" b="1" dirty="0" smtClean="0">
                <a:solidFill>
                  <a:srgbClr val="FF0000"/>
                </a:solidFill>
              </a:rPr>
              <a:t>EN PHASE DE REALISATION </a:t>
            </a:r>
            <a:r>
              <a:rPr lang="fr-FR" b="1" dirty="0" smtClean="0">
                <a:solidFill>
                  <a:srgbClr val="5F5F5F"/>
                </a:solidFill>
              </a:rPr>
              <a:t>réagir et mettre en œuvre</a:t>
            </a:r>
          </a:p>
          <a:p>
            <a:pPr>
              <a:spcBef>
                <a:spcPts val="600"/>
              </a:spcBef>
              <a:buClr>
                <a:srgbClr val="92D050"/>
              </a:buClr>
              <a:buSzPct val="131000"/>
              <a:buFont typeface="Wingdings" pitchFamily="2" charset="2"/>
              <a:buChar char="§"/>
            </a:pPr>
            <a:r>
              <a:rPr lang="fr-FR" b="1" dirty="0" smtClean="0">
                <a:solidFill>
                  <a:srgbClr val="FF0000"/>
                </a:solidFill>
              </a:rPr>
              <a:t>EN PHASE D’EXPLOITATION </a:t>
            </a:r>
            <a:r>
              <a:rPr lang="fr-FR" sz="2000" b="1" i="1" dirty="0" smtClean="0">
                <a:solidFill>
                  <a:srgbClr val="FF0000"/>
                </a:solidFill>
              </a:rPr>
              <a:t>(après la clôture du projet)</a:t>
            </a:r>
          </a:p>
          <a:p>
            <a:pPr lvl="1">
              <a:spcBef>
                <a:spcPts val="0"/>
              </a:spcBef>
              <a:buFont typeface="Wingdings" pitchFamily="2" charset="2"/>
              <a:buChar char="Ø"/>
            </a:pPr>
            <a:r>
              <a:rPr lang="fr-FR" sz="2200" b="1" dirty="0" smtClean="0">
                <a:solidFill>
                  <a:schemeClr val="tx2"/>
                </a:solidFill>
              </a:rPr>
              <a:t>PLANIFIER</a:t>
            </a:r>
            <a:r>
              <a:rPr lang="fr-FR" sz="2200" b="1" dirty="0" smtClean="0"/>
              <a:t> : appliquer des procédures</a:t>
            </a:r>
          </a:p>
          <a:p>
            <a:pPr lvl="2">
              <a:spcBef>
                <a:spcPts val="0"/>
              </a:spcBef>
              <a:buFont typeface="Courier New" pitchFamily="49" charset="0"/>
              <a:buChar char="o"/>
            </a:pPr>
            <a:r>
              <a:rPr lang="fr-FR" b="1" dirty="0" smtClean="0">
                <a:solidFill>
                  <a:srgbClr val="7030A0"/>
                </a:solidFill>
              </a:rPr>
              <a:t>Lorsqu’on est dans un univers connu, contrôlé, prescrit</a:t>
            </a:r>
          </a:p>
          <a:p>
            <a:pPr lvl="1">
              <a:spcBef>
                <a:spcPts val="0"/>
              </a:spcBef>
              <a:buFont typeface="Wingdings" pitchFamily="2" charset="2"/>
              <a:buChar char="Ø"/>
            </a:pPr>
            <a:r>
              <a:rPr lang="fr-FR" sz="2200" b="1" dirty="0" smtClean="0">
                <a:solidFill>
                  <a:schemeClr val="tx2"/>
                </a:solidFill>
              </a:rPr>
              <a:t>IMPROVISER</a:t>
            </a:r>
            <a:r>
              <a:rPr lang="fr-FR" sz="2200" b="1" dirty="0" smtClean="0"/>
              <a:t> : utiliser l’expérience</a:t>
            </a:r>
          </a:p>
          <a:p>
            <a:pPr lvl="2">
              <a:spcBef>
                <a:spcPts val="0"/>
              </a:spcBef>
              <a:buFont typeface="Courier New" pitchFamily="49" charset="0"/>
              <a:buChar char="o"/>
            </a:pPr>
            <a:r>
              <a:rPr lang="fr-FR" b="1" dirty="0" smtClean="0">
                <a:solidFill>
                  <a:srgbClr val="7030A0"/>
                </a:solidFill>
              </a:rPr>
              <a:t>Lorsqu’on sort du domaine de la connaissance explicite</a:t>
            </a:r>
          </a:p>
          <a:p>
            <a:pPr lvl="2">
              <a:spcBef>
                <a:spcPts val="0"/>
              </a:spcBef>
              <a:buFont typeface="Courier New" pitchFamily="49" charset="0"/>
              <a:buChar char="o"/>
            </a:pPr>
            <a:r>
              <a:rPr lang="fr-FR" b="1" dirty="0" smtClean="0">
                <a:solidFill>
                  <a:srgbClr val="7030A0"/>
                </a:solidFill>
              </a:rPr>
              <a:t>Lorsque les barrières ont été franchies ou contournées</a:t>
            </a:r>
          </a:p>
          <a:p>
            <a:pPr lvl="2">
              <a:spcBef>
                <a:spcPts val="0"/>
              </a:spcBef>
              <a:buFont typeface="Courier New" pitchFamily="49" charset="0"/>
              <a:buChar char="o"/>
            </a:pPr>
            <a:r>
              <a:rPr lang="fr-FR" b="1" dirty="0" smtClean="0">
                <a:solidFill>
                  <a:srgbClr val="7030A0"/>
                </a:solidFill>
              </a:rPr>
              <a:t>Faire émerger des modes d’organisation « ad-hoc »</a:t>
            </a:r>
          </a:p>
          <a:p>
            <a:pPr lvl="1">
              <a:spcBef>
                <a:spcPts val="0"/>
              </a:spcBef>
              <a:buFont typeface="Wingdings" pitchFamily="2" charset="2"/>
              <a:buChar char="Ø"/>
            </a:pPr>
            <a:r>
              <a:rPr lang="fr-FR" sz="2200" b="1" dirty="0" smtClean="0">
                <a:solidFill>
                  <a:schemeClr val="tx2"/>
                </a:solidFill>
              </a:rPr>
              <a:t>APPRENDRE</a:t>
            </a:r>
            <a:r>
              <a:rPr lang="fr-FR" sz="2200" b="1" dirty="0" smtClean="0"/>
              <a:t> des situations exceptionnelles</a:t>
            </a:r>
          </a:p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14348" y="274638"/>
            <a:ext cx="7972452" cy="654032"/>
          </a:xfrm>
          <a:solidFill>
            <a:schemeClr val="bg2"/>
          </a:solidFill>
        </p:spPr>
        <p:txBody>
          <a:bodyPr>
            <a:normAutofit/>
          </a:bodyPr>
          <a:lstStyle/>
          <a:p>
            <a:pPr algn="ctr"/>
            <a:r>
              <a:rPr lang="fr-FR" sz="2600" b="1" dirty="0" smtClean="0">
                <a:solidFill>
                  <a:srgbClr val="FF0000"/>
                </a:solidFill>
              </a:rPr>
              <a:t>DIAGRAMME DE LA GESTION DES RISQUES PROJET</a:t>
            </a:r>
            <a:endParaRPr lang="fr-FR" sz="2600" dirty="0">
              <a:solidFill>
                <a:srgbClr val="FF0000"/>
              </a:solidFill>
            </a:endParaRPr>
          </a:p>
        </p:txBody>
      </p:sp>
      <p:pic>
        <p:nvPicPr>
          <p:cNvPr id="6" name="Picture 4" descr="gra93925_0701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1184" y="1571625"/>
            <a:ext cx="8154219" cy="47863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285720" y="1500174"/>
            <a:ext cx="8401080" cy="4929222"/>
          </a:xfrm>
        </p:spPr>
        <p:txBody>
          <a:bodyPr/>
          <a:lstStyle/>
          <a:p>
            <a:pPr>
              <a:buFont typeface="Wingdings" pitchFamily="2" charset="2"/>
              <a:buChar char="q"/>
            </a:pPr>
            <a:r>
              <a:rPr lang="fr-FR" sz="2400" b="1" dirty="0" smtClean="0"/>
              <a:t> </a:t>
            </a:r>
            <a:endParaRPr lang="fr-FR" dirty="0"/>
          </a:p>
        </p:txBody>
      </p:sp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571472" y="285728"/>
            <a:ext cx="8115300" cy="654032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fr-FR" sz="3200" b="1" dirty="0" smtClean="0">
                <a:solidFill>
                  <a:srgbClr val="002060"/>
                </a:solidFill>
              </a:rPr>
              <a:t>ANALYSE PRELIMINAIRES DES RISQUES</a:t>
            </a:r>
            <a:endParaRPr lang="fr-FR" sz="3200" dirty="0">
              <a:solidFill>
                <a:srgbClr val="002060"/>
              </a:solidFill>
            </a:endParaRPr>
          </a:p>
        </p:txBody>
      </p:sp>
      <p:pic>
        <p:nvPicPr>
          <p:cNvPr id="6" name="Picture 2"/>
          <p:cNvPicPr/>
          <p:nvPr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5023" t="1087" r="3920" b="6684"/>
          <a:stretch/>
        </p:blipFill>
        <p:spPr bwMode="auto">
          <a:xfrm>
            <a:off x="2146040" y="1071546"/>
            <a:ext cx="4752000" cy="5566854"/>
          </a:xfrm>
          <a:prstGeom prst="rect">
            <a:avLst/>
          </a:prstGeom>
          <a:noFill/>
          <a:ln>
            <a:noFill/>
          </a:ln>
          <a:effectLst/>
          <a:ex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571472" y="274638"/>
            <a:ext cx="8115328" cy="654032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fr-FR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GESTION DES RISQUES/APPROCHE MATRICIELLE</a:t>
            </a:r>
            <a:endParaRPr lang="fr-FR" sz="3200" dirty="0">
              <a:solidFill>
                <a:srgbClr val="002060"/>
              </a:solidFill>
            </a:endParaRPr>
          </a:p>
        </p:txBody>
      </p:sp>
      <p:graphicFrame>
        <p:nvGraphicFramePr>
          <p:cNvPr id="9" name="Tableau 8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543894373"/>
              </p:ext>
            </p:extLst>
          </p:nvPr>
        </p:nvGraphicFramePr>
        <p:xfrm>
          <a:off x="3143240" y="1714488"/>
          <a:ext cx="4929220" cy="30718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5844"/>
                <a:gridCol w="985844"/>
                <a:gridCol w="985844"/>
                <a:gridCol w="985844"/>
                <a:gridCol w="985844"/>
              </a:tblGrid>
              <a:tr h="61436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61436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0000"/>
                    </a:solidFill>
                  </a:tcPr>
                </a:tc>
              </a:tr>
              <a:tr h="61436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</a:tr>
              <a:tr h="61436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</a:tr>
              <a:tr h="61436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9900"/>
                    </a:solidFill>
                  </a:tcPr>
                </a:tc>
              </a:tr>
            </a:tbl>
          </a:graphicData>
        </a:graphic>
      </p:graphicFrame>
      <p:grpSp>
        <p:nvGrpSpPr>
          <p:cNvPr id="12" name="Groupe 5"/>
          <p:cNvGrpSpPr/>
          <p:nvPr/>
        </p:nvGrpSpPr>
        <p:grpSpPr>
          <a:xfrm>
            <a:off x="571472" y="6072206"/>
            <a:ext cx="7143800" cy="396000"/>
            <a:chOff x="468488" y="5915378"/>
            <a:chExt cx="6892888" cy="396000"/>
          </a:xfrm>
        </p:grpSpPr>
        <p:sp>
          <p:nvSpPr>
            <p:cNvPr id="13" name="Rectangle 3"/>
            <p:cNvSpPr/>
            <p:nvPr/>
          </p:nvSpPr>
          <p:spPr bwMode="auto">
            <a:xfrm>
              <a:off x="2517421" y="5915378"/>
              <a:ext cx="684000" cy="396000"/>
            </a:xfrm>
            <a:prstGeom prst="rect">
              <a:avLst/>
            </a:prstGeom>
            <a:solidFill>
              <a:srgbClr val="FF99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2075" tIns="46038" rIns="92075" bIns="46038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indent="-342900" algn="l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FF5050"/>
                </a:buClr>
                <a:buSzTx/>
                <a:buFontTx/>
                <a:buChar char="•"/>
                <a:tabLst/>
              </a:pPr>
              <a:endParaRPr kumimoji="0" lang="fr-FR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4" name="Rectangle 13"/>
            <p:cNvSpPr/>
            <p:nvPr/>
          </p:nvSpPr>
          <p:spPr bwMode="auto">
            <a:xfrm>
              <a:off x="468488" y="5915378"/>
              <a:ext cx="684000" cy="396000"/>
            </a:xfrm>
            <a:prstGeom prst="rect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2075" tIns="46038" rIns="92075" bIns="46038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indent="-342900" algn="l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FF5050"/>
                </a:buClr>
                <a:buSzTx/>
                <a:buFontTx/>
                <a:buChar char="•"/>
                <a:tabLst/>
              </a:pPr>
              <a:endParaRPr kumimoji="0" lang="fr-FR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5" name="Rectangle 14"/>
            <p:cNvSpPr/>
            <p:nvPr/>
          </p:nvSpPr>
          <p:spPr bwMode="auto">
            <a:xfrm>
              <a:off x="4584220" y="5915378"/>
              <a:ext cx="684000" cy="396000"/>
            </a:xfrm>
            <a:prstGeom prst="rect">
              <a:avLst/>
            </a:prstGeom>
            <a:solidFill>
              <a:srgbClr val="FFFF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2075" tIns="46038" rIns="92075" bIns="46038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indent="-342900" algn="l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FF5050"/>
                </a:buClr>
                <a:buSzTx/>
                <a:buFontTx/>
                <a:buChar char="•"/>
                <a:tabLst/>
              </a:pPr>
              <a:endParaRPr kumimoji="0" lang="fr-FR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6" name="Rectangle 15"/>
            <p:cNvSpPr/>
            <p:nvPr/>
          </p:nvSpPr>
          <p:spPr bwMode="auto">
            <a:xfrm>
              <a:off x="6677376" y="5915378"/>
              <a:ext cx="684000" cy="396000"/>
            </a:xfrm>
            <a:prstGeom prst="rect">
              <a:avLst/>
            </a:prstGeom>
            <a:solidFill>
              <a:srgbClr val="33CC33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2075" tIns="46038" rIns="92075" bIns="46038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indent="-342900" algn="l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FF5050"/>
                </a:buClr>
                <a:buSzTx/>
                <a:buFontTx/>
                <a:buChar char="•"/>
                <a:tabLst/>
              </a:pPr>
              <a:endParaRPr kumimoji="0" lang="fr-FR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</p:grpSp>
      <p:sp>
        <p:nvSpPr>
          <p:cNvPr id="17" name="Rectangle 16"/>
          <p:cNvSpPr/>
          <p:nvPr/>
        </p:nvSpPr>
        <p:spPr>
          <a:xfrm>
            <a:off x="3571868" y="1071546"/>
            <a:ext cx="4286280" cy="5000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/>
              <a:t>MATRICE DE GRAVITE DES RISQUES</a:t>
            </a:r>
            <a:endParaRPr lang="fr-FR" b="1" dirty="0"/>
          </a:p>
        </p:txBody>
      </p:sp>
      <p:sp>
        <p:nvSpPr>
          <p:cNvPr id="18" name="Rectangle 17"/>
          <p:cNvSpPr/>
          <p:nvPr/>
        </p:nvSpPr>
        <p:spPr>
          <a:xfrm>
            <a:off x="1428728" y="6000768"/>
            <a:ext cx="1143008" cy="7143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rgbClr val="002060"/>
                </a:solidFill>
              </a:rPr>
              <a:t>Zone des risques critiques</a:t>
            </a:r>
            <a:endParaRPr lang="fr-FR" dirty="0">
              <a:solidFill>
                <a:srgbClr val="002060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3500430" y="5929330"/>
            <a:ext cx="1143008" cy="7143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rgbClr val="002060"/>
                </a:solidFill>
              </a:rPr>
              <a:t>Zone des risques majeurs</a:t>
            </a:r>
            <a:endParaRPr lang="fr-FR" dirty="0">
              <a:solidFill>
                <a:srgbClr val="002060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5643570" y="5929330"/>
            <a:ext cx="1143008" cy="7143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rgbClr val="002060"/>
                </a:solidFill>
              </a:rPr>
              <a:t>Zone des risques modérés</a:t>
            </a:r>
            <a:endParaRPr lang="fr-FR" dirty="0">
              <a:solidFill>
                <a:srgbClr val="002060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7786710" y="6000768"/>
            <a:ext cx="1143008" cy="7143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rgbClr val="002060"/>
                </a:solidFill>
              </a:rPr>
              <a:t>Zone des risques mineurs</a:t>
            </a:r>
            <a:endParaRPr lang="fr-FR" dirty="0">
              <a:solidFill>
                <a:srgbClr val="002060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3428992" y="5500702"/>
            <a:ext cx="3000396" cy="3571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rgbClr val="002060"/>
                </a:solidFill>
              </a:rPr>
              <a:t>Impact/Vulnérabilité</a:t>
            </a:r>
            <a:endParaRPr lang="fr-FR" b="1" dirty="0">
              <a:solidFill>
                <a:srgbClr val="002060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285720" y="1643050"/>
            <a:ext cx="428628" cy="3286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fr-FR" b="1" dirty="0" smtClean="0">
                <a:solidFill>
                  <a:srgbClr val="002060"/>
                </a:solidFill>
              </a:rPr>
              <a:t>Aléa/Probabilité d’</a:t>
            </a:r>
            <a:r>
              <a:rPr lang="fr-FR" b="1" dirty="0" err="1" smtClean="0">
                <a:solidFill>
                  <a:srgbClr val="002060"/>
                </a:solidFill>
              </a:rPr>
              <a:t>occurence</a:t>
            </a:r>
            <a:endParaRPr lang="fr-FR" b="1" dirty="0">
              <a:solidFill>
                <a:srgbClr val="002060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3000364" y="4857760"/>
            <a:ext cx="1143008" cy="5715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srgbClr val="002060"/>
                </a:solidFill>
              </a:rPr>
              <a:t>1</a:t>
            </a:r>
          </a:p>
          <a:p>
            <a:pPr algn="ctr"/>
            <a:r>
              <a:rPr lang="fr-FR" sz="1200" b="1" dirty="0" smtClean="0">
                <a:solidFill>
                  <a:srgbClr val="002060"/>
                </a:solidFill>
              </a:rPr>
              <a:t> NON SIGNIFICATIF</a:t>
            </a:r>
            <a:endParaRPr lang="fr-FR" sz="1200" b="1" dirty="0">
              <a:solidFill>
                <a:srgbClr val="002060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4000496" y="4857760"/>
            <a:ext cx="1143008" cy="5715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srgbClr val="002060"/>
                </a:solidFill>
              </a:rPr>
              <a:t>2</a:t>
            </a:r>
          </a:p>
          <a:p>
            <a:pPr algn="ctr"/>
            <a:r>
              <a:rPr lang="fr-FR" sz="1200" b="1" dirty="0" smtClean="0">
                <a:solidFill>
                  <a:srgbClr val="002060"/>
                </a:solidFill>
              </a:rPr>
              <a:t>MINEUR</a:t>
            </a:r>
            <a:endParaRPr lang="fr-FR" sz="1200" b="1" dirty="0">
              <a:solidFill>
                <a:srgbClr val="002060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5000628" y="4857760"/>
            <a:ext cx="1143008" cy="5715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srgbClr val="002060"/>
                </a:solidFill>
              </a:rPr>
              <a:t>3</a:t>
            </a:r>
          </a:p>
          <a:p>
            <a:pPr algn="ctr"/>
            <a:r>
              <a:rPr lang="fr-FR" sz="1200" b="1" dirty="0" smtClean="0">
                <a:solidFill>
                  <a:srgbClr val="002060"/>
                </a:solidFill>
              </a:rPr>
              <a:t>MODERE</a:t>
            </a:r>
            <a:endParaRPr lang="fr-FR" sz="1200" b="1" dirty="0">
              <a:solidFill>
                <a:srgbClr val="002060"/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6143636" y="4857760"/>
            <a:ext cx="1143008" cy="5715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srgbClr val="002060"/>
                </a:solidFill>
              </a:rPr>
              <a:t>4</a:t>
            </a:r>
          </a:p>
          <a:p>
            <a:pPr algn="ctr"/>
            <a:r>
              <a:rPr lang="fr-FR" sz="1200" b="1" dirty="0" smtClean="0">
                <a:solidFill>
                  <a:srgbClr val="002060"/>
                </a:solidFill>
              </a:rPr>
              <a:t>MAJEUR</a:t>
            </a:r>
            <a:endParaRPr lang="fr-FR" sz="1200" b="1" dirty="0">
              <a:solidFill>
                <a:srgbClr val="002060"/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7215206" y="4857760"/>
            <a:ext cx="1143008" cy="5715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srgbClr val="002060"/>
                </a:solidFill>
              </a:rPr>
              <a:t>5</a:t>
            </a:r>
          </a:p>
          <a:p>
            <a:pPr algn="ctr"/>
            <a:r>
              <a:rPr lang="fr-FR" sz="1200" b="1" dirty="0" smtClean="0">
                <a:solidFill>
                  <a:srgbClr val="002060"/>
                </a:solidFill>
              </a:rPr>
              <a:t>TRES SIGNIFICATIF</a:t>
            </a:r>
            <a:endParaRPr lang="fr-FR" sz="1200" b="1" dirty="0">
              <a:solidFill>
                <a:srgbClr val="002060"/>
              </a:solidFill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1000100" y="1785926"/>
            <a:ext cx="2119311" cy="44767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1" indent="0" algn="ctr" fontAlgn="base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&gt; 90% Quasiment </a:t>
            </a:r>
            <a:r>
              <a:rPr lang="fr-FR" sz="1200" b="1" dirty="0" smtClean="0">
                <a:solidFill>
                  <a:srgbClr val="002060"/>
                </a:solidFill>
              </a:rPr>
              <a:t>certain     5</a:t>
            </a: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714348" y="2428868"/>
            <a:ext cx="2333625" cy="44767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50-90 % Probable             4</a:t>
            </a: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785786" y="3143248"/>
            <a:ext cx="2333625" cy="44767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30-50 % Possible             3</a:t>
            </a: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785786" y="3714752"/>
            <a:ext cx="2333625" cy="44767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10-30 % Peu probable    2 </a:t>
            </a: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785786" y="4286256"/>
            <a:ext cx="2333625" cy="44767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˂ 10% Rare                      1</a:t>
            </a: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714348" y="274638"/>
            <a:ext cx="7972452" cy="654032"/>
          </a:xfrm>
          <a:solidFill>
            <a:schemeClr val="bg2"/>
          </a:solidFill>
        </p:spPr>
        <p:txBody>
          <a:bodyPr>
            <a:normAutofit/>
          </a:bodyPr>
          <a:lstStyle/>
          <a:p>
            <a:pPr algn="ctr"/>
            <a:r>
              <a:rPr lang="fr-FR" sz="3000" b="1" dirty="0" smtClean="0">
                <a:solidFill>
                  <a:srgbClr val="FF0000"/>
                </a:solidFill>
              </a:rPr>
              <a:t>PROCESSUS DE GESTION DES RISQUES</a:t>
            </a:r>
            <a:endParaRPr lang="fr-FR" sz="3000" dirty="0">
              <a:solidFill>
                <a:srgbClr val="FF0000"/>
              </a:solidFill>
            </a:endParaRPr>
          </a:p>
        </p:txBody>
      </p:sp>
      <p:pic>
        <p:nvPicPr>
          <p:cNvPr id="5" name="Picture 4" descr="gra93925_070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65387" y="1142984"/>
            <a:ext cx="3392563" cy="571501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58204" cy="642942"/>
          </a:xfrm>
          <a:solidFill>
            <a:schemeClr val="bg2">
              <a:lumMod val="9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fr-FR" sz="2800" b="1" dirty="0" smtClean="0">
                <a:solidFill>
                  <a:srgbClr val="FF0000"/>
                </a:solidFill>
              </a:rPr>
              <a:t>1° ETAPE : IDENTIFICATION DES RISQUES</a:t>
            </a:r>
            <a:endParaRPr lang="fr-FR" sz="2800" b="1" i="1" dirty="0">
              <a:solidFill>
                <a:srgbClr val="FF00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57158" y="1285860"/>
            <a:ext cx="8286808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0070C0"/>
              </a:buClr>
              <a:buSzPct val="131000"/>
              <a:buFont typeface="Wingdings" pitchFamily="2" charset="2"/>
              <a:buChar char="§"/>
            </a:pPr>
            <a:r>
              <a:rPr lang="fr-FR" sz="24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ELABORATION D’UNE LISTE DE TOUS LES RISQUES SUSCEPTIBLES DE COMPROMETTRE LE PROJET.</a:t>
            </a:r>
          </a:p>
          <a:p>
            <a:pPr>
              <a:buClr>
                <a:srgbClr val="0070C0"/>
              </a:buClr>
              <a:buSzPct val="131000"/>
              <a:buFont typeface="Wingdings" pitchFamily="2" charset="2"/>
              <a:buChar char="§"/>
            </a:pPr>
            <a:r>
              <a:rPr lang="fr-FR" sz="2400" b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METTRE EN PLACE UNE EQUIPE DE GESTION DES RISQUES DANS LA PHASE PLANIFICATION</a:t>
            </a:r>
          </a:p>
          <a:p>
            <a:pPr>
              <a:buClr>
                <a:srgbClr val="0070C0"/>
              </a:buClr>
              <a:buSzPct val="131000"/>
              <a:buFont typeface="Wingdings" pitchFamily="2" charset="2"/>
              <a:buChar char="§"/>
            </a:pPr>
            <a:r>
              <a:rPr lang="fr-FR" sz="2400" b="1" dirty="0" smtClean="0">
                <a:solidFill>
                  <a:srgbClr val="B069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UTILISEZ QUAND DE BESOIN LE ‘BRAINSTORMING’</a:t>
            </a:r>
          </a:p>
          <a:p>
            <a:pPr>
              <a:buClr>
                <a:srgbClr val="0070C0"/>
              </a:buClr>
              <a:buSzPct val="131000"/>
              <a:buFont typeface="Wingdings" pitchFamily="2" charset="2"/>
              <a:buChar char="§"/>
            </a:pPr>
            <a:r>
              <a:rPr lang="fr-FR" sz="24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IL EST PREFERABLE D’ ACCORDER LA PRIORITE AUX RISQUES POUVANT COMPROMETTRE L’ENSEMBLE DU PROJET OU DU RESEAU PLUTOT QU’ AUX RISQUES QUI NE LE CONCERNENT QU’EN PARTIE</a:t>
            </a:r>
          </a:p>
          <a:p>
            <a:pPr>
              <a:buClr>
                <a:srgbClr val="0070C0"/>
              </a:buClr>
              <a:buSzPct val="131000"/>
              <a:buFont typeface="Wingdings" pitchFamily="2" charset="2"/>
              <a:buChar char="§"/>
            </a:pPr>
            <a:r>
              <a:rPr lang="fr-FR" sz="2400" b="1" dirty="0" smtClean="0">
                <a:solidFill>
                  <a:srgbClr val="CC00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LA STRUCTURE DE DECOUPAGE DU PROJET (</a:t>
            </a:r>
            <a:r>
              <a:rPr lang="en-US" sz="2400" b="1" dirty="0" smtClean="0">
                <a:solidFill>
                  <a:srgbClr val="CC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WBS) EST D’UNE GR</a:t>
            </a:r>
            <a:r>
              <a:rPr lang="fr-FR" sz="2400" b="1" dirty="0" smtClean="0">
                <a:solidFill>
                  <a:srgbClr val="CC00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ANDE EFFICACITE POUR IDENTIFIER LES RISQUES</a:t>
            </a:r>
          </a:p>
          <a:p>
            <a:pPr>
              <a:buClr>
                <a:srgbClr val="0070C0"/>
              </a:buClr>
              <a:buSzPct val="131000"/>
              <a:buFont typeface="Wingdings" pitchFamily="2" charset="2"/>
              <a:buChar char="§"/>
            </a:pPr>
            <a:r>
              <a:rPr lang="fr-FR" sz="24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SE FOCALISER SUR LES </a:t>
            </a:r>
            <a:r>
              <a:rPr lang="fr-FR" sz="2400" dirty="0" smtClean="0">
                <a:solidFill>
                  <a:srgbClr val="FF0000"/>
                </a:solidFill>
              </a:rPr>
              <a:t>CAUSES</a:t>
            </a:r>
            <a:r>
              <a:rPr lang="fr-FR" sz="24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DES RISQUES AVANT LES CONSEQUENCES</a:t>
            </a:r>
            <a:endParaRPr lang="en-US" sz="2400" b="1" dirty="0">
              <a:solidFill>
                <a:schemeClr val="accent6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857224" y="285728"/>
            <a:ext cx="8043890" cy="582594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fr-FR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2° ETAPE : </a:t>
            </a:r>
            <a:r>
              <a:rPr lang="fr-FR" sz="2800" b="1" dirty="0" smtClean="0">
                <a:solidFill>
                  <a:srgbClr val="FF0000"/>
                </a:solidFill>
              </a:rPr>
              <a:t>EVALUATION DES RISQUES</a:t>
            </a:r>
            <a:endParaRPr lang="fr-FR" sz="2800" dirty="0">
              <a:solidFill>
                <a:srgbClr val="FF0000"/>
              </a:solidFill>
            </a:endParaRP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1"/>
          </p:nvPr>
        </p:nvSpPr>
        <p:spPr>
          <a:xfrm>
            <a:off x="357158" y="1447800"/>
            <a:ext cx="8501122" cy="4910158"/>
          </a:xfrm>
        </p:spPr>
        <p:txBody>
          <a:bodyPr>
            <a:normAutofit fontScale="92500" lnSpcReduction="20000"/>
          </a:bodyPr>
          <a:lstStyle/>
          <a:p>
            <a:pPr marL="0" indent="0">
              <a:spcBef>
                <a:spcPts val="600"/>
              </a:spcBef>
              <a:buFontTx/>
              <a:buNone/>
            </a:pPr>
            <a:r>
              <a:rPr lang="fr-FR" sz="28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LES MEMBRES EVALUENT CHAQUE RISQUE EN FONCTION DES ASPECTS SUIVANTS [</a:t>
            </a:r>
            <a:r>
              <a:rPr lang="fr-FR" sz="2800" b="1" u="sng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ANALYSE DES SCENARIOS</a:t>
            </a:r>
            <a:r>
              <a:rPr lang="fr-FR" sz="28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] :</a:t>
            </a:r>
          </a:p>
          <a:p>
            <a:pPr marL="419100" indent="-419100">
              <a:spcBef>
                <a:spcPts val="600"/>
              </a:spcBef>
              <a:buFontTx/>
              <a:buAutoNum type="arabicPeriod"/>
            </a:pPr>
            <a:r>
              <a:rPr lang="fr-FR" sz="2800" b="1" dirty="0" smtClean="0">
                <a:solidFill>
                  <a:srgbClr val="B069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EVENEMENT INDESIRABLE</a:t>
            </a:r>
          </a:p>
          <a:p>
            <a:pPr marL="419100" indent="-419100">
              <a:spcBef>
                <a:spcPts val="600"/>
              </a:spcBef>
              <a:buFontTx/>
              <a:buAutoNum type="arabicPeriod"/>
            </a:pPr>
            <a:r>
              <a:rPr lang="fr-FR" sz="2800" b="1" dirty="0" smtClean="0">
                <a:solidFill>
                  <a:srgbClr val="B069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TOUTES LES CONSEQUENCES DE L’EVENEMENT SI JAMAIS CELUI-CI SURVIENT</a:t>
            </a:r>
          </a:p>
          <a:p>
            <a:pPr marL="419100" indent="-419100">
              <a:spcBef>
                <a:spcPts val="600"/>
              </a:spcBef>
              <a:buFontTx/>
              <a:buAutoNum type="arabicPeriod"/>
            </a:pPr>
            <a:r>
              <a:rPr lang="fr-FR" sz="2800" b="1" dirty="0" smtClean="0">
                <a:solidFill>
                  <a:srgbClr val="B069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L’AMPLEUR OU LA GRAVITE DE L’IMPACT DE L’EVENEMENT</a:t>
            </a:r>
          </a:p>
          <a:p>
            <a:pPr marL="419100" indent="-419100">
              <a:spcBef>
                <a:spcPts val="600"/>
              </a:spcBef>
              <a:buFontTx/>
              <a:buAutoNum type="arabicPeriod"/>
            </a:pPr>
            <a:r>
              <a:rPr lang="fr-FR" sz="2800" b="1" dirty="0" smtClean="0">
                <a:solidFill>
                  <a:srgbClr val="B069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LA PROBABILITE QUE L’EVENEMENT SURVIENNE</a:t>
            </a:r>
          </a:p>
          <a:p>
            <a:pPr marL="419100" indent="-419100">
              <a:spcBef>
                <a:spcPts val="600"/>
              </a:spcBef>
              <a:buFontTx/>
              <a:buAutoNum type="arabicPeriod"/>
            </a:pPr>
            <a:r>
              <a:rPr lang="fr-FR" sz="2800" b="1" dirty="0" smtClean="0">
                <a:solidFill>
                  <a:srgbClr val="B069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L’ETAPE DU PROJET AU COURS DE LAQUELLE L’EVENEMENT PEUT SURVENIR</a:t>
            </a:r>
          </a:p>
          <a:p>
            <a:pPr marL="419100" indent="-419100">
              <a:spcBef>
                <a:spcPts val="600"/>
              </a:spcBef>
              <a:buFontTx/>
              <a:buAutoNum type="arabicPeriod"/>
            </a:pPr>
            <a:r>
              <a:rPr lang="fr-FR" sz="2800" b="1" dirty="0" smtClean="0">
                <a:solidFill>
                  <a:srgbClr val="B069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L’INTERACTION AVEC D’AUTRES PARTIES DE CE PROJET OU D’UN AUTRE PROJET</a:t>
            </a:r>
          </a:p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42910" y="214290"/>
            <a:ext cx="7915276" cy="642942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fr-FR" sz="2800" b="1" dirty="0" smtClean="0">
                <a:solidFill>
                  <a:srgbClr val="002060"/>
                </a:solidFill>
              </a:rPr>
              <a:t>FORMULAIRE D’EVALUATION DES RISQUES</a:t>
            </a:r>
            <a:endParaRPr lang="fr-FR" sz="2800" dirty="0">
              <a:solidFill>
                <a:srgbClr val="002060"/>
              </a:solidFill>
            </a:endParaRPr>
          </a:p>
        </p:txBody>
      </p:sp>
      <p:sp>
        <p:nvSpPr>
          <p:cNvPr id="4" name="Text Box 5"/>
          <p:cNvSpPr txBox="1">
            <a:spLocks noGrp="1" noChangeArrowheads="1"/>
          </p:cNvSpPr>
          <p:nvPr>
            <p:ph sz="quarter" idx="1"/>
          </p:nvPr>
        </p:nvSpPr>
        <p:spPr bwMode="auto">
          <a:xfrm>
            <a:off x="500034" y="1447800"/>
            <a:ext cx="8186766" cy="89319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92075" tIns="46038" rIns="92075" bIns="46038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342900" indent="-342900" algn="ctr">
              <a:spcBef>
                <a:spcPct val="50000"/>
              </a:spcBef>
              <a:buFontTx/>
              <a:buNone/>
            </a:pPr>
            <a:r>
              <a:rPr lang="fr-FR" b="1" i="1" dirty="0">
                <a:solidFill>
                  <a:srgbClr val="800080"/>
                </a:solidFill>
                <a:latin typeface="Trebuchet MS" pitchFamily="34" charset="0"/>
              </a:rPr>
              <a:t>EXEMPLE DE </a:t>
            </a:r>
            <a:r>
              <a:rPr lang="fr-FR" b="1" i="1" dirty="0">
                <a:solidFill>
                  <a:srgbClr val="8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rebuchet MS" pitchFamily="34" charset="0"/>
              </a:rPr>
              <a:t>PASSAGE DE </a:t>
            </a:r>
            <a:r>
              <a:rPr lang="en-US" b="1" i="1" dirty="0">
                <a:solidFill>
                  <a:srgbClr val="8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rebuchet MS" pitchFamily="34" charset="0"/>
                <a:cs typeface="Times New Roman" pitchFamily="18" charset="0"/>
              </a:rPr>
              <a:t>WINDO</a:t>
            </a:r>
            <a:r>
              <a:rPr lang="en-US" b="1" i="1" dirty="0">
                <a:solidFill>
                  <a:srgbClr val="8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rebuchet MS" pitchFamily="34" charset="0"/>
              </a:rPr>
              <a:t>WS OFFICE 97 </a:t>
            </a:r>
            <a:r>
              <a:rPr lang="fr-FR" b="1" i="1" dirty="0">
                <a:solidFill>
                  <a:srgbClr val="8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rebuchet MS" pitchFamily="34" charset="0"/>
              </a:rPr>
              <a:t>A </a:t>
            </a:r>
            <a:r>
              <a:rPr lang="en-US" b="1" i="1" dirty="0">
                <a:solidFill>
                  <a:srgbClr val="8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rebuchet MS" pitchFamily="34" charset="0"/>
              </a:rPr>
              <a:t>WINDOWS OFFICE 2000 XP</a:t>
            </a:r>
          </a:p>
        </p:txBody>
      </p:sp>
      <p:pic>
        <p:nvPicPr>
          <p:cNvPr id="5" name="Picture 4" descr="gra93925_070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0863" y="2705100"/>
            <a:ext cx="8153400" cy="34464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71472" y="214290"/>
            <a:ext cx="8115328" cy="654032"/>
          </a:xfrm>
          <a:solidFill>
            <a:schemeClr val="bg2">
              <a:lumMod val="9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fr-FR" sz="3000" b="1" dirty="0" smtClean="0">
                <a:solidFill>
                  <a:srgbClr val="002060"/>
                </a:solidFill>
              </a:rPr>
              <a:t>MATRICE DE LA GRAVITE DES RISQUES</a:t>
            </a:r>
            <a:endParaRPr lang="fr-FR" sz="3000" i="1" dirty="0">
              <a:solidFill>
                <a:srgbClr val="002060"/>
              </a:solidFill>
            </a:endParaRPr>
          </a:p>
        </p:txBody>
      </p:sp>
      <p:sp>
        <p:nvSpPr>
          <p:cNvPr id="4" name="Text Box 5"/>
          <p:cNvSpPr txBox="1">
            <a:spLocks noGrp="1" noChangeArrowheads="1"/>
          </p:cNvSpPr>
          <p:nvPr>
            <p:ph sz="quarter" idx="1"/>
          </p:nvPr>
        </p:nvSpPr>
        <p:spPr bwMode="auto">
          <a:xfrm>
            <a:off x="500034" y="1214422"/>
            <a:ext cx="8258204" cy="89319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92075" tIns="46038" rIns="92075" bIns="46038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342900" indent="-342900" algn="ctr">
              <a:spcBef>
                <a:spcPct val="50000"/>
              </a:spcBef>
              <a:buFontTx/>
              <a:buNone/>
            </a:pPr>
            <a:r>
              <a:rPr lang="fr-FR" b="1" i="1" dirty="0">
                <a:solidFill>
                  <a:srgbClr val="800080"/>
                </a:solidFill>
                <a:latin typeface="Trebuchet MS" pitchFamily="34" charset="0"/>
              </a:rPr>
              <a:t>EXEMPLE DE P</a:t>
            </a:r>
            <a:r>
              <a:rPr lang="fr-FR" b="1" i="1" dirty="0">
                <a:solidFill>
                  <a:srgbClr val="8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rebuchet MS" pitchFamily="34" charset="0"/>
              </a:rPr>
              <a:t>ASSAGE DE </a:t>
            </a:r>
            <a:r>
              <a:rPr lang="en-US" b="1" i="1" dirty="0">
                <a:solidFill>
                  <a:srgbClr val="8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rebuchet MS" pitchFamily="34" charset="0"/>
                <a:cs typeface="Times New Roman" pitchFamily="18" charset="0"/>
              </a:rPr>
              <a:t>WINDO</a:t>
            </a:r>
            <a:r>
              <a:rPr lang="en-US" b="1" i="1" dirty="0">
                <a:solidFill>
                  <a:srgbClr val="8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rebuchet MS" pitchFamily="34" charset="0"/>
              </a:rPr>
              <a:t>WS OFFICE 97 </a:t>
            </a:r>
            <a:r>
              <a:rPr lang="fr-FR" b="1" i="1" dirty="0">
                <a:solidFill>
                  <a:srgbClr val="8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rebuchet MS" pitchFamily="34" charset="0"/>
              </a:rPr>
              <a:t>A </a:t>
            </a:r>
            <a:r>
              <a:rPr lang="en-US" b="1" i="1" dirty="0">
                <a:solidFill>
                  <a:srgbClr val="8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rebuchet MS" pitchFamily="34" charset="0"/>
              </a:rPr>
              <a:t>WINDOWS OFFICE 2000 XP</a:t>
            </a:r>
          </a:p>
        </p:txBody>
      </p:sp>
      <p:pic>
        <p:nvPicPr>
          <p:cNvPr id="6" name="Picture 4" descr="gra93925_070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55675" y="1765300"/>
            <a:ext cx="7272338" cy="47831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329642" cy="72547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fr-FR" sz="2800" b="1" dirty="0" smtClean="0">
                <a:solidFill>
                  <a:srgbClr val="FF0000"/>
                </a:solidFill>
              </a:rPr>
              <a:t>3° ETAPE : STRATEGIES DE REPONSE AUX RISQUES</a:t>
            </a:r>
            <a:endParaRPr lang="fr-FR" sz="2800" dirty="0">
              <a:solidFill>
                <a:srgbClr val="FF000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285720" y="1714488"/>
            <a:ext cx="8572560" cy="4786346"/>
          </a:xfrm>
        </p:spPr>
        <p:txBody>
          <a:bodyPr/>
          <a:lstStyle/>
          <a:p>
            <a:pPr>
              <a:buClr>
                <a:schemeClr val="accent4">
                  <a:lumMod val="40000"/>
                  <a:lumOff val="60000"/>
                </a:schemeClr>
              </a:buClr>
              <a:buSzPct val="120000"/>
              <a:buFont typeface="Wingdings" pitchFamily="2" charset="2"/>
              <a:buChar char="§"/>
            </a:pPr>
            <a:r>
              <a:rPr lang="fr-FR" sz="3200" b="1" dirty="0" smtClean="0">
                <a:solidFill>
                  <a:srgbClr val="80008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REDUCTION DES RISQUES</a:t>
            </a:r>
          </a:p>
          <a:p>
            <a:pPr marL="546100" indent="-546100">
              <a:buClr>
                <a:schemeClr val="accent4">
                  <a:lumMod val="40000"/>
                  <a:lumOff val="60000"/>
                </a:schemeClr>
              </a:buClr>
              <a:buSzPct val="120000"/>
              <a:buFont typeface="Wingdings" pitchFamily="2" charset="2"/>
              <a:buChar char="§"/>
            </a:pPr>
            <a:r>
              <a:rPr lang="fr-FR" sz="3200" b="1" dirty="0" smtClean="0">
                <a:solidFill>
                  <a:srgbClr val="33CC3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MOYENS PERMETTANT    D</a:t>
            </a:r>
            <a:r>
              <a:rPr lang="en-US" sz="3200" b="1" dirty="0" smtClean="0">
                <a:solidFill>
                  <a:srgbClr val="33CC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’EVITER LES RISQUES</a:t>
            </a:r>
          </a:p>
          <a:p>
            <a:pPr>
              <a:buClr>
                <a:schemeClr val="accent4">
                  <a:lumMod val="40000"/>
                  <a:lumOff val="60000"/>
                </a:schemeClr>
              </a:buClr>
              <a:buSzPct val="120000"/>
              <a:buFont typeface="Wingdings" pitchFamily="2" charset="2"/>
              <a:buChar char="§"/>
            </a:pPr>
            <a:r>
              <a:rPr lang="en-US" sz="32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 TR</a:t>
            </a:r>
            <a:r>
              <a:rPr lang="fr-FR" sz="32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ANSFERT DES RISQUES</a:t>
            </a:r>
          </a:p>
          <a:p>
            <a:pPr>
              <a:buClr>
                <a:schemeClr val="accent4">
                  <a:lumMod val="40000"/>
                  <a:lumOff val="60000"/>
                </a:schemeClr>
              </a:buClr>
              <a:buSzPct val="120000"/>
              <a:buFont typeface="Wingdings" pitchFamily="2" charset="2"/>
              <a:buChar char="§"/>
            </a:pPr>
            <a:r>
              <a:rPr lang="fr-FR" sz="3200" b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LE PARTAGE DES RISQUES</a:t>
            </a:r>
          </a:p>
          <a:p>
            <a:pPr>
              <a:buClr>
                <a:schemeClr val="accent4">
                  <a:lumMod val="40000"/>
                  <a:lumOff val="60000"/>
                </a:schemeClr>
              </a:buClr>
              <a:buSzPct val="120000"/>
              <a:buFont typeface="Wingdings" pitchFamily="2" charset="2"/>
              <a:buChar char="§"/>
            </a:pPr>
            <a:r>
              <a:rPr lang="fr-FR" sz="3200" b="1" dirty="0" smtClean="0">
                <a:solidFill>
                  <a:srgbClr val="5F5F5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L’ACCEPTATION DES RISQUES</a:t>
            </a:r>
            <a:endParaRPr lang="en-US" sz="3200" b="1" dirty="0" smtClean="0">
              <a:solidFill>
                <a:srgbClr val="5F5F5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buClr>
                <a:srgbClr val="00B0F0"/>
              </a:buClr>
              <a:buSzPct val="120000"/>
              <a:buFont typeface="Wingdings" pitchFamily="2" charset="2"/>
              <a:buChar char="§"/>
            </a:pPr>
            <a:endParaRPr lang="fr-FR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42910" y="274638"/>
            <a:ext cx="8043890" cy="654032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fr-FR" sz="3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MATRICE DE REPONSE AUX RISQUES</a:t>
            </a:r>
            <a:endParaRPr lang="fr-FR" sz="3000" dirty="0">
              <a:solidFill>
                <a:srgbClr val="FF000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500034" y="1214422"/>
            <a:ext cx="8186766" cy="857256"/>
          </a:xfrm>
        </p:spPr>
        <p:txBody>
          <a:bodyPr>
            <a:normAutofit fontScale="92500" lnSpcReduction="10000"/>
          </a:bodyPr>
          <a:lstStyle/>
          <a:p>
            <a:pPr marL="342900" indent="-342900" eaLnBrk="0" hangingPunct="0">
              <a:spcBef>
                <a:spcPct val="20000"/>
              </a:spcBef>
              <a:buClr>
                <a:srgbClr val="FF5050"/>
              </a:buClr>
              <a:buNone/>
              <a:defRPr/>
            </a:pPr>
            <a:r>
              <a:rPr lang="fr-FR" sz="2400" dirty="0" smtClean="0">
                <a:solidFill>
                  <a:srgbClr val="008000"/>
                </a:solidFill>
                <a:latin typeface="Verdana" pitchFamily="34" charset="0"/>
              </a:rPr>
              <a:t>    </a:t>
            </a:r>
            <a:r>
              <a:rPr lang="fr-FR" sz="28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EXEMPLE DE PASSAGE DE </a:t>
            </a:r>
            <a:r>
              <a:rPr lang="en-US" sz="28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WINDOWS OFFICE 97 </a:t>
            </a:r>
            <a:r>
              <a:rPr lang="fr-FR" sz="28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 </a:t>
            </a:r>
            <a:r>
              <a:rPr lang="en-US" sz="28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WINDOWS OFFICE 2000 XP</a:t>
            </a:r>
            <a:endParaRPr lang="fr-FR" sz="2800" i="1" dirty="0" smtClean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342900" indent="-342900" eaLnBrk="0" hangingPunct="0">
              <a:spcBef>
                <a:spcPct val="20000"/>
              </a:spcBef>
              <a:buClr>
                <a:srgbClr val="FF5050"/>
              </a:buClr>
              <a:buNone/>
              <a:defRPr/>
            </a:pPr>
            <a:endParaRPr lang="fr-FR" dirty="0"/>
          </a:p>
        </p:txBody>
      </p:sp>
      <p:pic>
        <p:nvPicPr>
          <p:cNvPr id="5" name="Picture 4" descr="gra93925_070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000240"/>
            <a:ext cx="8858280" cy="3425825"/>
          </a:xfrm>
          <a:prstGeom prst="rect">
            <a:avLst/>
          </a:prstGeom>
          <a:noFill/>
        </p:spPr>
      </p:pic>
      <p:sp>
        <p:nvSpPr>
          <p:cNvPr id="9" name="Rectangle 8"/>
          <p:cNvSpPr/>
          <p:nvPr/>
        </p:nvSpPr>
        <p:spPr>
          <a:xfrm>
            <a:off x="928662" y="5715016"/>
            <a:ext cx="7429552" cy="78581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 smtClean="0">
                <a:solidFill>
                  <a:srgbClr val="C00000"/>
                </a:solidFill>
              </a:rPr>
              <a:t>Le plan de substitution est un plan de rechange quand un risque devient réalité</a:t>
            </a:r>
            <a:endParaRPr lang="fr-FR" sz="24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71472" y="214290"/>
            <a:ext cx="8115328" cy="857232"/>
          </a:xfrm>
          <a:solidFill>
            <a:schemeClr val="bg1">
              <a:lumMod val="85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fr-FR" sz="2800" b="1" dirty="0" smtClean="0">
                <a:solidFill>
                  <a:srgbClr val="C00000"/>
                </a:solidFill>
              </a:rPr>
              <a:t>4° ETAPE : CONTRÔLE DES STRATEGIES DE REPONSE AUX RISQUES</a:t>
            </a:r>
            <a:endParaRPr lang="fr-FR" sz="2800" dirty="0">
              <a:solidFill>
                <a:srgbClr val="C0000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357158" y="1214422"/>
            <a:ext cx="8329642" cy="5214974"/>
          </a:xfrm>
        </p:spPr>
        <p:txBody>
          <a:bodyPr/>
          <a:lstStyle/>
          <a:p>
            <a:pPr>
              <a:spcBef>
                <a:spcPts val="1200"/>
              </a:spcBef>
              <a:buSzPct val="120000"/>
              <a:buFont typeface="Wingdings" pitchFamily="2" charset="2"/>
              <a:buChar char="§"/>
            </a:pPr>
            <a:r>
              <a:rPr lang="fr-FR" sz="3600" b="1" i="1" dirty="0" smtClean="0">
                <a:solidFill>
                  <a:srgbClr val="CC00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METTRE EN ŒUVRE LA STRATEGIE DE REPONSE AUX RISQUES</a:t>
            </a:r>
          </a:p>
          <a:p>
            <a:pPr>
              <a:spcBef>
                <a:spcPts val="1200"/>
              </a:spcBef>
              <a:buSzPct val="120000"/>
              <a:buFont typeface="Wingdings" pitchFamily="2" charset="2"/>
              <a:buChar char="§"/>
            </a:pPr>
            <a:r>
              <a:rPr lang="fr-FR" sz="3600" b="1" i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SURVEILLER LES EVENEMENTS DECLENCHEURS</a:t>
            </a:r>
          </a:p>
          <a:p>
            <a:pPr>
              <a:spcBef>
                <a:spcPts val="1200"/>
              </a:spcBef>
              <a:buSzPct val="120000"/>
              <a:buFont typeface="Wingdings" pitchFamily="2" charset="2"/>
              <a:buChar char="§"/>
            </a:pPr>
            <a:r>
              <a:rPr lang="fr-FR" sz="3600" b="1" i="1" dirty="0" smtClean="0">
                <a:solidFill>
                  <a:srgbClr val="33CC3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PREPARER DES PLANS DE SUBSTITUTIONS</a:t>
            </a:r>
          </a:p>
          <a:p>
            <a:pPr>
              <a:spcBef>
                <a:spcPts val="1200"/>
              </a:spcBef>
              <a:buSzPct val="120000"/>
              <a:buFont typeface="Wingdings" pitchFamily="2" charset="2"/>
              <a:buChar char="§"/>
            </a:pPr>
            <a:r>
              <a:rPr lang="fr-FR" sz="36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PREVENIR DE NOUVEAUX RISQUES</a:t>
            </a:r>
          </a:p>
          <a:p>
            <a:pPr>
              <a:spcBef>
                <a:spcPts val="1200"/>
              </a:spcBef>
              <a:buSzPct val="120000"/>
              <a:buFont typeface="Wingdings" pitchFamily="2" charset="2"/>
              <a:buChar char="§"/>
            </a:pPr>
            <a:r>
              <a:rPr lang="fr-FR" sz="3600" b="1" i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GESTION DES CHANGEMENTS</a:t>
            </a:r>
          </a:p>
          <a:p>
            <a:endParaRPr lang="fr-FR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42910" y="274638"/>
            <a:ext cx="8043890" cy="582594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fr-FR" sz="2800" b="1" dirty="0" smtClean="0">
                <a:solidFill>
                  <a:srgbClr val="002060"/>
                </a:solidFill>
              </a:rPr>
              <a:t>PROCESSUS DE CONTRÔLE DE CHANGEMENT</a:t>
            </a:r>
            <a:endParaRPr lang="fr-FR" sz="2800" i="1" dirty="0">
              <a:solidFill>
                <a:srgbClr val="002060"/>
              </a:solidFill>
            </a:endParaRPr>
          </a:p>
        </p:txBody>
      </p:sp>
      <p:sp>
        <p:nvSpPr>
          <p:cNvPr id="5" name="Text Box 181"/>
          <p:cNvSpPr txBox="1">
            <a:spLocks noChangeArrowheads="1"/>
          </p:cNvSpPr>
          <p:nvPr/>
        </p:nvSpPr>
        <p:spPr bwMode="auto">
          <a:xfrm>
            <a:off x="72569" y="1357298"/>
            <a:ext cx="5152571" cy="36997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92075" tIns="46038" rIns="92075" bIns="46038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indent="20638" eaLnBrk="0" hangingPunct="0">
              <a:spcBef>
                <a:spcPct val="20000"/>
              </a:spcBef>
              <a:buClr>
                <a:srgbClr val="FF0000"/>
              </a:buClr>
              <a:buSzPct val="110000"/>
              <a:buFont typeface="Wingdings" pitchFamily="2" charset="2"/>
              <a:buChar char="§"/>
            </a:pPr>
            <a:r>
              <a:rPr lang="fr-FR" sz="1800" dirty="0" smtClean="0">
                <a:solidFill>
                  <a:srgbClr val="002060"/>
                </a:solidFill>
                <a:latin typeface="Arial" charset="0"/>
              </a:rPr>
              <a:t>  </a:t>
            </a:r>
            <a:endParaRPr lang="fr-FR" sz="2200" b="1" dirty="0">
              <a:solidFill>
                <a:srgbClr val="002060"/>
              </a:solidFill>
              <a:latin typeface="Arial" charset="0"/>
            </a:endParaRPr>
          </a:p>
        </p:txBody>
      </p:sp>
      <p:grpSp>
        <p:nvGrpSpPr>
          <p:cNvPr id="7" name="Group 21"/>
          <p:cNvGrpSpPr>
            <a:grpSpLocks noGrp="1"/>
          </p:cNvGrpSpPr>
          <p:nvPr>
            <p:ph sz="quarter" idx="1"/>
          </p:nvPr>
        </p:nvGrpSpPr>
        <p:grpSpPr bwMode="auto">
          <a:xfrm>
            <a:off x="1571604" y="1285465"/>
            <a:ext cx="6357982" cy="4734335"/>
            <a:chOff x="1957" y="482"/>
            <a:chExt cx="2770" cy="3558"/>
          </a:xfrm>
        </p:grpSpPr>
        <p:sp>
          <p:nvSpPr>
            <p:cNvPr id="8" name="Line 12"/>
            <p:cNvSpPr>
              <a:spLocks noChangeShapeType="1"/>
            </p:cNvSpPr>
            <p:nvPr/>
          </p:nvSpPr>
          <p:spPr bwMode="auto">
            <a:xfrm>
              <a:off x="2890" y="1583"/>
              <a:ext cx="0" cy="17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lIns="92075" tIns="46038" rIns="92075" bIns="46038"/>
            <a:lstStyle/>
            <a:p>
              <a:endParaRPr lang="fr-FR"/>
            </a:p>
          </p:txBody>
        </p:sp>
        <p:sp>
          <p:nvSpPr>
            <p:cNvPr id="9" name="AutoShape 5"/>
            <p:cNvSpPr>
              <a:spLocks noChangeArrowheads="1"/>
            </p:cNvSpPr>
            <p:nvPr/>
          </p:nvSpPr>
          <p:spPr bwMode="auto">
            <a:xfrm>
              <a:off x="1975" y="482"/>
              <a:ext cx="1814" cy="561"/>
            </a:xfrm>
            <a:prstGeom prst="flowChartMerge">
              <a:avLst/>
            </a:prstGeom>
            <a:solidFill>
              <a:schemeClr val="accent1"/>
            </a:solidFill>
            <a:ln w="9525" algn="ctr">
              <a:noFill/>
              <a:miter lim="800000"/>
              <a:headEnd/>
              <a:tailEnd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txBody>
            <a:bodyPr wrap="none" lIns="92075" tIns="46038" rIns="92075" bIns="46038" anchor="ctr"/>
            <a:lstStyle/>
            <a:p>
              <a:pPr marL="342900" indent="-342900" algn="ctr"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fr-FR" sz="1600" b="1" dirty="0">
                  <a:solidFill>
                    <a:schemeClr val="bg1"/>
                  </a:solidFill>
                  <a:latin typeface="Trebuchet MS" pitchFamily="34" charset="0"/>
                </a:rPr>
                <a:t>Changement</a:t>
              </a:r>
              <a:r>
                <a:rPr lang="fr-FR" dirty="0">
                  <a:solidFill>
                    <a:schemeClr val="bg1"/>
                  </a:solidFill>
                </a:rPr>
                <a:t> </a:t>
              </a:r>
            </a:p>
            <a:p>
              <a:pPr marL="342900" indent="-342900" algn="ctr"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fr-FR" sz="1600" b="1" dirty="0">
                  <a:solidFill>
                    <a:schemeClr val="bg1"/>
                  </a:solidFill>
                  <a:latin typeface="Trebuchet MS" pitchFamily="34" charset="0"/>
                </a:rPr>
                <a:t>proposé</a:t>
              </a:r>
            </a:p>
          </p:txBody>
        </p:sp>
        <p:sp>
          <p:nvSpPr>
            <p:cNvPr id="10" name="AutoShape 6"/>
            <p:cNvSpPr>
              <a:spLocks noChangeArrowheads="1"/>
            </p:cNvSpPr>
            <p:nvPr/>
          </p:nvSpPr>
          <p:spPr bwMode="auto">
            <a:xfrm>
              <a:off x="1957" y="1207"/>
              <a:ext cx="1814" cy="384"/>
            </a:xfrm>
            <a:prstGeom prst="flowChartProcess">
              <a:avLst/>
            </a:prstGeom>
            <a:solidFill>
              <a:schemeClr val="accent1"/>
            </a:solidFill>
            <a:ln w="9525" algn="ctr">
              <a:noFill/>
              <a:miter lim="800000"/>
              <a:headEnd/>
              <a:tailEnd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txBody>
            <a:bodyPr wrap="none" lIns="92075" tIns="46038" rIns="92075" bIns="46038" anchor="ctr"/>
            <a:lstStyle/>
            <a:p>
              <a:pPr marL="342900" indent="-342900" algn="ctr">
                <a:spcBef>
                  <a:spcPct val="0"/>
                </a:spcBef>
                <a:buFontTx/>
                <a:buNone/>
              </a:pPr>
              <a:r>
                <a:rPr lang="fr-FR" sz="1600" b="1" dirty="0">
                  <a:solidFill>
                    <a:schemeClr val="bg1"/>
                  </a:solidFill>
                  <a:latin typeface="Trebuchet MS" pitchFamily="34" charset="0"/>
                  <a:cs typeface="Arial" charset="0"/>
                </a:rPr>
                <a:t>Demande de changement </a:t>
              </a:r>
            </a:p>
            <a:p>
              <a:pPr marL="342900" indent="-342900" algn="ctr">
                <a:spcBef>
                  <a:spcPct val="0"/>
                </a:spcBef>
                <a:buFontTx/>
                <a:buNone/>
              </a:pPr>
              <a:r>
                <a:rPr lang="fr-FR" sz="1600" b="1" dirty="0">
                  <a:solidFill>
                    <a:schemeClr val="bg1"/>
                  </a:solidFill>
                  <a:latin typeface="Trebuchet MS" pitchFamily="34" charset="0"/>
                  <a:cs typeface="Arial" charset="0"/>
                </a:rPr>
                <a:t>soumise</a:t>
              </a:r>
            </a:p>
          </p:txBody>
        </p:sp>
        <p:sp>
          <p:nvSpPr>
            <p:cNvPr id="11" name="AutoShape 7"/>
            <p:cNvSpPr>
              <a:spLocks noChangeArrowheads="1"/>
            </p:cNvSpPr>
            <p:nvPr/>
          </p:nvSpPr>
          <p:spPr bwMode="auto">
            <a:xfrm>
              <a:off x="1965" y="1763"/>
              <a:ext cx="1814" cy="366"/>
            </a:xfrm>
            <a:prstGeom prst="flowChartProcess">
              <a:avLst/>
            </a:prstGeom>
            <a:solidFill>
              <a:schemeClr val="accent1"/>
            </a:solidFill>
            <a:ln w="9525" algn="ctr">
              <a:noFill/>
              <a:miter lim="800000"/>
              <a:headEnd/>
              <a:tailEnd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txBody>
            <a:bodyPr wrap="none" lIns="92075" tIns="46038" rIns="92075" bIns="46038" anchor="ctr"/>
            <a:lstStyle/>
            <a:p>
              <a:pPr marL="342900" indent="-342900" algn="ctr">
                <a:spcBef>
                  <a:spcPct val="0"/>
                </a:spcBef>
                <a:buFontTx/>
                <a:buNone/>
              </a:pPr>
              <a:r>
                <a:rPr lang="fr-FR" sz="1600" b="1" dirty="0">
                  <a:solidFill>
                    <a:schemeClr val="bg1"/>
                  </a:solidFill>
                  <a:latin typeface="Trebuchet MS" pitchFamily="34" charset="0"/>
                </a:rPr>
                <a:t>Demande d’examen</a:t>
              </a:r>
            </a:p>
            <a:p>
              <a:pPr marL="342900" indent="-342900" algn="ctr">
                <a:spcBef>
                  <a:spcPct val="0"/>
                </a:spcBef>
                <a:buFontTx/>
                <a:buNone/>
              </a:pPr>
              <a:r>
                <a:rPr lang="fr-FR" sz="1600" b="1" dirty="0">
                  <a:solidFill>
                    <a:schemeClr val="bg1"/>
                  </a:solidFill>
                  <a:latin typeface="Trebuchet MS" pitchFamily="34" charset="0"/>
                </a:rPr>
                <a:t>de changement </a:t>
              </a:r>
            </a:p>
          </p:txBody>
        </p:sp>
        <p:sp>
          <p:nvSpPr>
            <p:cNvPr id="12" name="AutoShape 8"/>
            <p:cNvSpPr>
              <a:spLocks noChangeArrowheads="1"/>
            </p:cNvSpPr>
            <p:nvPr/>
          </p:nvSpPr>
          <p:spPr bwMode="auto">
            <a:xfrm>
              <a:off x="1976" y="2300"/>
              <a:ext cx="1814" cy="530"/>
            </a:xfrm>
            <a:prstGeom prst="flowChartDecision">
              <a:avLst/>
            </a:prstGeom>
            <a:solidFill>
              <a:schemeClr val="accent1"/>
            </a:solidFill>
            <a:ln w="9525" algn="ctr">
              <a:noFill/>
              <a:miter lim="800000"/>
              <a:headEnd/>
              <a:tailEnd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txBody>
            <a:bodyPr wrap="none" lIns="92075" tIns="46038" rIns="92075" bIns="46038" anchor="ctr"/>
            <a:lstStyle/>
            <a:p>
              <a:pPr marL="342900" indent="-342900" algn="ctr">
                <a:buFontTx/>
                <a:buNone/>
              </a:pPr>
              <a:r>
                <a:rPr lang="fr-FR" sz="1600" b="1" dirty="0">
                  <a:solidFill>
                    <a:schemeClr val="bg1"/>
                  </a:solidFill>
                  <a:latin typeface="Trebuchet MS" pitchFamily="34" charset="0"/>
                </a:rPr>
                <a:t>Approuvé ?</a:t>
              </a:r>
            </a:p>
          </p:txBody>
        </p:sp>
        <p:sp>
          <p:nvSpPr>
            <p:cNvPr id="13" name="AutoShape 9"/>
            <p:cNvSpPr>
              <a:spLocks noChangeArrowheads="1"/>
            </p:cNvSpPr>
            <p:nvPr/>
          </p:nvSpPr>
          <p:spPr bwMode="auto">
            <a:xfrm>
              <a:off x="1957" y="3006"/>
              <a:ext cx="1820" cy="421"/>
            </a:xfrm>
            <a:prstGeom prst="flowChartProcess">
              <a:avLst/>
            </a:prstGeom>
            <a:solidFill>
              <a:schemeClr val="accent1"/>
            </a:solidFill>
            <a:ln w="9525" algn="ctr">
              <a:noFill/>
              <a:miter lim="800000"/>
              <a:headEnd/>
              <a:tailEnd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txBody>
            <a:bodyPr wrap="none" lIns="92075" tIns="46038" rIns="92075" bIns="46038" anchor="ctr"/>
            <a:lstStyle/>
            <a:p>
              <a:pPr marL="342900" indent="-342900" algn="ctr">
                <a:buFontTx/>
                <a:buNone/>
              </a:pPr>
              <a:r>
                <a:rPr lang="fr-FR" sz="1600" b="1" dirty="0">
                  <a:solidFill>
                    <a:schemeClr val="bg1"/>
                  </a:solidFill>
                  <a:latin typeface="Trebuchet MS" pitchFamily="34" charset="0"/>
                </a:rPr>
                <a:t>Mise à jour des plans</a:t>
              </a:r>
            </a:p>
          </p:txBody>
        </p:sp>
        <p:sp>
          <p:nvSpPr>
            <p:cNvPr id="14" name="AutoShape 10"/>
            <p:cNvSpPr>
              <a:spLocks noChangeArrowheads="1"/>
            </p:cNvSpPr>
            <p:nvPr/>
          </p:nvSpPr>
          <p:spPr bwMode="auto">
            <a:xfrm>
              <a:off x="1984" y="3601"/>
              <a:ext cx="1823" cy="439"/>
            </a:xfrm>
            <a:prstGeom prst="flowChartMerge">
              <a:avLst/>
            </a:prstGeom>
            <a:solidFill>
              <a:schemeClr val="accent1"/>
            </a:solidFill>
            <a:ln w="9525" algn="ctr">
              <a:noFill/>
              <a:miter lim="800000"/>
              <a:headEnd/>
              <a:tailEnd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txBody>
            <a:bodyPr wrap="none" lIns="92075" tIns="46038" rIns="92075" bIns="46038" anchor="ctr"/>
            <a:lstStyle/>
            <a:p>
              <a:pPr marL="342900" indent="-342900" algn="ctr">
                <a:buFontTx/>
                <a:buNone/>
              </a:pPr>
              <a:r>
                <a:rPr lang="fr-FR" sz="1600" b="1" dirty="0">
                  <a:solidFill>
                    <a:schemeClr val="bg1"/>
                  </a:solidFill>
                  <a:latin typeface="Trebuchet MS" pitchFamily="34" charset="0"/>
                </a:rPr>
                <a:t>Exécution</a:t>
              </a:r>
            </a:p>
          </p:txBody>
        </p:sp>
        <p:sp>
          <p:nvSpPr>
            <p:cNvPr id="15" name="Line 11"/>
            <p:cNvSpPr>
              <a:spLocks noChangeShapeType="1"/>
            </p:cNvSpPr>
            <p:nvPr/>
          </p:nvSpPr>
          <p:spPr bwMode="auto">
            <a:xfrm>
              <a:off x="2880" y="1042"/>
              <a:ext cx="0" cy="17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lIns="92075" tIns="46038" rIns="92075" bIns="46038"/>
            <a:lstStyle/>
            <a:p>
              <a:endParaRPr lang="fr-FR"/>
            </a:p>
          </p:txBody>
        </p:sp>
        <p:sp>
          <p:nvSpPr>
            <p:cNvPr id="16" name="Line 13"/>
            <p:cNvSpPr>
              <a:spLocks noChangeShapeType="1"/>
            </p:cNvSpPr>
            <p:nvPr/>
          </p:nvSpPr>
          <p:spPr bwMode="auto">
            <a:xfrm>
              <a:off x="2881" y="2123"/>
              <a:ext cx="0" cy="17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lIns="92075" tIns="46038" rIns="92075" bIns="46038"/>
            <a:lstStyle/>
            <a:p>
              <a:endParaRPr lang="fr-FR"/>
            </a:p>
          </p:txBody>
        </p:sp>
        <p:sp>
          <p:nvSpPr>
            <p:cNvPr id="17" name="Line 14"/>
            <p:cNvSpPr>
              <a:spLocks noChangeShapeType="1"/>
            </p:cNvSpPr>
            <p:nvPr/>
          </p:nvSpPr>
          <p:spPr bwMode="auto">
            <a:xfrm>
              <a:off x="2881" y="2834"/>
              <a:ext cx="0" cy="17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lIns="92075" tIns="46038" rIns="92075" bIns="46038"/>
            <a:lstStyle/>
            <a:p>
              <a:endParaRPr lang="fr-FR"/>
            </a:p>
          </p:txBody>
        </p:sp>
        <p:sp>
          <p:nvSpPr>
            <p:cNvPr id="18" name="Line 15"/>
            <p:cNvSpPr>
              <a:spLocks noChangeShapeType="1"/>
            </p:cNvSpPr>
            <p:nvPr/>
          </p:nvSpPr>
          <p:spPr bwMode="auto">
            <a:xfrm>
              <a:off x="2899" y="3428"/>
              <a:ext cx="0" cy="17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lIns="92075" tIns="46038" rIns="92075" bIns="46038"/>
            <a:lstStyle/>
            <a:p>
              <a:endParaRPr lang="fr-FR"/>
            </a:p>
          </p:txBody>
        </p:sp>
        <p:sp>
          <p:nvSpPr>
            <p:cNvPr id="19" name="Line 16"/>
            <p:cNvSpPr>
              <a:spLocks noChangeShapeType="1"/>
            </p:cNvSpPr>
            <p:nvPr/>
          </p:nvSpPr>
          <p:spPr bwMode="auto">
            <a:xfrm>
              <a:off x="3749" y="2560"/>
              <a:ext cx="97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lIns="92075" tIns="46038" rIns="92075" bIns="46038"/>
            <a:lstStyle/>
            <a:p>
              <a:endParaRPr lang="fr-FR"/>
            </a:p>
          </p:txBody>
        </p:sp>
        <p:sp>
          <p:nvSpPr>
            <p:cNvPr id="20" name="Line 17"/>
            <p:cNvSpPr>
              <a:spLocks noChangeShapeType="1"/>
            </p:cNvSpPr>
            <p:nvPr/>
          </p:nvSpPr>
          <p:spPr bwMode="auto">
            <a:xfrm flipV="1">
              <a:off x="4727" y="1410"/>
              <a:ext cx="0" cy="1143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lIns="92075" tIns="46038" rIns="92075" bIns="46038"/>
            <a:lstStyle/>
            <a:p>
              <a:endParaRPr lang="fr-FR"/>
            </a:p>
          </p:txBody>
        </p:sp>
        <p:sp>
          <p:nvSpPr>
            <p:cNvPr id="21" name="Line 18"/>
            <p:cNvSpPr>
              <a:spLocks noChangeShapeType="1"/>
            </p:cNvSpPr>
            <p:nvPr/>
          </p:nvSpPr>
          <p:spPr bwMode="auto">
            <a:xfrm flipH="1">
              <a:off x="3767" y="1417"/>
              <a:ext cx="96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lIns="92075" tIns="46038" rIns="92075" bIns="46038"/>
            <a:lstStyle/>
            <a:p>
              <a:endParaRPr lang="fr-FR"/>
            </a:p>
          </p:txBody>
        </p:sp>
        <p:sp>
          <p:nvSpPr>
            <p:cNvPr id="22" name="Text Box 19"/>
            <p:cNvSpPr txBox="1">
              <a:spLocks noChangeArrowheads="1"/>
            </p:cNvSpPr>
            <p:nvPr/>
          </p:nvSpPr>
          <p:spPr bwMode="auto">
            <a:xfrm>
              <a:off x="2908" y="2789"/>
              <a:ext cx="494" cy="21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marL="342900" indent="-342900">
                <a:spcBef>
                  <a:spcPct val="50000"/>
                </a:spcBef>
                <a:buFontTx/>
                <a:buNone/>
              </a:pPr>
              <a:r>
                <a:rPr lang="fr-FR" sz="1600" b="1" dirty="0">
                  <a:latin typeface="Trebuchet MS" pitchFamily="34" charset="0"/>
                </a:rPr>
                <a:t>oui</a:t>
              </a:r>
            </a:p>
          </p:txBody>
        </p:sp>
        <p:sp>
          <p:nvSpPr>
            <p:cNvPr id="23" name="Text Box 20"/>
            <p:cNvSpPr txBox="1">
              <a:spLocks noChangeArrowheads="1"/>
            </p:cNvSpPr>
            <p:nvPr/>
          </p:nvSpPr>
          <p:spPr bwMode="auto">
            <a:xfrm>
              <a:off x="3804" y="2358"/>
              <a:ext cx="494" cy="21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marL="342900" indent="-342900">
                <a:spcBef>
                  <a:spcPct val="50000"/>
                </a:spcBef>
                <a:buFontTx/>
                <a:buNone/>
              </a:pPr>
              <a:r>
                <a:rPr lang="fr-FR" sz="1600" b="1">
                  <a:latin typeface="Trebuchet MS" pitchFamily="34" charset="0"/>
                </a:rPr>
                <a:t>non</a:t>
              </a:r>
            </a:p>
          </p:txBody>
        </p: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14282" y="274638"/>
            <a:ext cx="8643998" cy="654032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fr-FR" sz="3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DEMANDE DE CHANGEMENT</a:t>
            </a:r>
            <a:endParaRPr lang="fr-FR" sz="3000" dirty="0">
              <a:solidFill>
                <a:srgbClr val="FF0000"/>
              </a:solidFill>
            </a:endParaRPr>
          </a:p>
        </p:txBody>
      </p:sp>
      <p:pic>
        <p:nvPicPr>
          <p:cNvPr id="4" name="Picture 4" descr="gra93925_0708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55135" y="1214438"/>
            <a:ext cx="4362292" cy="53578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57224" y="274638"/>
            <a:ext cx="7829576" cy="725470"/>
          </a:xfrm>
          <a:solidFill>
            <a:schemeClr val="bg2">
              <a:lumMod val="90000"/>
            </a:schemeClr>
          </a:solidFill>
        </p:spPr>
        <p:txBody>
          <a:bodyPr>
            <a:normAutofit fontScale="90000"/>
          </a:bodyPr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642910" y="1447800"/>
            <a:ext cx="8043890" cy="4572000"/>
          </a:xfrm>
        </p:spPr>
        <p:txBody>
          <a:bodyPr/>
          <a:lstStyle/>
          <a:p>
            <a:pPr algn="ctr">
              <a:buNone/>
            </a:pPr>
            <a:endParaRPr lang="fr-FR" dirty="0" smtClean="0"/>
          </a:p>
          <a:p>
            <a:pPr algn="ctr">
              <a:buNone/>
            </a:pPr>
            <a:endParaRPr lang="fr-FR" dirty="0" smtClean="0"/>
          </a:p>
          <a:p>
            <a:pPr algn="ctr">
              <a:buNone/>
            </a:pPr>
            <a:endParaRPr lang="fr-FR" dirty="0" smtClean="0"/>
          </a:p>
          <a:p>
            <a:pPr algn="ctr">
              <a:buNone/>
            </a:pPr>
            <a:r>
              <a:rPr lang="fr-FR" sz="3600" b="1" i="1" dirty="0" smtClean="0">
                <a:solidFill>
                  <a:srgbClr val="0070C0"/>
                </a:solidFill>
              </a:rPr>
              <a:t>MERCI  DE  VOTRE  AIMABLE ATTENTION</a:t>
            </a:r>
            <a:endParaRPr lang="fr-FR" sz="3600" b="1" i="1" dirty="0">
              <a:solidFill>
                <a:srgbClr val="0070C0"/>
              </a:solidFill>
            </a:endParaRPr>
          </a:p>
        </p:txBody>
      </p:sp>
      <p:pic>
        <p:nvPicPr>
          <p:cNvPr id="4" name="Image 3"/>
          <p:cNvPicPr/>
          <p:nvPr/>
        </p:nvPicPr>
        <p:blipFill>
          <a:blip r:embed="rId2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6se="http://schemas.microsoft.com/office/word/2015/wordml/symex" xmlns:w15="http://schemas.microsoft.com/office/word/2012/wordml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cx2="http://schemas.microsoft.com/office/drawing/2015/10/21/chartex" xmlns:cx1="http://schemas.microsoft.com/office/drawing/2015/9/8/chartex" xmlns:cx="http://schemas.microsoft.com/office/drawing/2014/chartex" xmlns:wpc="http://schemas.microsoft.com/office/word/2010/wordprocessingCanvas" xmlns="" xmlns:pic="http://schemas.openxmlformats.org/drawingml/2006/picture" xmlns:lc="http://schemas.openxmlformats.org/drawingml/2006/lockedCanvas" val="0"/>
              </a:ext>
            </a:extLst>
          </a:blip>
          <a:stretch>
            <a:fillRect/>
          </a:stretch>
        </p:blipFill>
        <p:spPr>
          <a:xfrm>
            <a:off x="857224" y="1714488"/>
            <a:ext cx="1357322" cy="100013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apitaux">
  <a:themeElements>
    <a:clrScheme name="Capitaux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Capitaux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apitaux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2276</TotalTime>
  <Words>873</Words>
  <Application>Microsoft Office PowerPoint</Application>
  <PresentationFormat>Affichage à l'écran (4:3)</PresentationFormat>
  <Paragraphs>186</Paragraphs>
  <Slides>25</Slides>
  <Notes>1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25</vt:i4>
      </vt:variant>
    </vt:vector>
  </HeadingPairs>
  <TitlesOfParts>
    <vt:vector size="26" baseType="lpstr">
      <vt:lpstr>Capitaux</vt:lpstr>
      <vt:lpstr>CHAP 06.  MANAGEMENT DES RISQUES DU PROJET</vt:lpstr>
      <vt:lpstr>Diapositive 2</vt:lpstr>
      <vt:lpstr>Diapositive 3</vt:lpstr>
      <vt:lpstr>Diapositive 4</vt:lpstr>
      <vt:lpstr>LA ROUE DE DEMING ET LA GESTION DES RISQUES</vt:lpstr>
      <vt:lpstr>Diapositive 6</vt:lpstr>
      <vt:lpstr>DIFFERENTS TYPES DES RISQUES</vt:lpstr>
      <vt:lpstr>ROLES DU MANAGER DE PROJET</vt:lpstr>
      <vt:lpstr>QUELQUES EXEMPLES</vt:lpstr>
      <vt:lpstr>RISQUES  ET  PROJET</vt:lpstr>
      <vt:lpstr>GESTION DES RISQUES ET CYCLE DE VIE</vt:lpstr>
      <vt:lpstr>DIAGRAMME DE LA GESTION DES RISQUES PROJET</vt:lpstr>
      <vt:lpstr>ANALYSE PRELIMINAIRES DES RISQUES</vt:lpstr>
      <vt:lpstr>GESTION DES RISQUES/APPROCHE MATRICIELLE</vt:lpstr>
      <vt:lpstr>PROCESSUS DE GESTION DES RISQUES</vt:lpstr>
      <vt:lpstr>1° ETAPE : IDENTIFICATION DES RISQUES</vt:lpstr>
      <vt:lpstr>2° ETAPE : EVALUATION DES RISQUES</vt:lpstr>
      <vt:lpstr>FORMULAIRE D’EVALUATION DES RISQUES</vt:lpstr>
      <vt:lpstr>MATRICE DE LA GRAVITE DES RISQUES</vt:lpstr>
      <vt:lpstr>3° ETAPE : STRATEGIES DE REPONSE AUX RISQUES</vt:lpstr>
      <vt:lpstr>MATRICE DE REPONSE AUX RISQUES</vt:lpstr>
      <vt:lpstr>4° ETAPE : CONTRÔLE DES STRATEGIES DE REPONSE AUX RISQUES</vt:lpstr>
      <vt:lpstr>PROCESSUS DE CONTRÔLE DE CHANGEMENT</vt:lpstr>
      <vt:lpstr>DEMANDE DE CHANGEMENT</vt:lpstr>
      <vt:lpstr>Diapositive 25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 02. POURQUOI LE MANAGEMENT DE PROJET</dc:title>
  <dc:creator>KARRA TERKI</dc:creator>
  <cp:lastModifiedBy>kara</cp:lastModifiedBy>
  <cp:revision>143</cp:revision>
  <dcterms:created xsi:type="dcterms:W3CDTF">2019-02-18T14:06:27Z</dcterms:created>
  <dcterms:modified xsi:type="dcterms:W3CDTF">2022-05-07T10:50:58Z</dcterms:modified>
</cp:coreProperties>
</file>