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7" r:id="rId15"/>
    <p:sldId id="276" r:id="rId16"/>
    <p:sldId id="275" r:id="rId17"/>
    <p:sldId id="270" r:id="rId18"/>
    <p:sldId id="274" r:id="rId19"/>
    <p:sldId id="273" r:id="rId20"/>
    <p:sldId id="272" r:id="rId21"/>
    <p:sldId id="271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84" autoAdjust="0"/>
    <p:restoredTop sz="94660"/>
  </p:normalViewPr>
  <p:slideViewPr>
    <p:cSldViewPr>
      <p:cViewPr varScale="1">
        <p:scale>
          <a:sx n="69" d="100"/>
          <a:sy n="69" d="100"/>
        </p:scale>
        <p:origin x="-8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44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isocè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106B4A3-4212-4E39-93DE-E053E8F69C28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iangle isocè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‹N°›</a:t>
            </a:fld>
            <a:endParaRPr kumimoji="0" lang="en-US"/>
          </a:p>
        </p:txBody>
      </p:sp>
      <p:cxnSp>
        <p:nvCxnSpPr>
          <p:cNvPr id="11" name="Connecteur droit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A3DCDF73-85D2-4237-9B32-053DBDB0C312}" type="slidenum">
              <a:rPr kumimoji="0" lang="en-US" smtClean="0"/>
              <a:t>‹N°›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106B4A3-4212-4E39-93DE-E053E8F69C28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A3DCDF73-85D2-4237-9B32-053DBDB0C312}" type="slidenum">
              <a:rPr kumimoji="0" lang="en-US" smtClean="0"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A3DCDF73-85D2-4237-9B32-053DBDB0C312}" type="slidenum">
              <a:rPr kumimoji="0" lang="en-US" smtClean="0"/>
              <a:t>‹N°›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106B4A3-4212-4E39-93DE-E053E8F69C28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A3DCDF73-85D2-4237-9B32-053DBDB0C312}" type="slidenum">
              <a:rPr kumimoji="0" lang="en-US" smtClean="0"/>
              <a:t>‹N°›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6B4A3-4212-4E39-93DE-E053E8F69C28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CDF73-85D2-4237-9B32-053DBDB0C312}" type="slidenum">
              <a:rPr kumimoji="0" lang="en-US" smtClean="0"/>
              <a:t>‹N°›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Connecteur droit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106B4A3-4212-4E39-93DE-E053E8F69C28}" type="datetimeFigureOut">
              <a:rPr lang="en-US" smtClean="0"/>
              <a:t>1/29/2025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A3DCDF73-85D2-4237-9B32-053DBDB0C312}" type="slidenum">
              <a:rPr kumimoji="0" lang="en-US" smtClean="0"/>
              <a:t>‹N°›</a:t>
            </a:fld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Neurology part1 - Microsoft Word (Échec de l’activation du produit)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2" t="21433" r="22879" b="5391"/>
          <a:stretch/>
        </p:blipFill>
        <p:spPr>
          <a:xfrm>
            <a:off x="-252536" y="-41564"/>
            <a:ext cx="95484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03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3"/>
    </mc:Choice>
    <mc:Fallback xmlns="">
      <p:transition spd="slow" advTm="210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0421" y="260648"/>
            <a:ext cx="5400837" cy="6985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4000" b="1" dirty="0">
                <a:latin typeface="Berlin Sans FB Demi" pitchFamily="34" charset="0"/>
                <a:ea typeface="Calibri"/>
                <a:cs typeface="Arial"/>
              </a:rPr>
              <a:t>The brain= </a:t>
            </a:r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le cerveau</a:t>
            </a:r>
            <a:endParaRPr lang="fr-FR" sz="3200" b="1" dirty="0">
              <a:effectLst/>
              <a:latin typeface="Berlin Sans FB Demi" pitchFamily="34" charset="0"/>
              <a:ea typeface="Calibri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365354"/>
            <a:ext cx="5256584" cy="4289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085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9"/>
    </mc:Choice>
    <mc:Fallback xmlns="">
      <p:transition spd="slow" advTm="21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0421" y="260648"/>
            <a:ext cx="8322059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4000" b="1" dirty="0" smtClean="0">
                <a:latin typeface="Berlin Sans FB Demi" pitchFamily="34" charset="0"/>
                <a:ea typeface="Calibri"/>
                <a:cs typeface="Arial"/>
              </a:rPr>
              <a:t>2.The </a:t>
            </a:r>
            <a:r>
              <a:rPr lang="en-US" sz="4000" b="1" dirty="0">
                <a:latin typeface="Berlin Sans FB Demi" pitchFamily="34" charset="0"/>
                <a:ea typeface="Calibri"/>
                <a:cs typeface="Arial"/>
              </a:rPr>
              <a:t>grey white matter = substance </a:t>
            </a:r>
            <a:r>
              <a:rPr lang="en-US" sz="4000" b="1" dirty="0" err="1">
                <a:latin typeface="Berlin Sans FB Demi" pitchFamily="34" charset="0"/>
                <a:ea typeface="Calibri"/>
                <a:cs typeface="Arial"/>
              </a:rPr>
              <a:t>grise</a:t>
            </a:r>
            <a:r>
              <a:rPr lang="en-US" sz="4000" b="1" dirty="0">
                <a:latin typeface="Berlin Sans FB Demi" pitchFamily="34" charset="0"/>
                <a:ea typeface="Calibri"/>
                <a:cs typeface="Arial"/>
              </a:rPr>
              <a:t> / blanche</a:t>
            </a:r>
            <a:endParaRPr lang="fr-FR" sz="3200" b="1" dirty="0">
              <a:effectLst/>
              <a:latin typeface="Berlin Sans FB Demi" pitchFamily="34" charset="0"/>
              <a:ea typeface="Calibri"/>
              <a:cs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95536" y="2821953"/>
            <a:ext cx="4105694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8"/>
          <a:stretch/>
        </p:blipFill>
        <p:spPr bwMode="auto">
          <a:xfrm>
            <a:off x="4731450" y="2842735"/>
            <a:ext cx="4123171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173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91"/>
    </mc:Choice>
    <mc:Fallback xmlns="">
      <p:transition spd="slow" advTm="33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190572"/>
            <a:ext cx="65829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 smtClean="0">
                <a:latin typeface="Berlin Sans FB Demi" pitchFamily="34" charset="0"/>
                <a:ea typeface="Calibri"/>
                <a:cs typeface="Arial"/>
              </a:rPr>
              <a:t>3.The </a:t>
            </a:r>
            <a:r>
              <a:rPr lang="fr-FR" sz="4000" b="1" dirty="0" err="1">
                <a:latin typeface="Berlin Sans FB Demi" pitchFamily="34" charset="0"/>
                <a:ea typeface="Calibri"/>
                <a:cs typeface="Arial"/>
              </a:rPr>
              <a:t>cranial</a:t>
            </a:r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 nerves = les nerfs crâniens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14011"/>
            <a:ext cx="6336704" cy="5022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9216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2"/>
    </mc:Choice>
    <mc:Fallback xmlns="">
      <p:transition spd="slow" advTm="29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260648"/>
            <a:ext cx="75608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 smtClean="0">
                <a:latin typeface="Berlin Sans FB Demi" pitchFamily="34" charset="0"/>
                <a:ea typeface="Calibri"/>
                <a:cs typeface="Arial"/>
              </a:rPr>
              <a:t>4.The </a:t>
            </a:r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spinal nerves = les nerfs rachidiens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7560840" cy="3552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124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9"/>
    </mc:Choice>
    <mc:Fallback xmlns="">
      <p:transition spd="slow" advTm="20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332656"/>
            <a:ext cx="6713697" cy="750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4000" b="1" dirty="0">
                <a:latin typeface="Berlin Sans FB Demi" pitchFamily="34" charset="0"/>
                <a:ea typeface="Calibri"/>
                <a:cs typeface="Arial"/>
              </a:rPr>
              <a:t>5.The cerebellum</a:t>
            </a:r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 =le cervelet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323528" y="1270253"/>
            <a:ext cx="7200800" cy="3818342"/>
            <a:chOff x="323528" y="1270253"/>
            <a:chExt cx="7200800" cy="3818342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04"/>
            <a:stretch/>
          </p:blipFill>
          <p:spPr bwMode="auto">
            <a:xfrm>
              <a:off x="323528" y="1537854"/>
              <a:ext cx="7200800" cy="35507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2281"/>
            <a:stretch/>
          </p:blipFill>
          <p:spPr bwMode="auto">
            <a:xfrm>
              <a:off x="467544" y="1270253"/>
              <a:ext cx="7056784" cy="2879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87007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81"/>
    </mc:Choice>
    <mc:Fallback xmlns="">
      <p:transition spd="slow" advTm="28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260648"/>
            <a:ext cx="7200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6.The </a:t>
            </a:r>
            <a:r>
              <a:rPr lang="fr-FR" sz="4000" b="1" dirty="0" err="1">
                <a:latin typeface="Berlin Sans FB Demi" pitchFamily="34" charset="0"/>
                <a:ea typeface="Calibri"/>
                <a:cs typeface="Arial"/>
              </a:rPr>
              <a:t>brain</a:t>
            </a:r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 stem = le tronc cérébral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33" y="1700807"/>
            <a:ext cx="7200800" cy="4339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7752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"/>
    </mc:Choice>
    <mc:Fallback xmlns="">
      <p:transition spd="slow" advTm="2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3528" y="260648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b="1" dirty="0">
                <a:latin typeface="Berlin Sans FB Demi" pitchFamily="34" charset="0"/>
                <a:ea typeface="Calibri"/>
                <a:cs typeface="Arial"/>
              </a:rPr>
              <a:t>7.The medulla oblongata = le bulbe rachidien</a:t>
            </a:r>
            <a:endParaRPr lang="fr-FR" sz="4000" b="1" dirty="0">
              <a:latin typeface="Berlin Sans FB Demi" pitchFamily="34" charset="0"/>
              <a:ea typeface="Calibri"/>
              <a:cs typeface="Arial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44" y="1590449"/>
            <a:ext cx="6120680" cy="484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43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9"/>
    </mc:Choice>
    <mc:Fallback xmlns="">
      <p:transition spd="slow" advTm="29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260648"/>
            <a:ext cx="7488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8.The </a:t>
            </a:r>
            <a:r>
              <a:rPr lang="fr-FR" sz="4000" b="1" dirty="0" err="1">
                <a:latin typeface="Berlin Sans FB Demi" pitchFamily="34" charset="0"/>
                <a:ea typeface="Calibri"/>
                <a:cs typeface="Arial"/>
              </a:rPr>
              <a:t>mesencephalon</a:t>
            </a:r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/ the </a:t>
            </a:r>
            <a:r>
              <a:rPr lang="fr-FR" sz="4000" b="1" dirty="0" err="1">
                <a:latin typeface="Berlin Sans FB Demi" pitchFamily="34" charset="0"/>
                <a:ea typeface="Calibri"/>
                <a:cs typeface="Arial"/>
              </a:rPr>
              <a:t>midbrain</a:t>
            </a:r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 = le mésencéphale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86105"/>
            <a:ext cx="5184576" cy="4515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674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5"/>
    </mc:Choice>
    <mc:Fallback xmlns="">
      <p:transition spd="slow" advTm="2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260648"/>
            <a:ext cx="7488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9.The basal </a:t>
            </a:r>
            <a:r>
              <a:rPr lang="fr-FR" sz="4000" b="1" dirty="0" err="1">
                <a:latin typeface="Berlin Sans FB Demi" pitchFamily="34" charset="0"/>
                <a:ea typeface="Calibri"/>
                <a:cs typeface="Arial"/>
              </a:rPr>
              <a:t>ganglia</a:t>
            </a:r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 = les ganglions de la base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26" y="1584087"/>
            <a:ext cx="6272189" cy="4561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364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0"/>
    </mc:Choice>
    <mc:Fallback xmlns="">
      <p:transition spd="slow" advTm="19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2893" y="260648"/>
            <a:ext cx="73774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10.The dura mater = la dure-mère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93" y="1632578"/>
            <a:ext cx="6585371" cy="4505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718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8"/>
    </mc:Choice>
    <mc:Fallback xmlns="">
      <p:transition spd="slow" advTm="24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6312" y="260648"/>
            <a:ext cx="69349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latin typeface="Berlin Sans FB Demi" pitchFamily="34" charset="0"/>
                <a:ea typeface="Calibri"/>
                <a:cs typeface="Arial"/>
              </a:rPr>
              <a:t>11.The thalamus = le thalamus</a:t>
            </a:r>
            <a:endParaRPr lang="fr-FR" sz="4000" b="1" dirty="0">
              <a:latin typeface="Berlin Sans FB Demi" pitchFamily="34" charset="0"/>
              <a:ea typeface="Calibri"/>
              <a:cs typeface="Arial"/>
            </a:endParaRPr>
          </a:p>
        </p:txBody>
      </p:sp>
      <p:pic>
        <p:nvPicPr>
          <p:cNvPr id="5" name="Image 4" descr="360 rotation of Thalamus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57" y="968534"/>
            <a:ext cx="5037187" cy="4941463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16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0"/>
    </mc:Choice>
    <mc:Fallback xmlns="">
      <p:transition spd="slow" advTm="20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332656"/>
            <a:ext cx="75608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12.The hypothalamus = l’hypothalamus</a:t>
            </a:r>
          </a:p>
        </p:txBody>
      </p:sp>
      <p:pic>
        <p:nvPicPr>
          <p:cNvPr id="4" name="Image 3" descr="Hypothalamus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5544616" cy="4536504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774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0"/>
    </mc:Choice>
    <mc:Fallback xmlns="">
      <p:transition spd="slow" advTm="21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4029" y="250589"/>
            <a:ext cx="71433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13.The </a:t>
            </a:r>
            <a:r>
              <a:rPr lang="fr-FR" sz="4000" b="1" dirty="0" err="1">
                <a:latin typeface="Berlin Sans FB Demi" pitchFamily="34" charset="0"/>
                <a:ea typeface="Calibri"/>
                <a:cs typeface="Arial"/>
              </a:rPr>
              <a:t>pons</a:t>
            </a:r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 = le pont de </a:t>
            </a:r>
            <a:r>
              <a:rPr lang="fr-FR" sz="4000" b="1" dirty="0" err="1">
                <a:latin typeface="Berlin Sans FB Demi" pitchFamily="34" charset="0"/>
                <a:ea typeface="Calibri"/>
                <a:cs typeface="Arial"/>
              </a:rPr>
              <a:t>Varole</a:t>
            </a:r>
            <a:endParaRPr lang="fr-FR" sz="4000" b="1" dirty="0">
              <a:latin typeface="Berlin Sans FB Demi" pitchFamily="34" charset="0"/>
              <a:ea typeface="Calibri"/>
              <a:cs typeface="Arial"/>
            </a:endParaRPr>
          </a:p>
        </p:txBody>
      </p:sp>
      <p:pic>
        <p:nvPicPr>
          <p:cNvPr id="4" name="Image 3" descr="Pons (Human Anatomy): Image, Functions, Diseases and Treatments"/>
          <p:cNvPicPr/>
          <p:nvPr/>
        </p:nvPicPr>
        <p:blipFill rotWithShape="1"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1" t="1980" r="8914" b="-1980"/>
          <a:stretch/>
        </p:blipFill>
        <p:spPr bwMode="auto">
          <a:xfrm>
            <a:off x="395536" y="1268760"/>
            <a:ext cx="4392488" cy="4752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413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6"/>
    </mc:Choice>
    <mc:Fallback xmlns="">
      <p:transition spd="slow" advTm="20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332656"/>
            <a:ext cx="77768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Berlin Sans FB Demi" pitchFamily="34" charset="0"/>
                <a:ea typeface="Calibri"/>
                <a:cs typeface="Arial"/>
              </a:rPr>
              <a:t>14.The pituitary gland/ the </a:t>
            </a:r>
            <a:r>
              <a:rPr lang="en-US" sz="4000" b="1" dirty="0" err="1">
                <a:latin typeface="Berlin Sans FB Demi" pitchFamily="34" charset="0"/>
                <a:ea typeface="Calibri"/>
                <a:cs typeface="Arial"/>
              </a:rPr>
              <a:t>hypophysis</a:t>
            </a:r>
            <a:r>
              <a:rPr lang="en-US" sz="4000" b="1" dirty="0">
                <a:latin typeface="Berlin Sans FB Demi" pitchFamily="34" charset="0"/>
                <a:ea typeface="Calibri"/>
                <a:cs typeface="Arial"/>
              </a:rPr>
              <a:t> = </a:t>
            </a:r>
            <a:r>
              <a:rPr lang="en-US" sz="4000" b="1" dirty="0" err="1">
                <a:latin typeface="Berlin Sans FB Demi" pitchFamily="34" charset="0"/>
                <a:ea typeface="Calibri"/>
                <a:cs typeface="Arial"/>
              </a:rPr>
              <a:t>l’hypophyse</a:t>
            </a:r>
            <a:endParaRPr lang="fr-FR" sz="4000" b="1" dirty="0">
              <a:latin typeface="Berlin Sans FB Demi" pitchFamily="34" charset="0"/>
              <a:ea typeface="Calibri"/>
              <a:cs typeface="Arial"/>
            </a:endParaRPr>
          </a:p>
        </p:txBody>
      </p:sp>
      <p:pic>
        <p:nvPicPr>
          <p:cNvPr id="3" name="Image 2" descr="Pituitary gland (Glandula pituitaria)"/>
          <p:cNvPicPr/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57" y="1844824"/>
            <a:ext cx="5400600" cy="393314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784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59"/>
    </mc:Choice>
    <mc:Fallback xmlns="">
      <p:transition spd="slow" advTm="25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88640"/>
            <a:ext cx="88924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15.Cerebrospinal </a:t>
            </a:r>
            <a:r>
              <a:rPr lang="fr-FR" sz="4000" b="1" dirty="0" err="1">
                <a:latin typeface="Berlin Sans FB Demi" pitchFamily="34" charset="0"/>
                <a:ea typeface="Calibri"/>
                <a:cs typeface="Arial"/>
              </a:rPr>
              <a:t>fluid</a:t>
            </a:r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 (CSF) = liquide céphalorachidien (LCR</a:t>
            </a:r>
            <a:r>
              <a:rPr lang="fr-FR" dirty="0"/>
              <a:t>)</a:t>
            </a:r>
          </a:p>
        </p:txBody>
      </p:sp>
      <p:pic>
        <p:nvPicPr>
          <p:cNvPr id="3" name="Image 2" descr="Blausen 0216 CerebrospinalSystem.png"/>
          <p:cNvPicPr/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66706"/>
            <a:ext cx="4896544" cy="3888432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286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8"/>
    </mc:Choice>
    <mc:Fallback xmlns="">
      <p:transition spd="slow" advTm="23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52533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16.The </a:t>
            </a:r>
            <a:r>
              <a:rPr lang="fr-FR" sz="4000" b="1" dirty="0" err="1">
                <a:latin typeface="Berlin Sans FB Demi" pitchFamily="34" charset="0"/>
                <a:ea typeface="Calibri"/>
                <a:cs typeface="Arial"/>
              </a:rPr>
              <a:t>spine</a:t>
            </a:r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 = le rachis</a:t>
            </a:r>
          </a:p>
        </p:txBody>
      </p:sp>
      <p:pic>
        <p:nvPicPr>
          <p:cNvPr id="3" name="Image 2" descr="https://swarminteractive.com/vm/graphics/spineanat/1.jpg"/>
          <p:cNvPicPr/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46"/>
            <a:ext cx="5106741" cy="5268778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144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3"/>
    </mc:Choice>
    <mc:Fallback xmlns="">
      <p:transition spd="slow" advTm="20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6873" y="262389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17.The spinal </a:t>
            </a:r>
            <a:r>
              <a:rPr lang="fr-FR" sz="4000" b="1" dirty="0" err="1">
                <a:latin typeface="Berlin Sans FB Demi" pitchFamily="34" charset="0"/>
                <a:ea typeface="Calibri"/>
                <a:cs typeface="Arial"/>
              </a:rPr>
              <a:t>cord</a:t>
            </a:r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 = la moelle épinière</a:t>
            </a:r>
          </a:p>
        </p:txBody>
      </p:sp>
      <p:pic>
        <p:nvPicPr>
          <p:cNvPr id="3" name="Image 2" descr="Human nervous system - The spinal cord | Britannica"/>
          <p:cNvPicPr/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78" y="1777056"/>
            <a:ext cx="5210779" cy="416821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405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7"/>
    </mc:Choice>
    <mc:Fallback xmlns="">
      <p:transition spd="slow" advTm="19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30916"/>
            <a:ext cx="90364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18.The </a:t>
            </a:r>
            <a:r>
              <a:rPr lang="fr-FR" sz="4000" b="1" dirty="0" err="1">
                <a:latin typeface="Berlin Sans FB Demi" pitchFamily="34" charset="0"/>
                <a:ea typeface="Calibri"/>
                <a:cs typeface="Arial"/>
              </a:rPr>
              <a:t>peripheral</a:t>
            </a:r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 </a:t>
            </a:r>
            <a:r>
              <a:rPr lang="fr-FR" sz="4000" b="1" dirty="0" err="1">
                <a:latin typeface="Berlin Sans FB Demi" pitchFamily="34" charset="0"/>
                <a:ea typeface="Calibri"/>
                <a:cs typeface="Arial"/>
              </a:rPr>
              <a:t>nervous</a:t>
            </a:r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 system (PNS) = le system nerveux périphérique</a:t>
            </a:r>
          </a:p>
        </p:txBody>
      </p:sp>
      <p:pic>
        <p:nvPicPr>
          <p:cNvPr id="3" name="Image 2" descr="The peripheral nervous system branches outward from the spinal cord and brain to reach every part of your body."/>
          <p:cNvPicPr/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44397"/>
            <a:ext cx="5688632" cy="4631209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069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6"/>
    </mc:Choice>
    <mc:Fallback xmlns="">
      <p:transition spd="slow" advTm="22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47990"/>
            <a:ext cx="78053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19.Nerve impulse = influx nerveux</a:t>
            </a:r>
          </a:p>
        </p:txBody>
      </p:sp>
      <p:pic>
        <p:nvPicPr>
          <p:cNvPr id="3" name="Imag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14" y="2420888"/>
            <a:ext cx="7704856" cy="360040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685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56"/>
    </mc:Choice>
    <mc:Fallback xmlns="">
      <p:transition spd="slow" advTm="25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88640"/>
            <a:ext cx="68339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20.Motor </a:t>
            </a:r>
            <a:r>
              <a:rPr lang="fr-FR" sz="4000" b="1" dirty="0" err="1">
                <a:latin typeface="Berlin Sans FB Demi" pitchFamily="34" charset="0"/>
                <a:ea typeface="Calibri"/>
                <a:cs typeface="Arial"/>
              </a:rPr>
              <a:t>function</a:t>
            </a:r>
            <a:r>
              <a:rPr lang="fr-FR" sz="4000" b="1" dirty="0">
                <a:latin typeface="Berlin Sans FB Demi" pitchFamily="34" charset="0"/>
                <a:ea typeface="Calibri"/>
                <a:cs typeface="Arial"/>
              </a:rPr>
              <a:t> = motricité</a:t>
            </a:r>
          </a:p>
        </p:txBody>
      </p:sp>
      <p:pic>
        <p:nvPicPr>
          <p:cNvPr id="3" name="Image 2" descr="Motor and Sensory Functions of the Nervous System"/>
          <p:cNvPicPr/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5040560" cy="4896544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462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5"/>
    </mc:Choice>
    <mc:Fallback xmlns="">
      <p:transition spd="slow" advTm="23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260648"/>
            <a:ext cx="75608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4000" b="1" dirty="0">
                <a:latin typeface="Berlin Sans FB Demi" pitchFamily="34" charset="0"/>
                <a:ea typeface="Calibri"/>
                <a:cs typeface="Arial"/>
              </a:rPr>
              <a:t>21.Vasovagal syncope = malaise vasovagal</a:t>
            </a:r>
            <a:endParaRPr lang="fr-FR" sz="4000" b="1" dirty="0">
              <a:latin typeface="Berlin Sans FB Demi" pitchFamily="34" charset="0"/>
              <a:ea typeface="Calibri"/>
              <a:cs typeface="Arial"/>
            </a:endParaRPr>
          </a:p>
        </p:txBody>
      </p:sp>
      <p:pic>
        <p:nvPicPr>
          <p:cNvPr id="3" name="Image 2"/>
          <p:cNvPicPr/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84087"/>
            <a:ext cx="5616624" cy="4453779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306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6"/>
    </mc:Choice>
    <mc:Fallback xmlns="">
      <p:transition spd="slow" advTm="16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4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174</TotalTime>
  <Words>143</Words>
  <Application>Microsoft Office PowerPoint</Application>
  <PresentationFormat>Affichage à l'écran (4:3)</PresentationFormat>
  <Paragraphs>21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Verve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Windows</dc:creator>
  <cp:lastModifiedBy>Utilisateur Windows</cp:lastModifiedBy>
  <cp:revision>10</cp:revision>
  <dcterms:created xsi:type="dcterms:W3CDTF">2023-04-25T21:47:33Z</dcterms:created>
  <dcterms:modified xsi:type="dcterms:W3CDTF">2025-01-29T08:38:49Z</dcterms:modified>
</cp:coreProperties>
</file>